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3" r:id="rId2"/>
    <p:sldId id="269" r:id="rId3"/>
    <p:sldId id="267" r:id="rId4"/>
    <p:sldId id="347" r:id="rId5"/>
    <p:sldId id="370" r:id="rId6"/>
    <p:sldId id="365" r:id="rId7"/>
    <p:sldId id="366" r:id="rId8"/>
    <p:sldId id="367" r:id="rId9"/>
    <p:sldId id="371" r:id="rId10"/>
    <p:sldId id="368" r:id="rId11"/>
    <p:sldId id="369" r:id="rId12"/>
    <p:sldId id="276" r:id="rId13"/>
    <p:sldId id="346" r:id="rId14"/>
    <p:sldId id="348" r:id="rId15"/>
    <p:sldId id="363" r:id="rId16"/>
    <p:sldId id="312" r:id="rId17"/>
    <p:sldId id="293" r:id="rId18"/>
    <p:sldId id="270" r:id="rId19"/>
    <p:sldId id="362" r:id="rId20"/>
    <p:sldId id="319" r:id="rId21"/>
    <p:sldId id="320" r:id="rId22"/>
    <p:sldId id="321" r:id="rId23"/>
    <p:sldId id="300" r:id="rId24"/>
    <p:sldId id="301" r:id="rId25"/>
    <p:sldId id="266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6700" autoAdjust="0"/>
  </p:normalViewPr>
  <p:slideViewPr>
    <p:cSldViewPr snapToGrid="0">
      <p:cViewPr varScale="1">
        <p:scale>
          <a:sx n="100" d="100"/>
          <a:sy n="100" d="100"/>
        </p:scale>
        <p:origin x="-12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3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solidFill>
            <a:schemeClr val="bg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881848" y="852617"/>
            <a:ext cx="10428303" cy="5550954"/>
            <a:chOff x="914882" y="446400"/>
            <a:chExt cx="10362236" cy="5965199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3113401" y="-1752118"/>
              <a:ext cx="5965198" cy="103622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3252351" y="-662180"/>
              <a:ext cx="5965199" cy="81823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9951310" y="-572530"/>
            <a:ext cx="1668163" cy="28132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515764" y="4510216"/>
            <a:ext cx="1668163" cy="28132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21188504">
            <a:off x="10634099" y="4423971"/>
            <a:ext cx="1850198" cy="1911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flipH="1">
            <a:off x="10350411" y="5082744"/>
            <a:ext cx="1627179" cy="191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9951310" y="-572530"/>
            <a:ext cx="1668163" cy="28132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1515764" y="4510216"/>
            <a:ext cx="1668163" cy="2813219"/>
          </a:xfrm>
          <a:prstGeom prst="rect">
            <a:avLst/>
          </a:prstGeom>
        </p:spPr>
      </p:pic>
      <p:pic>
        <p:nvPicPr>
          <p:cNvPr id="22" name="图片 21" descr="图片包含 物体&#10;&#10;描述已自动生成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flipH="1">
            <a:off x="8993276" y="2755557"/>
            <a:ext cx="3584230" cy="414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2426042" y="-3465569"/>
            <a:ext cx="7339915" cy="137891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5400000" flipH="1">
            <a:off x="572528" y="-572530"/>
            <a:ext cx="1668163" cy="28132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rot="5400000" flipH="1">
            <a:off x="9399375" y="4510216"/>
            <a:ext cx="1668163" cy="2813219"/>
          </a:xfrm>
          <a:prstGeom prst="rect">
            <a:avLst/>
          </a:prstGeom>
        </p:spPr>
      </p:pic>
      <p:grpSp>
        <p:nvGrpSpPr>
          <p:cNvPr id="14" name="组合 13"/>
          <p:cNvGrpSpPr/>
          <p:nvPr userDrawn="1"/>
        </p:nvGrpSpPr>
        <p:grpSpPr>
          <a:xfrm flipH="1">
            <a:off x="86497" y="4141243"/>
            <a:ext cx="2829698" cy="2593189"/>
            <a:chOff x="9097853" y="3711194"/>
            <a:chExt cx="3348671" cy="3068786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 flipH="1">
              <a:off x="10501821" y="3711194"/>
              <a:ext cx="1944703" cy="238236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 flipH="1">
              <a:off x="9498245" y="4386003"/>
              <a:ext cx="1430473" cy="168015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9551993" y="4374292"/>
              <a:ext cx="2575025" cy="228480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 flipH="1">
              <a:off x="9097853" y="5456280"/>
              <a:ext cx="1281454" cy="1323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H="1">
            <a:off x="2426043" y="-3465569"/>
            <a:ext cx="7339915" cy="13789138"/>
          </a:xfrm>
          <a:prstGeom prst="rect">
            <a:avLst/>
          </a:prstGeom>
        </p:spPr>
      </p:pic>
      <p:pic>
        <p:nvPicPr>
          <p:cNvPr id="9" name="图片 8" descr="图片包含 文字, 矢量图形&#10;&#10;描述已自动生成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198291" y="5173982"/>
            <a:ext cx="1756268" cy="1513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4982" y="-42859"/>
            <a:ext cx="12062036" cy="6943718"/>
            <a:chOff x="914882" y="446400"/>
            <a:chExt cx="10362236" cy="5965199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3113401" y="-1752118"/>
              <a:ext cx="5965198" cy="1036223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3252351" y="-662180"/>
              <a:ext cx="5965199" cy="8182360"/>
            </a:xfrm>
            <a:prstGeom prst="rect">
              <a:avLst/>
            </a:prstGeom>
          </p:spPr>
        </p:pic>
      </p:grpSp>
      <p:pic>
        <p:nvPicPr>
          <p:cNvPr id="15" name="图片 14" descr="图片包含 文字,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916748" y="493125"/>
            <a:ext cx="1756268" cy="1513326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8489065" y="3367221"/>
            <a:ext cx="3809151" cy="3490779"/>
            <a:chOff x="9097853" y="3711194"/>
            <a:chExt cx="3348671" cy="3068786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 flipH="1">
              <a:off x="10501821" y="3711194"/>
              <a:ext cx="1944703" cy="238236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 flipH="1">
              <a:off x="9498245" y="4386003"/>
              <a:ext cx="1430473" cy="168015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9551993" y="4374292"/>
              <a:ext cx="2575025" cy="228480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 flipH="1">
              <a:off x="9097853" y="5456280"/>
              <a:ext cx="1281454" cy="13237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 userDrawn="1">
  <p:cSld name="BACKGROUND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8911167" y="520700"/>
            <a:ext cx="2937933" cy="7429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14" cstate="email">
            <a:alphaModFix amt="70000"/>
          </a:blip>
          <a:stretch>
            <a:fillRect/>
          </a:stretch>
        </p:blipFill>
        <p:spPr>
          <a:xfrm rot="16200000">
            <a:off x="2667000" y="-2666999"/>
            <a:ext cx="6858000" cy="12191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5400000" flipH="1">
            <a:off x="2292693" y="-3465569"/>
            <a:ext cx="7339915" cy="1378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NU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979653"/>
            <a:ext cx="121920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点和线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230470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312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对比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54088" y="1379645"/>
            <a:ext cx="534035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线段、直线、射线有何联系与区别？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22866" y="2239837"/>
            <a:ext cx="8607034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（1）都是直的，线段向一个方向无限延长可以得到射线，线段向两个方向无限延长可以得到直线；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22866" y="4431223"/>
            <a:ext cx="8607034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（1）直线可以向两个方向无限延伸，射线可以向一个方向延伸，线段本身不能延伸；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22866" y="3399521"/>
            <a:ext cx="8607034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Arial" panose="020B0604020202020204" pitchFamily="34" charset="0"/>
              </a:rPr>
              <a:t>（2）射线、线段都是直线的一部分；线段是射线的一部分.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2866" y="5566533"/>
            <a:ext cx="8607034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Arial" panose="020B0604020202020204" pitchFamily="34" charset="0"/>
              </a:rPr>
              <a:t>（2）直线没有端点，射线有一个端点，线段有两个端点.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57981" y="2235638"/>
            <a:ext cx="1192213" cy="6400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  <a:sym typeface="宋体" panose="02010600030101010101" pitchFamily="2" charset="-122"/>
              </a:rPr>
              <a:t>联系：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57981" y="4541677"/>
            <a:ext cx="9429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区别：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312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对比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25804" y="2022475"/>
          <a:ext cx="9519996" cy="3795715"/>
        </p:xfrm>
        <a:graphic>
          <a:graphicData uri="http://schemas.openxmlformats.org/drawingml/2006/table">
            <a:tbl>
              <a:tblPr/>
              <a:tblGrid>
                <a:gridCol w="1066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431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marL="89993" marR="89993" marT="46796" marB="46796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图形</a:t>
                      </a: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表示方法</a:t>
                      </a: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延伸方向</a:t>
                      </a: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端点个数</a:t>
                      </a: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能否度量</a:t>
                      </a: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59"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线段</a:t>
                      </a:r>
                    </a:p>
                  </a:txBody>
                  <a:tcPr marL="89993" marR="89993" marT="46796" marB="46796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89"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射线</a:t>
                      </a:r>
                    </a:p>
                  </a:txBody>
                  <a:tcPr marL="89993" marR="89993" marT="46796" marB="46796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2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259"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直线</a:t>
                      </a:r>
                    </a:p>
                  </a:txBody>
                  <a:tcPr marL="89993" marR="89993" marT="46796" marB="46796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400" b="1" i="1"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89993" marR="89993" marT="46796" marB="46796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607076" y="2915295"/>
            <a:ext cx="946150" cy="90488"/>
            <a:chOff x="2313" y="1508"/>
            <a:chExt cx="596" cy="57"/>
          </a:xfrm>
        </p:grpSpPr>
        <p:sp>
          <p:nvSpPr>
            <p:cNvPr id="5" name="直接连接符 172088"/>
            <p:cNvSpPr>
              <a:spLocks noChangeShapeType="1"/>
            </p:cNvSpPr>
            <p:nvPr/>
          </p:nvSpPr>
          <p:spPr bwMode="auto">
            <a:xfrm>
              <a:off x="2341" y="1536"/>
              <a:ext cx="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椭圆 172089"/>
            <p:cNvSpPr>
              <a:spLocks noChangeArrowheads="1"/>
            </p:cNvSpPr>
            <p:nvPr/>
          </p:nvSpPr>
          <p:spPr bwMode="auto">
            <a:xfrm>
              <a:off x="2313" y="150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椭圆 172090"/>
            <p:cNvSpPr>
              <a:spLocks noChangeArrowheads="1"/>
            </p:cNvSpPr>
            <p:nvPr/>
          </p:nvSpPr>
          <p:spPr bwMode="auto">
            <a:xfrm>
              <a:off x="2852" y="150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17211" y="2907358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317323" y="2915295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611838" y="3545533"/>
            <a:ext cx="946150" cy="90487"/>
            <a:chOff x="2313" y="1508"/>
            <a:chExt cx="596" cy="57"/>
          </a:xfrm>
        </p:grpSpPr>
        <p:sp>
          <p:nvSpPr>
            <p:cNvPr id="11" name="直接连接符 172095"/>
            <p:cNvSpPr>
              <a:spLocks noChangeShapeType="1"/>
            </p:cNvSpPr>
            <p:nvPr/>
          </p:nvSpPr>
          <p:spPr bwMode="auto">
            <a:xfrm>
              <a:off x="2341" y="1536"/>
              <a:ext cx="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72096"/>
            <p:cNvSpPr>
              <a:spLocks noChangeArrowheads="1"/>
            </p:cNvSpPr>
            <p:nvPr/>
          </p:nvSpPr>
          <p:spPr bwMode="auto">
            <a:xfrm>
              <a:off x="2313" y="150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72097"/>
            <p:cNvSpPr>
              <a:spLocks noChangeArrowheads="1"/>
            </p:cNvSpPr>
            <p:nvPr/>
          </p:nvSpPr>
          <p:spPr bwMode="auto">
            <a:xfrm>
              <a:off x="2852" y="150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916480" y="3229620"/>
            <a:ext cx="3352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611838" y="3904308"/>
            <a:ext cx="900113" cy="90487"/>
            <a:chOff x="2398" y="2132"/>
            <a:chExt cx="567" cy="57"/>
          </a:xfrm>
        </p:grpSpPr>
        <p:sp>
          <p:nvSpPr>
            <p:cNvPr id="16" name="直接连接符 172101"/>
            <p:cNvSpPr>
              <a:spLocks noChangeShapeType="1"/>
            </p:cNvSpPr>
            <p:nvPr/>
          </p:nvSpPr>
          <p:spPr bwMode="auto">
            <a:xfrm>
              <a:off x="2426" y="2160"/>
              <a:ext cx="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72102"/>
            <p:cNvSpPr>
              <a:spLocks noChangeArrowheads="1"/>
            </p:cNvSpPr>
            <p:nvPr/>
          </p:nvSpPr>
          <p:spPr bwMode="auto">
            <a:xfrm>
              <a:off x="2398" y="213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2103"/>
            <p:cNvSpPr>
              <a:spLocks noChangeArrowheads="1"/>
            </p:cNvSpPr>
            <p:nvPr/>
          </p:nvSpPr>
          <p:spPr bwMode="auto">
            <a:xfrm>
              <a:off x="2766" y="213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417211" y="3904308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01411" y="3912245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656288" y="4407545"/>
            <a:ext cx="896938" cy="90488"/>
            <a:chOff x="2427" y="2415"/>
            <a:chExt cx="565" cy="57"/>
          </a:xfrm>
        </p:grpSpPr>
        <p:sp>
          <p:nvSpPr>
            <p:cNvPr id="22" name="直接连接符 172108"/>
            <p:cNvSpPr>
              <a:spLocks noChangeShapeType="1"/>
            </p:cNvSpPr>
            <p:nvPr/>
          </p:nvSpPr>
          <p:spPr bwMode="auto">
            <a:xfrm>
              <a:off x="2427" y="2443"/>
              <a:ext cx="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椭圆 172109"/>
            <p:cNvSpPr>
              <a:spLocks noChangeArrowheads="1"/>
            </p:cNvSpPr>
            <p:nvPr/>
          </p:nvSpPr>
          <p:spPr bwMode="auto">
            <a:xfrm>
              <a:off x="2935" y="2415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椭圆 172110"/>
            <p:cNvSpPr>
              <a:spLocks noChangeArrowheads="1"/>
            </p:cNvSpPr>
            <p:nvPr/>
          </p:nvSpPr>
          <p:spPr bwMode="auto">
            <a:xfrm>
              <a:off x="2597" y="2415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775986" y="4399608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317323" y="4399608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656288" y="4850458"/>
            <a:ext cx="855663" cy="90487"/>
            <a:chOff x="2426" y="2699"/>
            <a:chExt cx="539" cy="57"/>
          </a:xfrm>
        </p:grpSpPr>
        <p:sp>
          <p:nvSpPr>
            <p:cNvPr id="29" name="直接连接符 172115"/>
            <p:cNvSpPr>
              <a:spLocks noChangeShapeType="1"/>
            </p:cNvSpPr>
            <p:nvPr/>
          </p:nvSpPr>
          <p:spPr bwMode="auto">
            <a:xfrm>
              <a:off x="2426" y="2727"/>
              <a:ext cx="53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椭圆 172116"/>
            <p:cNvSpPr>
              <a:spLocks noChangeArrowheads="1"/>
            </p:cNvSpPr>
            <p:nvPr/>
          </p:nvSpPr>
          <p:spPr bwMode="auto">
            <a:xfrm>
              <a:off x="2767" y="269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椭圆 172117"/>
            <p:cNvSpPr>
              <a:spLocks noChangeArrowheads="1"/>
            </p:cNvSpPr>
            <p:nvPr/>
          </p:nvSpPr>
          <p:spPr bwMode="auto">
            <a:xfrm>
              <a:off x="2568" y="269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685498" y="4866333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52211" y="4858395"/>
            <a:ext cx="38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直接连接符 33"/>
          <p:cNvSpPr>
            <a:spLocks noChangeShapeType="1"/>
          </p:cNvSpPr>
          <p:nvPr/>
        </p:nvSpPr>
        <p:spPr bwMode="auto">
          <a:xfrm>
            <a:off x="2656288" y="5434658"/>
            <a:ext cx="8556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922036" y="5390208"/>
            <a:ext cx="2670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4626929" y="5379741"/>
            <a:ext cx="8766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直线l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975204" y="4867623"/>
            <a:ext cx="2554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直线AB（或BA）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4542791" y="4378028"/>
            <a:ext cx="12163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射线BA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4534853" y="3908128"/>
            <a:ext cx="121634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射线AB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4644391" y="3368378"/>
            <a:ext cx="944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线段a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4015741" y="2911178"/>
            <a:ext cx="2554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线段AB（或BA）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954925" y="3141069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不能延伸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8952040" y="3155653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两个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121041" y="3155653"/>
            <a:ext cx="5468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能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791413" y="3872906"/>
            <a:ext cx="185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宋体" panose="02010600030101010101" pitchFamily="2" charset="-122"/>
              </a:rPr>
              <a:t>AB方向延伸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996490" y="4158953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一个</a:t>
            </a: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10103578" y="414307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否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6946988" y="5133381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两方延伸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8936165" y="5076528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没有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10103578" y="5076528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否</a:t>
            </a: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6791413" y="4342806"/>
            <a:ext cx="185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宋体" panose="02010600030101010101" pitchFamily="2" charset="-122"/>
              </a:rPr>
              <a:t>BA方向延伸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356679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fr-FR" sz="2400" b="1"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练习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308295" y="1923759"/>
            <a:ext cx="9809978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判断下列说法是否正确？</a:t>
            </a: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（1）线段AB和射线AB都是直线AB的一部分；</a:t>
            </a: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（2）直线AB和直线BA是同一条直线；</a:t>
            </a: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（3）射线AB和射线BA是同一条射线；</a:t>
            </a: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（4）把线段向一个方向无限延伸可得到射线，向两个方向无限延伸可得到直线。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60332" y="2334232"/>
            <a:ext cx="640135" cy="6401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34316" y="3591699"/>
            <a:ext cx="683234" cy="6909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34316" y="2974367"/>
            <a:ext cx="640135" cy="640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46516" y="4696599"/>
            <a:ext cx="683234" cy="690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64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点线关系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09954" y="1498600"/>
            <a:ext cx="7966393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平面内的一点 P 与直线 l 可能有怎样的位置关系？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53275" y="4498444"/>
            <a:ext cx="3343593" cy="1200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 P 在直线 l 上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（直线 l 经过点 P 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30854" y="4498444"/>
            <a:ext cx="3699193" cy="1200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 P 在直线 l 外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（直线 l 不经过点 P 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22450" y="3154030"/>
            <a:ext cx="3162301" cy="705447"/>
            <a:chOff x="1822450" y="3154030"/>
            <a:chExt cx="3162301" cy="70544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822450" y="3797300"/>
              <a:ext cx="26098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540251" y="3286852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2435754" y="3735123"/>
              <a:ext cx="124354" cy="1243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304523" y="3154030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207250" y="3077897"/>
            <a:ext cx="3054350" cy="719403"/>
            <a:chOff x="7207250" y="3077897"/>
            <a:chExt cx="3054350" cy="719403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207250" y="3797300"/>
              <a:ext cx="260985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9817099" y="3211903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7788804" y="3260195"/>
              <a:ext cx="124354" cy="1243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13159" y="3077897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10264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线线关系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9954" y="1498600"/>
            <a:ext cx="69392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平面内的两条直线可能有怎样的位置关系？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70828" y="2187704"/>
            <a:ext cx="3318328" cy="1732195"/>
            <a:chOff x="4270828" y="2187704"/>
            <a:chExt cx="3318328" cy="1732195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4816309" y="2517671"/>
              <a:ext cx="1696976" cy="14022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270828" y="3183299"/>
              <a:ext cx="28738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6606720" y="2187704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44657" y="2921688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85492" y="2660078"/>
              <a:ext cx="444500" cy="51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662415" y="3137971"/>
              <a:ext cx="90653" cy="906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509954" y="4670296"/>
            <a:ext cx="8954846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当两条不同的直线只有一个公共点时，我们称这两条直线相交，这个公共点叫做它们的交点.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378059" y="4119523"/>
            <a:ext cx="4569143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直线 a 与直线 b 相交于点 O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509954" y="1498600"/>
            <a:ext cx="69392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平面内的两条直线可能有怎样的位置关系？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008770" y="2453577"/>
            <a:ext cx="28671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270828" y="3183299"/>
            <a:ext cx="2873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144657" y="2191967"/>
            <a:ext cx="4445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44657" y="2921688"/>
            <a:ext cx="4445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509954" y="4704959"/>
            <a:ext cx="8954846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当两条不同的直线永不相交（没有公共点）时，我们称这两条直线平行（以后讲解）.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21035" y="3713628"/>
            <a:ext cx="34039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直线 a 与直线 b 平行.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64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线线关系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1356679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fr-FR" sz="2400" b="1"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练习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191011" y="1259175"/>
            <a:ext cx="9809978" cy="4480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按下列语句画出图形：</a:t>
            </a: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（1）直线EF经过点C；</a:t>
            </a:r>
          </a:p>
          <a:p>
            <a:pPr>
              <a:lnSpc>
                <a:spcPct val="150000"/>
              </a:lnSpc>
            </a:pPr>
            <a:endParaRPr lang="zh-CN" altLang="fr-FR" sz="2400" b="1"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（2）点A在直线l外；</a:t>
            </a:r>
          </a:p>
          <a:p>
            <a:pPr>
              <a:lnSpc>
                <a:spcPct val="150000"/>
              </a:lnSpc>
            </a:pPr>
            <a:endParaRPr lang="zh-CN" altLang="fr-FR" sz="2400" b="1"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（3）经过点O的三条线段a，b，c；</a:t>
            </a:r>
          </a:p>
          <a:p>
            <a:pPr>
              <a:lnSpc>
                <a:spcPct val="150000"/>
              </a:lnSpc>
            </a:pPr>
            <a:endParaRPr lang="zh-CN" altLang="fr-FR" sz="2400" b="1"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fr-FR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（4）线段AB，CD相交于点B。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81600" y="2135474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6062867" y="211261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14727" y="2125869"/>
            <a:ext cx="51087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椭圆 10"/>
          <p:cNvSpPr/>
          <p:nvPr/>
        </p:nvSpPr>
        <p:spPr>
          <a:xfrm>
            <a:off x="5424444" y="210830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32104" y="21059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12429" y="2145080"/>
            <a:ext cx="51087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267202" y="3302773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10046" y="2673551"/>
            <a:ext cx="51087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椭圆 16"/>
          <p:cNvSpPr/>
          <p:nvPr/>
        </p:nvSpPr>
        <p:spPr>
          <a:xfrm>
            <a:off x="4510046" y="30900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文本框 18"/>
          <p:cNvSpPr txBox="1"/>
          <p:nvPr/>
        </p:nvSpPr>
        <p:spPr>
          <a:xfrm>
            <a:off x="6056242" y="3273290"/>
            <a:ext cx="51087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400802" y="4094922"/>
            <a:ext cx="2133598" cy="5565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67115" y="4105628"/>
            <a:ext cx="1980537" cy="714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315200" y="3634834"/>
            <a:ext cx="152401" cy="1175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420555" y="4390503"/>
            <a:ext cx="51087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5564278" y="5833579"/>
            <a:ext cx="939083" cy="53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496804" y="5531229"/>
            <a:ext cx="74212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402829" y="5881734"/>
            <a:ext cx="74212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5610225" y="5410200"/>
            <a:ext cx="1649637" cy="7667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7445156" y="5986035"/>
            <a:ext cx="74212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621493" y="4933063"/>
            <a:ext cx="742121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8271841" y="5850608"/>
            <a:ext cx="0" cy="285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583473" y="53827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椭圆 48"/>
          <p:cNvSpPr/>
          <p:nvPr/>
        </p:nvSpPr>
        <p:spPr>
          <a:xfrm>
            <a:off x="7233368" y="61447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椭圆 49"/>
          <p:cNvSpPr/>
          <p:nvPr/>
        </p:nvSpPr>
        <p:spPr>
          <a:xfrm>
            <a:off x="5537091" y="58133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椭圆 50"/>
          <p:cNvSpPr/>
          <p:nvPr/>
        </p:nvSpPr>
        <p:spPr>
          <a:xfrm>
            <a:off x="6503361" y="58133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文本框 52"/>
          <p:cNvSpPr txBox="1"/>
          <p:nvPr/>
        </p:nvSpPr>
        <p:spPr>
          <a:xfrm>
            <a:off x="8192327" y="3794665"/>
            <a:ext cx="6336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454137" y="4511946"/>
            <a:ext cx="6336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51782" y="3634834"/>
            <a:ext cx="6336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09472" y="1707708"/>
            <a:ext cx="510873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 animBg="1"/>
      <p:bldP spid="6" grpId="0"/>
      <p:bldP spid="11" grpId="0" animBg="1"/>
      <p:bldP spid="12" grpId="0" animBg="1"/>
      <p:bldP spid="13" grpId="0"/>
      <p:bldP spid="16" grpId="0"/>
      <p:bldP spid="17" grpId="0" animBg="1"/>
      <p:bldP spid="19" grpId="0"/>
      <p:bldP spid="32" grpId="0"/>
      <p:bldP spid="36" grpId="0"/>
      <p:bldP spid="37" grpId="0"/>
      <p:bldP spid="44" grpId="0"/>
      <p:bldP spid="45" grpId="0"/>
      <p:bldP spid="48" grpId="0" animBg="1"/>
      <p:bldP spid="49" grpId="0" animBg="1"/>
      <p:bldP spid="50" grpId="0" animBg="1"/>
      <p:bldP spid="51" grpId="0" animBg="1"/>
      <p:bldP spid="53" grpId="0"/>
      <p:bldP spid="54" grpId="0"/>
      <p:bldP spid="55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7062778" y="3774596"/>
            <a:ext cx="3721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7545378" y="2098196"/>
            <a:ext cx="3048000" cy="255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027978" y="1679096"/>
            <a:ext cx="622300" cy="373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7888278" y="1780696"/>
            <a:ext cx="1968500" cy="382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53955" y="1289909"/>
            <a:ext cx="6278880" cy="3383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002C4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两条直线相交，最多有            个交点；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002C4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三条直线相交，最多有            个交点；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002C4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四条直线相交，最多有            个交点；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002C4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002C4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n条直线相交，最多有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1002C4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个交点。</a:t>
            </a:r>
          </a:p>
        </p:txBody>
      </p:sp>
      <p:sp>
        <p:nvSpPr>
          <p:cNvPr id="7" name="椭圆 6"/>
          <p:cNvSpPr/>
          <p:nvPr/>
        </p:nvSpPr>
        <p:spPr>
          <a:xfrm>
            <a:off x="8110528" y="2574446"/>
            <a:ext cx="127000" cy="127000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993178" y="3304696"/>
            <a:ext cx="127000" cy="127000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313728" y="3742846"/>
            <a:ext cx="127000" cy="127000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770928" y="3723796"/>
            <a:ext cx="127000" cy="127000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490790" y="3715262"/>
            <a:ext cx="127000" cy="127000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434378" y="4377846"/>
            <a:ext cx="127000" cy="127000"/>
          </a:xfrm>
          <a:prstGeom prst="ellipse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66027" y="1855342"/>
            <a:ext cx="741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89543" y="2424679"/>
            <a:ext cx="1428647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65954" y="4201034"/>
            <a:ext cx="3200486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1+2+3+…+（n-1）  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899323" y="5004623"/>
          <a:ext cx="489113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89306400" imgH="18592800" progId="Equation.DSMT4">
                  <p:embed/>
                </p:oleObj>
              </mc:Choice>
              <mc:Fallback>
                <p:oleObj name="Equation" r:id="rId3" imgW="89306400" imgH="1859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9323" y="5004623"/>
                        <a:ext cx="4891138" cy="1020762"/>
                      </a:xfrm>
                      <a:prstGeom prst="rect">
                        <a:avLst/>
                      </a:prstGeom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5094403" y="1156839"/>
            <a:ext cx="3860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13776" y="2987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交点个数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312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思考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22400" y="1587500"/>
            <a:ext cx="94284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用一个钉子把一根木条钉在墙上，木条能绕着钉子转动吗？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06" t="23148" r="25952" b="7725"/>
          <a:stretch>
            <a:fillRect/>
          </a:stretch>
        </p:blipFill>
        <p:spPr>
          <a:xfrm>
            <a:off x="3885541" y="1661972"/>
            <a:ext cx="4420918" cy="35340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46399" y="5196029"/>
            <a:ext cx="55168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基本事实：经过一点有无数条直线。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22400" y="1587500"/>
            <a:ext cx="8361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用两个钉子把一根木条钉在墙上，木条还能转动吗？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79379" y="4485671"/>
            <a:ext cx="8361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1002C4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基本事实：经过两点有一条直线，并且只有一条直线。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23542" y="5270500"/>
            <a:ext cx="44500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或者说：两点确定一条直线。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879850" y="3171195"/>
            <a:ext cx="4432300" cy="254000"/>
            <a:chOff x="3247390" y="3302000"/>
            <a:chExt cx="4432300" cy="254000"/>
          </a:xfrm>
        </p:grpSpPr>
        <p:sp>
          <p:nvSpPr>
            <p:cNvPr id="18" name="立方体 17"/>
            <p:cNvSpPr/>
            <p:nvPr/>
          </p:nvSpPr>
          <p:spPr>
            <a:xfrm>
              <a:off x="3247390" y="3302000"/>
              <a:ext cx="4432300" cy="254000"/>
            </a:xfrm>
            <a:prstGeom prst="cube">
              <a:avLst>
                <a:gd name="adj" fmla="val 15625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785711" y="3374231"/>
              <a:ext cx="109538" cy="1095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024211" y="3374231"/>
              <a:ext cx="109538" cy="1095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264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基本事实</a:t>
            </a:r>
          </a:p>
        </p:txBody>
      </p:sp>
      <p:pic>
        <p:nvPicPr>
          <p:cNvPr id="2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11303000"/>
            <a:ext cx="3429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5650" y="2068519"/>
            <a:ext cx="8140699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1、了解线段、射线、直线的概念，并会用不同的方式表示；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2、掌握基本事实：过两点有且只有一条直线.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1875" y="67344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rPr>
              <a:t>基础巩固</a:t>
            </a:r>
          </a:p>
        </p:txBody>
      </p:sp>
      <p:sp>
        <p:nvSpPr>
          <p:cNvPr id="3" name="矩形 2"/>
          <p:cNvSpPr/>
          <p:nvPr/>
        </p:nvSpPr>
        <p:spPr>
          <a:xfrm>
            <a:off x="1397000" y="1425108"/>
            <a:ext cx="91694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1．按下所语句画图：点M在直线a上，也在直线b上，但不在直线c上，直线a，b，c两两相交，下图中正确的是（         ）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565396" y="2912774"/>
            <a:ext cx="1902678" cy="1607025"/>
            <a:chOff x="1752915" y="4114801"/>
            <a:chExt cx="1902678" cy="1607025"/>
          </a:xfrm>
        </p:grpSpPr>
        <p:grpSp>
          <p:nvGrpSpPr>
            <p:cNvPr id="13" name="组合 12"/>
            <p:cNvGrpSpPr/>
            <p:nvPr/>
          </p:nvGrpSpPr>
          <p:grpSpPr>
            <a:xfrm>
              <a:off x="1752915" y="4297838"/>
              <a:ext cx="1574800" cy="1175862"/>
              <a:chOff x="1752915" y="4297838"/>
              <a:chExt cx="1574800" cy="1175862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752915" y="4546600"/>
                <a:ext cx="157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752915" y="5041900"/>
                <a:ext cx="157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73300" y="4297838"/>
                <a:ext cx="723900" cy="11758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2976851" y="5260161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319038" y="4764861"/>
              <a:ext cx="317818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317039" y="4303195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329202" y="4114801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55372" y="3006565"/>
            <a:ext cx="2064278" cy="1286036"/>
            <a:chOff x="3993148" y="4297838"/>
            <a:chExt cx="2064278" cy="1286036"/>
          </a:xfrm>
        </p:grpSpPr>
        <p:grpSp>
          <p:nvGrpSpPr>
            <p:cNvPr id="14" name="组合 13"/>
            <p:cNvGrpSpPr/>
            <p:nvPr/>
          </p:nvGrpSpPr>
          <p:grpSpPr>
            <a:xfrm>
              <a:off x="4134323" y="4297838"/>
              <a:ext cx="1574800" cy="959962"/>
              <a:chOff x="1752915" y="4297838"/>
              <a:chExt cx="1574800" cy="959962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2171778" y="4381500"/>
                <a:ext cx="831614" cy="876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1752915" y="5041900"/>
                <a:ext cx="157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803242" y="4297838"/>
                <a:ext cx="737073" cy="9599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矩形 33"/>
            <p:cNvSpPr/>
            <p:nvPr/>
          </p:nvSpPr>
          <p:spPr>
            <a:xfrm>
              <a:off x="3993148" y="5083473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736505" y="4777818"/>
              <a:ext cx="317818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5294811" y="5122209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763238" y="4324198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28697" y="4550469"/>
            <a:ext cx="1438067" cy="1710110"/>
            <a:chOff x="6553200" y="4196222"/>
            <a:chExt cx="1438067" cy="1710110"/>
          </a:xfrm>
        </p:grpSpPr>
        <p:grpSp>
          <p:nvGrpSpPr>
            <p:cNvPr id="22" name="组合 21"/>
            <p:cNvGrpSpPr/>
            <p:nvPr/>
          </p:nvGrpSpPr>
          <p:grpSpPr>
            <a:xfrm>
              <a:off x="6553200" y="4616450"/>
              <a:ext cx="1130773" cy="959962"/>
              <a:chOff x="2196942" y="4561919"/>
              <a:chExt cx="1130773" cy="95996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2381209" y="4588589"/>
                <a:ext cx="831614" cy="876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196942" y="5041900"/>
                <a:ext cx="11307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2428480" y="4561919"/>
                <a:ext cx="737073" cy="9599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/>
          </p:nvSpPr>
          <p:spPr>
            <a:xfrm>
              <a:off x="7462723" y="4196223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670345" y="4850436"/>
              <a:ext cx="317818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530074" y="5444667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923884" y="5143243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55372" y="4572737"/>
            <a:ext cx="1892773" cy="1647169"/>
            <a:chOff x="8404017" y="4093366"/>
            <a:chExt cx="1892773" cy="1647169"/>
          </a:xfrm>
        </p:grpSpPr>
        <p:grpSp>
          <p:nvGrpSpPr>
            <p:cNvPr id="27" name="组合 26"/>
            <p:cNvGrpSpPr/>
            <p:nvPr/>
          </p:nvGrpSpPr>
          <p:grpSpPr>
            <a:xfrm>
              <a:off x="8404017" y="4381500"/>
              <a:ext cx="1574800" cy="959962"/>
              <a:chOff x="1752915" y="4297838"/>
              <a:chExt cx="1574800" cy="959962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2171778" y="4381500"/>
                <a:ext cx="831614" cy="876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752915" y="5041900"/>
                <a:ext cx="1574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1803242" y="4297838"/>
                <a:ext cx="737073" cy="9599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 39"/>
            <p:cNvSpPr/>
            <p:nvPr/>
          </p:nvSpPr>
          <p:spPr>
            <a:xfrm>
              <a:off x="9205289" y="4093366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975869" y="4891376"/>
              <a:ext cx="317818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9596062" y="5278870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9054012" y="5083473"/>
              <a:ext cx="454343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ea typeface="思源宋体 CN Light" panose="02020300000000000000" pitchFamily="18" charset="-122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879600" y="3494591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688863" y="3436600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847478" y="5219845"/>
            <a:ext cx="48442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613400" y="5234491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197475" y="1998534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  <p:sp>
        <p:nvSpPr>
          <p:cNvPr id="3" name="矩形 2"/>
          <p:cNvSpPr/>
          <p:nvPr/>
        </p:nvSpPr>
        <p:spPr>
          <a:xfrm>
            <a:off x="1568607" y="2030476"/>
            <a:ext cx="905478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2．关于直线、射线、线段的描述正确的是（　　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A．直线最长，线段最短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B．直线、射线及线段的长度都不确定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C．直线没有端点，射线有一个端点，线段有两个端点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D．射线是直线长度的一半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41875" y="2125534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  <p:sp>
        <p:nvSpPr>
          <p:cNvPr id="3" name="矩形 2"/>
          <p:cNvSpPr/>
          <p:nvPr/>
        </p:nvSpPr>
        <p:spPr>
          <a:xfrm>
            <a:off x="1643856" y="1689109"/>
            <a:ext cx="890428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3．对于直线、射线、线段，在下列各图中能相交的是（　　）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142204" y="2607598"/>
            <a:ext cx="1411786" cy="1517312"/>
            <a:chOff x="2018278" y="2716253"/>
            <a:chExt cx="1411786" cy="1517312"/>
          </a:xfrm>
        </p:grpSpPr>
        <p:grpSp>
          <p:nvGrpSpPr>
            <p:cNvPr id="28" name="组合 27"/>
            <p:cNvGrpSpPr/>
            <p:nvPr/>
          </p:nvGrpSpPr>
          <p:grpSpPr>
            <a:xfrm>
              <a:off x="2018278" y="3086100"/>
              <a:ext cx="1259846" cy="685800"/>
              <a:chOff x="2054854" y="4244933"/>
              <a:chExt cx="1259846" cy="685800"/>
            </a:xfrm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2054854" y="4244933"/>
                <a:ext cx="1085429" cy="6236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464008" y="4930733"/>
                <a:ext cx="8506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2104886" y="3086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856268" y="2716253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75333" y="3765572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022580" y="3771900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902229" y="2687022"/>
            <a:ext cx="1329419" cy="1566310"/>
            <a:chOff x="4283743" y="2788317"/>
            <a:chExt cx="1329419" cy="1566310"/>
          </a:xfrm>
        </p:grpSpPr>
        <p:grpSp>
          <p:nvGrpSpPr>
            <p:cNvPr id="29" name="组合 28"/>
            <p:cNvGrpSpPr/>
            <p:nvPr/>
          </p:nvGrpSpPr>
          <p:grpSpPr>
            <a:xfrm>
              <a:off x="4296841" y="3221577"/>
              <a:ext cx="1296988" cy="730325"/>
              <a:chOff x="4571206" y="4438566"/>
              <a:chExt cx="1296988" cy="730325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4571206" y="4438566"/>
                <a:ext cx="1296988" cy="238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978400" y="4711700"/>
                <a:ext cx="482600" cy="4571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4283742" y="278831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223311" y="2957752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65735" y="3452409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863979" y="3892962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067016" y="4587835"/>
            <a:ext cx="1434947" cy="1401550"/>
            <a:chOff x="6353819" y="2923274"/>
            <a:chExt cx="1434947" cy="1401550"/>
          </a:xfrm>
        </p:grpSpPr>
        <p:grpSp>
          <p:nvGrpSpPr>
            <p:cNvPr id="30" name="组合 29"/>
            <p:cNvGrpSpPr/>
            <p:nvPr/>
          </p:nvGrpSpPr>
          <p:grpSpPr>
            <a:xfrm>
              <a:off x="6640571" y="3340639"/>
              <a:ext cx="1107172" cy="587493"/>
              <a:chOff x="6634748" y="4449327"/>
              <a:chExt cx="1107172" cy="587493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6915150" y="4711700"/>
                <a:ext cx="826770" cy="3251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6634748" y="4449327"/>
                <a:ext cx="680452" cy="15755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本框 36"/>
            <p:cNvSpPr txBox="1"/>
            <p:nvPr/>
          </p:nvSpPr>
          <p:spPr>
            <a:xfrm>
              <a:off x="6353820" y="308610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217926" y="2923274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663891" y="3571472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381282" y="386315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2365" y="4642103"/>
            <a:ext cx="1445917" cy="1470377"/>
            <a:chOff x="8615386" y="2808071"/>
            <a:chExt cx="1445917" cy="1470377"/>
          </a:xfrm>
        </p:grpSpPr>
        <p:grpSp>
          <p:nvGrpSpPr>
            <p:cNvPr id="31" name="组合 30"/>
            <p:cNvGrpSpPr/>
            <p:nvPr/>
          </p:nvGrpSpPr>
          <p:grpSpPr>
            <a:xfrm>
              <a:off x="8810311" y="3154107"/>
              <a:ext cx="1112312" cy="685800"/>
              <a:chOff x="8934450" y="4244933"/>
              <a:chExt cx="1112312" cy="68580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8934450" y="4244933"/>
                <a:ext cx="937895" cy="555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9196070" y="4930733"/>
                <a:ext cx="8506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文本框 38"/>
            <p:cNvSpPr txBox="1"/>
            <p:nvPr/>
          </p:nvSpPr>
          <p:spPr>
            <a:xfrm>
              <a:off x="8615387" y="3177918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366769" y="2808071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906573" y="3810455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653821" y="3816783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345209" y="3289282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12129" y="3186111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387513" y="5007359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218490" y="5066055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492875" y="1744534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  <p:sp>
        <p:nvSpPr>
          <p:cNvPr id="2" name="矩形 1"/>
          <p:cNvSpPr/>
          <p:nvPr/>
        </p:nvSpPr>
        <p:spPr>
          <a:xfrm>
            <a:off x="1682678" y="1451315"/>
            <a:ext cx="556274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4．如图，下列说法不正确的是(　    　)</a:t>
            </a:r>
          </a:p>
        </p:txBody>
      </p:sp>
      <p:sp>
        <p:nvSpPr>
          <p:cNvPr id="3" name="矩形 2"/>
          <p:cNvSpPr/>
          <p:nvPr/>
        </p:nvSpPr>
        <p:spPr>
          <a:xfrm>
            <a:off x="2095604" y="3429000"/>
            <a:ext cx="5918096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A．直线AB与直线BA是同一条直线	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B．射线OA与射线OB是同一条射线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C．线段AB与线段BA是同一条线段	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D．射线OA与射线AB是同一条射线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705100" y="2586156"/>
            <a:ext cx="3848100" cy="732697"/>
            <a:chOff x="4838700" y="2771775"/>
            <a:chExt cx="3848100" cy="7326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838700" y="2953367"/>
              <a:ext cx="38481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5842000" y="2786063"/>
              <a:ext cx="0" cy="1664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6762750" y="2771775"/>
              <a:ext cx="3176" cy="180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8013700" y="2781300"/>
              <a:ext cx="0" cy="171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6596679" y="3042807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623262" y="3042807"/>
              <a:ext cx="419418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09958" y="2996359"/>
              <a:ext cx="40748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482975" y="1566734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61406" y="7686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课堂总结</a:t>
            </a:r>
          </a:p>
        </p:txBody>
      </p:sp>
      <p:sp>
        <p:nvSpPr>
          <p:cNvPr id="19" name="圆角矩形 16"/>
          <p:cNvSpPr/>
          <p:nvPr/>
        </p:nvSpPr>
        <p:spPr>
          <a:xfrm>
            <a:off x="4101429" y="2560720"/>
            <a:ext cx="5436271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sz="2000" b="1">
                <a:latin typeface="方正北魏楷书简体" panose="03000509000000000000" charset="-122"/>
                <a:ea typeface="方正北魏楷书简体" panose="03000509000000000000" charset="-122"/>
              </a:rPr>
              <a:t>直线、射线、线段的相关概念</a:t>
            </a:r>
          </a:p>
        </p:txBody>
      </p:sp>
      <p:sp>
        <p:nvSpPr>
          <p:cNvPr id="20" name="圆角矩形 17"/>
          <p:cNvSpPr/>
          <p:nvPr/>
        </p:nvSpPr>
        <p:spPr>
          <a:xfrm>
            <a:off x="2357900" y="2974913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3000509000000000000" charset="-122"/>
                <a:ea typeface="方正北魏楷书简体" panose="03000509000000000000" charset="-122"/>
              </a:rPr>
              <a:t>知识</a:t>
            </a:r>
          </a:p>
        </p:txBody>
      </p:sp>
      <p:sp>
        <p:nvSpPr>
          <p:cNvPr id="21" name="圆角矩形 22"/>
          <p:cNvSpPr/>
          <p:nvPr/>
        </p:nvSpPr>
        <p:spPr>
          <a:xfrm>
            <a:off x="2369872" y="4722432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3000509000000000000" charset="-122"/>
                <a:ea typeface="方正北魏楷书简体" panose="03000509000000000000" charset="-122"/>
              </a:rPr>
              <a:t>考点</a:t>
            </a:r>
          </a:p>
        </p:txBody>
      </p:sp>
      <p:sp>
        <p:nvSpPr>
          <p:cNvPr id="22" name="圆角矩形 24"/>
          <p:cNvSpPr/>
          <p:nvPr/>
        </p:nvSpPr>
        <p:spPr>
          <a:xfrm>
            <a:off x="4101429" y="3274633"/>
            <a:ext cx="5436271" cy="654922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sz="2000" b="1">
                <a:latin typeface="方正北魏楷书简体" panose="03000509000000000000" charset="-122"/>
                <a:ea typeface="方正北魏楷书简体" panose="03000509000000000000" charset="-122"/>
              </a:rPr>
              <a:t>直线、射线、线段的特点及其三者间的联系</a:t>
            </a:r>
          </a:p>
        </p:txBody>
      </p:sp>
      <p:sp>
        <p:nvSpPr>
          <p:cNvPr id="23" name="圆角矩形 24"/>
          <p:cNvSpPr/>
          <p:nvPr/>
        </p:nvSpPr>
        <p:spPr>
          <a:xfrm>
            <a:off x="4101429" y="4694691"/>
            <a:ext cx="5436271" cy="654922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fr-FR" sz="2000" b="1">
                <a:latin typeface="方正北魏楷书简体" panose="03000509000000000000" charset="-122"/>
                <a:ea typeface="方正北魏楷书简体" panose="03000509000000000000" charset="-122"/>
              </a:rPr>
              <a:t>直线、射线、线段关系及特点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662370" y="2847863"/>
            <a:ext cx="243840" cy="883967"/>
          </a:xfrm>
          <a:prstGeom prst="leftBrace">
            <a:avLst>
              <a:gd name="adj1" fmla="val 53933"/>
              <a:gd name="adj2" fmla="val 50000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64586" y="1393532"/>
            <a:ext cx="3462828" cy="73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02799" y="2497935"/>
            <a:ext cx="5669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了解线段、射线、直线的概念及表示方法。</a:t>
            </a:r>
          </a:p>
        </p:txBody>
      </p:sp>
      <p:sp>
        <p:nvSpPr>
          <p:cNvPr id="3" name="矩形: 圆角 7"/>
          <p:cNvSpPr/>
          <p:nvPr/>
        </p:nvSpPr>
        <p:spPr>
          <a:xfrm>
            <a:off x="2683715" y="2497935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02799" y="4249853"/>
            <a:ext cx="39741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过两点有且只有一条直线。</a:t>
            </a:r>
          </a:p>
        </p:txBody>
      </p:sp>
      <p:sp>
        <p:nvSpPr>
          <p:cNvPr id="5" name="矩形: 圆角 7"/>
          <p:cNvSpPr/>
          <p:nvPr/>
        </p:nvSpPr>
        <p:spPr>
          <a:xfrm>
            <a:off x="2683715" y="4257164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4276" y="556323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 dirty="0"/>
              <a:t>重难点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77290" y="540099"/>
            <a:ext cx="487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 dirty="0"/>
              <a:t>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47800" y="1651000"/>
            <a:ext cx="92964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点的形象随处可见，如地图上用来表示城市位置的点，绘画中表示天空中星星的点，几何图形中表示顶点的点，等等.</a:t>
            </a:r>
          </a:p>
        </p:txBody>
      </p:sp>
      <p:sp>
        <p:nvSpPr>
          <p:cNvPr id="5" name="立方体 4"/>
          <p:cNvSpPr/>
          <p:nvPr/>
        </p:nvSpPr>
        <p:spPr>
          <a:xfrm>
            <a:off x="8741228" y="3672867"/>
            <a:ext cx="1886858" cy="1128486"/>
          </a:xfrm>
          <a:prstGeom prst="cub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302535" y="3929857"/>
            <a:ext cx="69850" cy="698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24040" y="3326370"/>
            <a:ext cx="3318933" cy="1866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r:link="rId4" cstate="email"/>
          <a:stretch>
            <a:fillRect/>
          </a:stretch>
        </p:blipFill>
        <p:spPr bwMode="auto">
          <a:xfrm>
            <a:off x="1377290" y="3147642"/>
            <a:ext cx="3248496" cy="21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11653" y="3596742"/>
            <a:ext cx="33832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点运动的轨迹就是线。</a:t>
            </a:r>
          </a:p>
        </p:txBody>
      </p:sp>
      <p:sp>
        <p:nvSpPr>
          <p:cNvPr id="4" name="椭圆 3"/>
          <p:cNvSpPr/>
          <p:nvPr/>
        </p:nvSpPr>
        <p:spPr>
          <a:xfrm>
            <a:off x="3545839" y="469900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596639" y="4749800"/>
            <a:ext cx="53314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205287" y="1957244"/>
            <a:ext cx="104775" cy="1047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35498" y="2062019"/>
            <a:ext cx="440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椭圆 10"/>
          <p:cNvSpPr/>
          <p:nvPr/>
        </p:nvSpPr>
        <p:spPr>
          <a:xfrm>
            <a:off x="7607377" y="1963123"/>
            <a:ext cx="104775" cy="1047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37587" y="2067898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47946" y="2738039"/>
            <a:ext cx="7956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点A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39616" y="2738039"/>
            <a:ext cx="7750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点B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26476" y="644874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 dirty="0"/>
              <a:t>表示方法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-2.59259E-06 L 0.43789 -2.59259E-0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31276" y="546798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 dirty="0"/>
              <a:t>线段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47800" y="1651000"/>
            <a:ext cx="92964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线段的直观形象是拉直的一段线，如跳高的撑杆、直尺的边沿、一段铁轨等，都给我们以线段的形象.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19937" y="3048000"/>
            <a:ext cx="2408055" cy="2705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4031" y="3275580"/>
            <a:ext cx="2823938" cy="1931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164009" y="2876831"/>
            <a:ext cx="2279763" cy="2728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102676" y="663924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/>
              <a:t>表示方法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590800" y="2434293"/>
            <a:ext cx="2578100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360015" y="2434293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9835" y="2434293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29229" y="3310593"/>
            <a:ext cx="365950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线段AB（或线段BA）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5300" y="2434293"/>
            <a:ext cx="2578100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952249" y="1911073"/>
            <a:ext cx="3606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38675" y="3310593"/>
            <a:ext cx="11607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线段 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18226" y="4448502"/>
            <a:ext cx="792670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位于线段AB两端的点A、B，叫做这条线段的端点。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331276" y="537273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 dirty="0"/>
              <a:t>射线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89179" y="1654502"/>
            <a:ext cx="8813642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将线段AB沿AB方向（或BA方向）无限延伸所形成的的图形叫做射线。点A（或点B）叫做射线的端点。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19964" y="3844724"/>
            <a:ext cx="2578100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689179" y="3844724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38999" y="3844724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498064" y="3844724"/>
            <a:ext cx="1470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834706" y="3844724"/>
            <a:ext cx="2578100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603922" y="3844724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253742" y="3844724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64681" y="3844724"/>
            <a:ext cx="1470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689179" y="3844724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253742" y="3844724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19419" y="4539263"/>
            <a:ext cx="1387792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射线AB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03919" y="4545390"/>
            <a:ext cx="179756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射线BA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99675" y="5307611"/>
            <a:ext cx="338328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注意：端点字母在前.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89179" y="1654502"/>
            <a:ext cx="8813642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将线段AB沿这条线段两方向无限延伸所形成的的图形叫做直线。直线没有端点。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606014" y="3894615"/>
            <a:ext cx="2578100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75229" y="3894615"/>
            <a:ext cx="4035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25048" y="3894615"/>
            <a:ext cx="386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908842" y="3894615"/>
            <a:ext cx="1670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219974" y="3894615"/>
            <a:ext cx="16701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324521" y="4825845"/>
            <a:ext cx="34420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直线AB（或直线 l 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10225" y="3340619"/>
            <a:ext cx="485775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 l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64576" y="625824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3000509000000000000" charset="-122"/>
                <a:ea typeface="方正北魏楷书简体" panose="03000509000000000000" charset="-122"/>
              </a:defRPr>
            </a:lvl1pPr>
          </a:lstStyle>
          <a:p>
            <a:r>
              <a:rPr lang="zh-CN" altLang="en-US" dirty="0"/>
              <a:t>直线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宽屏</PresentationFormat>
  <Paragraphs>229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方正北魏楷书简体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2021-09-08T13:07:00Z</cp:lastPrinted>
  <dcterms:created xsi:type="dcterms:W3CDTF">2021-09-08T13:07:00Z</dcterms:created>
  <dcterms:modified xsi:type="dcterms:W3CDTF">2023-01-16T19:16:58Z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C30824E26BF6454A84A2E31450FBD4F6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