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260" r:id="rId3"/>
    <p:sldId id="261" r:id="rId4"/>
    <p:sldId id="312" r:id="rId5"/>
    <p:sldId id="263" r:id="rId6"/>
    <p:sldId id="266" r:id="rId7"/>
    <p:sldId id="290" r:id="rId8"/>
    <p:sldId id="265" r:id="rId9"/>
    <p:sldId id="267" r:id="rId10"/>
    <p:sldId id="313" r:id="rId11"/>
    <p:sldId id="268" r:id="rId12"/>
    <p:sldId id="269" r:id="rId13"/>
    <p:sldId id="270" r:id="rId14"/>
    <p:sldId id="292" r:id="rId15"/>
    <p:sldId id="294" r:id="rId16"/>
    <p:sldId id="271" r:id="rId17"/>
    <p:sldId id="272" r:id="rId18"/>
    <p:sldId id="273" r:id="rId19"/>
    <p:sldId id="322" r:id="rId20"/>
    <p:sldId id="278" r:id="rId21"/>
    <p:sldId id="279" r:id="rId22"/>
    <p:sldId id="281" r:id="rId23"/>
    <p:sldId id="282" r:id="rId24"/>
    <p:sldId id="283" r:id="rId25"/>
    <p:sldId id="297" r:id="rId26"/>
    <p:sldId id="299" r:id="rId27"/>
    <p:sldId id="314" r:id="rId28"/>
    <p:sldId id="316" r:id="rId29"/>
    <p:sldId id="284" r:id="rId30"/>
    <p:sldId id="301" r:id="rId31"/>
    <p:sldId id="285" r:id="rId32"/>
    <p:sldId id="286" r:id="rId33"/>
    <p:sldId id="287" r:id="rId34"/>
    <p:sldId id="323" r:id="rId35"/>
    <p:sldId id="304" r:id="rId36"/>
    <p:sldId id="289" r:id="rId37"/>
    <p:sldId id="305" r:id="rId38"/>
    <p:sldId id="307" r:id="rId39"/>
    <p:sldId id="309" r:id="rId40"/>
    <p:sldId id="317" r:id="rId41"/>
    <p:sldId id="318" r:id="rId42"/>
    <p:sldId id="319" r:id="rId43"/>
    <p:sldId id="324" r:id="rId44"/>
    <p:sldId id="320" r:id="rId45"/>
    <p:sldId id="311" r:id="rId46"/>
    <p:sldId id="288" r:id="rId4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162" autoAdjust="0"/>
  </p:normalViewPr>
  <p:slideViewPr>
    <p:cSldViewPr snapToGrid="0">
      <p:cViewPr varScale="1">
        <p:scale>
          <a:sx n="114" d="100"/>
          <a:sy n="11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522475" y="1815737"/>
            <a:ext cx="8745479" cy="2199698"/>
            <a:chOff x="4230" y="1599"/>
            <a:chExt cx="10177" cy="3200"/>
          </a:xfrm>
        </p:grpSpPr>
        <p:sp>
          <p:nvSpPr>
            <p:cNvPr id="3" name="Rectangle 5"/>
            <p:cNvSpPr/>
            <p:nvPr/>
          </p:nvSpPr>
          <p:spPr>
            <a:xfrm>
              <a:off x="5068" y="3590"/>
              <a:ext cx="8501" cy="12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buNone/>
              </a:pPr>
              <a:r>
                <a:rPr lang="en-US" altLang="zh-CN" sz="4800" b="1" dirty="0" smtClean="0">
                  <a:solidFill>
                    <a:srgbClr val="C5002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仿宋" panose="02010609060101010101" charset="-122"/>
                </a:rPr>
                <a:t>Reading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30" y="1599"/>
              <a:ext cx="10177" cy="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smtClean="0">
                  <a:ea typeface="微软雅黑" panose="020B0503020204020204" charset="-122"/>
                </a:rPr>
                <a:t>Unit 6  </a:t>
              </a:r>
              <a:r>
                <a:rPr lang="en-US" altLang="zh-CN" sz="6600" b="1" dirty="0" err="1" smtClean="0">
                  <a:ea typeface="微软雅黑" panose="020B0503020204020204" charset="-122"/>
                </a:rPr>
                <a:t>Birdwatching</a:t>
              </a:r>
              <a:endParaRPr lang="zh-CN" altLang="en-US" sz="6600" b="1" dirty="0">
                <a:ea typeface="微软雅黑" panose="020B0503020204020204" charset="-122"/>
              </a:endParaRP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5362" y="1815737"/>
            <a:ext cx="379412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65018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9663" y="1507472"/>
          <a:ext cx="11543575" cy="3425013"/>
        </p:xfrm>
        <a:graphic>
          <a:graphicData uri="http://schemas.openxmlformats.org/drawingml/2006/table">
            <a:tbl>
              <a:tblPr/>
              <a:tblGrid>
                <a:gridCol w="81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课文初探</a:t>
                      </a: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)4.The members of the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Birdwatching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Society go to study the birds twice a year.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)5.Many visitors go to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watch the birds every year.</a:t>
                      </a:r>
                      <a:endParaRPr lang="zh-CN" sz="30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8280" y="20177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512" y="33863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0583" y="3479357"/>
            <a:ext cx="101745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err="1" smtClean="0"/>
              <a:t>Zhalong</a:t>
            </a:r>
            <a:r>
              <a:rPr lang="en-US" altLang="zh-CN" sz="3000" b="1" dirty="0" smtClean="0"/>
              <a:t> </a:t>
            </a:r>
            <a:r>
              <a:rPr lang="en-US" altLang="zh-CN" sz="3000" b="1" i="1" dirty="0" smtClean="0"/>
              <a:t>Nature</a:t>
            </a:r>
            <a:r>
              <a:rPr lang="en-US" altLang="zh-CN" sz="3000" b="1" dirty="0" smtClean="0"/>
              <a:t> Reserve is in Heilongjiang Province in North</a:t>
            </a:r>
            <a:r>
              <a:rPr lang="zh-CN" altLang="zh-CN" sz="3000" b="1" dirty="0" smtClean="0"/>
              <a:t>­</a:t>
            </a:r>
            <a:r>
              <a:rPr lang="en-US" altLang="zh-CN" sz="3000" b="1" dirty="0" smtClean="0"/>
              <a:t>east China.</a:t>
            </a:r>
            <a:r>
              <a:rPr lang="zh-CN" altLang="zh-CN" sz="3000" b="1" dirty="0" smtClean="0"/>
              <a:t>扎龙自然保护区位于中国东北部黑龙江省。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You cannot go against </a:t>
            </a:r>
            <a:r>
              <a:rPr lang="en-US" altLang="zh-CN" sz="3000" b="1" i="1" dirty="0" smtClean="0"/>
              <a:t>nature</a:t>
            </a:r>
            <a:r>
              <a:rPr lang="en-US" altLang="zh-CN" sz="3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你不能违背自然。</a:t>
            </a:r>
            <a:endParaRPr lang="zh-CN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图标-0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470" y="894080"/>
            <a:ext cx="3986530" cy="845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9396" y="10503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课堂互动探究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746443" y="1901825"/>
            <a:ext cx="1484702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词汇点睛</a:t>
            </a:r>
            <a:r>
              <a:rPr lang="zh-CN" altLang="en-US" sz="2400" b="1" dirty="0" smtClean="0">
                <a:solidFill>
                  <a:srgbClr val="FF6600"/>
                </a:solidFill>
              </a:rPr>
              <a:t> </a:t>
            </a:r>
            <a:endParaRPr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3075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39215" y="271431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●1</a:t>
            </a:r>
            <a:r>
              <a:rPr lang="en-US" altLang="zh-CN" sz="3200" dirty="0" smtClean="0"/>
              <a:t>    </a:t>
            </a:r>
            <a:r>
              <a:rPr lang="en-US" altLang="zh-CN" sz="3000" b="1" dirty="0" smtClean="0"/>
              <a:t>nature </a:t>
            </a:r>
            <a:r>
              <a:rPr lang="en-US" altLang="zh-CN" sz="3000" b="1" i="1" dirty="0" smtClean="0"/>
              <a:t>n</a:t>
            </a:r>
            <a:r>
              <a:rPr lang="zh-CN" altLang="zh-CN" sz="3000" b="1" dirty="0" smtClean="0"/>
              <a:t>．大自然，自然界　</a:t>
            </a:r>
            <a:endParaRPr lang="zh-CN" altLang="zh-CN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74978" y="2502155"/>
            <a:ext cx="9943200" cy="42058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3200" dirty="0" smtClean="0"/>
              <a:t> </a:t>
            </a:r>
            <a:r>
              <a:rPr lang="en-US" altLang="zh-CN" sz="3000" b="1" dirty="0" smtClean="0"/>
              <a:t>________ </a:t>
            </a:r>
            <a:r>
              <a:rPr lang="en-US" altLang="zh-CN" sz="3000" b="1" i="1" dirty="0" smtClean="0"/>
              <a:t>adj</a:t>
            </a:r>
            <a:r>
              <a:rPr lang="en-US" altLang="zh-CN" sz="3000" b="1" dirty="0" smtClean="0"/>
              <a:t>. </a:t>
            </a:r>
            <a:r>
              <a:rPr lang="zh-CN" altLang="zh-CN" sz="3000" b="1" dirty="0" smtClean="0"/>
              <a:t>自然界的，天生的，自然的；</a:t>
            </a:r>
            <a:r>
              <a:rPr lang="en-US" altLang="zh-CN" sz="3000" b="1" dirty="0" smtClean="0"/>
              <a:t>________ </a:t>
            </a:r>
            <a:r>
              <a:rPr lang="en-US" altLang="zh-CN" sz="3000" b="1" i="1" dirty="0" smtClean="0"/>
              <a:t>adv</a:t>
            </a:r>
            <a:r>
              <a:rPr lang="en-US" altLang="zh-CN" sz="3000" b="1" dirty="0" smtClean="0"/>
              <a:t>. </a:t>
            </a:r>
            <a:r>
              <a:rPr lang="zh-CN" altLang="zh-CN" sz="3000" b="1" dirty="0" smtClean="0"/>
              <a:t>自然地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This feeling seems to be natural.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这种感触似乎是自然的。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Plants grow naturally.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植物自然地生长。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3800" y="1085681"/>
            <a:ext cx="10672191" cy="14358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1A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1A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1A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nature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大自然，自然界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名词，其前</a:t>
            </a:r>
            <a:endParaRPr lang="en-US" altLang="zh-CN" sz="3000" b="1" dirty="0" smtClean="0"/>
          </a:p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000" b="1" dirty="0" smtClean="0"/>
              <a:t>不用定冠词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0784" y="127247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2288" y="20131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the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65785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natural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360" y="335280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naturally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235997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活学活用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281717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41248" y="2039112"/>
            <a:ext cx="1058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1. (1)</a:t>
            </a:r>
            <a:r>
              <a:rPr lang="zh-CN" altLang="zh-CN" sz="3000" b="1" dirty="0" smtClean="0"/>
              <a:t>自然界中有各种各样的动物和植物。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There are _____________animals and plants ________.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(2)2017·</a:t>
            </a:r>
            <a:r>
              <a:rPr lang="zh-CN" altLang="zh-CN" sz="3000" b="1" dirty="0" smtClean="0"/>
              <a:t>上海</a:t>
            </a:r>
            <a:r>
              <a:rPr lang="en-US" altLang="zh-CN" sz="3000" b="1" dirty="0" smtClean="0"/>
              <a:t>  Scientists often suggest that farmers use   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 ________(nature) ways to grow fruits.</a:t>
            </a:r>
            <a:endParaRPr lang="zh-CN" alt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98280" y="2871216"/>
            <a:ext cx="138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 nature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136" y="2886456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all kinds of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888" y="422148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natural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4210" y="1811589"/>
            <a:ext cx="11044800" cy="14358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The government will </a:t>
            </a:r>
            <a:r>
              <a:rPr lang="en-US" altLang="zh-CN" sz="3000" b="1" i="1" dirty="0" smtClean="0"/>
              <a:t>provide</a:t>
            </a:r>
            <a:r>
              <a:rPr lang="en-US" altLang="zh-CN" sz="3000" b="1" dirty="0" smtClean="0"/>
              <a:t> food and drinks for the poor.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政府将为穷人提供食物和饮料。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3" y="1117609"/>
            <a:ext cx="6342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●2   </a:t>
            </a:r>
            <a:r>
              <a:rPr lang="en-US" altLang="zh-CN" sz="3000" b="1" dirty="0" smtClean="0"/>
              <a:t>provide </a:t>
            </a:r>
            <a:r>
              <a:rPr lang="en-US" altLang="zh-CN" sz="3000" b="1" i="1" dirty="0" err="1" smtClean="0"/>
              <a:t>vt</a:t>
            </a:r>
            <a:r>
              <a:rPr lang="en-US" altLang="zh-CN" sz="3000" b="1" dirty="0" smtClean="0"/>
              <a:t>.</a:t>
            </a:r>
            <a:r>
              <a:rPr lang="zh-CN" altLang="zh-CN" sz="3000" b="1" dirty="0" smtClean="0"/>
              <a:t>提供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281" y="3109202"/>
            <a:ext cx="10990159" cy="14358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探究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provide</a:t>
            </a:r>
            <a:r>
              <a:rPr lang="zh-CN" altLang="zh-CN" sz="3000" b="1" dirty="0" smtClean="0"/>
              <a:t>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动词，意为</a:t>
            </a:r>
            <a:r>
              <a:rPr lang="en-US" altLang="zh-CN" sz="3000" b="1" dirty="0" smtClean="0"/>
              <a:t>“________”</a:t>
            </a:r>
            <a:r>
              <a:rPr lang="zh-CN" altLang="zh-CN" sz="3000" b="1" dirty="0" smtClean="0"/>
              <a:t>，其后可直接</a:t>
            </a:r>
            <a:endParaRPr lang="en-US" altLang="zh-CN" sz="3000" b="1" dirty="0" smtClean="0"/>
          </a:p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000" b="1" dirty="0" smtClean="0"/>
              <a:t>跟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作宾语，即</a:t>
            </a:r>
            <a:r>
              <a:rPr lang="en-US" altLang="zh-CN" sz="3000" b="1" dirty="0" smtClean="0"/>
              <a:t>provide </a:t>
            </a:r>
            <a:r>
              <a:rPr lang="en-US" altLang="zh-CN" sz="3000" b="1" dirty="0" err="1" smtClean="0"/>
              <a:t>sth</a:t>
            </a:r>
            <a:r>
              <a:rPr lang="zh-CN" altLang="zh-CN" sz="3000" b="1" dirty="0" smtClean="0"/>
              <a:t>，意为</a:t>
            </a:r>
            <a:r>
              <a:rPr lang="en-US" altLang="zh-CN" sz="3000" b="1" dirty="0" smtClean="0"/>
              <a:t>“____________”</a:t>
            </a:r>
            <a:r>
              <a:rPr lang="zh-CN" altLang="zh-CN" sz="3000" b="1" dirty="0" smtClean="0"/>
              <a:t>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16" y="4615120"/>
            <a:ext cx="1090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 </a:t>
            </a:r>
            <a:r>
              <a:rPr lang="en-US" altLang="zh-CN" sz="3000" b="1" dirty="0" smtClean="0"/>
              <a:t>provide </a:t>
            </a:r>
            <a:r>
              <a:rPr lang="en-US" altLang="zh-CN" sz="3000" b="1" dirty="0" err="1" smtClean="0"/>
              <a:t>sth</a:t>
            </a:r>
            <a:r>
              <a:rPr lang="en-US" altLang="zh-CN" sz="3000" b="1" dirty="0" smtClean="0"/>
              <a:t> ________ </a:t>
            </a:r>
            <a:r>
              <a:rPr lang="en-US" altLang="zh-CN" sz="3000" b="1" dirty="0" err="1" smtClean="0"/>
              <a:t>sb</a:t>
            </a:r>
            <a:r>
              <a:rPr lang="zh-CN" altLang="zh-CN" sz="3000" b="1" dirty="0" smtClean="0"/>
              <a:t>＝</a:t>
            </a:r>
            <a:r>
              <a:rPr lang="en-US" altLang="zh-CN" sz="3000" b="1" dirty="0" smtClean="0"/>
              <a:t>provide </a:t>
            </a:r>
            <a:r>
              <a:rPr lang="en-US" altLang="zh-CN" sz="3000" b="1" dirty="0" err="1" smtClean="0"/>
              <a:t>sb</a:t>
            </a:r>
            <a:r>
              <a:rPr lang="en-US" altLang="zh-CN" sz="3000" b="1" dirty="0" smtClean="0"/>
              <a:t> ________ </a:t>
            </a:r>
            <a:r>
              <a:rPr lang="en-US" altLang="zh-CN" sz="3000" b="1" dirty="0" err="1" smtClean="0"/>
              <a:t>sth</a:t>
            </a:r>
            <a:r>
              <a:rPr lang="zh-CN" altLang="zh-CN" sz="3000" b="1" dirty="0" smtClean="0"/>
              <a:t>＝</a:t>
            </a:r>
            <a:r>
              <a:rPr lang="en-US" altLang="zh-CN" sz="3000" b="1" dirty="0" smtClean="0"/>
              <a:t>offer </a:t>
            </a:r>
            <a:r>
              <a:rPr lang="en-US" altLang="zh-CN" sz="3000" b="1" dirty="0" err="1" smtClean="0"/>
              <a:t>sb</a:t>
            </a:r>
            <a:r>
              <a:rPr lang="en-US" altLang="zh-CN" sz="3000" b="1" dirty="0" smtClean="0"/>
              <a:t>  </a:t>
            </a:r>
            <a:r>
              <a:rPr lang="en-US" altLang="zh-CN" sz="3000" b="1" dirty="0" err="1" smtClean="0"/>
              <a:t>sth</a:t>
            </a:r>
            <a:r>
              <a:rPr lang="zh-CN" altLang="zh-CN" sz="3000" b="1" dirty="0" smtClean="0"/>
              <a:t>＝</a:t>
            </a:r>
            <a:r>
              <a:rPr lang="en-US" altLang="zh-CN" sz="3000" b="1" dirty="0" smtClean="0"/>
              <a:t>offer </a:t>
            </a:r>
            <a:r>
              <a:rPr lang="en-US" altLang="zh-CN" sz="3000" b="1" dirty="0" err="1" smtClean="0"/>
              <a:t>sth</a:t>
            </a:r>
            <a:r>
              <a:rPr lang="en-US" altLang="zh-CN" sz="3000" b="1" dirty="0" smtClean="0"/>
              <a:t> ________ </a:t>
            </a:r>
            <a:r>
              <a:rPr lang="en-US" altLang="zh-CN" sz="3000" b="1" dirty="0" err="1" smtClean="0"/>
              <a:t>sb</a:t>
            </a:r>
            <a:r>
              <a:rPr lang="zh-CN" altLang="zh-CN" sz="3000" b="1" dirty="0" smtClean="0"/>
              <a:t>为某人提供某物</a:t>
            </a:r>
            <a:endParaRPr lang="zh-CN" alt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216" y="54929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704" y="32621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及物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032" y="328046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提供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480" y="400720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名词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0872" y="399356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提供某物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2160" y="474923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for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536" y="476752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with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504" y="1280160"/>
            <a:ext cx="10634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2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2017·</a:t>
            </a:r>
            <a:r>
              <a:rPr lang="zh-CN" altLang="zh-CN" sz="3000" b="1" dirty="0" smtClean="0"/>
              <a:t>连云港</a:t>
            </a:r>
            <a:r>
              <a:rPr lang="en-US" altLang="zh-CN" sz="3000" b="1" dirty="0" smtClean="0"/>
              <a:t>  The </a:t>
            </a:r>
            <a:r>
              <a:rPr lang="en-US" altLang="zh-CN" sz="3000" b="1" dirty="0" err="1" smtClean="0"/>
              <a:t>newly­opened</a:t>
            </a:r>
            <a:r>
              <a:rPr lang="en-US" altLang="zh-CN" sz="3000" b="1" dirty="0" smtClean="0"/>
              <a:t> company ________ the local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people with more chances to work.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gives  </a:t>
            </a:r>
            <a:r>
              <a:rPr lang="zh-CN" altLang="zh-CN" sz="3000" b="1" dirty="0" smtClean="0"/>
              <a:t>　　</a:t>
            </a:r>
            <a:r>
              <a:rPr lang="en-US" altLang="zh-CN" sz="3000" b="1" dirty="0" smtClean="0"/>
              <a:t>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provides   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offers  </a:t>
            </a:r>
            <a:r>
              <a:rPr lang="zh-CN" altLang="zh-CN" sz="3000" b="1" dirty="0" smtClean="0"/>
              <a:t>　　</a:t>
            </a:r>
            <a:r>
              <a:rPr lang="en-US" altLang="zh-CN" sz="3000" b="1" dirty="0" smtClean="0"/>
              <a:t>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shows</a:t>
            </a:r>
            <a:endParaRPr lang="zh-CN" altLang="en-US" sz="3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885" y="3940087"/>
            <a:ext cx="11426389" cy="18169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考查动词辨析。根据句意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那个新开业的公司给当地的人们提供更多的就业机会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及句中的介词</a:t>
            </a:r>
            <a:r>
              <a:rPr lang="en-US" altLang="zh-CN" sz="2600" b="1" dirty="0" smtClean="0">
                <a:ea typeface="仿宋" panose="02010609060101010101" charset="-122"/>
              </a:rPr>
              <a:t>with</a:t>
            </a:r>
            <a:r>
              <a:rPr lang="zh-CN" altLang="zh-CN" sz="2600" b="1" dirty="0" smtClean="0">
                <a:ea typeface="仿宋" panose="02010609060101010101" charset="-122"/>
              </a:rPr>
              <a:t>可知此题考查动词短语</a:t>
            </a:r>
            <a:r>
              <a:rPr lang="en-US" altLang="zh-CN" sz="2600" b="1" dirty="0" smtClean="0">
                <a:ea typeface="仿宋" panose="02010609060101010101" charset="-122"/>
              </a:rPr>
              <a:t>provide </a:t>
            </a:r>
            <a:r>
              <a:rPr lang="en-US" altLang="zh-CN" sz="2600" b="1" dirty="0" err="1" smtClean="0">
                <a:ea typeface="仿宋" panose="02010609060101010101" charset="-122"/>
              </a:rPr>
              <a:t>sb</a:t>
            </a:r>
            <a:r>
              <a:rPr lang="en-US" altLang="zh-CN" sz="2600" b="1" dirty="0" smtClean="0">
                <a:ea typeface="仿宋" panose="02010609060101010101" charset="-122"/>
              </a:rPr>
              <a:t> with </a:t>
            </a:r>
            <a:r>
              <a:rPr lang="en-US" altLang="zh-CN" sz="2600" b="1" dirty="0" err="1" smtClean="0">
                <a:ea typeface="仿宋" panose="02010609060101010101" charset="-122"/>
              </a:rPr>
              <a:t>sth</a:t>
            </a:r>
            <a:r>
              <a:rPr lang="zh-CN" altLang="zh-CN" sz="2600" b="1" dirty="0" smtClean="0">
                <a:ea typeface="仿宋" panose="02010609060101010101" charset="-122"/>
              </a:rPr>
              <a:t>，意为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提供某人某物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。故选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kumimoji="0" lang="zh-CN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1384" y="14629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2058" y="2010827"/>
            <a:ext cx="11044800" cy="35133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Some people want to make the wetlands smaller in order to have more </a:t>
            </a:r>
            <a:r>
              <a:rPr lang="en-US" altLang="zh-CN" sz="3000" b="1" i="1" dirty="0" smtClean="0"/>
              <a:t>space</a:t>
            </a:r>
            <a:r>
              <a:rPr lang="en-US" altLang="zh-CN" sz="3000" b="1" dirty="0" smtClean="0"/>
              <a:t> for farms and buildings.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一些人为了开垦农田和建造楼房想把湿地变得更小。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When the old man got on the bus, she made </a:t>
            </a:r>
            <a:r>
              <a:rPr lang="en-US" altLang="zh-CN" sz="3000" b="1" i="1" dirty="0" smtClean="0"/>
              <a:t>space</a:t>
            </a:r>
            <a:r>
              <a:rPr lang="en-US" altLang="zh-CN" sz="3000" b="1" dirty="0" smtClean="0"/>
              <a:t> for him.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那位老人上车时，她给他让出了空间。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16" y="1445156"/>
            <a:ext cx="6342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●3   </a:t>
            </a:r>
            <a:r>
              <a:rPr lang="en-US" altLang="zh-CN" sz="3000" b="1" dirty="0" smtClean="0"/>
              <a:t>space </a:t>
            </a:r>
            <a:r>
              <a:rPr lang="en-US" altLang="zh-CN" sz="3000" b="1" i="1" dirty="0" smtClean="0"/>
              <a:t>n</a:t>
            </a:r>
            <a:r>
              <a:rPr lang="zh-CN" altLang="zh-CN" sz="3000" b="1" dirty="0" smtClean="0"/>
              <a:t>．空间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4224" y="2422806"/>
            <a:ext cx="11056712" cy="14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搭配</a:t>
            </a:r>
            <a:r>
              <a:rPr lang="en-US" altLang="zh-CN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_______________ </a:t>
            </a:r>
            <a:r>
              <a:rPr lang="zh-CN" altLang="zh-CN" sz="3000" b="1" dirty="0" smtClean="0"/>
              <a:t>为</a:t>
            </a:r>
            <a:r>
              <a:rPr lang="en-US" altLang="zh-CN" sz="3000" b="1" dirty="0" smtClean="0"/>
              <a:t>……</a:t>
            </a:r>
            <a:r>
              <a:rPr lang="zh-CN" altLang="zh-CN" sz="3000" b="1" dirty="0" smtClean="0"/>
              <a:t>让出一些空间；</a:t>
            </a:r>
            <a:endParaRPr lang="en-US" altLang="zh-CN" sz="3000" b="1" dirty="0" smtClean="0"/>
          </a:p>
          <a:p>
            <a:pPr lvl="0"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/>
              <a:t>__________ </a:t>
            </a:r>
            <a:r>
              <a:rPr lang="zh-CN" altLang="zh-CN" sz="3000" b="1" dirty="0" smtClean="0"/>
              <a:t>在太空</a:t>
            </a:r>
            <a:endParaRPr lang="zh-CN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140" y="3962167"/>
            <a:ext cx="1095413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zh-CN" altLang="zh-CN" sz="3200" dirty="0" smtClean="0"/>
              <a:t> </a:t>
            </a:r>
            <a:r>
              <a:rPr lang="en-US" altLang="zh-CN" sz="3000" b="1" dirty="0" smtClean="0"/>
              <a:t>room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空间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时，是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名词，相当于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； </a:t>
            </a:r>
            <a:r>
              <a:rPr lang="en-US" altLang="zh-CN" sz="3000" b="1" dirty="0" smtClean="0"/>
              <a:t>room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“________”</a:t>
            </a:r>
            <a:r>
              <a:rPr lang="zh-CN" altLang="zh-CN" sz="3000" b="1" dirty="0" smtClean="0"/>
              <a:t>时，是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名词。</a:t>
            </a:r>
          </a:p>
          <a:p>
            <a:endParaRPr lang="zh-CN" altLang="en-US" sz="30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9297" y="1003090"/>
            <a:ext cx="10971871" cy="14761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探究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r>
              <a:rPr lang="zh-CN" altLang="zh-CN" sz="3200" dirty="0" smtClean="0"/>
              <a:t> </a:t>
            </a:r>
            <a:r>
              <a:rPr lang="en-US" altLang="zh-CN" sz="3000" b="1" dirty="0" smtClean="0"/>
              <a:t>space</a:t>
            </a:r>
            <a:r>
              <a:rPr lang="zh-CN" altLang="zh-CN" sz="3000" b="1" dirty="0" smtClean="0"/>
              <a:t>作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空间，太空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讲时，为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名词，且其前通</a:t>
            </a:r>
            <a:endParaRPr lang="en-US" altLang="zh-CN" sz="3000" b="1" dirty="0" smtClean="0"/>
          </a:p>
          <a:p>
            <a:pPr lvl="0"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000" b="1" dirty="0" smtClean="0"/>
              <a:t>常不用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242" y="482189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1024" y="120396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4832" y="193534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冠词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552" y="262782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make some space for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744" y="330448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 space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2266" y="416657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6594" y="413781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space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8106" y="486456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房间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01435" y="3580845"/>
            <a:ext cx="10791347" cy="12167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考查名词辨析。根据句意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在北美洲，你不能站得太靠近人，要给他们更多的私人</a:t>
            </a:r>
            <a:r>
              <a:rPr lang="en-US" altLang="zh-CN" sz="2600" b="1" dirty="0" smtClean="0">
                <a:ea typeface="仿宋" panose="02010609060101010101" charset="-122"/>
              </a:rPr>
              <a:t>________”</a:t>
            </a:r>
            <a:r>
              <a:rPr lang="zh-CN" altLang="zh-CN" sz="2600" b="1" dirty="0" smtClean="0">
                <a:ea typeface="仿宋" panose="02010609060101010101" charset="-122"/>
              </a:rPr>
              <a:t>可知答案为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kumimoji="0" lang="zh-CN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1234440"/>
            <a:ext cx="105704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3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(1)2017·</a:t>
            </a:r>
            <a:r>
              <a:rPr lang="zh-CN" altLang="zh-CN" sz="3000" b="1" dirty="0" smtClean="0"/>
              <a:t>大连</a:t>
            </a:r>
            <a:r>
              <a:rPr lang="en-US" altLang="zh-CN" sz="3000" b="1" dirty="0" smtClean="0"/>
              <a:t>  In North America, you cannot stand too close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  to people. Give them more personal ________.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fun     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space  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time   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information </a:t>
            </a:r>
            <a:endParaRPr lang="zh-CN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43872" y="21166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3816" y="1965960"/>
            <a:ext cx="10433304" cy="138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(2)2017·</a:t>
            </a:r>
            <a:r>
              <a:rPr lang="zh-CN" altLang="zh-CN" sz="3000" b="1" dirty="0" smtClean="0"/>
              <a:t>杭州</a:t>
            </a:r>
            <a:r>
              <a:rPr lang="en-US" altLang="zh-CN" sz="3000" b="1" dirty="0" smtClean="0"/>
              <a:t>  Yang </a:t>
            </a:r>
            <a:r>
              <a:rPr lang="en-US" altLang="zh-CN" sz="3000" b="1" dirty="0" err="1" smtClean="0"/>
              <a:t>Liwei</a:t>
            </a:r>
            <a:r>
              <a:rPr lang="en-US" altLang="zh-CN" sz="3000" b="1" dirty="0" smtClean="0"/>
              <a:t> was the first Chinese astronaut in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s________</a:t>
            </a:r>
            <a:r>
              <a:rPr lang="zh-CN" altLang="zh-CN" sz="3000" b="1" dirty="0" smtClean="0"/>
              <a:t>．</a:t>
            </a:r>
            <a:endParaRPr lang="zh-CN" alt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6542" y="282231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73355" y="1051560"/>
            <a:ext cx="3611733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62" y="1767"/>
              <a:ext cx="368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课前自主预习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9799" y="1708026"/>
          <a:ext cx="10761785" cy="4930165"/>
        </p:xfrm>
        <a:graphic>
          <a:graphicData uri="http://schemas.openxmlformats.org/drawingml/2006/table">
            <a:tbl>
              <a:tblPr/>
              <a:tblGrid>
                <a:gridCol w="75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0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单词闯关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提供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2.cover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极好的，完美的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→极好地，完美地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周围，绕一整圈；转过来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然而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conj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43156" y="2196526"/>
            <a:ext cx="11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provide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701" y="297473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庇护所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7626" y="362915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perfect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158" y="431771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perfectly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4725" y="5003513"/>
            <a:ext cx="129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round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6740" y="57508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while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98365" y="1699900"/>
            <a:ext cx="11088915" cy="14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Great </a:t>
            </a:r>
            <a:r>
              <a:rPr lang="en-US" altLang="zh-CN" sz="3000" b="1" i="1" dirty="0" smtClean="0"/>
              <a:t>changes</a:t>
            </a:r>
            <a:r>
              <a:rPr lang="en-US" altLang="zh-CN" sz="3000" b="1" dirty="0" smtClean="0"/>
              <a:t> have taken place in this area.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这个地区已经发生了巨大的变化。</a:t>
            </a:r>
            <a:endParaRPr lang="zh-CN" altLang="zh-CN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4752" y="1192722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●4   </a:t>
            </a:r>
            <a:r>
              <a:rPr lang="en-US" altLang="zh-CN" sz="3000" b="1" dirty="0" smtClean="0"/>
              <a:t>change </a:t>
            </a:r>
            <a:r>
              <a:rPr lang="en-US" altLang="zh-CN" sz="3000" b="1" i="1" dirty="0" smtClean="0"/>
              <a:t>n</a:t>
            </a:r>
            <a:r>
              <a:rPr lang="zh-CN" altLang="zh-CN" sz="3000" b="1" dirty="0" smtClean="0"/>
              <a:t>．改变，变化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134" y="3271391"/>
            <a:ext cx="1017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en-US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change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改变，变化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，为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名词。</a:t>
            </a:r>
            <a:endParaRPr lang="zh-CN" altLang="en-US" sz="30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4833" y="3942295"/>
            <a:ext cx="11167200" cy="14761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1A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1A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change</a:t>
            </a:r>
            <a:r>
              <a:rPr lang="zh-CN" altLang="zh-CN" sz="3000" b="1" dirty="0" smtClean="0"/>
              <a:t>作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名词，意为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零钱；找头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。</a:t>
            </a:r>
            <a:r>
              <a:rPr lang="en-US" altLang="zh-CN" sz="3000" b="1" dirty="0" smtClean="0"/>
              <a:t>change</a:t>
            </a:r>
            <a:r>
              <a:rPr lang="zh-CN" altLang="zh-CN" sz="3000" b="1" dirty="0" smtClean="0"/>
              <a:t>还可</a:t>
            </a:r>
            <a:endParaRPr lang="en-US" altLang="zh-CN" sz="3000" b="1" dirty="0" smtClean="0"/>
          </a:p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000" b="1" dirty="0" smtClean="0"/>
              <a:t>以用作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，意为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改变；更换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。</a:t>
            </a:r>
            <a:r>
              <a:rPr lang="en-US" altLang="zh-CN" sz="3000" b="1" dirty="0" smtClean="0"/>
              <a:t> 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0958" y="332159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3528" y="411634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2293" y="486733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动词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39" y="1956816"/>
            <a:ext cx="11028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4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(1)2017·</a:t>
            </a:r>
            <a:r>
              <a:rPr lang="zh-CN" altLang="zh-CN" sz="3000" b="1" dirty="0" smtClean="0"/>
              <a:t>苏州</a:t>
            </a:r>
            <a:r>
              <a:rPr lang="en-US" altLang="zh-CN" sz="3000" b="1" dirty="0" smtClean="0"/>
              <a:t>   </a:t>
            </a:r>
            <a:r>
              <a:rPr lang="zh-CN" altLang="zh-CN" sz="3000" b="1" dirty="0" smtClean="0"/>
              <a:t>这几年苏州发生了很大的变化。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 ________________________________________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(2)2017·</a:t>
            </a:r>
            <a:r>
              <a:rPr lang="zh-CN" altLang="zh-CN" sz="3000" b="1" dirty="0" smtClean="0"/>
              <a:t>枣庄</a:t>
            </a:r>
            <a:r>
              <a:rPr lang="en-US" altLang="zh-CN" sz="3000" b="1" dirty="0" smtClean="0"/>
              <a:t>   My life has ________(</a:t>
            </a:r>
            <a:r>
              <a:rPr lang="zh-CN" altLang="zh-CN" sz="3000" b="1" dirty="0" smtClean="0"/>
              <a:t>改变</a:t>
            </a:r>
            <a:r>
              <a:rPr lang="en-US" altLang="zh-CN" sz="3000" b="1" dirty="0" smtClean="0"/>
              <a:t>) a lot in the last few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   years.</a:t>
            </a:r>
            <a:endParaRPr lang="zh-CN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86344" y="3520168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changed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0" y="2785872"/>
            <a:ext cx="771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Great changes have taken place in Suzhou over the years.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00" y="1501976"/>
            <a:ext cx="1111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●5   </a:t>
            </a:r>
            <a:r>
              <a:rPr lang="en-US" altLang="zh-CN" sz="3000" b="1" dirty="0" smtClean="0"/>
              <a:t>count </a:t>
            </a:r>
            <a:r>
              <a:rPr lang="en-US" altLang="zh-CN" sz="3000" b="1" i="1" dirty="0" err="1" smtClean="0"/>
              <a:t>vt</a:t>
            </a:r>
            <a:r>
              <a:rPr lang="en-US" altLang="zh-CN" sz="3000" b="1" dirty="0" smtClean="0"/>
              <a:t>.&amp; </a:t>
            </a:r>
            <a:r>
              <a:rPr lang="en-US" altLang="zh-CN" sz="3000" b="1" i="1" dirty="0" smtClean="0"/>
              <a:t>vi</a:t>
            </a:r>
            <a:r>
              <a:rPr lang="en-US" altLang="zh-CN" sz="3000" b="1" dirty="0" smtClean="0"/>
              <a:t>. </a:t>
            </a:r>
            <a:r>
              <a:rPr lang="zh-CN" altLang="zh-CN" sz="3000" b="1" dirty="0" smtClean="0"/>
              <a:t>计算</a:t>
            </a:r>
            <a:r>
              <a:rPr lang="en-US" altLang="zh-CN" sz="3000" b="1" dirty="0" smtClean="0"/>
              <a:t>(</a:t>
            </a:r>
            <a:r>
              <a:rPr lang="zh-CN" altLang="zh-CN" sz="3000" b="1" dirty="0" smtClean="0"/>
              <a:t>或清点</a:t>
            </a:r>
            <a:r>
              <a:rPr lang="en-US" altLang="zh-CN" sz="3000" b="1" dirty="0" smtClean="0"/>
              <a:t>)</a:t>
            </a:r>
            <a:r>
              <a:rPr lang="zh-CN" altLang="zh-CN" sz="3000" b="1" dirty="0" smtClean="0"/>
              <a:t>总数；数数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034" y="2179589"/>
            <a:ext cx="11698514" cy="28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We need more people to </a:t>
            </a:r>
            <a:r>
              <a:rPr lang="en-US" altLang="zh-CN" sz="3000" b="1" i="1" dirty="0" smtClean="0"/>
              <a:t>count</a:t>
            </a:r>
            <a:r>
              <a:rPr lang="en-US" altLang="zh-CN" sz="3000" b="1" dirty="0" smtClean="0"/>
              <a:t> and describe the birds.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我们需要更多的人来数鸟并对其进行描述。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The little boy can't </a:t>
            </a:r>
            <a:r>
              <a:rPr lang="en-US" altLang="zh-CN" sz="3000" b="1" i="1" dirty="0" smtClean="0"/>
              <a:t>count</a:t>
            </a:r>
            <a:r>
              <a:rPr lang="en-US" altLang="zh-CN" sz="3000" b="1" dirty="0" smtClean="0"/>
              <a:t> yet.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这个小男孩还不会数数。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461" y="3045435"/>
            <a:ext cx="10319658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en-US" sz="3000" b="1" dirty="0" smtClean="0">
                <a:solidFill>
                  <a:srgbClr val="FFC000"/>
                </a:solidFill>
              </a:rPr>
              <a:t>搭配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________________ </a:t>
            </a:r>
            <a:r>
              <a:rPr lang="zh-CN" altLang="zh-CN" sz="3000" b="1" dirty="0" smtClean="0"/>
              <a:t>从</a:t>
            </a:r>
            <a:r>
              <a:rPr lang="en-US" altLang="zh-CN" sz="3000" b="1" dirty="0" smtClean="0"/>
              <a:t>……</a:t>
            </a:r>
            <a:r>
              <a:rPr lang="zh-CN" altLang="zh-CN" sz="3000" b="1" dirty="0" smtClean="0"/>
              <a:t>数到</a:t>
            </a:r>
            <a:r>
              <a:rPr lang="en-US" altLang="zh-CN" sz="3000" b="1" dirty="0" smtClean="0"/>
              <a:t>……</a:t>
            </a:r>
            <a:endParaRPr lang="zh-CN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6843" y="2096775"/>
            <a:ext cx="11224726" cy="73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zh-CN" altLang="zh-CN" sz="3200" dirty="0" smtClean="0"/>
              <a:t> </a:t>
            </a:r>
            <a:r>
              <a:rPr lang="en-US" altLang="zh-CN" sz="3000" b="1" dirty="0" smtClean="0"/>
              <a:t>count</a:t>
            </a:r>
            <a:r>
              <a:rPr lang="zh-CN" altLang="zh-CN" sz="3000" b="1" dirty="0" smtClean="0"/>
              <a:t>既可作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动词，也可作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动词。</a:t>
            </a:r>
            <a:endParaRPr lang="zh-CN" alt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71807" y="3194668"/>
            <a:ext cx="251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count from…to…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0936" y="230110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及物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992" y="230110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不及物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704" y="2231136"/>
            <a:ext cx="9646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/>
              <a:t>5. Don't forget to ________ (</a:t>
            </a:r>
            <a:r>
              <a:rPr lang="zh-CN" altLang="zh-CN" sz="3000" b="1" dirty="0" smtClean="0"/>
              <a:t>数一数</a:t>
            </a:r>
            <a:r>
              <a:rPr lang="en-US" altLang="zh-CN" sz="3000" b="1" dirty="0" smtClean="0"/>
              <a:t>) the money.</a:t>
            </a:r>
            <a:endParaRPr lang="zh-CN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03192" y="226466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count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4" y="1191080"/>
            <a:ext cx="1111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●6   </a:t>
            </a:r>
            <a:r>
              <a:rPr lang="en-US" altLang="zh-CN" sz="3000" b="1" dirty="0" smtClean="0"/>
              <a:t>describe </a:t>
            </a:r>
            <a:r>
              <a:rPr lang="en-US" altLang="zh-CN" sz="3000" b="1" i="1" dirty="0" err="1" smtClean="0"/>
              <a:t>vt</a:t>
            </a:r>
            <a:r>
              <a:rPr lang="en-US" altLang="zh-CN" sz="3000" b="1" dirty="0" smtClean="0"/>
              <a:t>.</a:t>
            </a:r>
            <a:r>
              <a:rPr lang="zh-CN" altLang="zh-CN" sz="3000" b="1" dirty="0" smtClean="0"/>
              <a:t>描述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92" y="1728940"/>
            <a:ext cx="1169851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Can you </a:t>
            </a:r>
            <a:r>
              <a:rPr lang="en-US" altLang="zh-CN" sz="3000" b="1" i="1" dirty="0" smtClean="0"/>
              <a:t>describe</a:t>
            </a:r>
            <a:r>
              <a:rPr lang="en-US" altLang="zh-CN" sz="3000" b="1" dirty="0" smtClean="0"/>
              <a:t> your Chinese teacher?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你能描述一下你的语文老师吗？</a:t>
            </a:r>
            <a:endParaRPr lang="zh-CN" altLang="zh-CN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7648" y="3483369"/>
            <a:ext cx="11224726" cy="73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describe</a:t>
            </a:r>
            <a:r>
              <a:rPr lang="zh-CN" altLang="zh-CN" sz="3000" b="1" dirty="0" smtClean="0"/>
              <a:t>为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动词，后面必须跟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。</a:t>
            </a:r>
            <a:endParaRPr lang="zh-CN" alt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4678" y="4745312"/>
            <a:ext cx="9423919" cy="14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搭配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zh-CN" altLang="zh-CN" sz="3200" dirty="0" smtClean="0"/>
              <a:t> </a:t>
            </a:r>
            <a:r>
              <a:rPr lang="en-US" altLang="zh-CN" sz="3000" b="1" dirty="0" smtClean="0"/>
              <a:t>________________ </a:t>
            </a:r>
            <a:r>
              <a:rPr lang="zh-CN" altLang="zh-CN" sz="3000" b="1" dirty="0" smtClean="0"/>
              <a:t>向某人描述某人</a:t>
            </a:r>
            <a:r>
              <a:rPr lang="en-US" altLang="zh-CN" sz="3000" b="1" dirty="0" smtClean="0"/>
              <a:t>/</a:t>
            </a:r>
            <a:r>
              <a:rPr lang="zh-CN" altLang="zh-CN" sz="3000" b="1" dirty="0" smtClean="0"/>
              <a:t>物；</a:t>
            </a:r>
            <a:r>
              <a:rPr lang="en-US" altLang="zh-CN" sz="3000" b="1" dirty="0" smtClean="0"/>
              <a:t>________________ </a:t>
            </a:r>
            <a:r>
              <a:rPr lang="zh-CN" altLang="zh-CN" sz="3000" b="1" dirty="0" smtClean="0"/>
              <a:t>把某人</a:t>
            </a:r>
            <a:r>
              <a:rPr lang="en-US" altLang="zh-CN" sz="3000" b="1" dirty="0" smtClean="0"/>
              <a:t>/</a:t>
            </a:r>
            <a:r>
              <a:rPr lang="zh-CN" altLang="zh-CN" sz="3000" b="1" dirty="0" smtClean="0"/>
              <a:t>物描述为</a:t>
            </a:r>
            <a:r>
              <a:rPr lang="en-US" altLang="zh-CN" sz="3000" b="1" dirty="0" smtClean="0"/>
              <a:t>……</a:t>
            </a:r>
            <a:endParaRPr lang="zh-CN" altLang="zh-CN" sz="3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78144" y="372784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及物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5008" y="366383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宾语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2768" y="4943992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describe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sb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/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to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4360" y="56023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describe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sb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/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as…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416" y="1371600"/>
            <a:ext cx="10241280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6. </a:t>
            </a:r>
            <a:r>
              <a:rPr lang="zh-CN" altLang="zh-CN" sz="3000" b="1" dirty="0" smtClean="0"/>
              <a:t>杰克，向我描述一下你的新朋友吧！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________ your new friend ________ me, Jack!</a:t>
            </a:r>
            <a:endParaRPr lang="zh-CN" altLang="zh-CN" sz="3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71616" y="218541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9720" y="2218944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Describe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28" y="1191080"/>
            <a:ext cx="1111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●7  </a:t>
            </a:r>
            <a:r>
              <a:rPr lang="en-US" altLang="zh-CN" sz="3000" b="1" dirty="0" smtClean="0"/>
              <a:t>importance </a:t>
            </a:r>
            <a:r>
              <a:rPr lang="en-US" altLang="zh-CN" sz="3000" b="1" i="1" dirty="0" smtClean="0"/>
              <a:t>n</a:t>
            </a:r>
            <a:r>
              <a:rPr lang="en-US" altLang="zh-CN" sz="3000" b="1" dirty="0" smtClean="0"/>
              <a:t>. </a:t>
            </a:r>
            <a:r>
              <a:rPr lang="zh-CN" altLang="zh-CN" sz="3000" b="1" dirty="0" smtClean="0"/>
              <a:t>重要性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2" y="1756236"/>
            <a:ext cx="11698514" cy="147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You must understand the </a:t>
            </a:r>
            <a:r>
              <a:rPr lang="en-US" altLang="zh-CN" sz="3000" b="1" i="1" dirty="0" smtClean="0"/>
              <a:t>importance</a:t>
            </a:r>
            <a:r>
              <a:rPr lang="en-US" altLang="zh-CN" sz="3000" b="1" dirty="0" smtClean="0"/>
              <a:t> of learning English.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你必须明白学习英语的重要性。</a:t>
            </a:r>
            <a:endParaRPr lang="zh-CN" altLang="zh-CN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827" y="3218479"/>
            <a:ext cx="11224726" cy="147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importance</a:t>
            </a:r>
            <a:r>
              <a:rPr lang="zh-CN" altLang="zh-CN" sz="3000" b="1" dirty="0" smtClean="0"/>
              <a:t>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名词； </a:t>
            </a:r>
            <a:r>
              <a:rPr lang="en-US" altLang="zh-CN" sz="3000" b="1" dirty="0" smtClean="0"/>
              <a:t>________________________ 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“……</a:t>
            </a:r>
            <a:r>
              <a:rPr lang="zh-CN" altLang="zh-CN" sz="3000" b="1" dirty="0" smtClean="0"/>
              <a:t>的重要性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。</a:t>
            </a:r>
            <a:endParaRPr lang="zh-CN" alt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646" y="4913535"/>
            <a:ext cx="103196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zh-CN" altLang="zh-CN" dirty="0" smtClean="0"/>
              <a:t> </a:t>
            </a:r>
            <a:r>
              <a:rPr lang="en-US" altLang="zh-CN" sz="3000" b="1" dirty="0" smtClean="0"/>
              <a:t>________ </a:t>
            </a:r>
            <a:r>
              <a:rPr lang="en-US" altLang="zh-CN" sz="3000" b="1" i="1" dirty="0" smtClean="0"/>
              <a:t>adj</a:t>
            </a:r>
            <a:r>
              <a:rPr lang="en-US" altLang="zh-CN" sz="3000" b="1" dirty="0" smtClean="0"/>
              <a:t>.</a:t>
            </a:r>
            <a:r>
              <a:rPr lang="zh-CN" altLang="zh-CN" sz="3000" b="1" dirty="0" smtClean="0"/>
              <a:t>重要的　</a:t>
            </a:r>
            <a:r>
              <a:rPr lang="en-US" altLang="zh-CN" sz="3000" b="1" dirty="0" smtClean="0"/>
              <a:t>___________ </a:t>
            </a:r>
            <a:r>
              <a:rPr lang="en-US" altLang="zh-CN" sz="3000" b="1" i="1" dirty="0" smtClean="0"/>
              <a:t>adj</a:t>
            </a:r>
            <a:r>
              <a:rPr lang="en-US" altLang="zh-CN" sz="3000" b="1" dirty="0" smtClean="0"/>
              <a:t>.</a:t>
            </a:r>
            <a:r>
              <a:rPr lang="zh-CN" altLang="zh-CN" sz="3000" b="1" dirty="0" smtClean="0"/>
              <a:t>不重要的</a:t>
            </a:r>
            <a:endParaRPr lang="zh-CN" alt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7432" y="509020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unimportant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1888" y="343208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264" y="3413800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the importance of…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616" y="509629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important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9925" y="4896934"/>
            <a:ext cx="11348131" cy="18928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考查形容词比较级。根据句意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如果你想实现你的梦想，没什么比坚持尝试更重要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可知此题考查形容词</a:t>
            </a:r>
            <a:r>
              <a:rPr lang="en-US" altLang="zh-CN" sz="2600" b="1" dirty="0" smtClean="0">
                <a:ea typeface="仿宋" panose="02010609060101010101" charset="-122"/>
              </a:rPr>
              <a:t>important</a:t>
            </a:r>
            <a:r>
              <a:rPr lang="zh-CN" altLang="zh-CN" sz="2600" b="1" dirty="0" smtClean="0">
                <a:ea typeface="仿宋" panose="02010609060101010101" charset="-122"/>
              </a:rPr>
              <a:t>的比较级。</a:t>
            </a:r>
            <a:r>
              <a:rPr lang="en-US" altLang="zh-CN" sz="2600" b="1" dirty="0" smtClean="0">
                <a:ea typeface="仿宋" panose="02010609060101010101" charset="-122"/>
              </a:rPr>
              <a:t>important</a:t>
            </a:r>
            <a:r>
              <a:rPr lang="zh-CN" altLang="zh-CN" sz="2600" b="1" dirty="0" smtClean="0">
                <a:ea typeface="仿宋" panose="02010609060101010101" charset="-122"/>
              </a:rPr>
              <a:t>为多音节形容词，其比较级为</a:t>
            </a:r>
            <a:r>
              <a:rPr lang="en-US" altLang="zh-CN" sz="2600" b="1" dirty="0" smtClean="0">
                <a:ea typeface="仿宋" panose="02010609060101010101" charset="-122"/>
              </a:rPr>
              <a:t>more important</a:t>
            </a:r>
            <a:r>
              <a:rPr lang="zh-CN" altLang="zh-CN" sz="2600" b="1" dirty="0" smtClean="0">
                <a:ea typeface="仿宋" panose="02010609060101010101" charset="-122"/>
              </a:rPr>
              <a:t>。故选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kumimoji="0" lang="zh-CN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088" y="877824"/>
            <a:ext cx="10643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7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2017·</a:t>
            </a:r>
            <a:r>
              <a:rPr lang="zh-CN" altLang="zh-CN" sz="3000" b="1" dirty="0" smtClean="0"/>
              <a:t>长春</a:t>
            </a:r>
            <a:r>
              <a:rPr lang="en-US" altLang="zh-CN" sz="3000" b="1" dirty="0" smtClean="0"/>
              <a:t>  Nothing is ________ than keeping trying if you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want to achieve your dream.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very important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more important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the most important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as important as</a:t>
            </a:r>
            <a:endParaRPr lang="zh-CN" altLang="zh-CN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7840" y="10695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4421" y="4334131"/>
            <a:ext cx="10914743" cy="73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in North­east China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“________________”</a:t>
            </a:r>
            <a:r>
              <a:rPr lang="zh-CN" altLang="zh-CN" sz="3000" b="1" dirty="0" smtClean="0"/>
              <a:t>。</a:t>
            </a:r>
          </a:p>
        </p:txBody>
      </p:sp>
      <p:sp>
        <p:nvSpPr>
          <p:cNvPr id="4" name="Rectangle 9"/>
          <p:cNvSpPr/>
          <p:nvPr/>
        </p:nvSpPr>
        <p:spPr>
          <a:xfrm>
            <a:off x="746443" y="1147097"/>
            <a:ext cx="142218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句型透视</a:t>
            </a:r>
            <a:endParaRPr lang="zh-CN" altLang="en-US" sz="2400" b="1" dirty="0">
              <a:solidFill>
                <a:srgbClr val="00A6AD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281717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44241" y="2233614"/>
            <a:ext cx="1056480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●1  </a:t>
            </a:r>
            <a:r>
              <a:rPr lang="en-US" altLang="zh-CN" sz="3000" b="1" dirty="0" err="1" smtClean="0"/>
              <a:t>Zhalong</a:t>
            </a:r>
            <a:r>
              <a:rPr lang="en-US" altLang="zh-CN" sz="3000" b="1" dirty="0" smtClean="0"/>
              <a:t> Nature Reserve is in Heilongjiang Province in North</a:t>
            </a:r>
            <a:r>
              <a:rPr lang="zh-CN" altLang="zh-CN" sz="3000" b="1" dirty="0" smtClean="0"/>
              <a:t>­</a:t>
            </a:r>
            <a:r>
              <a:rPr lang="en-US" altLang="zh-CN" sz="3000" b="1" dirty="0" smtClean="0"/>
              <a:t>east China.</a:t>
            </a:r>
            <a:r>
              <a:rPr lang="zh-CN" altLang="zh-CN" sz="3000" b="1" dirty="0" smtClean="0"/>
              <a:t>扎龙自然保护区位于中国东北部黑龙江省。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000" b="1" dirty="0" smtClean="0"/>
              <a:t> </a:t>
            </a:r>
            <a:endParaRPr lang="zh-CN" altLang="zh-CN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37296" y="4532376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在中国东北部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3788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27570" y="1183437"/>
          <a:ext cx="10893099" cy="5190985"/>
        </p:xfrm>
        <a:graphic>
          <a:graphicData uri="http://schemas.openxmlformats.org/drawingml/2006/table">
            <a:tbl>
              <a:tblPr/>
              <a:tblGrid>
                <a:gridCol w="54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单词闯关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停留，逗留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7.cent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空间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政府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 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记录 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→记录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改变，变化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→改变 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.&amp;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计算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或清点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总数；数数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&amp;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sz="30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0843" y="351397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government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5971" y="147181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stay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819" y="215761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分；分币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819" y="289828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space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904" y="4239768"/>
            <a:ext cx="10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record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8984" y="4255008"/>
            <a:ext cx="10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record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920" y="4925568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 change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776" y="4931664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 change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9272" y="561136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count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181" y="1106051"/>
            <a:ext cx="10963470" cy="138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en-US" sz="3000" b="1" dirty="0" smtClean="0">
                <a:solidFill>
                  <a:srgbClr val="FFC000"/>
                </a:solidFill>
              </a:rPr>
              <a:t>辨析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in, on</a:t>
            </a:r>
            <a:r>
              <a:rPr lang="zh-CN" altLang="zh-CN" sz="3000" b="1" dirty="0" smtClean="0"/>
              <a:t>与</a:t>
            </a:r>
            <a:r>
              <a:rPr lang="en-US" altLang="zh-CN" sz="3000" b="1" dirty="0" smtClean="0"/>
              <a:t>to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这三个词都可接表示地点的名词，区别如下：</a:t>
            </a:r>
            <a:endParaRPr lang="zh-CN" altLang="en-US" sz="30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2184" y="2868929"/>
          <a:ext cx="9592056" cy="2471166"/>
        </p:xfrm>
        <a:graphic>
          <a:graphicData uri="http://schemas.openxmlformats.org/drawingml/2006/table">
            <a:tbl>
              <a:tblPr/>
              <a:tblGrid>
                <a:gridCol w="77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i="0" kern="100" baseline="0">
                          <a:latin typeface="Times New Roman" panose="02020603050405020304"/>
                          <a:cs typeface="Courier New" panose="02070309020205020404"/>
                        </a:rPr>
                        <a:t>in</a:t>
                      </a:r>
                      <a:endParaRPr lang="zh-CN" sz="3000" b="1" i="0" kern="100" baseline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000" b="1" i="0" kern="100" baseline="0">
                          <a:latin typeface="Times New Roman" panose="02020603050405020304"/>
                          <a:cs typeface="Times New Roman" panose="02020603050405020304"/>
                        </a:rPr>
                        <a:t>表示在某个范围之</a:t>
                      </a:r>
                      <a:r>
                        <a:rPr lang="en-US" sz="3000" b="1" i="0" kern="100" baseline="0">
                          <a:latin typeface="Times New Roman" panose="02020603050405020304"/>
                          <a:cs typeface="Courier New" panose="02070309020205020404"/>
                        </a:rPr>
                        <a:t>____</a:t>
                      </a:r>
                      <a:r>
                        <a:rPr lang="zh-CN" sz="3000" b="1" i="0" kern="100" baseline="0">
                          <a:latin typeface="Times New Roman" panose="02020603050405020304"/>
                          <a:cs typeface="Times New Roman" panose="02020603050405020304"/>
                        </a:rPr>
                        <a:t>。</a:t>
                      </a:r>
                      <a:endParaRPr lang="zh-CN" sz="3000" b="1" i="0" kern="100" baseline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i="0" kern="100" baseline="0" dirty="0">
                          <a:latin typeface="Times New Roman" panose="02020603050405020304"/>
                          <a:cs typeface="Courier New" panose="02070309020205020404"/>
                        </a:rPr>
                        <a:t>on</a:t>
                      </a:r>
                      <a:endParaRPr lang="zh-CN" sz="3000" b="1" i="0" kern="100" baseline="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000" b="1" i="0" kern="100" baseline="0">
                          <a:latin typeface="Times New Roman" panose="02020603050405020304"/>
                          <a:cs typeface="Times New Roman" panose="02020603050405020304"/>
                        </a:rPr>
                        <a:t>表示在某个范围之</a:t>
                      </a:r>
                      <a:r>
                        <a:rPr lang="en-US" sz="3000" b="1" i="0" kern="100" baseline="0">
                          <a:latin typeface="Times New Roman" panose="02020603050405020304"/>
                          <a:cs typeface="Courier New" panose="02070309020205020404"/>
                        </a:rPr>
                        <a:t>____</a:t>
                      </a:r>
                      <a:r>
                        <a:rPr lang="zh-CN" sz="3000" b="1" i="0" kern="100" baseline="0">
                          <a:latin typeface="Times New Roman" panose="02020603050405020304"/>
                          <a:ea typeface="MingLiU_HKSCS" panose="02020500000000000000" charset="-120"/>
                          <a:cs typeface="Times New Roman" panose="02020603050405020304"/>
                        </a:rPr>
                        <a:t>，</a:t>
                      </a:r>
                      <a:r>
                        <a:rPr lang="zh-CN" sz="3000" b="1" i="0" kern="100" baseline="0">
                          <a:latin typeface="Times New Roman" panose="02020603050405020304"/>
                          <a:cs typeface="Times New Roman" panose="02020603050405020304"/>
                        </a:rPr>
                        <a:t>两地</a:t>
                      </a:r>
                      <a:r>
                        <a:rPr lang="en-US" sz="3000" b="1" i="0" kern="100" baseline="0">
                          <a:latin typeface="Times New Roman" panose="02020603050405020304"/>
                          <a:cs typeface="Courier New" panose="02070309020205020404"/>
                        </a:rPr>
                        <a:t>________</a:t>
                      </a:r>
                      <a:r>
                        <a:rPr lang="zh-CN" sz="3000" b="1" i="0" kern="100" baseline="0">
                          <a:latin typeface="Times New Roman" panose="02020603050405020304"/>
                          <a:cs typeface="Times New Roman" panose="02020603050405020304"/>
                        </a:rPr>
                        <a:t>。</a:t>
                      </a:r>
                      <a:endParaRPr lang="zh-CN" sz="3000" b="1" i="0" kern="100" baseline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i="0" kern="100" baseline="0">
                          <a:latin typeface="Times New Roman" panose="02020603050405020304"/>
                          <a:cs typeface="Courier New" panose="02070309020205020404"/>
                        </a:rPr>
                        <a:t>to</a:t>
                      </a:r>
                      <a:endParaRPr lang="zh-CN" sz="3000" b="1" i="0" kern="100" baseline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000" b="1" i="0" kern="100" baseline="0" dirty="0">
                          <a:latin typeface="Times New Roman" panose="02020603050405020304"/>
                          <a:cs typeface="Times New Roman" panose="02020603050405020304"/>
                        </a:rPr>
                        <a:t>表示在某个范围之</a:t>
                      </a:r>
                      <a:r>
                        <a:rPr lang="en-US" sz="3000" b="1" i="0" kern="100" baseline="0" dirty="0">
                          <a:latin typeface="Times New Roman" panose="02020603050405020304"/>
                          <a:cs typeface="Courier New" panose="02070309020205020404"/>
                        </a:rPr>
                        <a:t>____</a:t>
                      </a:r>
                      <a:r>
                        <a:rPr lang="zh-CN" sz="3000" b="1" i="0" kern="100" baseline="0" dirty="0">
                          <a:latin typeface="Times New Roman" panose="02020603050405020304"/>
                          <a:ea typeface="MingLiU_HKSCS" panose="02020500000000000000" charset="-120"/>
                          <a:cs typeface="Times New Roman" panose="02020603050405020304"/>
                        </a:rPr>
                        <a:t>，</a:t>
                      </a:r>
                      <a:r>
                        <a:rPr lang="zh-CN" sz="3000" b="1" i="0" kern="100" baseline="0" dirty="0">
                          <a:latin typeface="Times New Roman" panose="02020603050405020304"/>
                          <a:cs typeface="Times New Roman" panose="02020603050405020304"/>
                        </a:rPr>
                        <a:t>两地</a:t>
                      </a:r>
                      <a:r>
                        <a:rPr lang="en-US" sz="3000" b="1" i="0" kern="100" baseline="0" dirty="0">
                          <a:latin typeface="Times New Roman" panose="02020603050405020304"/>
                          <a:cs typeface="Courier New" panose="02070309020205020404"/>
                        </a:rPr>
                        <a:t>________</a:t>
                      </a:r>
                      <a:r>
                        <a:rPr lang="zh-CN" sz="3000" b="1" i="0" kern="100" baseline="0" dirty="0">
                          <a:latin typeface="Times New Roman" panose="02020603050405020304"/>
                          <a:cs typeface="Times New Roman" panose="02020603050405020304"/>
                        </a:rPr>
                        <a:t>。</a:t>
                      </a:r>
                      <a:endParaRPr lang="zh-CN" sz="3000" b="1" i="0" kern="100" baseline="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0184" y="466344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不接壤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0208" y="30419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内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464" y="38100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6416" y="468477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7136" y="381914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接壤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9013" y="1229643"/>
            <a:ext cx="142218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活学活用</a:t>
            </a:r>
            <a:endParaRPr lang="zh-CN" altLang="en-US" sz="2400" b="1" dirty="0">
              <a:solidFill>
                <a:srgbClr val="00A6AD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7395" y="137061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0411" y="4213537"/>
            <a:ext cx="10377713" cy="18169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考查介词表示位置时的用法。句意：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台湾是中国的一部分。</a:t>
            </a:r>
            <a:r>
              <a:rPr lang="en-US" altLang="zh-CN" sz="2600" b="1" dirty="0" smtClean="0">
                <a:ea typeface="仿宋" panose="02010609060101010101" charset="-122"/>
              </a:rPr>
              <a:t>”“</a:t>
            </a:r>
            <a:r>
              <a:rPr lang="zh-CN" altLang="zh-CN" sz="2600" b="1" dirty="0" smtClean="0">
                <a:ea typeface="仿宋" panose="02010609060101010101" charset="-122"/>
              </a:rPr>
              <a:t>是的，它在中国的东南。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此题考查介词</a:t>
            </a:r>
            <a:r>
              <a:rPr lang="en-US" altLang="zh-CN" sz="2600" b="1" dirty="0" smtClean="0">
                <a:ea typeface="仿宋" panose="02010609060101010101" charset="-122"/>
              </a:rPr>
              <a:t>in</a:t>
            </a:r>
            <a:r>
              <a:rPr lang="zh-CN" altLang="zh-CN" sz="2600" b="1" dirty="0" smtClean="0">
                <a:ea typeface="仿宋" panose="02010609060101010101" charset="-122"/>
              </a:rPr>
              <a:t>表示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在某个范围之内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。故选</a:t>
            </a:r>
            <a:r>
              <a:rPr lang="en-US" altLang="zh-CN" sz="2600" b="1" dirty="0" smtClean="0">
                <a:ea typeface="仿宋" panose="02010609060101010101" charset="-122"/>
              </a:rPr>
              <a:t>A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kumimoji="0" lang="zh-CN" alt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832" y="2148840"/>
            <a:ext cx="105430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1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2017·</a:t>
            </a:r>
            <a:r>
              <a:rPr lang="zh-CN" altLang="zh-CN" sz="3000" b="1" dirty="0" smtClean="0"/>
              <a:t>恩施</a:t>
            </a:r>
            <a:r>
              <a:rPr lang="en-US" altLang="zh-CN" sz="3000" b="1" dirty="0" smtClean="0"/>
              <a:t>  </a:t>
            </a:r>
            <a:r>
              <a:rPr lang="zh-CN" altLang="zh-CN" sz="3000" b="1" dirty="0" smtClean="0"/>
              <a:t>—</a:t>
            </a:r>
            <a:r>
              <a:rPr lang="en-US" altLang="zh-CN" sz="3000" b="1" dirty="0" smtClean="0"/>
              <a:t>Taiwan is an important part of China.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</a:t>
            </a:r>
            <a:r>
              <a:rPr lang="zh-CN" altLang="zh-CN" sz="3000" b="1" dirty="0" smtClean="0"/>
              <a:t>—</a:t>
            </a:r>
            <a:r>
              <a:rPr lang="en-US" altLang="zh-CN" sz="3000" b="1" dirty="0" smtClean="0"/>
              <a:t>Yes, it lies ________ the southeast of China.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in</a:t>
            </a:r>
            <a:r>
              <a:rPr lang="zh-CN" altLang="zh-CN" sz="3000" b="1" dirty="0" smtClean="0"/>
              <a:t>　　</a:t>
            </a:r>
            <a:r>
              <a:rPr lang="en-US" altLang="zh-CN" sz="3000" b="1" dirty="0" smtClean="0"/>
              <a:t>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on</a:t>
            </a:r>
            <a:r>
              <a:rPr lang="zh-CN" altLang="zh-CN" sz="3000" b="1" dirty="0" smtClean="0"/>
              <a:t>　　</a:t>
            </a:r>
            <a:r>
              <a:rPr lang="en-US" altLang="zh-CN" sz="3000" b="1" dirty="0" smtClean="0"/>
              <a:t>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to</a:t>
            </a:r>
            <a:endParaRPr lang="zh-CN" alt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47048" y="30588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1" grpId="0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42" y="1282090"/>
            <a:ext cx="10668000" cy="20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●2   </a:t>
            </a:r>
            <a:r>
              <a:rPr lang="en-US" altLang="zh-CN" sz="3000" b="1" dirty="0" smtClean="0"/>
              <a:t>Many birds live in </a:t>
            </a:r>
            <a:r>
              <a:rPr lang="en-US" altLang="zh-CN" sz="3000" b="1" dirty="0" err="1" smtClean="0"/>
              <a:t>Zhalong</a:t>
            </a:r>
            <a:r>
              <a:rPr lang="en-US" altLang="zh-CN" sz="3000" b="1" dirty="0" smtClean="0"/>
              <a:t> all year round, while some go there only for a short stay.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许多鸟长年生活在扎龙，然而有些鸟仅去那里作短暂停留。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8614" y="3483966"/>
            <a:ext cx="10461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(1)________________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一年到头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 相当于</a:t>
            </a:r>
            <a:r>
              <a:rPr lang="en-US" altLang="zh-CN" sz="3000" b="1" dirty="0" smtClean="0"/>
              <a:t>________________</a:t>
            </a:r>
            <a:r>
              <a:rPr lang="zh-CN" altLang="zh-CN" sz="3000" b="1" dirty="0" smtClean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(2)</a:t>
            </a:r>
            <a:r>
              <a:rPr lang="zh-CN" altLang="zh-CN" sz="3000" b="1" dirty="0" smtClean="0"/>
              <a:t>句中的</a:t>
            </a:r>
            <a:r>
              <a:rPr lang="en-US" altLang="zh-CN" sz="3000" b="1" dirty="0" smtClean="0"/>
              <a:t>while</a:t>
            </a:r>
            <a:r>
              <a:rPr lang="zh-CN" altLang="zh-CN" sz="3000" b="1" dirty="0" smtClean="0"/>
              <a:t>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，表示</a:t>
            </a:r>
            <a:r>
              <a:rPr lang="en-US" altLang="zh-CN" sz="3000" b="1" dirty="0" smtClean="0"/>
              <a:t>“________”</a:t>
            </a:r>
            <a:r>
              <a:rPr lang="zh-CN" altLang="zh-CN" sz="3000" b="1" dirty="0" smtClean="0"/>
              <a:t>。</a:t>
            </a:r>
            <a:endParaRPr lang="zh-CN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8296" y="3688664"/>
            <a:ext cx="203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all year round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800" y="4328880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the whole year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712" y="508769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连词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872" y="511062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然而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669" y="1437134"/>
            <a:ext cx="11075437" cy="20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辨析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while</a:t>
            </a:r>
            <a:r>
              <a:rPr lang="zh-CN" altLang="zh-CN" sz="3000" b="1" dirty="0" smtClean="0"/>
              <a:t>与</a:t>
            </a:r>
            <a:r>
              <a:rPr lang="en-US" altLang="zh-CN" sz="3000" b="1" dirty="0" smtClean="0"/>
              <a:t>but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while</a:t>
            </a:r>
            <a:r>
              <a:rPr lang="zh-CN" altLang="zh-CN" sz="3000" b="1" dirty="0" smtClean="0"/>
              <a:t>作并列连词时，意为“而，然而”，表示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；而</a:t>
            </a:r>
            <a:r>
              <a:rPr lang="en-US" altLang="zh-CN" sz="3000" b="1" dirty="0" smtClean="0"/>
              <a:t>but</a:t>
            </a:r>
            <a:r>
              <a:rPr lang="zh-CN" altLang="zh-CN" sz="3000" b="1" dirty="0" smtClean="0"/>
              <a:t>表示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，语气较强烈。</a:t>
            </a:r>
            <a:endParaRPr lang="zh-CN" alt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9050" y="297766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转折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4226" y="228431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对比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401" y="3947618"/>
            <a:ext cx="11047445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考查状语从句中连词的辨析。句意：昨晚我在写日记的时候，我哥哥在看电视。</a:t>
            </a:r>
            <a:r>
              <a:rPr lang="en-US" altLang="zh-CN" sz="2600" b="1" dirty="0" smtClean="0">
                <a:ea typeface="仿宋" panose="02010609060101010101" charset="-122"/>
              </a:rPr>
              <a:t>after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在</a:t>
            </a:r>
            <a:r>
              <a:rPr lang="en-US" altLang="zh-CN" sz="2600" b="1" dirty="0" smtClean="0">
                <a:ea typeface="仿宋" panose="02010609060101010101" charset="-122"/>
              </a:rPr>
              <a:t>……</a:t>
            </a:r>
            <a:r>
              <a:rPr lang="zh-CN" altLang="zh-CN" sz="2600" b="1" dirty="0" smtClean="0">
                <a:ea typeface="仿宋" panose="02010609060101010101" charset="-122"/>
              </a:rPr>
              <a:t>之后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；</a:t>
            </a:r>
            <a:r>
              <a:rPr lang="en-US" altLang="zh-CN" sz="2600" b="1" dirty="0" smtClean="0">
                <a:ea typeface="仿宋" panose="02010609060101010101" charset="-122"/>
              </a:rPr>
              <a:t>before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在</a:t>
            </a:r>
            <a:r>
              <a:rPr lang="en-US" altLang="zh-CN" sz="2600" b="1" dirty="0" smtClean="0">
                <a:ea typeface="仿宋" panose="02010609060101010101" charset="-122"/>
              </a:rPr>
              <a:t>……</a:t>
            </a:r>
            <a:r>
              <a:rPr lang="zh-CN" altLang="zh-CN" sz="2600" b="1" dirty="0" smtClean="0">
                <a:ea typeface="仿宋" panose="02010609060101010101" charset="-122"/>
              </a:rPr>
              <a:t>之前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；</a:t>
            </a:r>
            <a:r>
              <a:rPr lang="en-US" altLang="zh-CN" sz="2600" b="1" dirty="0" smtClean="0">
                <a:ea typeface="仿宋" panose="02010609060101010101" charset="-122"/>
              </a:rPr>
              <a:t>while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当</a:t>
            </a:r>
            <a:r>
              <a:rPr lang="en-US" altLang="zh-CN" sz="2600" b="1" dirty="0" smtClean="0">
                <a:ea typeface="仿宋" panose="02010609060101010101" charset="-122"/>
              </a:rPr>
              <a:t>……</a:t>
            </a:r>
            <a:r>
              <a:rPr lang="zh-CN" altLang="zh-CN" sz="2600" b="1" dirty="0" smtClean="0">
                <a:ea typeface="仿宋" panose="02010609060101010101" charset="-122"/>
              </a:rPr>
              <a:t>时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；</a:t>
            </a:r>
            <a:r>
              <a:rPr lang="en-US" altLang="zh-CN" sz="2600" b="1" dirty="0" smtClean="0">
                <a:ea typeface="仿宋" panose="02010609060101010101" charset="-122"/>
              </a:rPr>
              <a:t>until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直到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。两句均为过去进行时态，强调两个动作同时进行，也含有对比之意。故选</a:t>
            </a:r>
            <a:r>
              <a:rPr lang="en-US" altLang="zh-CN" sz="2600" b="1" dirty="0" smtClean="0">
                <a:ea typeface="仿宋" panose="02010609060101010101" charset="-122"/>
              </a:rPr>
              <a:t>C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lang="zh-CN" altLang="en-US" sz="2600" b="1" dirty="0">
              <a:ea typeface="仿宋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792" y="1060704"/>
            <a:ext cx="10607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2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 was writing a diary ________ my brother was watching TV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yesterday evening.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after</a:t>
            </a:r>
            <a:r>
              <a:rPr lang="zh-CN" altLang="zh-CN" sz="3000" b="1" dirty="0" smtClean="0"/>
              <a:t>　 　</a:t>
            </a:r>
            <a:r>
              <a:rPr lang="en-US" altLang="zh-CN" sz="3000" b="1" dirty="0" smtClean="0"/>
              <a:t>               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before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while                       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until</a:t>
            </a:r>
            <a:endParaRPr lang="zh-CN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38968" y="12206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38" y="1016914"/>
            <a:ext cx="11096042" cy="20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●3  </a:t>
            </a:r>
            <a:r>
              <a:rPr lang="en-US" altLang="zh-CN" sz="3000" b="1" dirty="0" smtClean="0"/>
              <a:t>There are not many cranes left in the world, and 40 per cent of them live in </a:t>
            </a:r>
            <a:r>
              <a:rPr lang="en-US" altLang="zh-CN" sz="3000" b="1" dirty="0" err="1" smtClean="0"/>
              <a:t>Zhalong</a:t>
            </a:r>
            <a:r>
              <a:rPr lang="en-US" altLang="zh-CN" sz="3000" b="1" dirty="0" smtClean="0"/>
              <a:t>. 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世界上的鹤所剩不多，其中</a:t>
            </a:r>
            <a:r>
              <a:rPr lang="en-US" altLang="zh-CN" sz="3000" b="1" dirty="0" smtClean="0"/>
              <a:t>40%</a:t>
            </a:r>
            <a:r>
              <a:rPr lang="zh-CN" altLang="zh-CN" sz="3000" b="1" dirty="0" smtClean="0"/>
              <a:t>生活在扎龙。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487" y="3155777"/>
            <a:ext cx="107366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rgbClr val="F1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per cent</a:t>
            </a:r>
            <a:r>
              <a:rPr lang="zh-CN" altLang="zh-CN" sz="3000" b="1" dirty="0" smtClean="0"/>
              <a:t>是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，意为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百分之</a:t>
            </a:r>
            <a:r>
              <a:rPr lang="en-US" altLang="zh-CN" sz="3000" b="1" dirty="0" smtClean="0"/>
              <a:t>……”</a:t>
            </a:r>
            <a:r>
              <a:rPr lang="zh-CN" altLang="zh-CN" sz="3000" b="1" dirty="0" smtClean="0"/>
              <a:t>，也可写作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。表示占某事物的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时，用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数值＋</a:t>
            </a:r>
            <a:r>
              <a:rPr lang="en-US" altLang="zh-CN" sz="3000" b="1" dirty="0" smtClean="0"/>
              <a:t>per cent</a:t>
            </a:r>
            <a:r>
              <a:rPr lang="zh-CN" altLang="zh-CN" sz="3000" b="1" dirty="0" smtClean="0"/>
              <a:t>＋</a:t>
            </a:r>
            <a:r>
              <a:rPr lang="en-US" altLang="zh-CN" sz="3000" b="1" dirty="0" smtClean="0"/>
              <a:t>of”</a:t>
            </a:r>
            <a:r>
              <a:rPr lang="zh-CN" altLang="zh-CN" sz="3000" b="1" dirty="0" smtClean="0"/>
              <a:t>结构。</a:t>
            </a:r>
            <a:endParaRPr lang="zh-CN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6205" y="334652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名词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1525" y="4036825"/>
            <a:ext cx="116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percent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1181" y="404596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百分比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881" y="2008134"/>
            <a:ext cx="10496939" cy="277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数值＋</a:t>
            </a:r>
            <a:r>
              <a:rPr lang="en-US" altLang="zh-CN" sz="3000" b="1" dirty="0" smtClean="0"/>
              <a:t>per cent of</a:t>
            </a:r>
            <a:r>
              <a:rPr lang="zh-CN" altLang="zh-CN" sz="3000" b="1" dirty="0" smtClean="0"/>
              <a:t>＋名词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作主语时，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的单复数形式取决于</a:t>
            </a:r>
            <a:r>
              <a:rPr lang="en-US" altLang="zh-CN" sz="3000" b="1" dirty="0" smtClean="0"/>
              <a:t>of</a:t>
            </a:r>
            <a:r>
              <a:rPr lang="zh-CN" altLang="zh-CN" sz="3000" b="1" dirty="0" smtClean="0"/>
              <a:t>后面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的性质。即：</a:t>
            </a:r>
            <a:r>
              <a:rPr lang="en-US" altLang="zh-CN" sz="3000" b="1" dirty="0" smtClean="0"/>
              <a:t>of</a:t>
            </a:r>
            <a:r>
              <a:rPr lang="zh-CN" altLang="zh-CN" sz="3000" b="1" dirty="0" smtClean="0"/>
              <a:t>后面的名词是可数名词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时，谓语动词用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；</a:t>
            </a:r>
            <a:r>
              <a:rPr lang="en-US" altLang="zh-CN" sz="3000" b="1" dirty="0" smtClean="0"/>
              <a:t>of</a:t>
            </a:r>
            <a:r>
              <a:rPr lang="zh-CN" altLang="zh-CN" sz="3000" b="1" dirty="0" smtClean="0"/>
              <a:t>后面的名词是可数名词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或</a:t>
            </a:r>
            <a:r>
              <a:rPr lang="en-US" altLang="zh-CN" sz="3000" b="1" dirty="0" smtClean="0"/>
              <a:t>____________</a:t>
            </a:r>
            <a:r>
              <a:rPr lang="zh-CN" altLang="zh-CN" sz="3000" b="1" dirty="0" smtClean="0"/>
              <a:t>名词时，谓语动词用</a:t>
            </a:r>
            <a:r>
              <a:rPr lang="en-US" altLang="zh-CN" sz="3000" b="1" dirty="0" smtClean="0"/>
              <a:t>________</a:t>
            </a:r>
            <a:r>
              <a:rPr lang="zh-CN" altLang="zh-CN" sz="3000" b="1" dirty="0" smtClean="0"/>
              <a:t>。</a:t>
            </a:r>
            <a:endParaRPr lang="zh-CN" alt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70832" y="427939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不可数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3128" y="212750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谓语动词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7688" y="284510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名词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616" y="349910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复数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336" y="35417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复数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1032" y="424891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单数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312" y="420928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单数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278" y="3791571"/>
            <a:ext cx="11150081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考查主谓一致。</a:t>
            </a:r>
            <a:r>
              <a:rPr lang="en-US" altLang="zh-CN" sz="2600" b="1" dirty="0" smtClean="0">
                <a:ea typeface="仿宋" panose="02010609060101010101" charset="-122"/>
              </a:rPr>
              <a:t>the number of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“……</a:t>
            </a:r>
            <a:r>
              <a:rPr lang="zh-CN" altLang="zh-CN" sz="2600" b="1" dirty="0" smtClean="0">
                <a:ea typeface="仿宋" panose="02010609060101010101" charset="-122"/>
              </a:rPr>
              <a:t>的数量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，后接可数名词复数作主语时，谓语动词用单数；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基数词＋</a:t>
            </a:r>
            <a:r>
              <a:rPr lang="en-US" altLang="zh-CN" sz="2600" b="1" dirty="0" smtClean="0">
                <a:ea typeface="仿宋" panose="02010609060101010101" charset="-122"/>
              </a:rPr>
              <a:t>per cent of</a:t>
            </a:r>
            <a:r>
              <a:rPr lang="zh-CN" altLang="zh-CN" sz="2600" b="1" dirty="0" smtClean="0">
                <a:ea typeface="仿宋" panose="02010609060101010101" charset="-122"/>
              </a:rPr>
              <a:t>＋可数名词复数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作主语时，谓语动词用复数。根据句意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我们城市的志愿者数目为</a:t>
            </a:r>
            <a:r>
              <a:rPr lang="en-US" altLang="zh-CN" sz="2600" b="1" dirty="0" smtClean="0">
                <a:ea typeface="仿宋" panose="02010609060101010101" charset="-122"/>
              </a:rPr>
              <a:t>2000</a:t>
            </a:r>
            <a:r>
              <a:rPr lang="zh-CN" altLang="zh-CN" sz="2600" b="1" dirty="0" smtClean="0">
                <a:ea typeface="仿宋" panose="02010609060101010101" charset="-122"/>
              </a:rPr>
              <a:t>，并且他们当中</a:t>
            </a:r>
            <a:r>
              <a:rPr lang="en-US" altLang="zh-CN" sz="2600" b="1" dirty="0" smtClean="0">
                <a:ea typeface="仿宋" panose="02010609060101010101" charset="-122"/>
              </a:rPr>
              <a:t>60%</a:t>
            </a:r>
            <a:r>
              <a:rPr lang="zh-CN" altLang="zh-CN" sz="2600" b="1" dirty="0" smtClean="0">
                <a:ea typeface="仿宋" panose="02010609060101010101" charset="-122"/>
              </a:rPr>
              <a:t>是老师和学生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可知答案为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lang="zh-CN" altLang="en-US" sz="2600" b="1" dirty="0">
              <a:ea typeface="仿宋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36" y="1042416"/>
            <a:ext cx="10552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3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The number of the volunteers in our city  ________ 2</a:t>
            </a:r>
            <a:r>
              <a:rPr lang="zh-CN" altLang="zh-CN" sz="3000" b="1" dirty="0" smtClean="0"/>
              <a:t>，</a:t>
            </a:r>
            <a:r>
              <a:rPr lang="en-US" altLang="zh-CN" sz="3000" b="1" dirty="0" smtClean="0"/>
              <a:t>000.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And sixty percent of them ________ teachers  and students.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is; is               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is; are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are; is              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are; are</a:t>
            </a:r>
            <a:endParaRPr lang="zh-CN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51392" y="11887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909" y="1044907"/>
            <a:ext cx="110960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●4   </a:t>
            </a:r>
            <a:r>
              <a:rPr lang="en-US" altLang="zh-CN" sz="3000" b="1" dirty="0" smtClean="0"/>
              <a:t>Some people want to make the wetlands smaller in order to have more space for farms and buildings.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一些人为了开垦农田和建造楼房想把湿地变得更小。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0839" y="3236416"/>
            <a:ext cx="10638577" cy="138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in order to do </a:t>
            </a:r>
            <a:r>
              <a:rPr lang="en-US" altLang="zh-CN" sz="3000" b="1" dirty="0" err="1" smtClean="0"/>
              <a:t>sth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“______________”</a:t>
            </a:r>
            <a:r>
              <a:rPr lang="zh-CN" altLang="zh-CN" sz="3000" b="1" dirty="0" smtClean="0"/>
              <a:t>，常作</a:t>
            </a:r>
            <a:r>
              <a:rPr lang="en-US" altLang="zh-CN" sz="3000" b="1" dirty="0" smtClean="0"/>
              <a:t>__________</a:t>
            </a:r>
            <a:r>
              <a:rPr lang="zh-CN" altLang="zh-CN" sz="3000" b="1" dirty="0" smtClean="0"/>
              <a:t>状语，其否定形式为</a:t>
            </a:r>
            <a:r>
              <a:rPr lang="en-US" altLang="zh-CN" sz="3000" b="1" dirty="0" smtClean="0"/>
              <a:t>“________________________”</a:t>
            </a:r>
            <a:r>
              <a:rPr lang="zh-CN" altLang="zh-CN" sz="3000" b="1" dirty="0" smtClean="0"/>
              <a:t>。</a:t>
            </a:r>
            <a:endParaRPr lang="zh-CN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0699" y="4647751"/>
            <a:ext cx="11010123" cy="147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in order to</a:t>
            </a:r>
            <a:r>
              <a:rPr lang="zh-CN" altLang="zh-CN" sz="3000" b="1" dirty="0" smtClean="0"/>
              <a:t>常与</a:t>
            </a:r>
            <a:r>
              <a:rPr lang="en-US" altLang="zh-CN" sz="3000" b="1" dirty="0" smtClean="0"/>
              <a:t>in order that, so as to, so that</a:t>
            </a:r>
            <a:r>
              <a:rPr lang="zh-CN" altLang="zh-CN" sz="3000" b="1" dirty="0" smtClean="0"/>
              <a:t>或不定式</a:t>
            </a:r>
            <a:r>
              <a:rPr lang="en-US" altLang="zh-CN" sz="3000" b="1" dirty="0" smtClean="0"/>
              <a:t>to do</a:t>
            </a:r>
            <a:r>
              <a:rPr lang="zh-CN" altLang="zh-CN" sz="3000" b="1" dirty="0" smtClean="0"/>
              <a:t>进行同义句转换。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824" y="4114800"/>
            <a:ext cx="295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 order not to do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sth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1680" y="335280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为了做某事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3104" y="410260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目的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824" y="960120"/>
            <a:ext cx="10698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4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2017·</a:t>
            </a:r>
            <a:r>
              <a:rPr lang="zh-CN" altLang="zh-CN" sz="3000" b="1" dirty="0" smtClean="0"/>
              <a:t>贺州</a:t>
            </a:r>
            <a:r>
              <a:rPr lang="en-US" altLang="zh-CN" sz="3000" b="1" dirty="0" smtClean="0"/>
              <a:t>  We should study hard ________ we can get much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knowledge.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when</a:t>
            </a:r>
            <a:r>
              <a:rPr lang="zh-CN" altLang="zh-CN" sz="3000" b="1" dirty="0" smtClean="0"/>
              <a:t>　　</a:t>
            </a:r>
            <a:r>
              <a:rPr lang="en-US" altLang="zh-CN" sz="3000" b="1" dirty="0" smtClean="0"/>
              <a:t>           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so that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unless                  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in order to</a:t>
            </a:r>
            <a:endParaRPr lang="zh-CN" alt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774" y="4041932"/>
            <a:ext cx="112032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考查连词。</a:t>
            </a:r>
            <a:r>
              <a:rPr lang="en-US" altLang="zh-CN" sz="2600" b="1" dirty="0" smtClean="0">
                <a:ea typeface="仿宋" panose="02010609060101010101" charset="-122"/>
              </a:rPr>
              <a:t>when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当</a:t>
            </a:r>
            <a:r>
              <a:rPr lang="en-US" altLang="zh-CN" sz="2600" b="1" dirty="0" smtClean="0">
                <a:ea typeface="仿宋" panose="02010609060101010101" charset="-122"/>
              </a:rPr>
              <a:t>……</a:t>
            </a:r>
            <a:r>
              <a:rPr lang="zh-CN" altLang="zh-CN" sz="2600" b="1" dirty="0" smtClean="0">
                <a:ea typeface="仿宋" panose="02010609060101010101" charset="-122"/>
              </a:rPr>
              <a:t>时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，引导时间状语从句；</a:t>
            </a:r>
            <a:r>
              <a:rPr lang="en-US" altLang="zh-CN" sz="2600" b="1" dirty="0" smtClean="0">
                <a:ea typeface="仿宋" panose="02010609060101010101" charset="-122"/>
              </a:rPr>
              <a:t>so that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以便，为了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，引导目的状语从句；</a:t>
            </a:r>
            <a:r>
              <a:rPr lang="en-US" altLang="zh-CN" sz="2600" b="1" dirty="0" smtClean="0">
                <a:ea typeface="仿宋" panose="02010609060101010101" charset="-122"/>
              </a:rPr>
              <a:t>unless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除非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，引导条件状语从句；</a:t>
            </a:r>
            <a:r>
              <a:rPr lang="en-US" altLang="zh-CN" sz="2600" b="1" dirty="0" smtClean="0">
                <a:ea typeface="仿宋" panose="02010609060101010101" charset="-122"/>
              </a:rPr>
              <a:t>in order to</a:t>
            </a:r>
            <a:r>
              <a:rPr lang="zh-CN" altLang="zh-CN" sz="2600" b="1" dirty="0" smtClean="0">
                <a:ea typeface="仿宋" panose="02010609060101010101" charset="-122"/>
              </a:rPr>
              <a:t>也是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为了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之意，不能引导从句。根据句意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我们应该好好学习，</a:t>
            </a:r>
            <a:r>
              <a:rPr lang="en-US" altLang="zh-CN" sz="2600" b="1" dirty="0" smtClean="0">
                <a:ea typeface="仿宋" panose="02010609060101010101" charset="-122"/>
              </a:rPr>
              <a:t>________</a:t>
            </a:r>
            <a:r>
              <a:rPr lang="zh-CN" altLang="zh-CN" sz="2600" b="1" dirty="0" smtClean="0">
                <a:ea typeface="仿宋" panose="02010609060101010101" charset="-122"/>
              </a:rPr>
              <a:t>我们能够得到更多知识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可知此题考查目的状语从句。故选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lang="zh-CN" altLang="en-US" sz="2600" b="1" dirty="0">
              <a:ea typeface="仿宋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256" y="11473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6362" y="981215"/>
          <a:ext cx="11298084" cy="5486400"/>
        </p:xfrm>
        <a:graphic>
          <a:graphicData uri="http://schemas.openxmlformats.org/drawingml/2006/table">
            <a:tbl>
              <a:tblPr/>
              <a:tblGrid>
                <a:gridCol w="56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单词闯关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理解，明白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&amp;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大自然，自然界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→自然的，天然的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容易地，不费力地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  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→容易的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  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协会；社会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→社会的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  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旅行者，观光者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→旅游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  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描述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→描述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领导，带领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&amp; </a:t>
                      </a:r>
                      <a:r>
                        <a:rPr lang="en-US" altLang="zh-CN" sz="30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→领导 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捕鱼；钓鱼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________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→渔民，钓鱼的人</a:t>
                      </a:r>
                      <a:r>
                        <a:rPr lang="en-US" altLang="zh-CN" sz="3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.________</a:t>
                      </a:r>
                      <a:endParaRPr lang="zh-CN" sz="30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70264" y="5870448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fisherman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8992" y="109423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understand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1248" y="1780032"/>
            <a:ext cx="105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nature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3912" y="184404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natural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920" y="246583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easily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4886" y="248412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easy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304" y="3151632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society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8120" y="3142488"/>
            <a:ext cx="104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social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6696" y="380085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tourist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7848" y="3837432"/>
            <a:ext cx="85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tour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032" y="452323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describe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2264" y="451408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description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448" y="52181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lead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2856" y="5199888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leader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4632" y="590397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fish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221" y="1273507"/>
            <a:ext cx="11096042" cy="138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●5    </a:t>
            </a:r>
            <a:r>
              <a:rPr lang="en-US" altLang="zh-CN" sz="3000" b="1" dirty="0" smtClean="0"/>
              <a:t>This will lead to less and less space for wildlife. 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zh-CN" altLang="zh-CN" sz="3000" b="1" dirty="0" smtClean="0"/>
              <a:t>这将导致野生生物的空间越来越少。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3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3270" y="2843224"/>
            <a:ext cx="9750489" cy="138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探究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dirty="0" smtClean="0"/>
              <a:t> </a:t>
            </a:r>
            <a:r>
              <a:rPr lang="en-US" altLang="zh-CN" sz="3000" b="1" dirty="0" smtClean="0"/>
              <a:t>(1)lead to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导致，通向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，后接名词或动名词。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(2)less and less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越来越少的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，后接不可数名词。</a:t>
            </a:r>
            <a:endParaRPr lang="zh-CN" altLang="en-US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283" y="1234999"/>
            <a:ext cx="110101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C000"/>
                </a:solidFill>
              </a:rPr>
              <a:t>[</a:t>
            </a:r>
            <a:r>
              <a:rPr lang="zh-CN" altLang="zh-CN" sz="3000" b="1" dirty="0" smtClean="0">
                <a:solidFill>
                  <a:srgbClr val="FFC000"/>
                </a:solidFill>
              </a:rPr>
              <a:t>拓展</a:t>
            </a:r>
            <a:r>
              <a:rPr lang="en-US" altLang="zh-CN" sz="3000" b="1" dirty="0" smtClean="0">
                <a:solidFill>
                  <a:srgbClr val="FFC000"/>
                </a:solidFill>
              </a:rPr>
              <a:t>]</a:t>
            </a:r>
            <a:r>
              <a:rPr lang="en-US" altLang="zh-CN" sz="3200" dirty="0" smtClean="0"/>
              <a:t> </a:t>
            </a:r>
            <a:r>
              <a:rPr lang="en-US" altLang="zh-CN" sz="3000" b="1" dirty="0" smtClean="0"/>
              <a:t>(1)lead</a:t>
            </a:r>
            <a:r>
              <a:rPr lang="zh-CN" altLang="zh-CN" sz="3000" b="1" dirty="0" smtClean="0"/>
              <a:t>还可作</a:t>
            </a:r>
            <a:r>
              <a:rPr lang="en-US" altLang="zh-CN" sz="3000" b="1" dirty="0" smtClean="0"/>
              <a:t>__________</a:t>
            </a:r>
            <a:r>
              <a:rPr lang="zh-CN" altLang="zh-CN" sz="3000" b="1" dirty="0" smtClean="0"/>
              <a:t>动词，意为</a:t>
            </a:r>
            <a:r>
              <a:rPr lang="en-US" altLang="zh-CN" sz="3000" b="1" dirty="0" smtClean="0"/>
              <a:t>“__________”</a:t>
            </a:r>
            <a:r>
              <a:rPr lang="zh-CN" altLang="zh-CN" sz="3000" b="1" dirty="0" smtClean="0"/>
              <a:t>。常用短语为</a:t>
            </a:r>
            <a:r>
              <a:rPr lang="en-US" altLang="zh-CN" sz="3000" b="1" dirty="0" smtClean="0"/>
              <a:t>____________</a:t>
            </a:r>
            <a:r>
              <a:rPr lang="zh-CN" altLang="zh-CN" sz="3000" b="1" dirty="0" smtClean="0"/>
              <a:t>，意为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引导</a:t>
            </a:r>
            <a:r>
              <a:rPr lang="en-US" altLang="zh-CN" sz="3000" b="1" dirty="0" smtClean="0"/>
              <a:t>/</a:t>
            </a:r>
            <a:r>
              <a:rPr lang="zh-CN" altLang="zh-CN" sz="3000" b="1" dirty="0" smtClean="0"/>
              <a:t>带领某人到某地”。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(2)____________ </a:t>
            </a:r>
            <a:r>
              <a:rPr lang="zh-CN" altLang="zh-CN" sz="3000" b="1" dirty="0" smtClean="0"/>
              <a:t>意为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越来越少的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，修饰可数名词</a:t>
            </a:r>
            <a:r>
              <a:rPr lang="en-US" altLang="zh-CN" sz="3000" b="1" dirty="0" smtClean="0"/>
              <a:t>__________</a:t>
            </a:r>
            <a:r>
              <a:rPr lang="zh-CN" altLang="zh-CN" sz="3000" b="1" dirty="0" smtClean="0"/>
              <a:t>。</a:t>
            </a:r>
            <a:r>
              <a:rPr lang="en-US" altLang="zh-CN" sz="3000" b="1" dirty="0" smtClean="0"/>
              <a:t>____________</a:t>
            </a:r>
            <a:r>
              <a:rPr lang="zh-CN" altLang="zh-CN" sz="3000" b="1" dirty="0" smtClean="0"/>
              <a:t>和</a:t>
            </a:r>
            <a:r>
              <a:rPr lang="en-US" altLang="zh-CN" sz="3000" b="1" dirty="0" smtClean="0"/>
              <a:t>fewer and fewer</a:t>
            </a:r>
            <a:r>
              <a:rPr lang="zh-CN" altLang="zh-CN" sz="3000" b="1" dirty="0" smtClean="0"/>
              <a:t>的反义词组均为</a:t>
            </a:r>
            <a:r>
              <a:rPr lang="en-US" altLang="zh-CN" sz="3000" b="1" dirty="0" smtClean="0"/>
              <a:t>____________</a:t>
            </a:r>
            <a:r>
              <a:rPr lang="zh-CN" altLang="zh-CN" sz="3000" b="1" dirty="0" smtClean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(3)“</a:t>
            </a:r>
            <a:r>
              <a:rPr lang="zh-CN" altLang="zh-CN" sz="3000" b="1" dirty="0" smtClean="0"/>
              <a:t>形容词比较级＋</a:t>
            </a:r>
            <a:r>
              <a:rPr lang="en-US" altLang="zh-CN" sz="3000" b="1" dirty="0" smtClean="0"/>
              <a:t>and</a:t>
            </a:r>
            <a:r>
              <a:rPr lang="zh-CN" altLang="zh-CN" sz="3000" b="1" dirty="0" smtClean="0"/>
              <a:t>＋</a:t>
            </a:r>
            <a:r>
              <a:rPr lang="en-US" altLang="zh-CN" sz="3000" b="1" dirty="0" smtClean="0"/>
              <a:t>(</a:t>
            </a:r>
            <a:r>
              <a:rPr lang="zh-CN" altLang="zh-CN" sz="3000" b="1" dirty="0" smtClean="0"/>
              <a:t>相同的</a:t>
            </a:r>
            <a:r>
              <a:rPr lang="en-US" altLang="zh-CN" sz="3000" b="1" dirty="0" smtClean="0"/>
              <a:t>)</a:t>
            </a:r>
            <a:r>
              <a:rPr lang="zh-CN" altLang="zh-CN" sz="3000" b="1" dirty="0" smtClean="0"/>
              <a:t>形容词比较级</a:t>
            </a:r>
            <a:r>
              <a:rPr lang="en-US" altLang="zh-CN" sz="3000" b="1" dirty="0" smtClean="0"/>
              <a:t>”</a:t>
            </a:r>
            <a:r>
              <a:rPr lang="zh-CN" altLang="zh-CN" sz="3000" b="1" dirty="0" smtClean="0"/>
              <a:t>表示</a:t>
            </a:r>
            <a:r>
              <a:rPr lang="en-US" altLang="zh-CN" sz="3000" b="1" dirty="0" smtClean="0"/>
              <a:t>“____________”</a:t>
            </a:r>
            <a:r>
              <a:rPr lang="zh-CN" altLang="zh-CN" sz="3000" b="1" dirty="0" smtClean="0"/>
              <a:t>。若是多音节词或部分双音节形容词，则常用</a:t>
            </a:r>
            <a:r>
              <a:rPr lang="en-US" altLang="zh-CN" sz="3000" b="1" dirty="0" smtClean="0"/>
              <a:t>“_________________________”</a:t>
            </a:r>
            <a:r>
              <a:rPr lang="zh-CN" altLang="zh-CN" sz="3000" b="1" dirty="0" smtClean="0"/>
              <a:t>，表示</a:t>
            </a:r>
            <a:r>
              <a:rPr lang="en-US" altLang="zh-CN" sz="3000" b="1" dirty="0" smtClean="0"/>
              <a:t>“</a:t>
            </a:r>
            <a:r>
              <a:rPr lang="zh-CN" altLang="zh-CN" sz="3000" b="1" dirty="0" smtClean="0"/>
              <a:t>越来越</a:t>
            </a:r>
            <a:r>
              <a:rPr lang="en-US" altLang="zh-CN" sz="3000" b="1" dirty="0" smtClean="0"/>
              <a:t>……”</a:t>
            </a:r>
            <a:r>
              <a:rPr lang="zh-CN" altLang="zh-CN" sz="3000" b="1" dirty="0" smtClean="0"/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7688" y="144634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及物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89960" y="142792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引导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6064" y="2164080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lead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sb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to sp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9368" y="2804160"/>
            <a:ext cx="229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fewer and fewer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92560" y="283145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复数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456" y="3462528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less and less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02040" y="3471672"/>
            <a:ext cx="219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more and more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7928" y="4843272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越来越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……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112" y="5529072"/>
            <a:ext cx="404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more and more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＋形容词原级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248" y="1865376"/>
            <a:ext cx="1046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5.(1)</a:t>
            </a:r>
            <a:r>
              <a:rPr lang="zh-CN" altLang="zh-CN" sz="3000" b="1" dirty="0" smtClean="0"/>
              <a:t>食用过多的盐可能导致高血压。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    Eating too much salt may _________high blood pressure.</a:t>
            </a:r>
            <a:endParaRPr lang="zh-CN" altLang="zh-CN" sz="3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72784" y="270662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lead to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216" y="1591056"/>
            <a:ext cx="10753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(2)________ parents complain that they have ________ time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chatting with their children every day.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A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More and more; fewer and fewer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B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Less and less; more and more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C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More and more; less and less</a:t>
            </a:r>
            <a:endParaRPr lang="zh-CN" altLang="zh-CN" sz="3000" b="1" dirty="0" smtClean="0"/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D</a:t>
            </a:r>
            <a:r>
              <a:rPr lang="zh-CN" altLang="zh-CN" sz="3000" b="1" dirty="0" smtClean="0"/>
              <a:t>．</a:t>
            </a:r>
            <a:r>
              <a:rPr lang="en-US" altLang="zh-CN" sz="3000" b="1" dirty="0" smtClean="0"/>
              <a:t>Fewer and fewer; more and more</a:t>
            </a:r>
            <a:endParaRPr lang="zh-CN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9432" y="17463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510" y="2263233"/>
            <a:ext cx="11019453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en-US" altLang="zh-CN" sz="26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zh-CN" sz="2600" b="1" dirty="0" smtClean="0">
                <a:ea typeface="仿宋" panose="02010609060101010101" charset="-122"/>
              </a:rPr>
              <a:t>考查形容词比较级的用法。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比较级＋</a:t>
            </a:r>
            <a:r>
              <a:rPr lang="en-US" altLang="zh-CN" sz="2600" b="1" dirty="0" smtClean="0">
                <a:ea typeface="仿宋" panose="02010609060101010101" charset="-122"/>
              </a:rPr>
              <a:t>and</a:t>
            </a:r>
            <a:r>
              <a:rPr lang="zh-CN" altLang="zh-CN" sz="2600" b="1" dirty="0" smtClean="0">
                <a:ea typeface="仿宋" panose="02010609060101010101" charset="-122"/>
              </a:rPr>
              <a:t>＋比较级”意为“越来越……”。</a:t>
            </a:r>
            <a:r>
              <a:rPr lang="en-US" altLang="zh-CN" sz="2600" b="1" dirty="0" smtClean="0">
                <a:ea typeface="仿宋" panose="02010609060101010101" charset="-122"/>
              </a:rPr>
              <a:t>time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时间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，为不可数名词，故可排除选项</a:t>
            </a:r>
            <a:r>
              <a:rPr lang="en-US" altLang="zh-CN" sz="2600" b="1" dirty="0" smtClean="0">
                <a:ea typeface="仿宋" panose="02010609060101010101" charset="-122"/>
              </a:rPr>
              <a:t>A</a:t>
            </a:r>
            <a:r>
              <a:rPr lang="zh-CN" altLang="zh-CN" sz="2600" b="1" dirty="0" smtClean="0">
                <a:ea typeface="仿宋" panose="02010609060101010101" charset="-122"/>
              </a:rPr>
              <a:t>；</a:t>
            </a:r>
            <a:r>
              <a:rPr lang="en-US" altLang="zh-CN" sz="2600" b="1" dirty="0" smtClean="0">
                <a:ea typeface="仿宋" panose="02010609060101010101" charset="-122"/>
              </a:rPr>
              <a:t>parents</a:t>
            </a:r>
            <a:r>
              <a:rPr lang="zh-CN" altLang="zh-CN" sz="2600" b="1" dirty="0" smtClean="0">
                <a:ea typeface="仿宋" panose="02010609060101010101" charset="-122"/>
              </a:rPr>
              <a:t>意为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家长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，为可数名词复数，故可排除选项</a:t>
            </a:r>
            <a:r>
              <a:rPr lang="en-US" altLang="zh-CN" sz="2600" b="1" dirty="0" smtClean="0">
                <a:ea typeface="仿宋" panose="02010609060101010101" charset="-122"/>
              </a:rPr>
              <a:t>B</a:t>
            </a:r>
            <a:r>
              <a:rPr lang="zh-CN" altLang="zh-CN" sz="2600" b="1" dirty="0" smtClean="0">
                <a:ea typeface="仿宋" panose="02010609060101010101" charset="-122"/>
              </a:rPr>
              <a:t>；根据句意</a:t>
            </a:r>
            <a:r>
              <a:rPr lang="en-US" altLang="zh-CN" sz="2600" b="1" dirty="0" smtClean="0">
                <a:ea typeface="仿宋" panose="02010609060101010101" charset="-122"/>
              </a:rPr>
              <a:t>“</a:t>
            </a:r>
            <a:r>
              <a:rPr lang="zh-CN" altLang="zh-CN" sz="2600" b="1" dirty="0" smtClean="0">
                <a:ea typeface="仿宋" panose="02010609060101010101" charset="-122"/>
              </a:rPr>
              <a:t>越来越多的家长抱怨他们和孩子聊天的时间越来越少</a:t>
            </a:r>
            <a:r>
              <a:rPr lang="en-US" altLang="zh-CN" sz="2600" b="1" dirty="0" smtClean="0">
                <a:ea typeface="仿宋" panose="02010609060101010101" charset="-122"/>
              </a:rPr>
              <a:t>”</a:t>
            </a:r>
            <a:r>
              <a:rPr lang="zh-CN" altLang="zh-CN" sz="2600" b="1" dirty="0" smtClean="0">
                <a:ea typeface="仿宋" panose="02010609060101010101" charset="-122"/>
              </a:rPr>
              <a:t>可排除选项</a:t>
            </a:r>
            <a:r>
              <a:rPr lang="en-US" altLang="zh-CN" sz="2600" b="1" dirty="0" smtClean="0">
                <a:ea typeface="仿宋" panose="02010609060101010101" charset="-122"/>
              </a:rPr>
              <a:t>D</a:t>
            </a:r>
            <a:r>
              <a:rPr lang="zh-CN" altLang="zh-CN" sz="2600" b="1" dirty="0" smtClean="0">
                <a:ea typeface="仿宋" panose="02010609060101010101" charset="-122"/>
              </a:rPr>
              <a:t>。故答案为</a:t>
            </a:r>
            <a:r>
              <a:rPr lang="en-US" altLang="zh-CN" sz="2600" b="1" dirty="0" smtClean="0">
                <a:ea typeface="仿宋" panose="02010609060101010101" charset="-122"/>
              </a:rPr>
              <a:t>C</a:t>
            </a:r>
            <a:r>
              <a:rPr lang="zh-CN" altLang="zh-CN" sz="2600" b="1" dirty="0" smtClean="0">
                <a:ea typeface="仿宋" panose="02010609060101010101" charset="-122"/>
              </a:rPr>
              <a:t>。</a:t>
            </a:r>
            <a:endParaRPr lang="zh-CN" altLang="en-US" sz="2600" b="1" dirty="0">
              <a:ea typeface="仿宋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664" y="1837944"/>
            <a:ext cx="10533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/>
              <a:t>(3)</a:t>
            </a:r>
            <a:r>
              <a:rPr lang="zh-CN" altLang="zh-CN" sz="3000" b="1" dirty="0" smtClean="0"/>
              <a:t>地球上的水越来越少。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/>
              <a:t>     There is _______________ water on the earth.</a:t>
            </a:r>
            <a:endParaRPr lang="zh-CN" alt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6768" y="2703576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less and less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350747" y="1140006"/>
            <a:ext cx="142218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课文回顾</a:t>
            </a:r>
            <a:endParaRPr lang="zh-CN" altLang="en-US" sz="2400" b="1" dirty="0">
              <a:solidFill>
                <a:srgbClr val="00A6AD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025" y="1243602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导图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1099037"/>
            <a:ext cx="11294942" cy="55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12864" y="618134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Count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3240" y="1322832"/>
            <a:ext cx="130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provides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968" y="216408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while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4720" y="288645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order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8136" y="397459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government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9552" y="3563112"/>
            <a:ext cx="11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prevent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2960" y="5209032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Society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4136" y="493471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Record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4128" y="5913120"/>
            <a:ext cx="125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Tourists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97112" y="626364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describe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6582" y="954176"/>
          <a:ext cx="10561785" cy="5604886"/>
        </p:xfrm>
        <a:graphic>
          <a:graphicData uri="http://schemas.openxmlformats.org/drawingml/2006/table">
            <a:tbl>
              <a:tblPr/>
              <a:tblGrid>
                <a:gridCol w="74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短语互译</a:t>
                      </a: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提供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…… 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一年到头 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作短暂停留 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4.in the daytime____________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5.in order to____________ 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6.lead to____________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7.less and less____________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8.have enough food to eat ____________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77840" y="5907024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有足够的食物吃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2376" y="1130808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provide…for…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789176"/>
            <a:ext cx="234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all year round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416" y="2529840"/>
            <a:ext cx="217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for a short stay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888" y="318820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在白天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0272" y="388315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以便，为的是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6184" y="455980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导致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8016" y="527304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越来越少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5894" y="1012221"/>
          <a:ext cx="10761785" cy="5590802"/>
        </p:xfrm>
        <a:graphic>
          <a:graphicData uri="http://schemas.openxmlformats.org/drawingml/2006/table">
            <a:tbl>
              <a:tblPr/>
              <a:tblGrid>
                <a:gridCol w="75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句型在线</a:t>
                      </a:r>
                      <a:endParaRPr lang="zh-CN" sz="30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扎龙自然保护区位于中国东北部黑龙江省。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Nature Reserve is in Heilongjiang Province ________________________.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该地区为大量野生生物提供食物和栖息地。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area _____________________________ a lot of wildlife.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许多鸟长年生活在扎龙，然而有些鸟仅去那里作短暂停留。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birds live in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all year round, while some go there only ______________________________.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7776" y="2493264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 North­east China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12" y="3910584"/>
            <a:ext cx="379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provides food and cover for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448" y="5958840"/>
            <a:ext cx="217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for a short stay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3718" y="1163102"/>
          <a:ext cx="10761785" cy="5265690"/>
        </p:xfrm>
        <a:graphic>
          <a:graphicData uri="http://schemas.openxmlformats.org/drawingml/2006/table">
            <a:tbl>
              <a:tblPr/>
              <a:tblGrid>
                <a:gridCol w="75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句型在线</a:t>
                      </a:r>
                      <a:endParaRPr lang="zh-CN" sz="30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世界上的鹤所剩不多，其中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生活在扎龙。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not many cranes left in the world, and____________________________ them live in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一些人为了开垦农田和建造楼房想把湿地变得更小。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people want to make the wetlands smaller _______________ have more space for farms  and buildings.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9024" y="3261360"/>
            <a:ext cx="2041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40 per cent of 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768" y="5263896"/>
            <a:ext cx="165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 order to 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3718" y="1163102"/>
          <a:ext cx="10761785" cy="5023094"/>
        </p:xfrm>
        <a:graphic>
          <a:graphicData uri="http://schemas.openxmlformats.org/drawingml/2006/table">
            <a:tbl>
              <a:tblPr/>
              <a:tblGrid>
                <a:gridCol w="75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3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句型在线</a:t>
                      </a:r>
                      <a:endParaRPr lang="zh-CN" sz="30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这将导致野生生物的空间越来越少。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will __________________________ space for wildlife.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我们希望这将帮助人们明白湿地的重要性。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hope this will help people __________________________  the wetlands.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0256" y="4178808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understand the importance of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952" y="2795016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lead to less and less</a:t>
            </a:r>
            <a:endParaRPr lang="zh-CN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73286" y="1208534"/>
          <a:ext cx="11543575" cy="3723951"/>
        </p:xfrm>
        <a:graphic>
          <a:graphicData uri="http://schemas.openxmlformats.org/drawingml/2006/table">
            <a:tbl>
              <a:tblPr/>
              <a:tblGrid>
                <a:gridCol w="81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0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课文初探</a:t>
                      </a: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判断正误：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)1.Zhalong is in Heilongjiang Province.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)2.All the birds live in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all year round.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)3.The government has made laws to prevent the fisherman from keeping fishing in </a:t>
                      </a:r>
                      <a:r>
                        <a:rPr lang="en-US" altLang="zh-CN" sz="3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Zhalong</a:t>
                      </a:r>
                      <a:r>
                        <a:rPr lang="en-US" altLang="zh-CN" sz="3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altLang="zh-CN" sz="3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4752" y="21854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664" y="28651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760" y="35935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2877</Words>
  <Application>Microsoft Office PowerPoint</Application>
  <PresentationFormat>宽屏</PresentationFormat>
  <Paragraphs>353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MingLiU_HKSCS</vt:lpstr>
      <vt:lpstr>仿宋</vt:lpstr>
      <vt:lpstr>黑体</vt:lpstr>
      <vt:lpstr>华文新魏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2018-02-07T00:47:00Z</dcterms:created>
  <dcterms:modified xsi:type="dcterms:W3CDTF">2023-01-16T19:17:13Z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958478A471454BA4B1D42DC8B72FD4AA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