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258" r:id="rId2"/>
    <p:sldId id="269" r:id="rId3"/>
    <p:sldId id="291" r:id="rId4"/>
    <p:sldId id="292" r:id="rId5"/>
    <p:sldId id="293" r:id="rId6"/>
    <p:sldId id="294" r:id="rId7"/>
    <p:sldId id="295" r:id="rId8"/>
    <p:sldId id="296" r:id="rId9"/>
    <p:sldId id="299" r:id="rId10"/>
    <p:sldId id="300" r:id="rId11"/>
    <p:sldId id="271" r:id="rId12"/>
    <p:sldId id="302" r:id="rId13"/>
    <p:sldId id="329" r:id="rId14"/>
    <p:sldId id="277" r:id="rId15"/>
    <p:sldId id="303" r:id="rId16"/>
    <p:sldId id="304" r:id="rId17"/>
    <p:sldId id="306" r:id="rId18"/>
    <p:sldId id="307" r:id="rId19"/>
    <p:sldId id="308" r:id="rId20"/>
    <p:sldId id="309" r:id="rId21"/>
    <p:sldId id="310" r:id="rId22"/>
    <p:sldId id="313" r:id="rId23"/>
    <p:sldId id="330" r:id="rId24"/>
    <p:sldId id="338" r:id="rId25"/>
    <p:sldId id="331" r:id="rId26"/>
    <p:sldId id="332" r:id="rId27"/>
    <p:sldId id="333" r:id="rId28"/>
    <p:sldId id="334" r:id="rId29"/>
    <p:sldId id="315" r:id="rId30"/>
    <p:sldId id="335" r:id="rId31"/>
    <p:sldId id="336" r:id="rId32"/>
    <p:sldId id="316" r:id="rId33"/>
    <p:sldId id="317" r:id="rId34"/>
    <p:sldId id="337" r:id="rId35"/>
    <p:sldId id="318" r:id="rId36"/>
  </p:sldIdLst>
  <p:sldSz cx="12192000" cy="6858000"/>
  <p:notesSz cx="7104063" cy="10234613"/>
  <p:defaultTextStyle>
    <a:defPPr>
      <a:defRPr lang="zh-CN"/>
    </a:defPPr>
    <a:lvl1pPr marL="0" algn="l" defTabSz="914400" rtl="0" eaLnBrk="1" latinLnBrk="0" hangingPunct="1">
      <a:defRPr sz="1900" kern="1200">
        <a:solidFill>
          <a:schemeClr val="tx1"/>
        </a:solidFill>
        <a:latin typeface="+mn-lt"/>
        <a:ea typeface="+mn-ea"/>
        <a:cs typeface="+mn-cs"/>
      </a:defRPr>
    </a:lvl1pPr>
    <a:lvl2pPr marL="457200" algn="l" defTabSz="914400" rtl="0" eaLnBrk="1" latinLnBrk="0" hangingPunct="1">
      <a:defRPr sz="1900" kern="1200">
        <a:solidFill>
          <a:schemeClr val="tx1"/>
        </a:solidFill>
        <a:latin typeface="+mn-lt"/>
        <a:ea typeface="+mn-ea"/>
        <a:cs typeface="+mn-cs"/>
      </a:defRPr>
    </a:lvl2pPr>
    <a:lvl3pPr marL="914400" algn="l" defTabSz="914400" rtl="0" eaLnBrk="1" latinLnBrk="0" hangingPunct="1">
      <a:defRPr sz="1900" kern="1200">
        <a:solidFill>
          <a:schemeClr val="tx1"/>
        </a:solidFill>
        <a:latin typeface="+mn-lt"/>
        <a:ea typeface="+mn-ea"/>
        <a:cs typeface="+mn-cs"/>
      </a:defRPr>
    </a:lvl3pPr>
    <a:lvl4pPr marL="1371600" algn="l" defTabSz="914400" rtl="0" eaLnBrk="1" latinLnBrk="0" hangingPunct="1">
      <a:defRPr sz="1900" kern="1200">
        <a:solidFill>
          <a:schemeClr val="tx1"/>
        </a:solidFill>
        <a:latin typeface="+mn-lt"/>
        <a:ea typeface="+mn-ea"/>
        <a:cs typeface="+mn-cs"/>
      </a:defRPr>
    </a:lvl4pPr>
    <a:lvl5pPr marL="1828800" algn="l" defTabSz="914400" rtl="0" eaLnBrk="1" latinLnBrk="0" hangingPunct="1">
      <a:defRPr sz="1900" kern="1200">
        <a:solidFill>
          <a:schemeClr val="tx1"/>
        </a:solidFill>
        <a:latin typeface="+mn-lt"/>
        <a:ea typeface="+mn-ea"/>
        <a:cs typeface="+mn-cs"/>
      </a:defRPr>
    </a:lvl5pPr>
    <a:lvl6pPr marL="2286000" algn="l" defTabSz="914400" rtl="0" eaLnBrk="1" latinLnBrk="0" hangingPunct="1">
      <a:defRPr sz="1900" kern="1200">
        <a:solidFill>
          <a:schemeClr val="tx1"/>
        </a:solidFill>
        <a:latin typeface="+mn-lt"/>
        <a:ea typeface="+mn-ea"/>
        <a:cs typeface="+mn-cs"/>
      </a:defRPr>
    </a:lvl6pPr>
    <a:lvl7pPr marL="2743200" algn="l" defTabSz="914400" rtl="0" eaLnBrk="1" latinLnBrk="0" hangingPunct="1">
      <a:defRPr sz="1900" kern="1200">
        <a:solidFill>
          <a:schemeClr val="tx1"/>
        </a:solidFill>
        <a:latin typeface="+mn-lt"/>
        <a:ea typeface="+mn-ea"/>
        <a:cs typeface="+mn-cs"/>
      </a:defRPr>
    </a:lvl7pPr>
    <a:lvl8pPr marL="3200400" algn="l" defTabSz="914400" rtl="0" eaLnBrk="1" latinLnBrk="0" hangingPunct="1">
      <a:defRPr sz="1900" kern="1200">
        <a:solidFill>
          <a:schemeClr val="tx1"/>
        </a:solidFill>
        <a:latin typeface="+mn-lt"/>
        <a:ea typeface="+mn-ea"/>
        <a:cs typeface="+mn-cs"/>
      </a:defRPr>
    </a:lvl8pPr>
    <a:lvl9pPr marL="3657600" algn="l" defTabSz="914400"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zh-CN"/>
      </a:defPPr>
      <a:lvl1pPr marL="0" algn="l" defTabSz="914400" rtl="0" eaLnBrk="1" latinLnBrk="0" hangingPunct="1">
        <a:defRPr sz="1900" kern="1200">
          <a:solidFill>
            <a:schemeClr val="tx1"/>
          </a:solidFill>
          <a:latin typeface="+mn-lt"/>
          <a:ea typeface="+mn-ea"/>
          <a:cs typeface="+mn-cs"/>
        </a:defRPr>
      </a:lvl1pPr>
      <a:lvl2pPr marL="457200" algn="l" defTabSz="914400" rtl="0" eaLnBrk="1" latinLnBrk="0" hangingPunct="1">
        <a:defRPr sz="1900" kern="1200">
          <a:solidFill>
            <a:schemeClr val="tx1"/>
          </a:solidFill>
          <a:latin typeface="+mn-lt"/>
          <a:ea typeface="+mn-ea"/>
          <a:cs typeface="+mn-cs"/>
        </a:defRPr>
      </a:lvl2pPr>
      <a:lvl3pPr marL="914400" algn="l" defTabSz="914400" rtl="0" eaLnBrk="1" latinLnBrk="0" hangingPunct="1">
        <a:defRPr sz="1900" kern="1200">
          <a:solidFill>
            <a:schemeClr val="tx1"/>
          </a:solidFill>
          <a:latin typeface="+mn-lt"/>
          <a:ea typeface="+mn-ea"/>
          <a:cs typeface="+mn-cs"/>
        </a:defRPr>
      </a:lvl3pPr>
      <a:lvl4pPr marL="1371600" algn="l" defTabSz="914400" rtl="0" eaLnBrk="1" latinLnBrk="0" hangingPunct="1">
        <a:defRPr sz="1900" kern="1200">
          <a:solidFill>
            <a:schemeClr val="tx1"/>
          </a:solidFill>
          <a:latin typeface="+mn-lt"/>
          <a:ea typeface="+mn-ea"/>
          <a:cs typeface="+mn-cs"/>
        </a:defRPr>
      </a:lvl4pPr>
      <a:lvl5pPr marL="1828800" algn="l" defTabSz="914400" rtl="0" eaLnBrk="1" latinLnBrk="0" hangingPunct="1">
        <a:defRPr sz="1900" kern="1200">
          <a:solidFill>
            <a:schemeClr val="tx1"/>
          </a:solidFill>
          <a:latin typeface="+mn-lt"/>
          <a:ea typeface="+mn-ea"/>
          <a:cs typeface="+mn-cs"/>
        </a:defRPr>
      </a:lvl5pPr>
      <a:lvl6pPr marL="2286000" algn="l" defTabSz="914400" rtl="0" eaLnBrk="1" latinLnBrk="0" hangingPunct="1">
        <a:defRPr sz="1900" kern="1200">
          <a:solidFill>
            <a:schemeClr val="tx1"/>
          </a:solidFill>
          <a:latin typeface="+mn-lt"/>
          <a:ea typeface="+mn-ea"/>
          <a:cs typeface="+mn-cs"/>
        </a:defRPr>
      </a:lvl6pPr>
      <a:lvl7pPr marL="2743200" algn="l" defTabSz="914400" rtl="0" eaLnBrk="1" latinLnBrk="0" hangingPunct="1">
        <a:defRPr sz="1900" kern="1200">
          <a:solidFill>
            <a:schemeClr val="tx1"/>
          </a:solidFill>
          <a:latin typeface="+mn-lt"/>
          <a:ea typeface="+mn-ea"/>
          <a:cs typeface="+mn-cs"/>
        </a:defRPr>
      </a:lvl7pPr>
      <a:lvl8pPr marL="3200400" algn="l" defTabSz="914400" rtl="0" eaLnBrk="1" latinLnBrk="0" hangingPunct="1">
        <a:defRPr sz="1900" kern="1200">
          <a:solidFill>
            <a:schemeClr val="tx1"/>
          </a:solidFill>
          <a:latin typeface="+mn-lt"/>
          <a:ea typeface="+mn-ea"/>
          <a:cs typeface="+mn-cs"/>
        </a:defRPr>
      </a:lvl8pPr>
      <a:lvl9pPr marL="3657600" algn="l" defTabSz="91440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528407" y="1603940"/>
            <a:ext cx="9553265" cy="3483800"/>
            <a:chOff x="3963" y="1192"/>
            <a:chExt cx="11117" cy="5068"/>
          </a:xfrm>
        </p:grpSpPr>
        <p:sp>
          <p:nvSpPr>
            <p:cNvPr id="3" name="Rectangle 5"/>
            <p:cNvSpPr/>
            <p:nvPr/>
          </p:nvSpPr>
          <p:spPr>
            <a:xfrm>
              <a:off x="3963" y="4290"/>
              <a:ext cx="11117" cy="1970"/>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sz="4000" b="1" dirty="0">
                  <a:solidFill>
                    <a:srgbClr val="C50023"/>
                  </a:solidFill>
                  <a:effectLst>
                    <a:outerShdw blurRad="38100" dist="19050" dir="2700000" algn="tl" rotWithShape="0">
                      <a:schemeClr val="dk1">
                        <a:alpha val="40000"/>
                      </a:schemeClr>
                    </a:outerShdw>
                  </a:effectLst>
                  <a:latin typeface="Times New Roman" panose="02020603050405020304" pitchFamily="18" charset="0"/>
                  <a:ea typeface="微软雅黑" panose="020B0503020204020204" charset="-122"/>
                  <a:cs typeface="Times New Roman" panose="02020603050405020304" pitchFamily="18" charset="0"/>
                </a:rPr>
                <a:t>Section A</a:t>
              </a:r>
              <a:endParaRPr lang="zh-CN" altLang="en-US" sz="4000" b="1" dirty="0">
                <a:solidFill>
                  <a:srgbClr val="C50023"/>
                </a:solidFill>
                <a:effectLst>
                  <a:outerShdw blurRad="38100" dist="19050" dir="2700000" algn="tl" rotWithShape="0">
                    <a:schemeClr val="dk1">
                      <a:alpha val="40000"/>
                    </a:schemeClr>
                  </a:outerShdw>
                </a:effectLst>
                <a:latin typeface="Times New Roman" panose="02020603050405020304" pitchFamily="18" charset="0"/>
                <a:ea typeface="微软雅黑" panose="020B0503020204020204" charset="-122"/>
                <a:cs typeface="Times New Roman" panose="02020603050405020304" pitchFamily="18" charset="0"/>
              </a:endParaRPr>
            </a:p>
            <a:p>
              <a:pPr marL="0" indent="0" algn="ctr">
                <a:spcBef>
                  <a:spcPct val="0"/>
                </a:spcBef>
                <a:buNone/>
              </a:pPr>
              <a:endParaRPr lang="zh-CN" altLang="en-US" sz="4000" b="1" dirty="0">
                <a:solidFill>
                  <a:srgbClr val="C50023"/>
                </a:solidFill>
                <a:effectLst>
                  <a:outerShdw blurRad="38100" dist="19050" dir="2700000" algn="tl" rotWithShape="0">
                    <a:schemeClr val="dk1">
                      <a:alpha val="40000"/>
                    </a:schemeClr>
                  </a:outerShdw>
                </a:effectLst>
                <a:latin typeface="Times New Roman" panose="02020603050405020304" pitchFamily="18" charset="0"/>
                <a:ea typeface="微软雅黑" panose="020B0503020204020204" charset="-122"/>
                <a:cs typeface="Times New Roman" panose="02020603050405020304" pitchFamily="18" charset="0"/>
              </a:endParaRPr>
            </a:p>
          </p:txBody>
        </p:sp>
        <p:sp>
          <p:nvSpPr>
            <p:cNvPr id="6" name="文本框 5"/>
            <p:cNvSpPr txBox="1"/>
            <p:nvPr/>
          </p:nvSpPr>
          <p:spPr>
            <a:xfrm>
              <a:off x="3963" y="1192"/>
              <a:ext cx="11101" cy="2627"/>
            </a:xfrm>
            <a:prstGeom prst="rect">
              <a:avLst/>
            </a:prstGeom>
            <a:noFill/>
          </p:spPr>
          <p:txBody>
            <a:bodyPr wrap="square" rtlCol="0">
              <a:spAutoFit/>
            </a:bodyPr>
            <a:lstStyle/>
            <a:p>
              <a:pPr algn="ctr"/>
              <a:r>
                <a:rPr lang="en-US" altLang="zh-CN" sz="5500" b="1" dirty="0">
                  <a:latin typeface="Times New Roman" panose="02020603050405020304" pitchFamily="18" charset="0"/>
                  <a:ea typeface="微软雅黑" panose="020B0503020204020204" charset="-122"/>
                  <a:cs typeface="Times New Roman" panose="02020603050405020304" pitchFamily="18" charset="0"/>
                </a:rPr>
                <a:t>Unit 12</a:t>
              </a:r>
            </a:p>
            <a:p>
              <a:pPr algn="ctr"/>
              <a:r>
                <a:rPr lang="en-US" altLang="zh-CN" sz="5500" b="1" dirty="0">
                  <a:latin typeface="Times New Roman" panose="02020603050405020304" pitchFamily="18" charset="0"/>
                  <a:ea typeface="微软雅黑" panose="020B0503020204020204" charset="-122"/>
                  <a:cs typeface="Times New Roman" panose="02020603050405020304" pitchFamily="18" charset="0"/>
                </a:rPr>
                <a:t>Life is full of the unexpected.</a:t>
              </a:r>
            </a:p>
          </p:txBody>
        </p:sp>
      </p:grpSp>
      <p:pic>
        <p:nvPicPr>
          <p:cNvPr id="7" name="Picture 4"/>
          <p:cNvPicPr>
            <a:picLocks noChangeAspect="1"/>
          </p:cNvPicPr>
          <p:nvPr/>
        </p:nvPicPr>
        <p:blipFill>
          <a:blip r:embed="rId2" cstate="email"/>
          <a:stretch>
            <a:fillRect/>
          </a:stretch>
        </p:blipFill>
        <p:spPr>
          <a:xfrm>
            <a:off x="987109" y="1825104"/>
            <a:ext cx="379412" cy="1127125"/>
          </a:xfrm>
          <a:prstGeom prst="rect">
            <a:avLst/>
          </a:prstGeom>
          <a:noFill/>
          <a:ln w="9525">
            <a:noFill/>
          </a:ln>
        </p:spPr>
      </p:pic>
      <p:sp>
        <p:nvSpPr>
          <p:cNvPr id="9" name="矩形 8"/>
          <p:cNvSpPr/>
          <p:nvPr/>
        </p:nvSpPr>
        <p:spPr>
          <a:xfrm>
            <a:off x="0" y="5595769"/>
            <a:ext cx="12192000" cy="563880"/>
          </a:xfrm>
          <a:prstGeom prst="rect">
            <a:avLst/>
          </a:prstGeom>
        </p:spPr>
        <p:txBody>
          <a:bodyPr wrap="square" lIns="91438" tIns="45719" rIns="91438" bIns="45719">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105468" y="1644048"/>
          <a:ext cx="10836324" cy="4060709"/>
        </p:xfrm>
        <a:graphic>
          <a:graphicData uri="http://schemas.openxmlformats.org/drawingml/2006/table">
            <a:tbl>
              <a:tblPr/>
              <a:tblGrid>
                <a:gridCol w="1145631">
                  <a:extLst>
                    <a:ext uri="{9D8B030D-6E8A-4147-A177-3AD203B41FA5}">
                      <a16:colId xmlns:a16="http://schemas.microsoft.com/office/drawing/2014/main" val="20000"/>
                    </a:ext>
                  </a:extLst>
                </a:gridCol>
                <a:gridCol w="9690693">
                  <a:extLst>
                    <a:ext uri="{9D8B030D-6E8A-4147-A177-3AD203B41FA5}">
                      <a16:colId xmlns:a16="http://schemas.microsoft.com/office/drawing/2014/main" val="20001"/>
                    </a:ext>
                  </a:extLst>
                </a:gridCol>
              </a:tblGrid>
              <a:tr h="4060709">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课</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文</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初</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探</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)3.I got up late because my alarm didn't go off.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)4.I missed my plane because I got to the airport too late.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)5.The writer mentioned three events in the passage.</a:t>
                      </a:r>
                      <a:endParaRPr kumimoji="0" lang="en-US"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矩形 28"/>
          <p:cNvSpPr>
            <a:spLocks noChangeArrowheads="1"/>
          </p:cNvSpPr>
          <p:nvPr/>
        </p:nvSpPr>
        <p:spPr bwMode="auto">
          <a:xfrm>
            <a:off x="2484876" y="2393577"/>
            <a:ext cx="372219" cy="461665"/>
          </a:xfrm>
          <a:prstGeom prst="rect">
            <a:avLst/>
          </a:prstGeom>
          <a:noFill/>
          <a:ln w="9525">
            <a:noFill/>
            <a:miter lim="800000"/>
          </a:ln>
        </p:spPr>
        <p:txBody>
          <a:bodyPr wrap="square" lIns="91438" tIns="45719" rIns="91438" bIns="45719">
            <a:spAutoFit/>
          </a:bodyPr>
          <a:lstStyle/>
          <a:p>
            <a:pPr lvl="0" eaLnBrk="0" fontAlgn="base" hangingPunct="0">
              <a:spcBef>
                <a:spcPct val="0"/>
              </a:spcBef>
              <a:spcAft>
                <a:spcPct val="0"/>
              </a:spcAft>
            </a:pPr>
            <a:r>
              <a:rPr lang="en-US" altLang="en-US" sz="2400" b="1" dirty="0">
                <a:solidFill>
                  <a:srgbClr val="FF0000"/>
                </a:solidFill>
                <a:latin typeface="Times New Roman" panose="02020603050405020304" pitchFamily="18" charset="0"/>
                <a:ea typeface="宋体" panose="02010600030101010101" pitchFamily="2" charset="-122"/>
              </a:rPr>
              <a:t>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 name="矩形 28"/>
          <p:cNvSpPr>
            <a:spLocks noChangeArrowheads="1"/>
          </p:cNvSpPr>
          <p:nvPr/>
        </p:nvSpPr>
        <p:spPr bwMode="auto">
          <a:xfrm>
            <a:off x="2464536" y="3170797"/>
            <a:ext cx="389851" cy="461665"/>
          </a:xfrm>
          <a:prstGeom prst="rect">
            <a:avLst/>
          </a:prstGeom>
          <a:noFill/>
          <a:ln w="9525">
            <a:noFill/>
            <a:miter lim="800000"/>
          </a:ln>
        </p:spPr>
        <p:txBody>
          <a:bodyPr wrap="none" lIns="91438" tIns="45719" rIns="91438" bIns="45719">
            <a:spAutoFit/>
          </a:bodyPr>
          <a:lstStyle/>
          <a:p>
            <a:pPr lvl="0"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1" name="矩形 28"/>
          <p:cNvSpPr>
            <a:spLocks noChangeArrowheads="1"/>
          </p:cNvSpPr>
          <p:nvPr/>
        </p:nvSpPr>
        <p:spPr bwMode="auto">
          <a:xfrm>
            <a:off x="2560740" y="4648637"/>
            <a:ext cx="372219" cy="461665"/>
          </a:xfrm>
          <a:prstGeom prst="rect">
            <a:avLst/>
          </a:prstGeom>
          <a:noFill/>
          <a:ln w="9525">
            <a:noFill/>
            <a:miter lim="800000"/>
          </a:ln>
        </p:spPr>
        <p:txBody>
          <a:bodyPr wrap="none" lIns="91438" tIns="45719" rIns="91438" bIns="45719">
            <a:spAutoFit/>
          </a:bodyPr>
          <a:lstStyle/>
          <a:p>
            <a:pPr lvl="0"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F</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2"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图标-03"/>
          <p:cNvPicPr>
            <a:picLocks noChangeAspect="1"/>
          </p:cNvPicPr>
          <p:nvPr/>
        </p:nvPicPr>
        <p:blipFill>
          <a:blip r:embed="rId2" cstate="email"/>
          <a:stretch>
            <a:fillRect/>
          </a:stretch>
        </p:blipFill>
        <p:spPr>
          <a:xfrm>
            <a:off x="77470" y="894081"/>
            <a:ext cx="4431031" cy="845185"/>
          </a:xfrm>
          <a:prstGeom prst="rect">
            <a:avLst/>
          </a:prstGeom>
        </p:spPr>
      </p:pic>
      <p:sp>
        <p:nvSpPr>
          <p:cNvPr id="3" name="文本框 2"/>
          <p:cNvSpPr txBox="1"/>
          <p:nvPr/>
        </p:nvSpPr>
        <p:spPr>
          <a:xfrm>
            <a:off x="746761" y="1064895"/>
            <a:ext cx="2339103" cy="523220"/>
          </a:xfrm>
          <a:prstGeom prst="rect">
            <a:avLst/>
          </a:prstGeom>
          <a:noFill/>
        </p:spPr>
        <p:txBody>
          <a:bodyPr wrap="none" lIns="91438" tIns="45719" rIns="91438" bIns="45719" rtlCol="0">
            <a:spAutoFit/>
          </a:bodyPr>
          <a:lstStyle/>
          <a:p>
            <a:pPr lvl="0" algn="l"/>
            <a:r>
              <a:rPr lang="zh-CN" altLang="en-US" sz="2800" dirty="0">
                <a:solidFill>
                  <a:schemeClr val="bg1"/>
                </a:solidFill>
                <a:effectLst>
                  <a:outerShdw blurRad="38100" dist="38100" dir="2700000" algn="tl">
                    <a:srgbClr val="000000">
                      <a:alpha val="43137"/>
                    </a:srgbClr>
                  </a:outerShdw>
                </a:effectLst>
                <a:latin typeface="Times New Roman" panose="02020603050405020304" pitchFamily="18" charset="0"/>
                <a:ea typeface="华文新魏" panose="02010800040101010101" charset="-122"/>
                <a:cs typeface="Times New Roman" panose="02020603050405020304" pitchFamily="18" charset="0"/>
                <a:sym typeface="+mn-ea"/>
              </a:rPr>
              <a:t>课堂互动探究</a:t>
            </a:r>
          </a:p>
        </p:txBody>
      </p:sp>
      <p:sp>
        <p:nvSpPr>
          <p:cNvPr id="4" name="Rectangle 9"/>
          <p:cNvSpPr/>
          <p:nvPr/>
        </p:nvSpPr>
        <p:spPr>
          <a:xfrm>
            <a:off x="746443" y="1901825"/>
            <a:ext cx="149111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词汇点睛</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3" cstate="email"/>
          <a:stretch>
            <a:fillRect/>
          </a:stretch>
        </p:blipFill>
        <p:spPr>
          <a:xfrm>
            <a:off x="473077" y="2036446"/>
            <a:ext cx="84455" cy="414020"/>
          </a:xfrm>
          <a:prstGeom prst="rect">
            <a:avLst/>
          </a:prstGeom>
          <a:noFill/>
          <a:ln w="9525">
            <a:noFill/>
          </a:ln>
        </p:spPr>
      </p:pic>
      <p:sp>
        <p:nvSpPr>
          <p:cNvPr id="8" name="Text Box 4"/>
          <p:cNvSpPr txBox="1">
            <a:spLocks noChangeArrowheads="1"/>
          </p:cNvSpPr>
          <p:nvPr/>
        </p:nvSpPr>
        <p:spPr bwMode="auto">
          <a:xfrm>
            <a:off x="531089" y="2616793"/>
            <a:ext cx="8713787" cy="800219"/>
          </a:xfrm>
          <a:prstGeom prst="rect">
            <a:avLst/>
          </a:prstGeom>
          <a:noFill/>
          <a:ln w="9525">
            <a:noFill/>
            <a:miter lim="800000"/>
          </a:ln>
        </p:spPr>
        <p:txBody>
          <a:bodyPr lIns="91438" tIns="45719" rIns="91438" bIns="45719">
            <a:spAutoFit/>
          </a:bodyPr>
          <a:lstStyle/>
          <a:p>
            <a:pPr>
              <a:lnSpc>
                <a:spcPct val="150000"/>
              </a:lnSpc>
            </a:pPr>
            <a:r>
              <a:rPr lang="en-US" altLang="en-US" sz="3100" b="1" dirty="0">
                <a:latin typeface="Times New Roman" panose="02020603050405020304" pitchFamily="18" charset="0"/>
                <a:cs typeface="Times New Roman" panose="02020603050405020304" pitchFamily="18" charset="0"/>
              </a:rPr>
              <a:t>1 go off </a:t>
            </a:r>
            <a:r>
              <a:rPr lang="zh-CN" altLang="en-US" sz="3100" b="1" dirty="0">
                <a:latin typeface="Times New Roman" panose="02020603050405020304" pitchFamily="18" charset="0"/>
                <a:cs typeface="Times New Roman" panose="02020603050405020304" pitchFamily="18" charset="0"/>
              </a:rPr>
              <a:t>发出响声 </a:t>
            </a:r>
          </a:p>
        </p:txBody>
      </p:sp>
      <p:sp>
        <p:nvSpPr>
          <p:cNvPr id="9" name="Rectangle 14"/>
          <p:cNvSpPr>
            <a:spLocks noChangeArrowheads="1"/>
          </p:cNvSpPr>
          <p:nvPr/>
        </p:nvSpPr>
        <p:spPr bwMode="auto">
          <a:xfrm>
            <a:off x="602526" y="3338652"/>
            <a:ext cx="6332179" cy="1523492"/>
          </a:xfrm>
          <a:prstGeom prst="rect">
            <a:avLst/>
          </a:prstGeom>
          <a:noFill/>
          <a:ln w="9525">
            <a:noFill/>
            <a:miter lim="800000"/>
          </a:ln>
          <a:effectLst/>
        </p:spPr>
        <p:txBody>
          <a:bodyPr wrap="non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观察</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a:t>
            </a:r>
            <a:r>
              <a:rPr lang="en-US" altLang="en-US" sz="3100" b="1" dirty="0">
                <a:latin typeface="Times New Roman" panose="02020603050405020304" pitchFamily="18" charset="0"/>
                <a:cs typeface="Times New Roman" panose="02020603050405020304" pitchFamily="18" charset="0"/>
              </a:rPr>
              <a:t>My alarm clock didn't go off!</a:t>
            </a:r>
          </a:p>
          <a:p>
            <a:pPr>
              <a:lnSpc>
                <a:spcPct val="150000"/>
              </a:lnSpc>
            </a:pPr>
            <a:r>
              <a:rPr lang="zh-CN" altLang="en-US" sz="3100" b="1" dirty="0">
                <a:latin typeface="Times New Roman" panose="02020603050405020304" pitchFamily="18" charset="0"/>
                <a:cs typeface="Times New Roman" panose="02020603050405020304" pitchFamily="18" charset="0"/>
              </a:rPr>
              <a:t>我的闹</a:t>
            </a:r>
            <a:r>
              <a:rPr lang="zh-CN" altLang="en-US" sz="3100" b="1" dirty="0" smtClean="0">
                <a:latin typeface="Times New Roman" panose="02020603050405020304" pitchFamily="18" charset="0"/>
                <a:cs typeface="Times New Roman" panose="02020603050405020304" pitchFamily="18" charset="0"/>
              </a:rPr>
              <a:t>钟没</a:t>
            </a:r>
            <a:r>
              <a:rPr lang="zh-CN" altLang="en-US" sz="3100" b="1" dirty="0">
                <a:latin typeface="Times New Roman" panose="02020603050405020304" pitchFamily="18" charset="0"/>
                <a:cs typeface="Times New Roman" panose="02020603050405020304" pitchFamily="18" charset="0"/>
              </a:rPr>
              <a:t>有响！</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551414" y="861013"/>
            <a:ext cx="11214337" cy="800219"/>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a:t>
            </a:r>
            <a:r>
              <a:rPr lang="en-US" altLang="en-US" sz="3100" b="1" dirty="0">
                <a:latin typeface="Times New Roman" panose="02020603050405020304" pitchFamily="18" charset="0"/>
                <a:cs typeface="Times New Roman" panose="02020603050405020304" pitchFamily="18" charset="0"/>
              </a:rPr>
              <a:t>go off</a:t>
            </a:r>
            <a:r>
              <a:rPr lang="zh-CN" altLang="en-US" sz="3100" b="1" dirty="0">
                <a:latin typeface="Times New Roman" panose="02020603050405020304" pitchFamily="18" charset="0"/>
                <a:cs typeface="Times New Roman" panose="02020603050405020304" pitchFamily="18" charset="0"/>
              </a:rPr>
              <a:t>的含义是“发出响声”。</a:t>
            </a:r>
          </a:p>
        </p:txBody>
      </p:sp>
      <p:sp>
        <p:nvSpPr>
          <p:cNvPr id="12" name="Rectangle 14"/>
          <p:cNvSpPr>
            <a:spLocks noChangeArrowheads="1"/>
          </p:cNvSpPr>
          <p:nvPr/>
        </p:nvSpPr>
        <p:spPr bwMode="auto">
          <a:xfrm>
            <a:off x="653102" y="1712254"/>
            <a:ext cx="11214337" cy="584775"/>
          </a:xfrm>
          <a:prstGeom prst="rect">
            <a:avLst/>
          </a:prstGeom>
          <a:noFill/>
          <a:ln w="9525">
            <a:noFill/>
            <a:miter lim="800000"/>
          </a:ln>
          <a:effectLst/>
        </p:spPr>
        <p:txBody>
          <a:bodyPr wrap="square" lIns="91438" tIns="45719" rIns="91438" bIns="45719" anchor="ctr">
            <a:spAutoFit/>
          </a:bodyPr>
          <a:lstStyle/>
          <a:p>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拓展</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sz="3200" dirty="0"/>
              <a:t> </a:t>
            </a:r>
            <a:r>
              <a:rPr lang="en-US" altLang="en-US" sz="3100" b="1" dirty="0">
                <a:latin typeface="Times New Roman" panose="02020603050405020304" pitchFamily="18" charset="0"/>
                <a:cs typeface="Times New Roman" panose="02020603050405020304" pitchFamily="18" charset="0"/>
              </a:rPr>
              <a:t>(1)go off</a:t>
            </a:r>
            <a:r>
              <a:rPr lang="zh-CN" altLang="en-US" sz="3100" b="1" dirty="0">
                <a:latin typeface="Times New Roman" panose="02020603050405020304" pitchFamily="18" charset="0"/>
                <a:cs typeface="Times New Roman" panose="02020603050405020304" pitchFamily="18" charset="0"/>
              </a:rPr>
              <a:t>还有如下含义：</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graphicFrame>
        <p:nvGraphicFramePr>
          <p:cNvPr id="6" name="表格 5"/>
          <p:cNvGraphicFramePr>
            <a:graphicFrameLocks noGrp="1"/>
          </p:cNvGraphicFramePr>
          <p:nvPr/>
        </p:nvGraphicFramePr>
        <p:xfrm>
          <a:off x="654425" y="2667895"/>
          <a:ext cx="10874188" cy="3017520"/>
        </p:xfrm>
        <a:graphic>
          <a:graphicData uri="http://schemas.openxmlformats.org/drawingml/2006/table">
            <a:tbl>
              <a:tblPr/>
              <a:tblGrid>
                <a:gridCol w="1824985">
                  <a:extLst>
                    <a:ext uri="{9D8B030D-6E8A-4147-A177-3AD203B41FA5}">
                      <a16:colId xmlns:a16="http://schemas.microsoft.com/office/drawing/2014/main" val="20000"/>
                    </a:ext>
                  </a:extLst>
                </a:gridCol>
                <a:gridCol w="9049203">
                  <a:extLst>
                    <a:ext uri="{9D8B030D-6E8A-4147-A177-3AD203B41FA5}">
                      <a16:colId xmlns:a16="http://schemas.microsoft.com/office/drawing/2014/main" val="20001"/>
                    </a:ext>
                  </a:extLst>
                </a:gridCol>
              </a:tblGrid>
              <a:tr h="1493520">
                <a:tc>
                  <a:txBody>
                    <a:bodyPr/>
                    <a:lstStyle/>
                    <a:p>
                      <a:pPr marL="0" marR="0" algn="l" defTabSz="914400" rtl="0" eaLnBrk="1" latinLnBrk="0" hangingPunct="1">
                        <a:lnSpc>
                          <a:spcPct val="150000"/>
                        </a:lnSpc>
                        <a:spcBef>
                          <a:spcPts val="0"/>
                        </a:spcBef>
                        <a:spcAft>
                          <a:spcPts val="0"/>
                        </a:spcAft>
                        <a:buFont typeface="Arial" panose="020B0604020202020204" pitchFamily="34" charset="0"/>
                        <a:buNone/>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离开</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buFont typeface="Arial" panose="020B0604020202020204" pitchFamily="34" charset="0"/>
                        <a:buNone/>
                      </a:pPr>
                      <a:r>
                        <a:rPr lang="en-US" altLang="en-US" sz="3100" b="1" kern="1200" dirty="0" smtClean="0">
                          <a:solidFill>
                            <a:schemeClr val="tx1"/>
                          </a:solidFill>
                          <a:latin typeface="Times New Roman" panose="02020603050405020304" pitchFamily="18" charset="0"/>
                          <a:ea typeface="+mn-ea"/>
                          <a:cs typeface="Times New Roman" panose="02020603050405020304" pitchFamily="18" charset="0"/>
                        </a:rPr>
                        <a:t>Bob went off alone and has not returned.</a:t>
                      </a:r>
                    </a:p>
                    <a:p>
                      <a:pPr marL="0" marR="0" algn="l" defTabSz="914400" rtl="0" eaLnBrk="1" latinLnBrk="0" hangingPunct="1">
                        <a:lnSpc>
                          <a:spcPct val="150000"/>
                        </a:lnSpc>
                        <a:spcBef>
                          <a:spcPts val="0"/>
                        </a:spcBef>
                        <a:spcAft>
                          <a:spcPts val="0"/>
                        </a:spcAft>
                        <a:buFont typeface="Arial" panose="020B0604020202020204" pitchFamily="34" charset="0"/>
                        <a:buNone/>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鲍勃独自离开了，还没有回来。</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93520">
                <a:tc>
                  <a:txBody>
                    <a:bodyPr/>
                    <a:lstStyle/>
                    <a:p>
                      <a:pPr marL="0" marR="0" algn="l" defTabSz="914400" rtl="0" eaLnBrk="1" latinLnBrk="0" hangingPunct="1">
                        <a:lnSpc>
                          <a:spcPct val="150000"/>
                        </a:lnSpc>
                        <a:spcBef>
                          <a:spcPts val="0"/>
                        </a:spcBef>
                        <a:spcAft>
                          <a:spcPts val="0"/>
                        </a:spcAft>
                        <a:buFont typeface="Arial" panose="020B0604020202020204" pitchFamily="34" charset="0"/>
                        <a:buNone/>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变坏；变质</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buFont typeface="Arial" panose="020B0604020202020204" pitchFamily="34" charset="0"/>
                        <a:buNone/>
                      </a:pPr>
                      <a:r>
                        <a:rPr lang="en-US" altLang="en-US" sz="3100" b="1" kern="1200" dirty="0" smtClean="0">
                          <a:solidFill>
                            <a:schemeClr val="tx1"/>
                          </a:solidFill>
                          <a:latin typeface="Times New Roman" panose="02020603050405020304" pitchFamily="18" charset="0"/>
                          <a:ea typeface="+mn-ea"/>
                          <a:cs typeface="Times New Roman" panose="02020603050405020304" pitchFamily="18" charset="0"/>
                        </a:rPr>
                        <a:t>Put the cake into the fridge, or it will go off. </a:t>
                      </a:r>
                    </a:p>
                    <a:p>
                      <a:pPr marL="0" marR="0" algn="l" defTabSz="914400" rtl="0" eaLnBrk="1" latinLnBrk="0" hangingPunct="1">
                        <a:lnSpc>
                          <a:spcPct val="150000"/>
                        </a:lnSpc>
                        <a:spcBef>
                          <a:spcPts val="0"/>
                        </a:spcBef>
                        <a:spcAft>
                          <a:spcPts val="0"/>
                        </a:spcAft>
                        <a:buFont typeface="Arial" panose="020B0604020202020204" pitchFamily="34" charset="0"/>
                        <a:buNone/>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把蛋糕放在冰箱里，否则会变质。</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551414" y="900512"/>
            <a:ext cx="11214337" cy="800219"/>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常见的“动词＋</a:t>
            </a:r>
            <a:r>
              <a:rPr lang="en-US" altLang="zh-CN" sz="3100" b="1" dirty="0">
                <a:latin typeface="Times New Roman" panose="02020603050405020304" pitchFamily="18" charset="0"/>
                <a:cs typeface="Times New Roman" panose="02020603050405020304" pitchFamily="18" charset="0"/>
              </a:rPr>
              <a:t>off</a:t>
            </a:r>
            <a:r>
              <a:rPr lang="zh-CN" altLang="en-US" sz="3100" b="1" dirty="0">
                <a:latin typeface="Times New Roman" panose="02020603050405020304" pitchFamily="18" charset="0"/>
                <a:cs typeface="Times New Roman" panose="02020603050405020304" pitchFamily="18" charset="0"/>
              </a:rPr>
              <a:t>”短语：</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pic>
        <p:nvPicPr>
          <p:cNvPr id="7" name="图片 6" descr="E:\全品课件\英语RJ九下学练考课件\L2.EPS"/>
          <p:cNvPicPr>
            <a:picLocks noChangeAspect="1" noChangeArrowheads="1"/>
          </p:cNvPicPr>
          <p:nvPr/>
        </p:nvPicPr>
        <p:blipFill>
          <a:blip r:embed="rId2" cstate="print"/>
          <a:srcRect/>
          <a:stretch>
            <a:fillRect/>
          </a:stretch>
        </p:blipFill>
        <p:spPr>
          <a:xfrm>
            <a:off x="1397971" y="2033812"/>
            <a:ext cx="6900083" cy="393668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889878" y="884096"/>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679265" y="1014469"/>
            <a:ext cx="84455" cy="414020"/>
          </a:xfrm>
          <a:prstGeom prst="rect">
            <a:avLst/>
          </a:prstGeom>
          <a:noFill/>
          <a:ln w="9525">
            <a:noFill/>
          </a:ln>
        </p:spPr>
      </p:pic>
      <p:sp>
        <p:nvSpPr>
          <p:cNvPr id="8" name="Text Box 7"/>
          <p:cNvSpPr txBox="1">
            <a:spLocks noChangeArrowheads="1"/>
          </p:cNvSpPr>
          <p:nvPr/>
        </p:nvSpPr>
        <p:spPr bwMode="auto">
          <a:xfrm>
            <a:off x="340660" y="1443785"/>
            <a:ext cx="11851341" cy="5101395"/>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根据汉语意思完成句子</a:t>
            </a:r>
          </a:p>
          <a:p>
            <a:pPr>
              <a:lnSpc>
                <a:spcPct val="150000"/>
              </a:lnSpc>
            </a:pPr>
            <a:r>
              <a:rPr lang="zh-CN" altLang="en-US" sz="3100" b="1" dirty="0">
                <a:latin typeface="Times New Roman" panose="02020603050405020304" pitchFamily="18" charset="0"/>
                <a:cs typeface="Times New Roman" panose="02020603050405020304" pitchFamily="18" charset="0"/>
              </a:rPr>
              <a:t>我的闹钟没有响，所以我又起晚了。</a:t>
            </a:r>
          </a:p>
          <a:p>
            <a:pPr>
              <a:lnSpc>
                <a:spcPct val="150000"/>
              </a:lnSpc>
            </a:pPr>
            <a:r>
              <a:rPr lang="en-US" altLang="en-US" sz="3100" b="1" dirty="0">
                <a:latin typeface="Times New Roman" panose="02020603050405020304" pitchFamily="18" charset="0"/>
                <a:cs typeface="Times New Roman" panose="02020603050405020304" pitchFamily="18" charset="0"/>
              </a:rPr>
              <a:t>My alarm clock ________ </a:t>
            </a:r>
            <a:r>
              <a:rPr lang="en-US" altLang="en-US" sz="3100" b="1" dirty="0" smtClean="0">
                <a:latin typeface="Times New Roman" panose="02020603050405020304" pitchFamily="18" charset="0"/>
                <a:cs typeface="Times New Roman" panose="02020603050405020304" pitchFamily="18" charset="0"/>
              </a:rPr>
              <a:t>_______ _______， </a:t>
            </a:r>
            <a:r>
              <a:rPr lang="en-US" altLang="en-US" sz="3100" b="1" dirty="0">
                <a:latin typeface="Times New Roman" panose="02020603050405020304" pitchFamily="18" charset="0"/>
                <a:cs typeface="Times New Roman" panose="02020603050405020304" pitchFamily="18" charset="0"/>
              </a:rPr>
              <a:t>so I got up late again.</a:t>
            </a:r>
          </a:p>
          <a:p>
            <a:pPr>
              <a:lnSpc>
                <a:spcPct val="150000"/>
              </a:lnSpc>
            </a:pPr>
            <a:r>
              <a:rPr lang="en-US" altLang="en-US"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单项选择</a:t>
            </a:r>
          </a:p>
          <a:p>
            <a:pPr>
              <a:lnSpc>
                <a:spcPct val="150000"/>
              </a:lnSpc>
            </a:pPr>
            <a:r>
              <a:rPr lang="en-US" altLang="zh-CN" sz="3100" b="1" dirty="0">
                <a:latin typeface="Times New Roman" panose="02020603050405020304" pitchFamily="18" charset="0"/>
                <a:cs typeface="Times New Roman" panose="02020603050405020304" pitchFamily="18" charset="0"/>
              </a:rPr>
              <a:t>2017·</a:t>
            </a:r>
            <a:r>
              <a:rPr lang="zh-CN" altLang="en-US" sz="3100" b="1" dirty="0">
                <a:latin typeface="Times New Roman" panose="02020603050405020304" pitchFamily="18" charset="0"/>
                <a:cs typeface="Times New Roman" panose="02020603050405020304" pitchFamily="18" charset="0"/>
              </a:rPr>
              <a:t>重庆</a:t>
            </a:r>
            <a:r>
              <a:rPr lang="en-US" altLang="en-US" sz="3100" b="1" dirty="0" err="1">
                <a:latin typeface="Times New Roman" panose="02020603050405020304" pitchFamily="18" charset="0"/>
                <a:cs typeface="Times New Roman" panose="02020603050405020304" pitchFamily="18" charset="0"/>
              </a:rPr>
              <a:t>BIt's</a:t>
            </a:r>
            <a:r>
              <a:rPr lang="en-US" altLang="en-US" sz="3100" b="1" dirty="0">
                <a:latin typeface="Times New Roman" panose="02020603050405020304" pitchFamily="18" charset="0"/>
                <a:cs typeface="Times New Roman" panose="02020603050405020304" pitchFamily="18" charset="0"/>
              </a:rPr>
              <a:t> not a good habit to ________ what you can do today till tomorrow. </a:t>
            </a:r>
          </a:p>
          <a:p>
            <a:pPr>
              <a:lnSpc>
                <a:spcPct val="150000"/>
              </a:lnSpc>
            </a:pPr>
            <a:r>
              <a:rPr lang="en-US" altLang="en-US" sz="3100" b="1" dirty="0" err="1">
                <a:latin typeface="Times New Roman" panose="02020603050405020304" pitchFamily="18" charset="0"/>
                <a:cs typeface="Times New Roman" panose="02020603050405020304" pitchFamily="18" charset="0"/>
              </a:rPr>
              <a:t>A．take</a:t>
            </a:r>
            <a:r>
              <a:rPr lang="en-US" altLang="en-US" sz="3100" b="1" dirty="0">
                <a:latin typeface="Times New Roman" panose="02020603050405020304" pitchFamily="18" charset="0"/>
                <a:cs typeface="Times New Roman" panose="02020603050405020304" pitchFamily="18" charset="0"/>
              </a:rPr>
              <a:t> off  </a:t>
            </a:r>
            <a:r>
              <a:rPr lang="en-US" altLang="en-US" sz="3100" b="1" dirty="0" err="1">
                <a:latin typeface="Times New Roman" panose="02020603050405020304" pitchFamily="18" charset="0"/>
                <a:cs typeface="Times New Roman" panose="02020603050405020304" pitchFamily="18" charset="0"/>
              </a:rPr>
              <a:t>B．put</a:t>
            </a:r>
            <a:r>
              <a:rPr lang="en-US" altLang="en-US" sz="3100" b="1" dirty="0">
                <a:latin typeface="Times New Roman" panose="02020603050405020304" pitchFamily="18" charset="0"/>
                <a:cs typeface="Times New Roman" panose="02020603050405020304" pitchFamily="18" charset="0"/>
              </a:rPr>
              <a:t> off  </a:t>
            </a:r>
            <a:r>
              <a:rPr lang="en-US" altLang="en-US" sz="3100" b="1" dirty="0" err="1">
                <a:latin typeface="Times New Roman" panose="02020603050405020304" pitchFamily="18" charset="0"/>
                <a:cs typeface="Times New Roman" panose="02020603050405020304" pitchFamily="18" charset="0"/>
              </a:rPr>
              <a:t>C．get</a:t>
            </a:r>
            <a:r>
              <a:rPr lang="en-US" altLang="en-US" sz="3100" b="1" dirty="0">
                <a:latin typeface="Times New Roman" panose="02020603050405020304" pitchFamily="18" charset="0"/>
                <a:cs typeface="Times New Roman" panose="02020603050405020304" pitchFamily="18" charset="0"/>
              </a:rPr>
              <a:t> off   </a:t>
            </a:r>
            <a:r>
              <a:rPr lang="en-US" altLang="en-US" sz="3100" b="1" dirty="0" err="1">
                <a:latin typeface="Times New Roman" panose="02020603050405020304" pitchFamily="18" charset="0"/>
                <a:cs typeface="Times New Roman" panose="02020603050405020304" pitchFamily="18" charset="0"/>
              </a:rPr>
              <a:t>D．turn</a:t>
            </a:r>
            <a:r>
              <a:rPr lang="en-US" altLang="en-US" sz="3100" b="1" dirty="0">
                <a:latin typeface="Times New Roman" panose="02020603050405020304" pitchFamily="18" charset="0"/>
                <a:cs typeface="Times New Roman" panose="02020603050405020304" pitchFamily="18" charset="0"/>
              </a:rPr>
              <a:t> off</a:t>
            </a: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2" name="Rectangle 8"/>
          <p:cNvSpPr>
            <a:spLocks noChangeArrowheads="1"/>
          </p:cNvSpPr>
          <p:nvPr/>
        </p:nvSpPr>
        <p:spPr bwMode="auto">
          <a:xfrm>
            <a:off x="3529463" y="2970508"/>
            <a:ext cx="4264039" cy="461665"/>
          </a:xfrm>
          <a:prstGeom prst="rect">
            <a:avLst/>
          </a:prstGeom>
          <a:noFill/>
          <a:ln w="9525">
            <a:noFill/>
            <a:miter lim="800000"/>
          </a:ln>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didn't            go                 off</a:t>
            </a:r>
          </a:p>
        </p:txBody>
      </p:sp>
      <p:sp>
        <p:nvSpPr>
          <p:cNvPr id="9" name="Rectangle 8"/>
          <p:cNvSpPr>
            <a:spLocks noChangeArrowheads="1"/>
          </p:cNvSpPr>
          <p:nvPr/>
        </p:nvSpPr>
        <p:spPr bwMode="auto">
          <a:xfrm>
            <a:off x="6555545" y="4328040"/>
            <a:ext cx="914400" cy="461665"/>
          </a:xfrm>
          <a:prstGeom prst="rect">
            <a:avLst/>
          </a:prstGeom>
          <a:noFill/>
          <a:ln w="9525">
            <a:noFill/>
            <a:miter lim="800000"/>
          </a:ln>
        </p:spPr>
        <p:txBody>
          <a:bodyPr wrap="square" lIns="91438" tIns="45719" rIns="91438" bIns="45719">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cs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531089" y="1320233"/>
            <a:ext cx="8713787" cy="800219"/>
          </a:xfrm>
          <a:prstGeom prst="rect">
            <a:avLst/>
          </a:prstGeom>
          <a:noFill/>
          <a:ln w="9525">
            <a:noFill/>
            <a:miter lim="800000"/>
          </a:ln>
        </p:spPr>
        <p:txBody>
          <a:bodyPr lIns="91438" tIns="45719" rIns="91438" bIns="45719">
            <a:spAutoFit/>
          </a:bodyPr>
          <a:lstStyle/>
          <a:p>
            <a:pPr>
              <a:lnSpc>
                <a:spcPct val="150000"/>
              </a:lnSpc>
            </a:pPr>
            <a:r>
              <a:rPr lang="en-US" altLang="en-US" sz="3100" b="1" dirty="0">
                <a:latin typeface="Times New Roman" panose="02020603050405020304" pitchFamily="18" charset="0"/>
                <a:cs typeface="Times New Roman" panose="02020603050405020304" pitchFamily="18" charset="0"/>
              </a:rPr>
              <a:t>2 give…a lift  捎……</a:t>
            </a:r>
            <a:r>
              <a:rPr lang="en-US" altLang="en-US" sz="3100" b="1" dirty="0" err="1">
                <a:latin typeface="Times New Roman" panose="02020603050405020304" pitchFamily="18" charset="0"/>
                <a:cs typeface="Times New Roman" panose="02020603050405020304" pitchFamily="18" charset="0"/>
              </a:rPr>
              <a:t>一程</a:t>
            </a:r>
            <a:endParaRPr lang="en-US" altLang="en-US" sz="3100" b="1" dirty="0">
              <a:latin typeface="Times New Roman" panose="02020603050405020304" pitchFamily="18" charset="0"/>
              <a:cs typeface="Times New Roman" panose="02020603050405020304" pitchFamily="18" charset="0"/>
            </a:endParaRPr>
          </a:p>
        </p:txBody>
      </p:sp>
      <p:sp>
        <p:nvSpPr>
          <p:cNvPr id="9" name="Rectangle 14"/>
          <p:cNvSpPr>
            <a:spLocks noChangeArrowheads="1"/>
          </p:cNvSpPr>
          <p:nvPr/>
        </p:nvSpPr>
        <p:spPr bwMode="auto">
          <a:xfrm>
            <a:off x="602525" y="2007470"/>
            <a:ext cx="10522675" cy="2239072"/>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观察</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a:t>
            </a:r>
            <a:r>
              <a:rPr lang="en-US" altLang="en-US" sz="3100" b="1" dirty="0">
                <a:latin typeface="Times New Roman" panose="02020603050405020304" pitchFamily="18" charset="0"/>
                <a:cs typeface="Times New Roman" panose="02020603050405020304" pitchFamily="18" charset="0"/>
              </a:rPr>
              <a:t>Luckily, Carl's dad saw me on the street and gave me a lift in his car. </a:t>
            </a:r>
            <a:r>
              <a:rPr lang="zh-CN" altLang="en-US" sz="3100" b="1" dirty="0">
                <a:latin typeface="Times New Roman" panose="02020603050405020304" pitchFamily="18" charset="0"/>
                <a:cs typeface="Times New Roman" panose="02020603050405020304" pitchFamily="18" charset="0"/>
              </a:rPr>
              <a:t>幸运的是，卡尔的爸爸在街上看到了我，捎了我一程。</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553704" y="1053145"/>
            <a:ext cx="11129931" cy="1523492"/>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give sb. a lift</a:t>
            </a:r>
            <a:r>
              <a:rPr lang="zh-CN" altLang="en-US" sz="3100" b="1" dirty="0">
                <a:latin typeface="Times New Roman" panose="02020603050405020304" pitchFamily="18" charset="0"/>
                <a:cs typeface="Times New Roman" panose="02020603050405020304" pitchFamily="18" charset="0"/>
              </a:rPr>
              <a:t>是固定搭配，意为“捎某人一程；让某人搭便车”，其中</a:t>
            </a:r>
            <a:r>
              <a:rPr lang="en-US" altLang="zh-CN" sz="3100" b="1" dirty="0">
                <a:latin typeface="Times New Roman" panose="02020603050405020304" pitchFamily="18" charset="0"/>
                <a:cs typeface="Times New Roman" panose="02020603050405020304" pitchFamily="18" charset="0"/>
              </a:rPr>
              <a:t>lift</a:t>
            </a:r>
            <a:r>
              <a:rPr lang="zh-CN" altLang="en-US" sz="3100" b="1" dirty="0">
                <a:latin typeface="Times New Roman" panose="02020603050405020304" pitchFamily="18" charset="0"/>
                <a:cs typeface="Times New Roman" panose="02020603050405020304" pitchFamily="18" charset="0"/>
              </a:rPr>
              <a:t>作名词，意为“搭便车；搭顺风车”。</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8" name="Rectangle 14"/>
          <p:cNvSpPr>
            <a:spLocks noChangeArrowheads="1"/>
          </p:cNvSpPr>
          <p:nvPr/>
        </p:nvSpPr>
        <p:spPr bwMode="auto">
          <a:xfrm>
            <a:off x="466538" y="2657993"/>
            <a:ext cx="10868677" cy="830995"/>
          </a:xfrm>
          <a:prstGeom prst="rect">
            <a:avLst/>
          </a:prstGeom>
          <a:noFill/>
          <a:ln w="9525">
            <a:noFill/>
            <a:miter lim="800000"/>
          </a:ln>
          <a:effectLst/>
        </p:spPr>
        <p:txBody>
          <a:bodyPr wrap="none" lIns="91438" tIns="45719" rIns="91438" bIns="45719" anchor="ctr">
            <a:spAutoFit/>
          </a:bodyPr>
          <a:lstStyle/>
          <a:p>
            <a:pPr eaLnBrk="0" hangingPunct="0">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拓展</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sz="3200" dirty="0"/>
              <a:t> </a:t>
            </a:r>
            <a:r>
              <a:rPr lang="en-US" altLang="en-US" sz="3100" b="1" dirty="0">
                <a:latin typeface="Times New Roman" panose="02020603050405020304" pitchFamily="18" charset="0"/>
                <a:cs typeface="Times New Roman" panose="02020603050405020304" pitchFamily="18" charset="0"/>
              </a:rPr>
              <a:t>give sb. a lift</a:t>
            </a:r>
            <a:r>
              <a:rPr lang="zh-CN" altLang="en-US" sz="3100" b="1" dirty="0">
                <a:latin typeface="Times New Roman" panose="02020603050405020304" pitchFamily="18" charset="0"/>
                <a:cs typeface="Times New Roman" panose="02020603050405020304" pitchFamily="18" charset="0"/>
              </a:rPr>
              <a:t>的同义表达为</a:t>
            </a:r>
            <a:r>
              <a:rPr lang="en-US" altLang="en-US" sz="3100" b="1" dirty="0">
                <a:latin typeface="Times New Roman" panose="02020603050405020304" pitchFamily="18" charset="0"/>
                <a:cs typeface="Times New Roman" panose="02020603050405020304" pitchFamily="18" charset="0"/>
              </a:rPr>
              <a:t>give sb. a ride</a:t>
            </a:r>
            <a:r>
              <a:rPr lang="zh-CN" altLang="en-US" sz="3100" b="1" dirty="0">
                <a:latin typeface="Times New Roman" panose="02020603050405020304" pitchFamily="18" charset="0"/>
                <a:cs typeface="Times New Roman" panose="02020603050405020304" pitchFamily="18" charset="0"/>
              </a:rPr>
              <a:t>或</a:t>
            </a:r>
            <a:r>
              <a:rPr lang="en-US" altLang="en-US" sz="3100" b="1" dirty="0">
                <a:latin typeface="Times New Roman" panose="02020603050405020304" pitchFamily="18" charset="0"/>
                <a:cs typeface="Times New Roman" panose="02020603050405020304" pitchFamily="18" charset="0"/>
              </a:rPr>
              <a:t>pick sb.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4" y="887559"/>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473077" y="1053790"/>
            <a:ext cx="84455" cy="414020"/>
          </a:xfrm>
          <a:prstGeom prst="rect">
            <a:avLst/>
          </a:prstGeom>
          <a:noFill/>
          <a:ln w="9525">
            <a:noFill/>
          </a:ln>
        </p:spPr>
      </p:pic>
      <p:sp>
        <p:nvSpPr>
          <p:cNvPr id="8" name="Text Box 7"/>
          <p:cNvSpPr txBox="1">
            <a:spLocks noChangeArrowheads="1"/>
          </p:cNvSpPr>
          <p:nvPr/>
        </p:nvSpPr>
        <p:spPr bwMode="auto">
          <a:xfrm>
            <a:off x="461063" y="1683956"/>
            <a:ext cx="11030352" cy="4385814"/>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2．On my way home, my friend Bill came by in his car and </a:t>
            </a:r>
            <a:r>
              <a:rPr lang="en-US" altLang="zh-CN" sz="3100" b="1" u="sng" dirty="0">
                <a:latin typeface="Times New Roman" panose="02020603050405020304" pitchFamily="18" charset="0"/>
                <a:cs typeface="Times New Roman" panose="02020603050405020304" pitchFamily="18" charset="0"/>
              </a:rPr>
              <a:t>picked me up</a:t>
            </a:r>
            <a:r>
              <a:rPr lang="en-US" altLang="zh-CN" sz="3100" b="1" dirty="0">
                <a:latin typeface="Times New Roman" panose="02020603050405020304" pitchFamily="18" charset="0"/>
                <a:cs typeface="Times New Roman" panose="02020603050405020304" pitchFamily="18" charset="0"/>
              </a:rPr>
              <a:t>. (</a:t>
            </a:r>
            <a:r>
              <a:rPr lang="zh-CN" altLang="en-US" sz="3100" b="1" dirty="0">
                <a:latin typeface="Times New Roman" panose="02020603050405020304" pitchFamily="18" charset="0"/>
                <a:cs typeface="Times New Roman" panose="02020603050405020304" pitchFamily="18" charset="0"/>
              </a:rPr>
              <a:t>选出与画线部分意思相同或相近的一项</a:t>
            </a:r>
            <a:r>
              <a:rPr lang="en-US" altLang="zh-CN" sz="3100" b="1" dirty="0">
                <a:latin typeface="Times New Roman" panose="02020603050405020304" pitchFamily="18" charset="0"/>
                <a:cs typeface="Times New Roman" panose="02020603050405020304" pitchFamily="18" charset="0"/>
              </a:rPr>
              <a:t>)</a:t>
            </a:r>
            <a:endParaRPr lang="zh-CN" altLang="en-US" sz="3100" b="1" dirty="0">
              <a:latin typeface="Times New Roman" panose="02020603050405020304" pitchFamily="18" charset="0"/>
              <a:cs typeface="Times New Roman" panose="02020603050405020304" pitchFamily="18" charset="0"/>
            </a:endParaRPr>
          </a:p>
          <a:p>
            <a:pPr>
              <a:lnSpc>
                <a:spcPct val="150000"/>
              </a:lnSpc>
            </a:pPr>
            <a:r>
              <a:rPr lang="en-US" altLang="zh-CN" sz="3100" b="1" dirty="0" err="1">
                <a:latin typeface="Times New Roman" panose="02020603050405020304" pitchFamily="18" charset="0"/>
                <a:cs typeface="Times New Roman" panose="02020603050405020304" pitchFamily="18" charset="0"/>
              </a:rPr>
              <a:t>A．ran</a:t>
            </a:r>
            <a:r>
              <a:rPr lang="en-US" altLang="zh-CN" sz="3100" b="1" dirty="0">
                <a:latin typeface="Times New Roman" panose="02020603050405020304" pitchFamily="18" charset="0"/>
                <a:cs typeface="Times New Roman" panose="02020603050405020304" pitchFamily="18" charset="0"/>
              </a:rPr>
              <a:t> after me</a:t>
            </a:r>
          </a:p>
          <a:p>
            <a:pPr>
              <a:lnSpc>
                <a:spcPct val="150000"/>
              </a:lnSpc>
            </a:pPr>
            <a:r>
              <a:rPr lang="en-US" altLang="zh-CN" sz="3100" b="1" dirty="0" err="1">
                <a:latin typeface="Times New Roman" panose="02020603050405020304" pitchFamily="18" charset="0"/>
                <a:cs typeface="Times New Roman" panose="02020603050405020304" pitchFamily="18" charset="0"/>
              </a:rPr>
              <a:t>B．looked</a:t>
            </a:r>
            <a:r>
              <a:rPr lang="en-US" altLang="zh-CN" sz="3100" b="1" dirty="0">
                <a:latin typeface="Times New Roman" panose="02020603050405020304" pitchFamily="18" charset="0"/>
                <a:cs typeface="Times New Roman" panose="02020603050405020304" pitchFamily="18" charset="0"/>
              </a:rPr>
              <a:t> for me</a:t>
            </a:r>
          </a:p>
          <a:p>
            <a:pPr>
              <a:lnSpc>
                <a:spcPct val="150000"/>
              </a:lnSpc>
            </a:pPr>
            <a:r>
              <a:rPr lang="en-US" altLang="zh-CN" sz="3100" b="1" dirty="0" err="1">
                <a:latin typeface="Times New Roman" panose="02020603050405020304" pitchFamily="18" charset="0"/>
                <a:cs typeface="Times New Roman" panose="02020603050405020304" pitchFamily="18" charset="0"/>
              </a:rPr>
              <a:t>C．gave</a:t>
            </a:r>
            <a:r>
              <a:rPr lang="en-US" altLang="zh-CN" sz="3100" b="1" dirty="0">
                <a:latin typeface="Times New Roman" panose="02020603050405020304" pitchFamily="18" charset="0"/>
                <a:cs typeface="Times New Roman" panose="02020603050405020304" pitchFamily="18" charset="0"/>
              </a:rPr>
              <a:t> me a ride</a:t>
            </a:r>
          </a:p>
          <a:p>
            <a:pPr>
              <a:lnSpc>
                <a:spcPct val="150000"/>
              </a:lnSpc>
            </a:pPr>
            <a:r>
              <a:rPr lang="en-US" altLang="zh-CN" sz="3100" b="1" dirty="0" err="1">
                <a:latin typeface="Times New Roman" panose="02020603050405020304" pitchFamily="18" charset="0"/>
                <a:cs typeface="Times New Roman" panose="02020603050405020304" pitchFamily="18" charset="0"/>
              </a:rPr>
              <a:t>D．cheered</a:t>
            </a:r>
            <a:r>
              <a:rPr lang="en-US" altLang="zh-CN" sz="3100" b="1" dirty="0">
                <a:latin typeface="Times New Roman" panose="02020603050405020304" pitchFamily="18" charset="0"/>
                <a:cs typeface="Times New Roman" panose="02020603050405020304" pitchFamily="18" charset="0"/>
              </a:rPr>
              <a:t> me up</a:t>
            </a: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2" name="Rectangle 8"/>
          <p:cNvSpPr>
            <a:spLocks noChangeArrowheads="1"/>
          </p:cNvSpPr>
          <p:nvPr/>
        </p:nvSpPr>
        <p:spPr bwMode="auto">
          <a:xfrm>
            <a:off x="8714964" y="2610697"/>
            <a:ext cx="733837" cy="461665"/>
          </a:xfrm>
          <a:prstGeom prst="rect">
            <a:avLst/>
          </a:prstGeom>
          <a:noFill/>
          <a:ln w="9525">
            <a:noFill/>
            <a:miter lim="800000"/>
          </a:ln>
        </p:spPr>
        <p:txBody>
          <a:bodyPr wrap="square" lIns="91438" tIns="45719" rIns="91438" bIns="45719">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cs typeface="Times New Roman" panose="02020603050405020304"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693557" y="1047292"/>
            <a:ext cx="8713787" cy="800219"/>
          </a:xfrm>
          <a:prstGeom prst="rect">
            <a:avLst/>
          </a:prstGeom>
          <a:noFill/>
          <a:ln w="9525">
            <a:noFill/>
            <a:miter lim="800000"/>
          </a:ln>
        </p:spPr>
        <p:txBody>
          <a:bodyPr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3 above prep. 在……</a:t>
            </a:r>
            <a:r>
              <a:rPr lang="en-US" altLang="zh-CN" sz="3100" b="1" dirty="0" err="1">
                <a:latin typeface="Times New Roman" panose="02020603050405020304" pitchFamily="18" charset="0"/>
                <a:cs typeface="Times New Roman" panose="02020603050405020304" pitchFamily="18" charset="0"/>
              </a:rPr>
              <a:t>上面</a:t>
            </a:r>
            <a:r>
              <a:rPr lang="en-US" altLang="zh-CN" sz="3100" b="1" dirty="0">
                <a:latin typeface="Times New Roman" panose="02020603050405020304" pitchFamily="18" charset="0"/>
                <a:cs typeface="Times New Roman" panose="02020603050405020304" pitchFamily="18" charset="0"/>
              </a:rPr>
              <a:t> adv. </a:t>
            </a:r>
            <a:r>
              <a:rPr lang="en-US" altLang="zh-CN" sz="3100" b="1" dirty="0" err="1">
                <a:latin typeface="Times New Roman" panose="02020603050405020304" pitchFamily="18" charset="0"/>
                <a:cs typeface="Times New Roman" panose="02020603050405020304" pitchFamily="18" charset="0"/>
              </a:rPr>
              <a:t>在上面</a:t>
            </a:r>
            <a:endParaRPr lang="en-US" altLang="zh-CN" sz="3100" b="1" dirty="0">
              <a:latin typeface="Times New Roman" panose="02020603050405020304" pitchFamily="18" charset="0"/>
              <a:cs typeface="Times New Roman" panose="02020603050405020304" pitchFamily="18" charset="0"/>
            </a:endParaRPr>
          </a:p>
        </p:txBody>
      </p:sp>
      <p:sp>
        <p:nvSpPr>
          <p:cNvPr id="9" name="Rectangle 14"/>
          <p:cNvSpPr>
            <a:spLocks noChangeArrowheads="1"/>
          </p:cNvSpPr>
          <p:nvPr/>
        </p:nvSpPr>
        <p:spPr bwMode="auto">
          <a:xfrm>
            <a:off x="602526" y="2039752"/>
            <a:ext cx="6842767" cy="2954653"/>
          </a:xfrm>
          <a:prstGeom prst="rect">
            <a:avLst/>
          </a:prstGeom>
          <a:noFill/>
          <a:ln w="9525">
            <a:noFill/>
            <a:miter lim="800000"/>
          </a:ln>
          <a:effectLst/>
        </p:spPr>
        <p:txBody>
          <a:bodyPr wrap="non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观察</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The plane flew above the clouds.</a:t>
            </a:r>
          </a:p>
          <a:p>
            <a:pPr>
              <a:lnSpc>
                <a:spcPct val="150000"/>
              </a:lnSpc>
            </a:pPr>
            <a:r>
              <a:rPr lang="zh-CN" altLang="en-US" sz="3100" b="1" dirty="0">
                <a:latin typeface="Times New Roman" panose="02020603050405020304" pitchFamily="18" charset="0"/>
                <a:cs typeface="Times New Roman" panose="02020603050405020304" pitchFamily="18" charset="0"/>
              </a:rPr>
              <a:t>飞机在云层上面飞行。</a:t>
            </a:r>
          </a:p>
          <a:p>
            <a:pPr>
              <a:lnSpc>
                <a:spcPct val="150000"/>
              </a:lnSpc>
            </a:pPr>
            <a:r>
              <a:rPr lang="en-US" altLang="zh-CN" sz="3100" b="1" dirty="0">
                <a:latin typeface="Times New Roman" panose="02020603050405020304" pitchFamily="18" charset="0"/>
                <a:cs typeface="Times New Roman" panose="02020603050405020304" pitchFamily="18" charset="0"/>
              </a:rPr>
              <a:t>My parents and I live in the flat above.</a:t>
            </a:r>
          </a:p>
          <a:p>
            <a:pPr>
              <a:lnSpc>
                <a:spcPct val="150000"/>
              </a:lnSpc>
            </a:pPr>
            <a:r>
              <a:rPr lang="zh-CN" altLang="en-US" sz="3100" b="1" dirty="0">
                <a:latin typeface="Times New Roman" panose="02020603050405020304" pitchFamily="18" charset="0"/>
                <a:cs typeface="Times New Roman" panose="02020603050405020304" pitchFamily="18" charset="0"/>
              </a:rPr>
              <a:t>我和我父母住在上面的公寓里。</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5" name="Rectangle 14"/>
          <p:cNvSpPr>
            <a:spLocks noChangeArrowheads="1"/>
          </p:cNvSpPr>
          <p:nvPr/>
        </p:nvSpPr>
        <p:spPr bwMode="auto">
          <a:xfrm>
            <a:off x="670761" y="4873924"/>
            <a:ext cx="10847947" cy="800219"/>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above</a:t>
            </a:r>
            <a:r>
              <a:rPr lang="zh-CN" altLang="en-US" sz="3100" b="1" dirty="0">
                <a:latin typeface="Times New Roman" panose="02020603050405020304" pitchFamily="18" charset="0"/>
                <a:cs typeface="Times New Roman" panose="02020603050405020304" pitchFamily="18" charset="0"/>
              </a:rPr>
              <a:t>可以作介词，也可以作副词。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548737" y="896987"/>
            <a:ext cx="11129931" cy="5770811"/>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拓展</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above</a:t>
            </a:r>
            <a:r>
              <a:rPr lang="zh-CN" altLang="en-US" sz="3100" b="1" dirty="0">
                <a:latin typeface="Times New Roman" panose="02020603050405020304" pitchFamily="18" charset="0"/>
                <a:cs typeface="Times New Roman" panose="02020603050405020304" pitchFamily="18" charset="0"/>
              </a:rPr>
              <a:t>作介词时，还表示“</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价钱、重量、温度、年龄等</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超过；多于”。如：</a:t>
            </a:r>
          </a:p>
          <a:p>
            <a:pPr>
              <a:lnSpc>
                <a:spcPct val="150000"/>
              </a:lnSpc>
            </a:pPr>
            <a:r>
              <a:rPr lang="en-US" altLang="zh-CN" sz="3100" b="1" dirty="0">
                <a:latin typeface="Times New Roman" panose="02020603050405020304" pitchFamily="18" charset="0"/>
                <a:cs typeface="Times New Roman" panose="02020603050405020304" pitchFamily="18" charset="0"/>
              </a:rPr>
              <a:t>I hope the price of the dress will not be above ￡20.</a:t>
            </a:r>
          </a:p>
          <a:p>
            <a:pPr>
              <a:lnSpc>
                <a:spcPct val="150000"/>
              </a:lnSpc>
            </a:pPr>
            <a:r>
              <a:rPr lang="zh-CN" altLang="en-US" sz="3100" b="1" dirty="0">
                <a:latin typeface="Times New Roman" panose="02020603050405020304" pitchFamily="18" charset="0"/>
                <a:cs typeface="Times New Roman" panose="02020603050405020304" pitchFamily="18" charset="0"/>
              </a:rPr>
              <a:t>我希望这条裙子的价钱不超过</a:t>
            </a:r>
            <a:r>
              <a:rPr lang="en-US" altLang="zh-CN" sz="3100" b="1" dirty="0">
                <a:latin typeface="Times New Roman" panose="02020603050405020304" pitchFamily="18" charset="0"/>
                <a:cs typeface="Times New Roman" panose="02020603050405020304" pitchFamily="18" charset="0"/>
              </a:rPr>
              <a:t>20</a:t>
            </a:r>
            <a:r>
              <a:rPr lang="zh-CN" altLang="en-US" sz="3100" b="1" dirty="0">
                <a:latin typeface="Times New Roman" panose="02020603050405020304" pitchFamily="18" charset="0"/>
                <a:cs typeface="Times New Roman" panose="02020603050405020304" pitchFamily="18" charset="0"/>
              </a:rPr>
              <a:t>英镑。</a:t>
            </a:r>
          </a:p>
          <a:p>
            <a:pPr>
              <a:lnSpc>
                <a:spcPct val="150000"/>
              </a:lnSpc>
            </a:pPr>
            <a:r>
              <a:rPr lang="en-US" altLang="zh-CN" sz="3100" b="1" dirty="0">
                <a:latin typeface="Times New Roman" panose="02020603050405020304" pitchFamily="18" charset="0"/>
                <a:cs typeface="Times New Roman" panose="02020603050405020304" pitchFamily="18" charset="0"/>
              </a:rPr>
              <a:t>The temperature has been above the average recently. </a:t>
            </a:r>
          </a:p>
          <a:p>
            <a:pPr>
              <a:lnSpc>
                <a:spcPct val="150000"/>
              </a:lnSpc>
            </a:pPr>
            <a:r>
              <a:rPr lang="zh-CN" altLang="en-US" sz="3100" b="1" dirty="0">
                <a:latin typeface="Times New Roman" panose="02020603050405020304" pitchFamily="18" charset="0"/>
                <a:cs typeface="Times New Roman" panose="02020603050405020304" pitchFamily="18" charset="0"/>
              </a:rPr>
              <a:t>最近气温一直高于平均温度。</a:t>
            </a:r>
          </a:p>
          <a:p>
            <a:pPr>
              <a:lnSpc>
                <a:spcPct val="150000"/>
              </a:lnSpc>
            </a:pPr>
            <a:r>
              <a:rPr lang="en-US" altLang="zh-CN" sz="3100" b="1" dirty="0">
                <a:latin typeface="Times New Roman" panose="02020603050405020304" pitchFamily="18" charset="0"/>
                <a:cs typeface="Times New Roman" panose="02020603050405020304" pitchFamily="18" charset="0"/>
              </a:rPr>
              <a:t>Applicants must be above the age of 18. </a:t>
            </a:r>
          </a:p>
          <a:p>
            <a:pPr>
              <a:lnSpc>
                <a:spcPct val="150000"/>
              </a:lnSpc>
            </a:pPr>
            <a:r>
              <a:rPr lang="zh-CN" altLang="en-US" sz="3100" b="1" dirty="0">
                <a:latin typeface="Times New Roman" panose="02020603050405020304" pitchFamily="18" charset="0"/>
                <a:cs typeface="Times New Roman" panose="02020603050405020304" pitchFamily="18" charset="0"/>
              </a:rPr>
              <a:t>申请人年龄必须超过</a:t>
            </a:r>
            <a:r>
              <a:rPr lang="en-US" altLang="zh-CN" sz="3100" b="1" dirty="0">
                <a:latin typeface="Times New Roman" panose="02020603050405020304" pitchFamily="18" charset="0"/>
                <a:cs typeface="Times New Roman" panose="02020603050405020304" pitchFamily="18" charset="0"/>
              </a:rPr>
              <a:t>18</a:t>
            </a:r>
            <a:r>
              <a:rPr lang="zh-CN" altLang="en-US" sz="3100" b="1" dirty="0">
                <a:latin typeface="Times New Roman" panose="02020603050405020304" pitchFamily="18" charset="0"/>
                <a:cs typeface="Times New Roman" panose="02020603050405020304" pitchFamily="18" charset="0"/>
              </a:rPr>
              <a:t>岁。</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6" y="1045211"/>
            <a:ext cx="3611733"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3229" cy="824"/>
            </a:xfrm>
            <a:prstGeom prst="rect">
              <a:avLst/>
            </a:prstGeom>
            <a:noFill/>
          </p:spPr>
          <p:txBody>
            <a:bodyPr wrap="none" rtlCol="0">
              <a:spAutoFit/>
            </a:bodyPr>
            <a:lstStyle/>
            <a:p>
              <a:pPr algn="l"/>
              <a:r>
                <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课前自主预习</a:t>
              </a:r>
            </a:p>
          </p:txBody>
        </p:sp>
      </p:grpSp>
      <p:graphicFrame>
        <p:nvGraphicFramePr>
          <p:cNvPr id="8" name="Group 35"/>
          <p:cNvGraphicFramePr>
            <a:graphicFrameLocks noGrp="1"/>
          </p:cNvGraphicFramePr>
          <p:nvPr/>
        </p:nvGraphicFramePr>
        <p:xfrm>
          <a:off x="510988" y="1930655"/>
          <a:ext cx="11394142" cy="4626864"/>
        </p:xfrm>
        <a:graphic>
          <a:graphicData uri="http://schemas.openxmlformats.org/drawingml/2006/table">
            <a:tbl>
              <a:tblPr/>
              <a:tblGrid>
                <a:gridCol w="1192307">
                  <a:extLst>
                    <a:ext uri="{9D8B030D-6E8A-4147-A177-3AD203B41FA5}">
                      <a16:colId xmlns:a16="http://schemas.microsoft.com/office/drawing/2014/main" val="20000"/>
                    </a:ext>
                  </a:extLst>
                </a:gridCol>
                <a:gridCol w="10201835">
                  <a:extLst>
                    <a:ext uri="{9D8B030D-6E8A-4147-A177-3AD203B41FA5}">
                      <a16:colId xmlns:a16="http://schemas.microsoft.com/office/drawing/2014/main" val="20001"/>
                    </a:ext>
                  </a:extLst>
                </a:gridCol>
              </a:tblGrid>
              <a:tr h="4578096">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单</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词</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闯</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关</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出乎意料的；始料不及的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adj. 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反义词</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预料的；预期的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2.</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睡过头；睡得太久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v. ________</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过去式</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过去分词</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3.</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在</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上面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prep. </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在上面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adv. ________</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反义词</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在</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下面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prep. </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在下面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adv.________</a:t>
                      </a:r>
                      <a:endParaRPr kumimoji="0" lang="zh-CN"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2" name="矩形 27"/>
          <p:cNvSpPr>
            <a:spLocks noChangeArrowheads="1"/>
          </p:cNvSpPr>
          <p:nvPr/>
        </p:nvSpPr>
        <p:spPr bwMode="auto">
          <a:xfrm>
            <a:off x="7057427" y="2124172"/>
            <a:ext cx="1672253" cy="461665"/>
          </a:xfrm>
          <a:prstGeom prst="rect">
            <a:avLst/>
          </a:prstGeom>
        </p:spPr>
        <p:txBody>
          <a:bodyPr wrap="none" lIns="91438" tIns="45719" rIns="91438" bIns="45719">
            <a:spAutoFit/>
          </a:bodyPr>
          <a:lstStyle/>
          <a:p>
            <a:r>
              <a:rPr lang="en-US" altLang="zh-CN" sz="2400" b="1" dirty="0">
                <a:solidFill>
                  <a:srgbClr val="FF0000"/>
                </a:solidFill>
                <a:latin typeface="Times New Roman" panose="02020603050405020304" pitchFamily="18" charset="0"/>
                <a:ea typeface="宋体" panose="02010600030101010101" pitchFamily="2" charset="-122"/>
              </a:rPr>
              <a:t>unexpected</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3" name="矩形 28"/>
          <p:cNvSpPr>
            <a:spLocks noChangeArrowheads="1"/>
          </p:cNvSpPr>
          <p:nvPr/>
        </p:nvSpPr>
        <p:spPr bwMode="auto">
          <a:xfrm>
            <a:off x="6338629" y="2836968"/>
            <a:ext cx="1327608"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expected</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5" name="矩形 38"/>
          <p:cNvSpPr>
            <a:spLocks noChangeArrowheads="1"/>
          </p:cNvSpPr>
          <p:nvPr/>
        </p:nvSpPr>
        <p:spPr bwMode="auto">
          <a:xfrm>
            <a:off x="5696140" y="3649454"/>
            <a:ext cx="1414171"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oversleep</a:t>
            </a:r>
          </a:p>
        </p:txBody>
      </p:sp>
      <p:sp>
        <p:nvSpPr>
          <p:cNvPr id="18" name="矩形 27"/>
          <p:cNvSpPr>
            <a:spLocks noChangeArrowheads="1"/>
          </p:cNvSpPr>
          <p:nvPr/>
        </p:nvSpPr>
        <p:spPr bwMode="auto">
          <a:xfrm>
            <a:off x="9072092" y="3654174"/>
            <a:ext cx="1380507"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overslept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9" name="矩形 28"/>
          <p:cNvSpPr>
            <a:spLocks noChangeArrowheads="1"/>
          </p:cNvSpPr>
          <p:nvPr/>
        </p:nvSpPr>
        <p:spPr bwMode="auto">
          <a:xfrm>
            <a:off x="2831821" y="4318689"/>
            <a:ext cx="1380507"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overslept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20" name="矩形 38"/>
          <p:cNvSpPr>
            <a:spLocks noChangeArrowheads="1"/>
          </p:cNvSpPr>
          <p:nvPr/>
        </p:nvSpPr>
        <p:spPr bwMode="auto">
          <a:xfrm>
            <a:off x="7164345" y="5122209"/>
            <a:ext cx="944939"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above</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2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4" name="矩形 38"/>
          <p:cNvSpPr>
            <a:spLocks noChangeArrowheads="1"/>
          </p:cNvSpPr>
          <p:nvPr/>
        </p:nvSpPr>
        <p:spPr bwMode="auto">
          <a:xfrm>
            <a:off x="5631381" y="5740773"/>
            <a:ext cx="951287"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below</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linds(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linds(horizontal)">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8" grpId="0"/>
      <p:bldP spid="19" grpId="0"/>
      <p:bldP spid="20"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4" y="1160519"/>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473077" y="1326750"/>
            <a:ext cx="84455" cy="414020"/>
          </a:xfrm>
          <a:prstGeom prst="rect">
            <a:avLst/>
          </a:prstGeom>
          <a:noFill/>
          <a:ln w="9525">
            <a:noFill/>
          </a:ln>
        </p:spPr>
      </p:pic>
      <p:sp>
        <p:nvSpPr>
          <p:cNvPr id="8" name="Text Box 7"/>
          <p:cNvSpPr txBox="1">
            <a:spLocks noChangeArrowheads="1"/>
          </p:cNvSpPr>
          <p:nvPr/>
        </p:nvSpPr>
        <p:spPr bwMode="auto">
          <a:xfrm>
            <a:off x="461064" y="1820435"/>
            <a:ext cx="10755507" cy="5101395"/>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3</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根据句意及汉语提示写出所缺的单词</a:t>
            </a:r>
          </a:p>
          <a:p>
            <a:pPr>
              <a:lnSpc>
                <a:spcPct val="150000"/>
              </a:lnSpc>
            </a:pPr>
            <a:r>
              <a:rPr lang="en-US" altLang="zh-CN" sz="3100" b="1" dirty="0">
                <a:latin typeface="Times New Roman" panose="02020603050405020304" pitchFamily="18" charset="0"/>
                <a:cs typeface="Times New Roman" panose="02020603050405020304" pitchFamily="18" charset="0"/>
              </a:rPr>
              <a:t>You can put the biscuits on the shelf ________(</a:t>
            </a:r>
            <a:r>
              <a:rPr lang="zh-CN" altLang="en-US" sz="3100" b="1" dirty="0">
                <a:latin typeface="Times New Roman" panose="02020603050405020304" pitchFamily="18" charset="0"/>
                <a:cs typeface="Times New Roman" panose="02020603050405020304" pitchFamily="18" charset="0"/>
              </a:rPr>
              <a:t>在上面</a:t>
            </a:r>
            <a:r>
              <a:rPr lang="en-US" altLang="zh-CN" sz="3100" b="1" dirty="0">
                <a:latin typeface="Times New Roman" panose="02020603050405020304" pitchFamily="18" charset="0"/>
                <a:cs typeface="Times New Roman" panose="02020603050405020304" pitchFamily="18" charset="0"/>
              </a:rPr>
              <a:t>). </a:t>
            </a:r>
            <a:endParaRPr lang="zh-CN" altLang="en-US" sz="3100" b="1" dirty="0">
              <a:latin typeface="Times New Roman" panose="02020603050405020304" pitchFamily="18" charset="0"/>
              <a:cs typeface="Times New Roman" panose="02020603050405020304" pitchFamily="18" charset="0"/>
            </a:endParaRPr>
          </a:p>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单项选择</a:t>
            </a:r>
          </a:p>
          <a:p>
            <a:pPr>
              <a:lnSpc>
                <a:spcPct val="150000"/>
              </a:lnSpc>
            </a:pPr>
            <a:r>
              <a:rPr lang="en-US" altLang="zh-CN" sz="3100" b="1" dirty="0">
                <a:latin typeface="Times New Roman" panose="02020603050405020304" pitchFamily="18" charset="0"/>
                <a:cs typeface="Times New Roman" panose="02020603050405020304" pitchFamily="18" charset="0"/>
              </a:rPr>
              <a:t>2017·</a:t>
            </a:r>
            <a:r>
              <a:rPr lang="zh-CN" altLang="en-US" sz="3100" b="1" dirty="0">
                <a:latin typeface="Times New Roman" panose="02020603050405020304" pitchFamily="18" charset="0"/>
                <a:cs typeface="Times New Roman" panose="02020603050405020304" pitchFamily="18" charset="0"/>
              </a:rPr>
              <a:t>安徽</a:t>
            </a:r>
            <a:r>
              <a:rPr lang="en-US" altLang="zh-CN" sz="3100" b="1" dirty="0">
                <a:latin typeface="Times New Roman" panose="02020603050405020304" pitchFamily="18" charset="0"/>
                <a:cs typeface="Times New Roman" panose="02020603050405020304" pitchFamily="18" charset="0"/>
              </a:rPr>
              <a:t>To my pleasure, my family is always ________ me whatever I decide to do. </a:t>
            </a:r>
          </a:p>
          <a:p>
            <a:pPr>
              <a:lnSpc>
                <a:spcPct val="150000"/>
              </a:lnSpc>
            </a:pPr>
            <a:r>
              <a:rPr lang="en-US" altLang="zh-CN" sz="3100" b="1" dirty="0" err="1">
                <a:latin typeface="Times New Roman" panose="02020603050405020304" pitchFamily="18" charset="0"/>
                <a:cs typeface="Times New Roman" panose="02020603050405020304" pitchFamily="18" charset="0"/>
              </a:rPr>
              <a:t>A．above</a:t>
            </a:r>
            <a:r>
              <a:rPr lang="en-US" altLang="zh-CN" sz="3100" b="1" dirty="0">
                <a:latin typeface="Times New Roman" panose="02020603050405020304" pitchFamily="18" charset="0"/>
                <a:cs typeface="Times New Roman" panose="02020603050405020304" pitchFamily="18" charset="0"/>
              </a:rPr>
              <a:t>   </a:t>
            </a:r>
            <a:r>
              <a:rPr lang="en-US" altLang="zh-CN" sz="3100" b="1" dirty="0" err="1">
                <a:latin typeface="Times New Roman" panose="02020603050405020304" pitchFamily="18" charset="0"/>
                <a:cs typeface="Times New Roman" panose="02020603050405020304" pitchFamily="18" charset="0"/>
              </a:rPr>
              <a:t>B．behind</a:t>
            </a:r>
            <a:r>
              <a:rPr lang="en-US" altLang="zh-CN" sz="3100" b="1" dirty="0">
                <a:latin typeface="Times New Roman" panose="02020603050405020304" pitchFamily="18" charset="0"/>
                <a:cs typeface="Times New Roman" panose="02020603050405020304" pitchFamily="18" charset="0"/>
              </a:rPr>
              <a:t>  </a:t>
            </a:r>
          </a:p>
          <a:p>
            <a:pPr>
              <a:lnSpc>
                <a:spcPct val="150000"/>
              </a:lnSpc>
            </a:pPr>
            <a:r>
              <a:rPr lang="en-US" altLang="zh-CN" sz="3100" b="1" dirty="0" err="1">
                <a:latin typeface="Times New Roman" panose="02020603050405020304" pitchFamily="18" charset="0"/>
                <a:cs typeface="Times New Roman" panose="02020603050405020304" pitchFamily="18" charset="0"/>
              </a:rPr>
              <a:t>C．from</a:t>
            </a:r>
            <a:r>
              <a:rPr lang="en-US" altLang="zh-CN" sz="3100" b="1" dirty="0">
                <a:latin typeface="Times New Roman" panose="02020603050405020304" pitchFamily="18" charset="0"/>
                <a:cs typeface="Times New Roman" panose="02020603050405020304" pitchFamily="18" charset="0"/>
              </a:rPr>
              <a:t>    </a:t>
            </a:r>
            <a:r>
              <a:rPr lang="en-US" altLang="zh-CN" sz="3100" b="1" dirty="0" err="1">
                <a:latin typeface="Times New Roman" panose="02020603050405020304" pitchFamily="18" charset="0"/>
                <a:cs typeface="Times New Roman" panose="02020603050405020304" pitchFamily="18" charset="0"/>
              </a:rPr>
              <a:t>D．through</a:t>
            </a:r>
            <a:endParaRPr lang="en-US" altLang="zh-CN" sz="3100" b="1" dirty="0">
              <a:latin typeface="Times New Roman" panose="02020603050405020304" pitchFamily="18" charset="0"/>
              <a:cs typeface="Times New Roman" panose="02020603050405020304" pitchFamily="18" charset="0"/>
            </a:endParaRP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5" name="Rectangle 8"/>
          <p:cNvSpPr>
            <a:spLocks noChangeArrowheads="1"/>
          </p:cNvSpPr>
          <p:nvPr/>
        </p:nvSpPr>
        <p:spPr bwMode="auto">
          <a:xfrm>
            <a:off x="6625883" y="2662209"/>
            <a:ext cx="1111348" cy="461665"/>
          </a:xfrm>
          <a:prstGeom prst="rect">
            <a:avLst/>
          </a:prstGeom>
          <a:noFill/>
          <a:ln w="9525">
            <a:noFill/>
            <a:miter lim="800000"/>
          </a:ln>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above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9" name="Rectangle 8"/>
          <p:cNvSpPr>
            <a:spLocks noChangeArrowheads="1"/>
          </p:cNvSpPr>
          <p:nvPr/>
        </p:nvSpPr>
        <p:spPr bwMode="auto">
          <a:xfrm>
            <a:off x="8679383" y="4051738"/>
            <a:ext cx="581160" cy="461665"/>
          </a:xfrm>
          <a:prstGeom prst="rect">
            <a:avLst/>
          </a:prstGeom>
          <a:noFill/>
          <a:ln w="9525">
            <a:noFill/>
            <a:miter lim="800000"/>
          </a:ln>
        </p:spPr>
        <p:txBody>
          <a:bodyPr wrap="square" lIns="91438" tIns="45719" rIns="91438" bIns="45719">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ssolv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531089" y="1320232"/>
            <a:ext cx="11014919" cy="800219"/>
          </a:xfrm>
          <a:prstGeom prst="rect">
            <a:avLst/>
          </a:prstGeom>
          <a:noFill/>
          <a:ln w="9525">
            <a:noFill/>
            <a:miter lim="800000"/>
          </a:ln>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4  alive adj. </a:t>
            </a:r>
            <a:r>
              <a:rPr lang="zh-CN" altLang="en-US" sz="3100" b="1" dirty="0">
                <a:latin typeface="Times New Roman" panose="02020603050405020304" pitchFamily="18" charset="0"/>
                <a:cs typeface="Times New Roman" panose="02020603050405020304" pitchFamily="18" charset="0"/>
              </a:rPr>
              <a:t>活着；有生气的 </a:t>
            </a:r>
          </a:p>
        </p:txBody>
      </p:sp>
      <p:sp>
        <p:nvSpPr>
          <p:cNvPr id="9" name="Rectangle 14"/>
          <p:cNvSpPr>
            <a:spLocks noChangeArrowheads="1"/>
          </p:cNvSpPr>
          <p:nvPr/>
        </p:nvSpPr>
        <p:spPr bwMode="auto">
          <a:xfrm>
            <a:off x="602526" y="2057791"/>
            <a:ext cx="9799217" cy="1523492"/>
          </a:xfrm>
          <a:prstGeom prst="rect">
            <a:avLst/>
          </a:prstGeom>
          <a:noFill/>
          <a:ln w="9525">
            <a:noFill/>
            <a:miter lim="800000"/>
          </a:ln>
          <a:effectLst/>
        </p:spPr>
        <p:txBody>
          <a:bodyPr wrap="non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观察</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I felt lucky to be alive.</a:t>
            </a:r>
            <a:r>
              <a:rPr lang="zh-CN" altLang="en-US" sz="3100" b="1" dirty="0">
                <a:latin typeface="Times New Roman" panose="02020603050405020304" pitchFamily="18" charset="0"/>
                <a:cs typeface="Times New Roman" panose="02020603050405020304" pitchFamily="18" charset="0"/>
              </a:rPr>
              <a:t>能活着我感到很幸运。</a:t>
            </a:r>
          </a:p>
          <a:p>
            <a:pPr>
              <a:lnSpc>
                <a:spcPct val="150000"/>
              </a:lnSpc>
            </a:pPr>
            <a:r>
              <a:rPr lang="en-US" altLang="zh-CN" sz="3100" b="1" dirty="0">
                <a:latin typeface="Times New Roman" panose="02020603050405020304" pitchFamily="18" charset="0"/>
                <a:cs typeface="Times New Roman" panose="02020603050405020304" pitchFamily="18" charset="0"/>
              </a:rPr>
              <a:t>You seem very much alive today. </a:t>
            </a:r>
            <a:r>
              <a:rPr lang="zh-CN" altLang="en-US" sz="3100" b="1" dirty="0">
                <a:latin typeface="Times New Roman" panose="02020603050405020304" pitchFamily="18" charset="0"/>
                <a:cs typeface="Times New Roman" panose="02020603050405020304" pitchFamily="18" charset="0"/>
              </a:rPr>
              <a:t>你今天好像很有生气。</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5" name="Rectangle 14"/>
          <p:cNvSpPr>
            <a:spLocks noChangeArrowheads="1"/>
          </p:cNvSpPr>
          <p:nvPr/>
        </p:nvSpPr>
        <p:spPr bwMode="auto">
          <a:xfrm>
            <a:off x="614892" y="3379858"/>
            <a:ext cx="11520837" cy="1523492"/>
          </a:xfrm>
          <a:prstGeom prst="rect">
            <a:avLst/>
          </a:prstGeom>
          <a:noFill/>
          <a:ln w="9525">
            <a:noFill/>
            <a:miter lim="800000"/>
          </a:ln>
          <a:effectLst/>
        </p:spPr>
        <p:txBody>
          <a:bodyPr wrap="square" lIns="91438" tIns="45719" rIns="91438" bIns="45719" anchor="ctr">
            <a:spAutoFit/>
          </a:bodyPr>
          <a:lstStyle/>
          <a:p>
            <a:pPr eaLnBrk="0" hangingPunct="0">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alive</a:t>
            </a:r>
            <a:r>
              <a:rPr lang="zh-CN" altLang="en-US" sz="3100" b="1" dirty="0">
                <a:latin typeface="Times New Roman" panose="02020603050405020304" pitchFamily="18" charset="0"/>
                <a:cs typeface="Times New Roman" panose="02020603050405020304" pitchFamily="18" charset="0"/>
              </a:rPr>
              <a:t>是以</a:t>
            </a:r>
            <a:r>
              <a:rPr lang="en-US" altLang="zh-CN" sz="3100" b="1" dirty="0">
                <a:latin typeface="Times New Roman" panose="02020603050405020304" pitchFamily="18" charset="0"/>
                <a:cs typeface="Times New Roman" panose="02020603050405020304" pitchFamily="18" charset="0"/>
              </a:rPr>
              <a:t>a­</a:t>
            </a:r>
            <a:r>
              <a:rPr lang="zh-CN" altLang="en-US" sz="3100" b="1" dirty="0">
                <a:latin typeface="Times New Roman" panose="02020603050405020304" pitchFamily="18" charset="0"/>
                <a:cs typeface="Times New Roman" panose="02020603050405020304" pitchFamily="18" charset="0"/>
              </a:rPr>
              <a:t>开头的 </a:t>
            </a:r>
            <a:r>
              <a:rPr lang="en-US" altLang="zh-CN" sz="3100" b="1" dirty="0">
                <a:latin typeface="Times New Roman" panose="02020603050405020304" pitchFamily="18" charset="0"/>
                <a:cs typeface="Times New Roman" panose="02020603050405020304" pitchFamily="18" charset="0"/>
              </a:rPr>
              <a:t>________ </a:t>
            </a:r>
            <a:r>
              <a:rPr lang="zh-CN" altLang="en-US" sz="3100" b="1" dirty="0">
                <a:latin typeface="Times New Roman" panose="02020603050405020304" pitchFamily="18" charset="0"/>
                <a:cs typeface="Times New Roman" panose="02020603050405020304" pitchFamily="18" charset="0"/>
              </a:rPr>
              <a:t>词，意为“活着；有生气的”，在句中通常作</a:t>
            </a:r>
            <a:r>
              <a:rPr lang="en-US" altLang="zh-CN" sz="3100" b="1" dirty="0">
                <a:latin typeface="Times New Roman" panose="02020603050405020304" pitchFamily="18" charset="0"/>
                <a:cs typeface="Times New Roman" panose="02020603050405020304" pitchFamily="18" charset="0"/>
              </a:rPr>
              <a:t>________</a:t>
            </a:r>
            <a:r>
              <a:rPr lang="zh-CN" altLang="en-US" sz="3100" b="1" dirty="0">
                <a:latin typeface="Times New Roman" panose="02020603050405020304" pitchFamily="18" charset="0"/>
                <a:cs typeface="Times New Roman" panose="02020603050405020304" pitchFamily="18" charset="0"/>
              </a:rPr>
              <a:t>。</a:t>
            </a:r>
          </a:p>
        </p:txBody>
      </p:sp>
      <p:sp>
        <p:nvSpPr>
          <p:cNvPr id="6" name="Rectangle 8"/>
          <p:cNvSpPr>
            <a:spLocks noChangeArrowheads="1"/>
          </p:cNvSpPr>
          <p:nvPr/>
        </p:nvSpPr>
        <p:spPr bwMode="auto">
          <a:xfrm>
            <a:off x="5189627" y="3575230"/>
            <a:ext cx="1014224"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形容</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Rectangle 8"/>
          <p:cNvSpPr>
            <a:spLocks noChangeArrowheads="1"/>
          </p:cNvSpPr>
          <p:nvPr/>
        </p:nvSpPr>
        <p:spPr bwMode="auto">
          <a:xfrm>
            <a:off x="3287317" y="4254065"/>
            <a:ext cx="1014224"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表语</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64373" y="945365"/>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482040" y="1021950"/>
            <a:ext cx="84455" cy="414020"/>
          </a:xfrm>
          <a:prstGeom prst="rect">
            <a:avLst/>
          </a:prstGeom>
          <a:noFill/>
          <a:ln w="9525">
            <a:noFill/>
          </a:ln>
        </p:spPr>
      </p:pic>
      <p:sp>
        <p:nvSpPr>
          <p:cNvPr id="8" name="Text Box 7"/>
          <p:cNvSpPr txBox="1">
            <a:spLocks noChangeArrowheads="1"/>
          </p:cNvSpPr>
          <p:nvPr/>
        </p:nvSpPr>
        <p:spPr bwMode="auto">
          <a:xfrm>
            <a:off x="470028" y="1587353"/>
            <a:ext cx="10755507" cy="2239072"/>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4</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根据句意及首字母提示补全单词</a:t>
            </a:r>
          </a:p>
          <a:p>
            <a:pPr>
              <a:lnSpc>
                <a:spcPct val="150000"/>
              </a:lnSpc>
            </a:pPr>
            <a:r>
              <a:rPr lang="en-US" altLang="zh-CN" sz="3100" b="1" dirty="0">
                <a:latin typeface="Times New Roman" panose="02020603050405020304" pitchFamily="18" charset="0"/>
                <a:cs typeface="Times New Roman" panose="02020603050405020304" pitchFamily="18" charset="0"/>
              </a:rPr>
              <a:t>We were surprised to know he was still a________. He wasn't dead. </a:t>
            </a: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Rectangle 8"/>
          <p:cNvSpPr>
            <a:spLocks noChangeArrowheads="1"/>
          </p:cNvSpPr>
          <p:nvPr/>
        </p:nvSpPr>
        <p:spPr bwMode="auto">
          <a:xfrm>
            <a:off x="7494590" y="2424230"/>
            <a:ext cx="1016367" cy="460375"/>
          </a:xfrm>
          <a:prstGeom prst="rect">
            <a:avLst/>
          </a:prstGeom>
          <a:noFill/>
          <a:ln w="9525">
            <a:noFill/>
            <a:miter lim="800000"/>
          </a:ln>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live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6" name="Text Box 9"/>
          <p:cNvSpPr txBox="1">
            <a:spLocks noChangeArrowheads="1"/>
          </p:cNvSpPr>
          <p:nvPr/>
        </p:nvSpPr>
        <p:spPr bwMode="auto">
          <a:xfrm>
            <a:off x="769236" y="1550629"/>
            <a:ext cx="10870645" cy="4569008"/>
          </a:xfrm>
          <a:prstGeom prst="rect">
            <a:avLst/>
          </a:prstGeom>
          <a:noFill/>
          <a:ln w="9525">
            <a:noFill/>
            <a:miter lim="800000"/>
          </a:ln>
          <a:effectLst/>
        </p:spPr>
        <p:txBody>
          <a:bodyPr wrap="square" lIns="91438" tIns="45719" rIns="91438" bIns="45719">
            <a:spAutoFit/>
          </a:bodyPr>
          <a:lstStyle/>
          <a:p>
            <a:pPr>
              <a:lnSpc>
                <a:spcPct val="150000"/>
              </a:lnSpc>
            </a:pPr>
            <a:r>
              <a:rPr lang="en-US" altLang="zh-CN" sz="2800" b="1" dirty="0">
                <a:latin typeface="Times New Roman" panose="02020603050405020304" pitchFamily="18" charset="0"/>
                <a:cs typeface="Times New Roman" panose="02020603050405020304" pitchFamily="18" charset="0"/>
              </a:rPr>
              <a:t>(2)</a:t>
            </a:r>
            <a:r>
              <a:rPr lang="zh-CN" altLang="en-US" sz="2800" b="1" dirty="0">
                <a:latin typeface="Times New Roman" panose="02020603050405020304" pitchFamily="18" charset="0"/>
                <a:cs typeface="Times New Roman" panose="02020603050405020304" pitchFamily="18" charset="0"/>
              </a:rPr>
              <a:t>单项选择</a:t>
            </a:r>
          </a:p>
          <a:p>
            <a:pPr>
              <a:lnSpc>
                <a:spcPct val="150000"/>
              </a:lnSpc>
            </a:pPr>
            <a:r>
              <a:rPr lang="en-US" altLang="zh-CN" sz="2800" b="1" dirty="0">
                <a:latin typeface="Times New Roman" panose="02020603050405020304" pitchFamily="18" charset="0"/>
                <a:cs typeface="Times New Roman" panose="02020603050405020304" pitchFamily="18" charset="0"/>
              </a:rPr>
              <a:t>2017·</a:t>
            </a:r>
            <a:r>
              <a:rPr lang="zh-CN" altLang="en-US" sz="2800" b="1" dirty="0">
                <a:latin typeface="Times New Roman" panose="02020603050405020304" pitchFamily="18" charset="0"/>
                <a:cs typeface="Times New Roman" panose="02020603050405020304" pitchFamily="18" charset="0"/>
              </a:rPr>
              <a:t>武汉</a:t>
            </a:r>
            <a:r>
              <a:rPr lang="en-US" altLang="zh-CN" sz="2800" b="1" dirty="0">
                <a:latin typeface="Times New Roman" panose="02020603050405020304" pitchFamily="18" charset="0"/>
                <a:cs typeface="Times New Roman" panose="02020603050405020304" pitchFamily="18" charset="0"/>
              </a:rPr>
              <a:t>Even though we're in difficult times, we need to keep hope ________. </a:t>
            </a:r>
          </a:p>
          <a:p>
            <a:pPr>
              <a:lnSpc>
                <a:spcPct val="150000"/>
              </a:lnSpc>
            </a:pPr>
            <a:r>
              <a:rPr lang="en-US" altLang="zh-CN" sz="2800" b="1" dirty="0" err="1">
                <a:latin typeface="Times New Roman" panose="02020603050405020304" pitchFamily="18" charset="0"/>
                <a:cs typeface="Times New Roman" panose="02020603050405020304" pitchFamily="18" charset="0"/>
              </a:rPr>
              <a:t>A．real</a:t>
            </a:r>
            <a:r>
              <a:rPr lang="en-US" altLang="zh-CN" sz="2800" b="1" dirty="0">
                <a:latin typeface="Times New Roman" panose="02020603050405020304" pitchFamily="18" charset="0"/>
                <a:cs typeface="Times New Roman" panose="02020603050405020304" pitchFamily="18" charset="0"/>
              </a:rPr>
              <a:t>     </a:t>
            </a:r>
            <a:r>
              <a:rPr lang="en-US" altLang="zh-CN" sz="2800" b="1" dirty="0" err="1">
                <a:latin typeface="Times New Roman" panose="02020603050405020304" pitchFamily="18" charset="0"/>
                <a:cs typeface="Times New Roman" panose="02020603050405020304" pitchFamily="18" charset="0"/>
              </a:rPr>
              <a:t>B．Alive</a:t>
            </a:r>
            <a:r>
              <a:rPr lang="en-US" altLang="zh-CN" sz="2800" b="1" dirty="0">
                <a:latin typeface="Times New Roman" panose="02020603050405020304" pitchFamily="18" charset="0"/>
                <a:cs typeface="Times New Roman" panose="02020603050405020304" pitchFamily="18" charset="0"/>
              </a:rPr>
              <a:t>     </a:t>
            </a:r>
            <a:r>
              <a:rPr lang="en-US" altLang="zh-CN" sz="2800" b="1" dirty="0" err="1">
                <a:latin typeface="Times New Roman" panose="02020603050405020304" pitchFamily="18" charset="0"/>
                <a:cs typeface="Times New Roman" panose="02020603050405020304" pitchFamily="18" charset="0"/>
              </a:rPr>
              <a:t>C．fresh</a:t>
            </a:r>
            <a:r>
              <a:rPr lang="en-US" altLang="zh-CN" sz="2800" b="1" dirty="0">
                <a:latin typeface="Times New Roman" panose="02020603050405020304" pitchFamily="18" charset="0"/>
                <a:cs typeface="Times New Roman" panose="02020603050405020304" pitchFamily="18" charset="0"/>
              </a:rPr>
              <a:t>    </a:t>
            </a:r>
            <a:r>
              <a:rPr lang="en-US" altLang="zh-CN" sz="2800" b="1" dirty="0" err="1">
                <a:latin typeface="Times New Roman" panose="02020603050405020304" pitchFamily="18" charset="0"/>
                <a:cs typeface="Times New Roman" panose="02020603050405020304" pitchFamily="18" charset="0"/>
              </a:rPr>
              <a:t>D．close</a:t>
            </a:r>
            <a:r>
              <a:rPr lang="en-US" altLang="zh-CN" sz="2800" b="1" dirty="0">
                <a:latin typeface="Times New Roman" panose="02020603050405020304" pitchFamily="18" charset="0"/>
                <a:cs typeface="Times New Roman" panose="02020603050405020304" pitchFamily="18" charset="0"/>
              </a:rPr>
              <a:t>  </a:t>
            </a:r>
          </a:p>
          <a:p>
            <a:pPr algn="just">
              <a:lnSpc>
                <a:spcPct val="150000"/>
              </a:lnSpc>
            </a:pPr>
            <a:r>
              <a:rPr lang="en-US" altLang="zh-CN" sz="2700" b="1" dirty="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real</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意为</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真正的</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alive</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意为</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活着，有生气的，继续存在</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fresh</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意为</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新鲜的</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close</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意为</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靠近的</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。句意：尽管我们处于困难时期，但是我们需要让希望继续存在。故正确答案是</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B</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a:t>
            </a:r>
          </a:p>
        </p:txBody>
      </p:sp>
      <p:sp>
        <p:nvSpPr>
          <p:cNvPr id="4" name="Rectangle 8"/>
          <p:cNvSpPr>
            <a:spLocks noChangeArrowheads="1"/>
          </p:cNvSpPr>
          <p:nvPr/>
        </p:nvSpPr>
        <p:spPr bwMode="auto">
          <a:xfrm>
            <a:off x="1191668" y="2849549"/>
            <a:ext cx="1238395" cy="461665"/>
          </a:xfrm>
          <a:prstGeom prst="rect">
            <a:avLst/>
          </a:prstGeom>
          <a:noFill/>
          <a:ln w="9525">
            <a:noFill/>
            <a:miter lim="800000"/>
          </a:ln>
        </p:spPr>
        <p:txBody>
          <a:bodyPr wrap="square" lIns="91438" tIns="45719" rIns="91438" bIns="45719">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cs typeface="Times New Roman" panose="02020603050405020304" pitchFamily="18" charset="0"/>
              </a:rPr>
              <a:t>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531089" y="1320233"/>
            <a:ext cx="11014919" cy="800219"/>
          </a:xfrm>
          <a:prstGeom prst="rect">
            <a:avLst/>
          </a:prstGeom>
          <a:noFill/>
          <a:ln w="9525">
            <a:noFill/>
            <a:miter lim="800000"/>
          </a:ln>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show up </a:t>
            </a:r>
            <a:r>
              <a:rPr lang="zh-CN" altLang="en-US" sz="3100" b="1" dirty="0">
                <a:latin typeface="Times New Roman" panose="02020603050405020304" pitchFamily="18" charset="0"/>
                <a:cs typeface="Times New Roman" panose="02020603050405020304" pitchFamily="18" charset="0"/>
              </a:rPr>
              <a:t>赶到；露面</a:t>
            </a:r>
          </a:p>
        </p:txBody>
      </p:sp>
      <p:sp>
        <p:nvSpPr>
          <p:cNvPr id="9" name="Rectangle 14"/>
          <p:cNvSpPr>
            <a:spLocks noChangeArrowheads="1"/>
          </p:cNvSpPr>
          <p:nvPr/>
        </p:nvSpPr>
        <p:spPr bwMode="auto">
          <a:xfrm>
            <a:off x="602526" y="2080872"/>
            <a:ext cx="8123245" cy="1523492"/>
          </a:xfrm>
          <a:prstGeom prst="rect">
            <a:avLst/>
          </a:prstGeom>
          <a:noFill/>
          <a:ln w="9525">
            <a:noFill/>
            <a:miter lim="800000"/>
          </a:ln>
          <a:effectLst/>
        </p:spPr>
        <p:txBody>
          <a:bodyPr wrap="non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观察</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 He didn't show up at the evening party. </a:t>
            </a:r>
          </a:p>
          <a:p>
            <a:pPr>
              <a:lnSpc>
                <a:spcPct val="150000"/>
              </a:lnSpc>
            </a:pPr>
            <a:r>
              <a:rPr lang="zh-CN" altLang="en-US" sz="3100" b="1" dirty="0">
                <a:latin typeface="Times New Roman" panose="02020603050405020304" pitchFamily="18" charset="0"/>
                <a:cs typeface="Times New Roman" panose="02020603050405020304" pitchFamily="18" charset="0"/>
              </a:rPr>
              <a:t>他没有在晚会上出现。</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5" name="Rectangle 14"/>
          <p:cNvSpPr>
            <a:spLocks noChangeArrowheads="1"/>
          </p:cNvSpPr>
          <p:nvPr/>
        </p:nvSpPr>
        <p:spPr bwMode="auto">
          <a:xfrm>
            <a:off x="643029" y="3370117"/>
            <a:ext cx="11079961" cy="1523492"/>
          </a:xfrm>
          <a:prstGeom prst="rect">
            <a:avLst/>
          </a:prstGeom>
          <a:noFill/>
          <a:ln w="9525">
            <a:noFill/>
            <a:miter lim="800000"/>
          </a:ln>
          <a:effectLst/>
        </p:spPr>
        <p:txBody>
          <a:bodyPr wrap="square" lIns="91438" tIns="45719" rIns="91438" bIns="45719" anchor="ctr">
            <a:spAutoFit/>
          </a:bodyPr>
          <a:lstStyle/>
          <a:p>
            <a:pPr eaLnBrk="0" hangingPunct="0">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show up</a:t>
            </a:r>
            <a:r>
              <a:rPr lang="zh-CN" altLang="en-US" sz="3100" b="1" dirty="0">
                <a:latin typeface="Times New Roman" panose="02020603050405020304" pitchFamily="18" charset="0"/>
                <a:cs typeface="Times New Roman" panose="02020603050405020304" pitchFamily="18" charset="0"/>
              </a:rPr>
              <a:t>的含义是“赶到；露面”，此时其近义词是 </a:t>
            </a:r>
            <a:r>
              <a:rPr lang="en-US" altLang="zh-CN" sz="3100" b="1" dirty="0">
                <a:latin typeface="Times New Roman" panose="02020603050405020304" pitchFamily="18" charset="0"/>
                <a:cs typeface="Times New Roman" panose="02020603050405020304" pitchFamily="18" charset="0"/>
              </a:rPr>
              <a:t>appear。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633144" y="1088805"/>
            <a:ext cx="11129931" cy="564257"/>
          </a:xfrm>
          <a:prstGeom prst="rect">
            <a:avLst/>
          </a:prstGeom>
          <a:noFill/>
          <a:ln w="9525">
            <a:noFill/>
            <a:miter lim="800000"/>
          </a:ln>
          <a:effectLst/>
        </p:spPr>
        <p:txBody>
          <a:bodyPr wrap="square" lIns="91438" tIns="45719" rIns="91438" bIns="45719" anchor="ctr">
            <a:spAutoFit/>
          </a:bodyPr>
          <a:lstStyle/>
          <a:p>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拓展</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常见的</a:t>
            </a:r>
            <a:r>
              <a:rPr lang="en-US" altLang="zh-CN" sz="3100" b="1" dirty="0">
                <a:latin typeface="Times New Roman" panose="02020603050405020304" pitchFamily="18" charset="0"/>
                <a:cs typeface="Times New Roman" panose="02020603050405020304" pitchFamily="18" charset="0"/>
              </a:rPr>
              <a:t>show</a:t>
            </a:r>
            <a:r>
              <a:rPr lang="zh-CN" altLang="en-US" sz="3100" b="1" dirty="0">
                <a:latin typeface="Times New Roman" panose="02020603050405020304" pitchFamily="18" charset="0"/>
                <a:cs typeface="Times New Roman" panose="02020603050405020304" pitchFamily="18" charset="0"/>
              </a:rPr>
              <a:t>短语：</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graphicFrame>
        <p:nvGraphicFramePr>
          <p:cNvPr id="7" name="表格 6"/>
          <p:cNvGraphicFramePr>
            <a:graphicFrameLocks noGrp="1"/>
          </p:cNvGraphicFramePr>
          <p:nvPr/>
        </p:nvGraphicFramePr>
        <p:xfrm>
          <a:off x="1039905" y="2047763"/>
          <a:ext cx="9726706" cy="2400300"/>
        </p:xfrm>
        <a:graphic>
          <a:graphicData uri="http://schemas.openxmlformats.org/drawingml/2006/table">
            <a:tbl>
              <a:tblPr/>
              <a:tblGrid>
                <a:gridCol w="6239203">
                  <a:extLst>
                    <a:ext uri="{9D8B030D-6E8A-4147-A177-3AD203B41FA5}">
                      <a16:colId xmlns:a16="http://schemas.microsoft.com/office/drawing/2014/main" val="20000"/>
                    </a:ext>
                  </a:extLst>
                </a:gridCol>
                <a:gridCol w="3487503">
                  <a:extLst>
                    <a:ext uri="{9D8B030D-6E8A-4147-A177-3AD203B41FA5}">
                      <a16:colId xmlns:a16="http://schemas.microsoft.com/office/drawing/2014/main" val="20001"/>
                    </a:ext>
                  </a:extLst>
                </a:gridCol>
              </a:tblGrid>
              <a:tr h="792480">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show sb. </a:t>
                      </a:r>
                      <a:r>
                        <a:rPr lang="en-US" altLang="zh-CN" sz="3100" b="1" kern="1200" dirty="0" err="1" smtClean="0">
                          <a:solidFill>
                            <a:schemeClr val="tx1"/>
                          </a:solidFill>
                          <a:latin typeface="Times New Roman" panose="02020603050405020304" pitchFamily="18" charset="0"/>
                          <a:ea typeface="+mn-ea"/>
                          <a:cs typeface="Times New Roman" panose="02020603050405020304" pitchFamily="18" charset="0"/>
                        </a:rPr>
                        <a:t>sth.＝show</a:t>
                      </a: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 </a:t>
                      </a:r>
                      <a:r>
                        <a:rPr lang="en-US" altLang="zh-CN" sz="3100" b="1" kern="1200" dirty="0" err="1" smtClean="0">
                          <a:solidFill>
                            <a:schemeClr val="tx1"/>
                          </a:solidFill>
                          <a:latin typeface="Times New Roman" panose="02020603050405020304" pitchFamily="18" charset="0"/>
                          <a:ea typeface="+mn-ea"/>
                          <a:cs typeface="Times New Roman" panose="02020603050405020304" pitchFamily="18" charset="0"/>
                        </a:rPr>
                        <a:t>sth</a:t>
                      </a: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 to sb.</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让某人看某物</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480">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show sb. around… </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带领某人参观</a:t>
                      </a: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a:t>
                      </a:r>
                      <a:endParaRPr lang="zh-CN" altLang="en-US" sz="3100" b="1" kern="1200" dirty="0" smtClean="0">
                        <a:solidFill>
                          <a:schemeClr val="tx1"/>
                        </a:solidFill>
                        <a:latin typeface="Times New Roman" panose="02020603050405020304" pitchFamily="18" charset="0"/>
                        <a:ea typeface="+mn-ea"/>
                        <a:cs typeface="Times New Roman" panose="02020603050405020304" pitchFamily="18" charset="0"/>
                      </a:endParaRP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92480">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show off </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炫耀</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linds(horizont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64373" y="945365"/>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482040" y="1021950"/>
            <a:ext cx="84455" cy="414020"/>
          </a:xfrm>
          <a:prstGeom prst="rect">
            <a:avLst/>
          </a:prstGeom>
          <a:noFill/>
          <a:ln w="9525">
            <a:noFill/>
          </a:ln>
        </p:spPr>
      </p:pic>
      <p:sp>
        <p:nvSpPr>
          <p:cNvPr id="8" name="Text Box 7"/>
          <p:cNvSpPr txBox="1">
            <a:spLocks noChangeArrowheads="1"/>
          </p:cNvSpPr>
          <p:nvPr/>
        </p:nvSpPr>
        <p:spPr bwMode="auto">
          <a:xfrm>
            <a:off x="470027" y="1587351"/>
            <a:ext cx="11282703" cy="2954653"/>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5.(1)</a:t>
            </a:r>
            <a:r>
              <a:rPr lang="zh-CN" altLang="en-US" sz="3100" b="1" dirty="0">
                <a:latin typeface="Times New Roman" panose="02020603050405020304" pitchFamily="18" charset="0"/>
                <a:cs typeface="Times New Roman" panose="02020603050405020304" pitchFamily="18" charset="0"/>
              </a:rPr>
              <a:t>根据汉语意思完成句子</a:t>
            </a:r>
          </a:p>
          <a:p>
            <a:pPr>
              <a:lnSpc>
                <a:spcPct val="150000"/>
              </a:lnSpc>
            </a:pPr>
            <a:r>
              <a:rPr lang="zh-CN" altLang="en-US" sz="3100" b="1" dirty="0">
                <a:latin typeface="Times New Roman" panose="02020603050405020304" pitchFamily="18" charset="0"/>
                <a:cs typeface="Times New Roman" panose="02020603050405020304" pitchFamily="18" charset="0"/>
              </a:rPr>
              <a:t>昨天，吉姆所有的朋友都在他的生日聚会上露面了。</a:t>
            </a:r>
          </a:p>
          <a:p>
            <a:pPr>
              <a:lnSpc>
                <a:spcPct val="150000"/>
              </a:lnSpc>
            </a:pPr>
            <a:r>
              <a:rPr lang="en-US" altLang="zh-CN" sz="3100" b="1" dirty="0">
                <a:latin typeface="Times New Roman" panose="02020603050405020304" pitchFamily="18" charset="0"/>
                <a:cs typeface="Times New Roman" panose="02020603050405020304" pitchFamily="18" charset="0"/>
              </a:rPr>
              <a:t>All of Jim's friends ________ ________ at his birthday party yesterday.</a:t>
            </a: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Rectangle 8"/>
          <p:cNvSpPr>
            <a:spLocks noChangeArrowheads="1"/>
          </p:cNvSpPr>
          <p:nvPr/>
        </p:nvSpPr>
        <p:spPr bwMode="auto">
          <a:xfrm>
            <a:off x="4104570" y="3116196"/>
            <a:ext cx="2717572" cy="461665"/>
          </a:xfrm>
          <a:prstGeom prst="rect">
            <a:avLst/>
          </a:prstGeom>
          <a:noFill/>
          <a:ln w="9525">
            <a:noFill/>
            <a:miter lim="800000"/>
          </a:ln>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showed            up</a:t>
            </a:r>
            <a:endParaRPr lang="zh-CN" altLang="zh-CN"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7"/>
          <p:cNvSpPr txBox="1">
            <a:spLocks noChangeArrowheads="1"/>
          </p:cNvSpPr>
          <p:nvPr/>
        </p:nvSpPr>
        <p:spPr bwMode="auto">
          <a:xfrm>
            <a:off x="478992" y="1022575"/>
            <a:ext cx="10755507" cy="3670233"/>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单项选择</a:t>
            </a:r>
          </a:p>
          <a:p>
            <a:pPr>
              <a:lnSpc>
                <a:spcPct val="150000"/>
              </a:lnSpc>
            </a:pPr>
            <a:r>
              <a:rPr lang="en-US" altLang="zh-CN" sz="3100" b="1" dirty="0">
                <a:latin typeface="Times New Roman" panose="02020603050405020304" pitchFamily="18" charset="0"/>
                <a:cs typeface="Times New Roman" panose="02020603050405020304" pitchFamily="18" charset="0"/>
              </a:rPr>
              <a:t>2017·</a:t>
            </a:r>
            <a:r>
              <a:rPr lang="zh-CN" altLang="en-US" sz="3100" b="1" dirty="0">
                <a:latin typeface="Times New Roman" panose="02020603050405020304" pitchFamily="18" charset="0"/>
                <a:cs typeface="Times New Roman" panose="02020603050405020304" pitchFamily="18" charset="0"/>
              </a:rPr>
              <a:t>河南 </a:t>
            </a:r>
            <a:r>
              <a:rPr lang="en-US" altLang="zh-CN" sz="3100" b="1" dirty="0">
                <a:latin typeface="Times New Roman" panose="02020603050405020304" pitchFamily="18" charset="0"/>
                <a:cs typeface="Times New Roman" panose="02020603050405020304" pitchFamily="18" charset="0"/>
              </a:rPr>
              <a:t>Don't know where your kids are in the house? Turn off the Internet and they'll ________ quickly.</a:t>
            </a:r>
          </a:p>
          <a:p>
            <a:pPr>
              <a:lnSpc>
                <a:spcPct val="150000"/>
              </a:lnSpc>
            </a:pPr>
            <a:r>
              <a:rPr lang="en-US" altLang="zh-CN" sz="3100" b="1" dirty="0" err="1">
                <a:latin typeface="Times New Roman" panose="02020603050405020304" pitchFamily="18" charset="0"/>
                <a:cs typeface="Times New Roman" panose="02020603050405020304" pitchFamily="18" charset="0"/>
              </a:rPr>
              <a:t>A．get</a:t>
            </a:r>
            <a:r>
              <a:rPr lang="en-US" altLang="zh-CN" sz="3100" b="1" dirty="0">
                <a:latin typeface="Times New Roman" panose="02020603050405020304" pitchFamily="18" charset="0"/>
                <a:cs typeface="Times New Roman" panose="02020603050405020304" pitchFamily="18" charset="0"/>
              </a:rPr>
              <a:t> up          </a:t>
            </a:r>
            <a:r>
              <a:rPr lang="en-US" altLang="zh-CN" sz="3100" b="1" dirty="0" err="1">
                <a:latin typeface="Times New Roman" panose="02020603050405020304" pitchFamily="18" charset="0"/>
                <a:cs typeface="Times New Roman" panose="02020603050405020304" pitchFamily="18" charset="0"/>
              </a:rPr>
              <a:t>B．stand</a:t>
            </a:r>
            <a:r>
              <a:rPr lang="en-US" altLang="zh-CN" sz="3100" b="1" dirty="0">
                <a:latin typeface="Times New Roman" panose="02020603050405020304" pitchFamily="18" charset="0"/>
                <a:cs typeface="Times New Roman" panose="02020603050405020304" pitchFamily="18" charset="0"/>
              </a:rPr>
              <a:t> up</a:t>
            </a:r>
          </a:p>
          <a:p>
            <a:pPr>
              <a:lnSpc>
                <a:spcPct val="150000"/>
              </a:lnSpc>
            </a:pPr>
            <a:r>
              <a:rPr lang="en-US" altLang="zh-CN" sz="3100" b="1" dirty="0" err="1">
                <a:latin typeface="Times New Roman" panose="02020603050405020304" pitchFamily="18" charset="0"/>
                <a:cs typeface="Times New Roman" panose="02020603050405020304" pitchFamily="18" charset="0"/>
              </a:rPr>
              <a:t>C．show</a:t>
            </a:r>
            <a:r>
              <a:rPr lang="en-US" altLang="zh-CN" sz="3100" b="1" dirty="0">
                <a:latin typeface="Times New Roman" panose="02020603050405020304" pitchFamily="18" charset="0"/>
                <a:cs typeface="Times New Roman" panose="02020603050405020304" pitchFamily="18" charset="0"/>
              </a:rPr>
              <a:t> up      </a:t>
            </a:r>
            <a:r>
              <a:rPr lang="en-US" altLang="zh-CN" sz="3100" b="1" dirty="0" err="1">
                <a:latin typeface="Times New Roman" panose="02020603050405020304" pitchFamily="18" charset="0"/>
                <a:cs typeface="Times New Roman" panose="02020603050405020304" pitchFamily="18" charset="0"/>
              </a:rPr>
              <a:t>D．hurry</a:t>
            </a:r>
            <a:r>
              <a:rPr lang="en-US" altLang="zh-CN" sz="3100" b="1" dirty="0">
                <a:latin typeface="Times New Roman" panose="02020603050405020304" pitchFamily="18" charset="0"/>
                <a:cs typeface="Times New Roman" panose="02020603050405020304" pitchFamily="18" charset="0"/>
              </a:rPr>
              <a:t> up</a:t>
            </a: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Rectangle 8"/>
          <p:cNvSpPr>
            <a:spLocks noChangeArrowheads="1"/>
          </p:cNvSpPr>
          <p:nvPr/>
        </p:nvSpPr>
        <p:spPr bwMode="auto">
          <a:xfrm>
            <a:off x="5332873" y="2547558"/>
            <a:ext cx="955387" cy="461665"/>
          </a:xfrm>
          <a:prstGeom prst="rect">
            <a:avLst/>
          </a:prstGeom>
          <a:noFill/>
          <a:ln w="9525">
            <a:noFill/>
            <a:miter lim="800000"/>
          </a:ln>
        </p:spPr>
        <p:txBody>
          <a:bodyPr wrap="square" lIns="91438" tIns="45719" rIns="91438" bIns="45719">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cs typeface="Times New Roman" panose="02020603050405020304" pitchFamily="18" charset="0"/>
              </a:rPr>
              <a:t>C</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590941" y="1084919"/>
            <a:ext cx="11129931" cy="2954655"/>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拓展</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sz="3200" dirty="0"/>
              <a:t> </a:t>
            </a:r>
            <a:r>
              <a:rPr lang="en-US" altLang="zh-CN" sz="3100" b="1" dirty="0">
                <a:latin typeface="Times New Roman" panose="02020603050405020304" pitchFamily="18" charset="0"/>
                <a:cs typeface="Times New Roman" panose="02020603050405020304" pitchFamily="18" charset="0"/>
              </a:rPr>
              <a:t>(1)alive</a:t>
            </a:r>
            <a:r>
              <a:rPr lang="zh-CN" altLang="en-US" sz="3100" b="1" dirty="0">
                <a:latin typeface="Times New Roman" panose="02020603050405020304" pitchFamily="18" charset="0"/>
                <a:cs typeface="Times New Roman" panose="02020603050405020304" pitchFamily="18" charset="0"/>
              </a:rPr>
              <a:t>作形容词时，还可表示“继续存在”。如：</a:t>
            </a:r>
          </a:p>
          <a:p>
            <a:pPr>
              <a:lnSpc>
                <a:spcPct val="150000"/>
              </a:lnSpc>
            </a:pPr>
            <a:r>
              <a:rPr lang="en-US" altLang="zh-CN" sz="3100" b="1" dirty="0">
                <a:latin typeface="Times New Roman" panose="02020603050405020304" pitchFamily="18" charset="0"/>
                <a:cs typeface="Times New Roman" panose="02020603050405020304" pitchFamily="18" charset="0"/>
              </a:rPr>
              <a:t>We should keep these traditions alive. </a:t>
            </a:r>
          </a:p>
          <a:p>
            <a:pPr>
              <a:lnSpc>
                <a:spcPct val="150000"/>
              </a:lnSpc>
            </a:pPr>
            <a:r>
              <a:rPr lang="zh-CN" altLang="en-US" sz="3100" b="1" dirty="0">
                <a:latin typeface="Times New Roman" panose="02020603050405020304" pitchFamily="18" charset="0"/>
                <a:cs typeface="Times New Roman" panose="02020603050405020304" pitchFamily="18" charset="0"/>
              </a:rPr>
              <a:t>我们应该继承这些传统。</a:t>
            </a:r>
          </a:p>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反义词： </a:t>
            </a:r>
            <a:r>
              <a:rPr lang="en-US" altLang="zh-CN" sz="3100" b="1" dirty="0">
                <a:latin typeface="Times New Roman" panose="02020603050405020304" pitchFamily="18" charset="0"/>
                <a:cs typeface="Times New Roman" panose="02020603050405020304" pitchFamily="18" charset="0"/>
              </a:rPr>
              <a:t>dead adj. </a:t>
            </a:r>
            <a:r>
              <a:rPr lang="zh-CN" altLang="en-US" sz="3100" b="1" dirty="0">
                <a:latin typeface="Times New Roman" panose="02020603050405020304" pitchFamily="18" charset="0"/>
                <a:cs typeface="Times New Roman" panose="02020603050405020304" pitchFamily="18" charset="0"/>
              </a:rPr>
              <a:t>死的；无生命的</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4" y="1151185"/>
            <a:ext cx="1424321"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句型透视</a:t>
            </a:r>
          </a:p>
        </p:txBody>
      </p:sp>
      <p:pic>
        <p:nvPicPr>
          <p:cNvPr id="7" name="Picture 4"/>
          <p:cNvPicPr>
            <a:picLocks noChangeAspect="1"/>
          </p:cNvPicPr>
          <p:nvPr/>
        </p:nvPicPr>
        <p:blipFill>
          <a:blip r:embed="rId2" cstate="email"/>
          <a:stretch>
            <a:fillRect/>
          </a:stretch>
        </p:blipFill>
        <p:spPr>
          <a:xfrm>
            <a:off x="473077" y="1285806"/>
            <a:ext cx="84455" cy="414020"/>
          </a:xfrm>
          <a:prstGeom prst="rect">
            <a:avLst/>
          </a:prstGeom>
          <a:noFill/>
          <a:ln w="9525">
            <a:noFill/>
          </a:ln>
        </p:spPr>
      </p:pic>
      <p:sp>
        <p:nvSpPr>
          <p:cNvPr id="8" name="Text Box 4"/>
          <p:cNvSpPr txBox="1">
            <a:spLocks noChangeArrowheads="1"/>
          </p:cNvSpPr>
          <p:nvPr/>
        </p:nvSpPr>
        <p:spPr bwMode="auto">
          <a:xfrm>
            <a:off x="476497" y="1702387"/>
            <a:ext cx="11141763" cy="2239072"/>
          </a:xfrm>
          <a:prstGeom prst="rect">
            <a:avLst/>
          </a:prstGeom>
          <a:noFill/>
          <a:ln w="9525">
            <a:noFill/>
            <a:miter lim="800000"/>
          </a:ln>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1 By the time I got up, my brother had already gotten in the shower. </a:t>
            </a:r>
          </a:p>
          <a:p>
            <a:pPr>
              <a:lnSpc>
                <a:spcPct val="150000"/>
              </a:lnSpc>
            </a:pPr>
            <a:r>
              <a:rPr lang="zh-CN" altLang="en-US" sz="3100" b="1" dirty="0">
                <a:latin typeface="Times New Roman" panose="02020603050405020304" pitchFamily="18" charset="0"/>
                <a:cs typeface="Times New Roman" panose="02020603050405020304" pitchFamily="18" charset="0"/>
              </a:rPr>
              <a:t>到我起床的时候，我哥哥已经在洗淋浴了。</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242473" y="1521215"/>
          <a:ext cx="9962339" cy="4532376"/>
        </p:xfrm>
        <a:graphic>
          <a:graphicData uri="http://schemas.openxmlformats.org/drawingml/2006/table">
            <a:tbl>
              <a:tblPr/>
              <a:tblGrid>
                <a:gridCol w="1371640">
                  <a:extLst>
                    <a:ext uri="{9D8B030D-6E8A-4147-A177-3AD203B41FA5}">
                      <a16:colId xmlns:a16="http://schemas.microsoft.com/office/drawing/2014/main" val="20000"/>
                    </a:ext>
                  </a:extLst>
                </a:gridCol>
                <a:gridCol w="8590699">
                  <a:extLst>
                    <a:ext uri="{9D8B030D-6E8A-4147-A177-3AD203B41FA5}">
                      <a16:colId xmlns:a16="http://schemas.microsoft.com/office/drawing/2014/main" val="20001"/>
                    </a:ext>
                  </a:extLst>
                </a:gridCol>
              </a:tblGrid>
              <a:tr h="4484624">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单</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词</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闯</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关</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4.</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着火；燃烧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v. ________ </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派生词</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着火的；燃烧的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adj. 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5.</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活着；有生气的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adj. ________ </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反义词</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死的；无生命的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adj. 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6.</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西；西方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n. ________ </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派生词</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西方的；西部的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adj. ________</a:t>
                      </a:r>
                      <a:endParaRPr kumimoji="0" lang="zh-CN"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4" y="2909012"/>
            <a:ext cx="1584325" cy="461665"/>
          </a:xfrm>
          <a:prstGeom prst="rect">
            <a:avLst/>
          </a:prstGeom>
        </p:spPr>
        <p:txBody>
          <a:bodyPr lIns="91438" tIns="45719" rIns="91438" bIns="45719">
            <a:spAutoFit/>
          </a:bodyPr>
          <a:lstStyle/>
          <a:p>
            <a:pPr>
              <a:defRPr/>
            </a:pPr>
            <a:r>
              <a:rPr lang="en-US"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 name="矩形 38"/>
          <p:cNvSpPr>
            <a:spLocks noChangeArrowheads="1"/>
          </p:cNvSpPr>
          <p:nvPr/>
        </p:nvSpPr>
        <p:spPr bwMode="auto">
          <a:xfrm>
            <a:off x="5455032" y="1639745"/>
            <a:ext cx="835485"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burn</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6" name="矩形 38"/>
          <p:cNvSpPr>
            <a:spLocks noChangeArrowheads="1"/>
          </p:cNvSpPr>
          <p:nvPr/>
        </p:nvSpPr>
        <p:spPr bwMode="auto">
          <a:xfrm>
            <a:off x="4052814" y="2358356"/>
            <a:ext cx="1245855"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burning</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8" name="矩形 38"/>
          <p:cNvSpPr>
            <a:spLocks noChangeArrowheads="1"/>
          </p:cNvSpPr>
          <p:nvPr/>
        </p:nvSpPr>
        <p:spPr bwMode="auto">
          <a:xfrm>
            <a:off x="6706393" y="3118825"/>
            <a:ext cx="798617"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alive</a:t>
            </a:r>
          </a:p>
        </p:txBody>
      </p:sp>
      <p:sp>
        <p:nvSpPr>
          <p:cNvPr id="19" name="矩形 38"/>
          <p:cNvSpPr>
            <a:spLocks noChangeArrowheads="1"/>
          </p:cNvSpPr>
          <p:nvPr/>
        </p:nvSpPr>
        <p:spPr bwMode="auto">
          <a:xfrm>
            <a:off x="5196394" y="3877577"/>
            <a:ext cx="817853"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dead</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20" name="矩形 38"/>
          <p:cNvSpPr>
            <a:spLocks noChangeArrowheads="1"/>
          </p:cNvSpPr>
          <p:nvPr/>
        </p:nvSpPr>
        <p:spPr bwMode="auto">
          <a:xfrm>
            <a:off x="5305709" y="4619641"/>
            <a:ext cx="774827"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west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2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1" name="矩形 38"/>
          <p:cNvSpPr>
            <a:spLocks noChangeArrowheads="1"/>
          </p:cNvSpPr>
          <p:nvPr/>
        </p:nvSpPr>
        <p:spPr bwMode="auto">
          <a:xfrm>
            <a:off x="3674133" y="5283028"/>
            <a:ext cx="1210588"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western</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p:bldP spid="19" grpId="0"/>
      <p:bldP spid="20"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340661" y="502585"/>
            <a:ext cx="11331388" cy="5816975"/>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 </a:t>
            </a: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本句是含有时间状语从句的复合句， </a:t>
            </a:r>
            <a:r>
              <a:rPr lang="en-US" altLang="zh-CN" sz="3100" b="1" dirty="0">
                <a:latin typeface="Times New Roman" panose="02020603050405020304" pitchFamily="18" charset="0"/>
                <a:cs typeface="Times New Roman" panose="02020603050405020304" pitchFamily="18" charset="0"/>
              </a:rPr>
              <a:t>________(</a:t>
            </a:r>
            <a:r>
              <a:rPr lang="zh-CN" altLang="en-US" sz="3100" b="1" dirty="0">
                <a:latin typeface="Times New Roman" panose="02020603050405020304" pitchFamily="18" charset="0"/>
                <a:cs typeface="Times New Roman" panose="02020603050405020304" pitchFamily="18" charset="0"/>
              </a:rPr>
              <a:t>主句</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从句</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是“</a:t>
            </a:r>
            <a:r>
              <a:rPr lang="en-US" altLang="zh-CN" sz="3100" b="1" dirty="0">
                <a:latin typeface="Times New Roman" panose="02020603050405020304" pitchFamily="18" charset="0"/>
                <a:cs typeface="Times New Roman" panose="02020603050405020304" pitchFamily="18" charset="0"/>
              </a:rPr>
              <a:t>my brother had already gotten in the shower”， ________(</a:t>
            </a:r>
            <a:r>
              <a:rPr lang="zh-CN" altLang="en-US" sz="3100" b="1" dirty="0">
                <a:latin typeface="Times New Roman" panose="02020603050405020304" pitchFamily="18" charset="0"/>
                <a:cs typeface="Times New Roman" panose="02020603050405020304" pitchFamily="18" charset="0"/>
              </a:rPr>
              <a:t>主句</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从句</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是“</a:t>
            </a:r>
            <a:r>
              <a:rPr lang="en-US" altLang="zh-CN" sz="3100" b="1" dirty="0">
                <a:latin typeface="Times New Roman" panose="02020603050405020304" pitchFamily="18" charset="0"/>
                <a:cs typeface="Times New Roman" panose="02020603050405020304" pitchFamily="18" charset="0"/>
              </a:rPr>
              <a:t>I got up”， ____________</a:t>
            </a:r>
            <a:r>
              <a:rPr lang="zh-CN" altLang="en-US" sz="3100" b="1" dirty="0">
                <a:latin typeface="Times New Roman" panose="02020603050405020304" pitchFamily="18" charset="0"/>
                <a:cs typeface="Times New Roman" panose="02020603050405020304" pitchFamily="18" charset="0"/>
              </a:rPr>
              <a:t>相当于连词，意为“在</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以前；到</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的时候”，用来引导时间状语从句。如：</a:t>
            </a:r>
          </a:p>
          <a:p>
            <a:pPr>
              <a:lnSpc>
                <a:spcPct val="150000"/>
              </a:lnSpc>
            </a:pPr>
            <a:r>
              <a:rPr lang="en-US" altLang="zh-CN" sz="3100" b="1" dirty="0">
                <a:latin typeface="Times New Roman" panose="02020603050405020304" pitchFamily="18" charset="0"/>
                <a:cs typeface="Times New Roman" panose="02020603050405020304" pitchFamily="18" charset="0"/>
              </a:rPr>
              <a:t>By the time I walked into the classroom, the teacher had started teaching.</a:t>
            </a:r>
          </a:p>
          <a:p>
            <a:pPr>
              <a:lnSpc>
                <a:spcPct val="150000"/>
              </a:lnSpc>
            </a:pPr>
            <a:r>
              <a:rPr lang="zh-CN" altLang="en-US" sz="3100" b="1" dirty="0">
                <a:latin typeface="Times New Roman" panose="02020603050405020304" pitchFamily="18" charset="0"/>
                <a:cs typeface="Times New Roman" panose="02020603050405020304" pitchFamily="18" charset="0"/>
              </a:rPr>
              <a:t>在我走进教室之前，老师已经开始讲课了。</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1" name="Rectangle 8"/>
          <p:cNvSpPr>
            <a:spLocks noChangeArrowheads="1"/>
          </p:cNvSpPr>
          <p:nvPr/>
        </p:nvSpPr>
        <p:spPr bwMode="auto">
          <a:xfrm>
            <a:off x="8328076" y="1123221"/>
            <a:ext cx="1378633"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主句</a:t>
            </a:r>
          </a:p>
        </p:txBody>
      </p:sp>
      <p:sp>
        <p:nvSpPr>
          <p:cNvPr id="10" name="Rectangle 8"/>
          <p:cNvSpPr>
            <a:spLocks noChangeArrowheads="1"/>
          </p:cNvSpPr>
          <p:nvPr/>
        </p:nvSpPr>
        <p:spPr bwMode="auto">
          <a:xfrm>
            <a:off x="9279213" y="1813504"/>
            <a:ext cx="1228761"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从句</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 name="Rectangle 8"/>
          <p:cNvSpPr>
            <a:spLocks noChangeArrowheads="1"/>
          </p:cNvSpPr>
          <p:nvPr/>
        </p:nvSpPr>
        <p:spPr bwMode="auto">
          <a:xfrm>
            <a:off x="4304715" y="2423104"/>
            <a:ext cx="1997612" cy="461665"/>
          </a:xfrm>
          <a:prstGeom prst="rect">
            <a:avLst/>
          </a:prstGeom>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by the time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396933" y="1005922"/>
            <a:ext cx="11331388" cy="2954653"/>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(2)had gotten </a:t>
            </a:r>
            <a:r>
              <a:rPr lang="zh-CN" altLang="en-US" sz="3100" b="1" dirty="0">
                <a:latin typeface="Times New Roman" panose="02020603050405020304" pitchFamily="18" charset="0"/>
                <a:cs typeface="Times New Roman" panose="02020603050405020304" pitchFamily="18" charset="0"/>
              </a:rPr>
              <a:t>是过去完成时的结构。过去完成时表示在过去某一时间或动作之前已经发生或完成了的动作，并且对过去造成了影响或产生了结果。过去完成时由“助动词</a:t>
            </a:r>
            <a:r>
              <a:rPr lang="en-US" altLang="zh-CN" sz="3100" b="1" dirty="0">
                <a:latin typeface="Times New Roman" panose="02020603050405020304" pitchFamily="18" charset="0"/>
                <a:cs typeface="Times New Roman" panose="02020603050405020304" pitchFamily="18" charset="0"/>
              </a:rPr>
              <a:t>________(</a:t>
            </a:r>
            <a:r>
              <a:rPr lang="zh-CN" altLang="en-US" sz="3100" b="1" dirty="0">
                <a:latin typeface="Times New Roman" panose="02020603050405020304" pitchFamily="18" charset="0"/>
                <a:cs typeface="Times New Roman" panose="02020603050405020304" pitchFamily="18" charset="0"/>
              </a:rPr>
              <a:t>用于各种人称和数</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＋动词的</a:t>
            </a:r>
            <a:r>
              <a:rPr lang="en-US" altLang="zh-CN" sz="3100" b="1" dirty="0">
                <a:latin typeface="Times New Roman" panose="02020603050405020304" pitchFamily="18" charset="0"/>
                <a:cs typeface="Times New Roman" panose="02020603050405020304" pitchFamily="18" charset="0"/>
              </a:rPr>
              <a:t>____________</a:t>
            </a:r>
            <a:r>
              <a:rPr lang="zh-CN" altLang="en-US" sz="3100" b="1" dirty="0">
                <a:latin typeface="Times New Roman" panose="02020603050405020304" pitchFamily="18" charset="0"/>
                <a:cs typeface="Times New Roman" panose="02020603050405020304" pitchFamily="18" charset="0"/>
              </a:rPr>
              <a:t>”构成。</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1" name="Rectangle 8"/>
          <p:cNvSpPr>
            <a:spLocks noChangeArrowheads="1"/>
          </p:cNvSpPr>
          <p:nvPr/>
        </p:nvSpPr>
        <p:spPr bwMode="auto">
          <a:xfrm>
            <a:off x="6936530" y="2588058"/>
            <a:ext cx="1228761" cy="461665"/>
          </a:xfrm>
          <a:prstGeom prst="rect">
            <a:avLst/>
          </a:prstGeom>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had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 name="Rectangle 8"/>
          <p:cNvSpPr>
            <a:spLocks noChangeArrowheads="1"/>
          </p:cNvSpPr>
          <p:nvPr/>
        </p:nvSpPr>
        <p:spPr bwMode="auto">
          <a:xfrm>
            <a:off x="2594027" y="3295029"/>
            <a:ext cx="1696620"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过去分词</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818162" y="979092"/>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643406" y="1046711"/>
            <a:ext cx="84455" cy="414020"/>
          </a:xfrm>
          <a:prstGeom prst="rect">
            <a:avLst/>
          </a:prstGeom>
          <a:noFill/>
          <a:ln w="9525">
            <a:noFill/>
          </a:ln>
        </p:spPr>
      </p:pic>
      <p:sp>
        <p:nvSpPr>
          <p:cNvPr id="8" name="Text Box 7"/>
          <p:cNvSpPr txBox="1">
            <a:spLocks noChangeArrowheads="1"/>
          </p:cNvSpPr>
          <p:nvPr/>
        </p:nvSpPr>
        <p:spPr bwMode="auto">
          <a:xfrm>
            <a:off x="496923" y="1612389"/>
            <a:ext cx="11166160" cy="5101395"/>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(1)</a:t>
            </a:r>
            <a:r>
              <a:rPr lang="zh-CN" altLang="en-US" sz="3100" b="1" dirty="0">
                <a:latin typeface="Times New Roman" panose="02020603050405020304" pitchFamily="18" charset="0"/>
                <a:cs typeface="Times New Roman" panose="02020603050405020304" pitchFamily="18" charset="0"/>
              </a:rPr>
              <a:t>用括号中所给单词的适当形式填空</a:t>
            </a:r>
          </a:p>
          <a:p>
            <a:pPr>
              <a:lnSpc>
                <a:spcPct val="150000"/>
              </a:lnSpc>
            </a:pPr>
            <a:r>
              <a:rPr lang="en-US" altLang="zh-CN" sz="3100" b="1" dirty="0">
                <a:latin typeface="Times New Roman" panose="02020603050405020304" pitchFamily="18" charset="0"/>
                <a:cs typeface="Times New Roman" panose="02020603050405020304" pitchFamily="18" charset="0"/>
              </a:rPr>
              <a:t>By the time I woke up, my sister had already  ________ (get) in the shower.</a:t>
            </a:r>
          </a:p>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根据汉语意思完成句子</a:t>
            </a:r>
          </a:p>
          <a:p>
            <a:pPr>
              <a:lnSpc>
                <a:spcPct val="150000"/>
              </a:lnSpc>
            </a:pPr>
            <a:r>
              <a:rPr lang="zh-CN" altLang="en-US" sz="3100" b="1" dirty="0">
                <a:latin typeface="Times New Roman" panose="02020603050405020304" pitchFamily="18" charset="0"/>
                <a:cs typeface="Times New Roman" panose="02020603050405020304" pitchFamily="18" charset="0"/>
              </a:rPr>
              <a:t>当我到达车站的时候，火车已经离开了。</a:t>
            </a:r>
          </a:p>
          <a:p>
            <a:pPr>
              <a:lnSpc>
                <a:spcPct val="150000"/>
              </a:lnSpc>
            </a:pPr>
            <a:r>
              <a:rPr lang="en-US" altLang="zh-CN" sz="3100" b="1" dirty="0">
                <a:latin typeface="Times New Roman" panose="02020603050405020304" pitchFamily="18" charset="0"/>
                <a:cs typeface="Times New Roman" panose="02020603050405020304" pitchFamily="18" charset="0"/>
              </a:rPr>
              <a:t>________ ________ ________ I got to the station, the train ________ already ________．</a:t>
            </a: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Rectangle 8"/>
          <p:cNvSpPr>
            <a:spLocks noChangeArrowheads="1"/>
          </p:cNvSpPr>
          <p:nvPr/>
        </p:nvSpPr>
        <p:spPr bwMode="auto">
          <a:xfrm>
            <a:off x="8145195" y="2457374"/>
            <a:ext cx="1266092" cy="461665"/>
          </a:xfrm>
          <a:prstGeom prst="rect">
            <a:avLst/>
          </a:prstGeom>
          <a:noFill/>
          <a:ln w="9525">
            <a:noFill/>
            <a:miter lim="800000"/>
          </a:ln>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gotten</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Rectangle 8"/>
          <p:cNvSpPr>
            <a:spLocks noChangeArrowheads="1"/>
          </p:cNvSpPr>
          <p:nvPr/>
        </p:nvSpPr>
        <p:spPr bwMode="auto">
          <a:xfrm>
            <a:off x="844707" y="5181266"/>
            <a:ext cx="4303655" cy="461665"/>
          </a:xfrm>
          <a:prstGeom prst="rect">
            <a:avLst/>
          </a:prstGeom>
        </p:spPr>
        <p:txBody>
          <a:bodyPr wrap="square" lIns="91438" tIns="45719" rIns="91438" bIns="45719">
            <a:spAutoFit/>
          </a:bodyPr>
          <a:lstStyle/>
          <a:p>
            <a:r>
              <a:rPr lang="en-US" altLang="zh-CN" sz="2400" b="1">
                <a:solidFill>
                  <a:srgbClr val="FF0000"/>
                </a:solidFill>
                <a:latin typeface="Times New Roman" panose="02020603050405020304" pitchFamily="18" charset="0"/>
                <a:cs typeface="Times New Roman" panose="02020603050405020304" pitchFamily="18" charset="0"/>
              </a:rPr>
              <a:t>By                   the              time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 name="Rectangle 8"/>
          <p:cNvSpPr>
            <a:spLocks noChangeArrowheads="1"/>
          </p:cNvSpPr>
          <p:nvPr/>
        </p:nvSpPr>
        <p:spPr bwMode="auto">
          <a:xfrm>
            <a:off x="824156" y="5890857"/>
            <a:ext cx="1285997" cy="461665"/>
          </a:xfrm>
          <a:prstGeom prst="rect">
            <a:avLst/>
          </a:prstGeom>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had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Rectangle 8"/>
          <p:cNvSpPr>
            <a:spLocks noChangeArrowheads="1"/>
          </p:cNvSpPr>
          <p:nvPr/>
        </p:nvSpPr>
        <p:spPr bwMode="auto">
          <a:xfrm>
            <a:off x="3791475" y="5881893"/>
            <a:ext cx="628260" cy="461665"/>
          </a:xfrm>
          <a:prstGeom prst="rect">
            <a:avLst/>
          </a:prstGeom>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left</a:t>
            </a:r>
            <a:endParaRPr lang="zh-CN" altLang="zh-CN"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dissolv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ssolv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479574" y="895832"/>
            <a:ext cx="11138685" cy="1523492"/>
          </a:xfrm>
          <a:prstGeom prst="rect">
            <a:avLst/>
          </a:prstGeom>
          <a:noFill/>
          <a:ln w="9525">
            <a:noFill/>
            <a:miter lim="800000"/>
          </a:ln>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2 But before I got to the bus stop, the bus had already left.</a:t>
            </a:r>
          </a:p>
          <a:p>
            <a:pPr>
              <a:lnSpc>
                <a:spcPct val="150000"/>
              </a:lnSpc>
            </a:pPr>
            <a:r>
              <a:rPr lang="zh-CN" altLang="en-US" sz="3100" b="1" dirty="0">
                <a:latin typeface="Times New Roman" panose="02020603050405020304" pitchFamily="18" charset="0"/>
                <a:cs typeface="Times New Roman" panose="02020603050405020304" pitchFamily="18" charset="0"/>
              </a:rPr>
              <a:t>但是，在我到达公共汽车站之前，公共汽车已经离开了。</a:t>
            </a:r>
          </a:p>
        </p:txBody>
      </p:sp>
      <p:sp>
        <p:nvSpPr>
          <p:cNvPr id="9" name="Rectangle 14"/>
          <p:cNvSpPr>
            <a:spLocks noChangeArrowheads="1"/>
          </p:cNvSpPr>
          <p:nvPr/>
        </p:nvSpPr>
        <p:spPr bwMode="auto">
          <a:xfrm>
            <a:off x="455611" y="2331251"/>
            <a:ext cx="11144719" cy="4385814"/>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探究</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本句含有</a:t>
            </a:r>
            <a:r>
              <a:rPr lang="en-US" altLang="zh-CN" sz="3100" b="1" dirty="0">
                <a:latin typeface="Times New Roman" panose="02020603050405020304" pitchFamily="18" charset="0"/>
                <a:cs typeface="Times New Roman" panose="02020603050405020304" pitchFamily="18" charset="0"/>
              </a:rPr>
              <a:t>before</a:t>
            </a:r>
            <a:r>
              <a:rPr lang="zh-CN" altLang="en-US" sz="3100" b="1" dirty="0">
                <a:latin typeface="Times New Roman" panose="02020603050405020304" pitchFamily="18" charset="0"/>
                <a:cs typeface="Times New Roman" panose="02020603050405020304" pitchFamily="18" charset="0"/>
              </a:rPr>
              <a:t>引导的时间状语从句，主句是 </a:t>
            </a:r>
            <a:r>
              <a:rPr lang="en-US" altLang="zh-CN" sz="3100" b="1" dirty="0">
                <a:latin typeface="Times New Roman" panose="02020603050405020304" pitchFamily="18" charset="0"/>
                <a:cs typeface="Times New Roman" panose="02020603050405020304" pitchFamily="18" charset="0"/>
              </a:rPr>
              <a:t>____________________</a:t>
            </a:r>
            <a:r>
              <a:rPr lang="zh-CN" altLang="en-US" sz="3100" b="1" dirty="0">
                <a:latin typeface="Times New Roman" panose="02020603050405020304" pitchFamily="18" charset="0"/>
                <a:cs typeface="Times New Roman" panose="02020603050405020304" pitchFamily="18" charset="0"/>
              </a:rPr>
              <a:t>，从句是 </a:t>
            </a:r>
            <a:r>
              <a:rPr lang="en-US" altLang="zh-CN" sz="3100" b="1" dirty="0">
                <a:latin typeface="Times New Roman" panose="02020603050405020304" pitchFamily="18" charset="0"/>
                <a:cs typeface="Times New Roman" panose="02020603050405020304" pitchFamily="18" charset="0"/>
              </a:rPr>
              <a:t>______________________</a:t>
            </a:r>
            <a:r>
              <a:rPr lang="zh-CN" altLang="en-US" sz="3100" b="1" dirty="0">
                <a:latin typeface="Times New Roman" panose="02020603050405020304" pitchFamily="18" charset="0"/>
                <a:cs typeface="Times New Roman" panose="02020603050405020304" pitchFamily="18" charset="0"/>
              </a:rPr>
              <a:t>，</a:t>
            </a:r>
            <a:r>
              <a:rPr lang="en-US" altLang="zh-CN" sz="3100" b="1" dirty="0">
                <a:latin typeface="Times New Roman" panose="02020603050405020304" pitchFamily="18" charset="0"/>
                <a:cs typeface="Times New Roman" panose="02020603050405020304" pitchFamily="18" charset="0"/>
              </a:rPr>
              <a:t>before</a:t>
            </a:r>
            <a:r>
              <a:rPr lang="zh-CN" altLang="en-US" sz="3100" b="1" dirty="0">
                <a:latin typeface="Times New Roman" panose="02020603050405020304" pitchFamily="18" charset="0"/>
                <a:cs typeface="Times New Roman" panose="02020603050405020304" pitchFamily="18" charset="0"/>
              </a:rPr>
              <a:t>是 </a:t>
            </a:r>
            <a:r>
              <a:rPr lang="en-US" altLang="zh-CN" sz="3100" b="1" dirty="0">
                <a:latin typeface="Times New Roman" panose="02020603050405020304" pitchFamily="18" charset="0"/>
                <a:cs typeface="Times New Roman" panose="02020603050405020304" pitchFamily="18" charset="0"/>
              </a:rPr>
              <a:t>________ </a:t>
            </a:r>
            <a:r>
              <a:rPr lang="zh-CN" altLang="en-US" sz="3100" b="1" dirty="0">
                <a:latin typeface="Times New Roman" panose="02020603050405020304" pitchFamily="18" charset="0"/>
                <a:cs typeface="Times New Roman" panose="02020603050405020304" pitchFamily="18" charset="0"/>
              </a:rPr>
              <a:t>词，意为“在</a:t>
            </a:r>
            <a:r>
              <a:rPr lang="en-US" altLang="zh-CN" sz="3100" b="1" dirty="0">
                <a:latin typeface="Times New Roman" panose="02020603050405020304" pitchFamily="18" charset="0"/>
                <a:cs typeface="Times New Roman" panose="02020603050405020304" pitchFamily="18" charset="0"/>
              </a:rPr>
              <a:t>……</a:t>
            </a:r>
            <a:r>
              <a:rPr lang="zh-CN" altLang="en-US" sz="3100" b="1" dirty="0">
                <a:latin typeface="Times New Roman" panose="02020603050405020304" pitchFamily="18" charset="0"/>
                <a:cs typeface="Times New Roman" panose="02020603050405020304" pitchFamily="18" charset="0"/>
              </a:rPr>
              <a:t>之前”，用来引导 </a:t>
            </a:r>
            <a:r>
              <a:rPr lang="en-US" altLang="zh-CN" sz="3100" b="1" dirty="0">
                <a:latin typeface="Times New Roman" panose="02020603050405020304" pitchFamily="18" charset="0"/>
                <a:cs typeface="Times New Roman" panose="02020603050405020304" pitchFamily="18" charset="0"/>
              </a:rPr>
              <a:t>________ </a:t>
            </a:r>
            <a:r>
              <a:rPr lang="zh-CN" altLang="en-US" sz="3100" b="1" dirty="0">
                <a:latin typeface="Times New Roman" panose="02020603050405020304" pitchFamily="18" charset="0"/>
                <a:cs typeface="Times New Roman" panose="02020603050405020304" pitchFamily="18" charset="0"/>
              </a:rPr>
              <a:t>状语从句。如：</a:t>
            </a:r>
          </a:p>
          <a:p>
            <a:pPr>
              <a:lnSpc>
                <a:spcPct val="150000"/>
              </a:lnSpc>
            </a:pPr>
            <a:r>
              <a:rPr lang="en-US" altLang="zh-CN" sz="3100" b="1" dirty="0">
                <a:latin typeface="Times New Roman" panose="02020603050405020304" pitchFamily="18" charset="0"/>
                <a:cs typeface="Times New Roman" panose="02020603050405020304" pitchFamily="18" charset="0"/>
              </a:rPr>
              <a:t>Don't forget to let me know before you leave. </a:t>
            </a:r>
          </a:p>
          <a:p>
            <a:pPr>
              <a:lnSpc>
                <a:spcPct val="150000"/>
              </a:lnSpc>
            </a:pPr>
            <a:r>
              <a:rPr lang="zh-CN" altLang="en-US" sz="3100" b="1" dirty="0">
                <a:latin typeface="Times New Roman" panose="02020603050405020304" pitchFamily="18" charset="0"/>
                <a:cs typeface="Times New Roman" panose="02020603050405020304" pitchFamily="18" charset="0"/>
              </a:rPr>
              <a:t>在你离开之前，不要忘记通知我。</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11" name="Rectangle 8"/>
          <p:cNvSpPr>
            <a:spLocks noChangeArrowheads="1"/>
          </p:cNvSpPr>
          <p:nvPr/>
        </p:nvSpPr>
        <p:spPr bwMode="auto">
          <a:xfrm>
            <a:off x="815927" y="3239290"/>
            <a:ext cx="3362179" cy="461665"/>
          </a:xfrm>
          <a:prstGeom prst="rect">
            <a:avLst/>
          </a:prstGeom>
        </p:spPr>
        <p:txBody>
          <a:bodyPr wrap="square" lIns="91438" tIns="45719" rIns="91438" bIns="45719">
            <a:spAutoFit/>
          </a:bodyPr>
          <a:lstStyle/>
          <a:p>
            <a:r>
              <a:rPr lang="en-US" altLang="zh-CN" sz="2400" b="1" dirty="0">
                <a:solidFill>
                  <a:srgbClr val="FF0000"/>
                </a:solidFill>
                <a:latin typeface="Times New Roman" panose="02020603050405020304" pitchFamily="18" charset="0"/>
                <a:cs typeface="Times New Roman" panose="02020603050405020304" pitchFamily="18" charset="0"/>
              </a:rPr>
              <a:t>the bus had already left</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2" name="Rectangle 8"/>
          <p:cNvSpPr>
            <a:spLocks noChangeArrowheads="1"/>
          </p:cNvSpPr>
          <p:nvPr/>
        </p:nvSpPr>
        <p:spPr bwMode="auto">
          <a:xfrm>
            <a:off x="6316345" y="3253106"/>
            <a:ext cx="3378200" cy="46037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 </a:t>
            </a:r>
            <a:r>
              <a:rPr lang="en-US" altLang="zh-CN" sz="2400" b="1" dirty="0">
                <a:solidFill>
                  <a:srgbClr val="FF0000"/>
                </a:solidFill>
                <a:latin typeface="Times New Roman" panose="02020603050405020304" pitchFamily="18" charset="0"/>
                <a:cs typeface="Times New Roman" panose="02020603050405020304" pitchFamily="18" charset="0"/>
              </a:rPr>
              <a:t>I got to the bus stop</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Rectangle 8"/>
          <p:cNvSpPr>
            <a:spLocks noChangeArrowheads="1"/>
          </p:cNvSpPr>
          <p:nvPr/>
        </p:nvSpPr>
        <p:spPr bwMode="auto">
          <a:xfrm>
            <a:off x="2408451" y="3933017"/>
            <a:ext cx="827119"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连</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Rectangle 8"/>
          <p:cNvSpPr>
            <a:spLocks noChangeArrowheads="1"/>
          </p:cNvSpPr>
          <p:nvPr/>
        </p:nvSpPr>
        <p:spPr bwMode="auto">
          <a:xfrm>
            <a:off x="10021141" y="3943224"/>
            <a:ext cx="1256059" cy="461665"/>
          </a:xfrm>
          <a:prstGeom prst="rect">
            <a:avLst/>
          </a:prstGeom>
        </p:spPr>
        <p:txBody>
          <a:bodyPr wrap="square" lIns="91438" tIns="45719" rIns="91438" bIns="45719">
            <a:spAutoFit/>
          </a:bodyPr>
          <a:lstStyle/>
          <a:p>
            <a:r>
              <a:rPr lang="zh-CN" altLang="zh-CN" sz="2400" b="1" dirty="0">
                <a:solidFill>
                  <a:srgbClr val="FF0000"/>
                </a:solidFill>
                <a:latin typeface="Times New Roman" panose="02020603050405020304" pitchFamily="18" charset="0"/>
                <a:cs typeface="Times New Roman" panose="02020603050405020304" pitchFamily="18" charset="0"/>
              </a:rPr>
              <a:t>时间</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dissolv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4"/>
          <p:cNvSpPr>
            <a:spLocks noChangeArrowheads="1"/>
          </p:cNvSpPr>
          <p:nvPr/>
        </p:nvSpPr>
        <p:spPr bwMode="auto">
          <a:xfrm>
            <a:off x="548737" y="857490"/>
            <a:ext cx="11129931" cy="830997"/>
          </a:xfrm>
          <a:prstGeom prst="rect">
            <a:avLst/>
          </a:prstGeom>
          <a:noFill/>
          <a:ln w="9525">
            <a:noFill/>
            <a:miter lim="800000"/>
          </a:ln>
          <a:effectLst/>
        </p:spPr>
        <p:txBody>
          <a:bodyPr wrap="square" lIns="91438" tIns="45719" rIns="91438" bIns="45719" anchor="ctr">
            <a:spAutoFit/>
          </a:bodyPr>
          <a:lstStyle/>
          <a:p>
            <a:pPr>
              <a:lnSpc>
                <a:spcPct val="150000"/>
              </a:lnSpc>
            </a:pPr>
            <a:r>
              <a:rPr lang="en-US" altLang="zh-CN" sz="3100" b="1" dirty="0">
                <a:solidFill>
                  <a:schemeClr val="accent2"/>
                </a:solidFill>
                <a:latin typeface="Times New Roman" panose="02020603050405020304" pitchFamily="18" charset="0"/>
                <a:cs typeface="Times New Roman" panose="02020603050405020304" pitchFamily="18" charset="0"/>
              </a:rPr>
              <a:t>[</a:t>
            </a:r>
            <a:r>
              <a:rPr lang="zh-CN" altLang="en-US" sz="3100" b="1" dirty="0">
                <a:solidFill>
                  <a:schemeClr val="accent2"/>
                </a:solidFill>
                <a:latin typeface="Times New Roman" panose="02020603050405020304" pitchFamily="18" charset="0"/>
                <a:cs typeface="Times New Roman" panose="02020603050405020304" pitchFamily="18" charset="0"/>
              </a:rPr>
              <a:t>拓展</a:t>
            </a:r>
            <a:r>
              <a:rPr lang="en-US" altLang="zh-CN" sz="3100" b="1" dirty="0">
                <a:solidFill>
                  <a:schemeClr val="accent2"/>
                </a:solidFill>
                <a:latin typeface="Times New Roman" panose="02020603050405020304" pitchFamily="18" charset="0"/>
                <a:cs typeface="Times New Roman" panose="02020603050405020304" pitchFamily="18" charset="0"/>
              </a:rPr>
              <a:t>]</a:t>
            </a:r>
            <a:r>
              <a:rPr lang="en-US" sz="3200" dirty="0"/>
              <a:t> </a:t>
            </a:r>
            <a:r>
              <a:rPr lang="en-US" altLang="zh-CN" sz="3100" b="1" dirty="0">
                <a:latin typeface="Times New Roman" panose="02020603050405020304" pitchFamily="18" charset="0"/>
                <a:cs typeface="Times New Roman" panose="02020603050405020304" pitchFamily="18" charset="0"/>
              </a:rPr>
              <a:t>before</a:t>
            </a:r>
            <a:r>
              <a:rPr lang="zh-CN" altLang="en-US" sz="3100" b="1" dirty="0">
                <a:latin typeface="Times New Roman" panose="02020603050405020304" pitchFamily="18" charset="0"/>
                <a:cs typeface="Times New Roman" panose="02020603050405020304" pitchFamily="18" charset="0"/>
              </a:rPr>
              <a:t>还有如下词性和含义：</a:t>
            </a:r>
          </a:p>
        </p:txBody>
      </p:sp>
      <p:sp>
        <p:nvSpPr>
          <p:cNvPr id="14"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graphicFrame>
        <p:nvGraphicFramePr>
          <p:cNvPr id="4" name="表格 3"/>
          <p:cNvGraphicFramePr>
            <a:graphicFrameLocks noGrp="1"/>
          </p:cNvGraphicFramePr>
          <p:nvPr/>
        </p:nvGraphicFramePr>
        <p:xfrm>
          <a:off x="609602" y="1790699"/>
          <a:ext cx="10757647" cy="4434840"/>
        </p:xfrm>
        <a:graphic>
          <a:graphicData uri="http://schemas.openxmlformats.org/drawingml/2006/table">
            <a:tbl>
              <a:tblPr/>
              <a:tblGrid>
                <a:gridCol w="3577999">
                  <a:extLst>
                    <a:ext uri="{9D8B030D-6E8A-4147-A177-3AD203B41FA5}">
                      <a16:colId xmlns:a16="http://schemas.microsoft.com/office/drawing/2014/main" val="20000"/>
                    </a:ext>
                  </a:extLst>
                </a:gridCol>
                <a:gridCol w="7179648">
                  <a:extLst>
                    <a:ext uri="{9D8B030D-6E8A-4147-A177-3AD203B41FA5}">
                      <a16:colId xmlns:a16="http://schemas.microsoft.com/office/drawing/2014/main" val="20001"/>
                    </a:ext>
                  </a:extLst>
                </a:gridCol>
              </a:tblGrid>
              <a:tr h="2895600">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prep. </a:t>
                      </a:r>
                    </a:p>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在</a:t>
                      </a: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a:t>
                      </a: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之前</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I will be at home before noon. </a:t>
                      </a:r>
                    </a:p>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中午前我将在家。</a:t>
                      </a:r>
                    </a:p>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Return the books before leaving the room! </a:t>
                      </a:r>
                    </a:p>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离开房间之前把书还回来！</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93520">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adv. </a:t>
                      </a:r>
                    </a:p>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以前</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defTabSz="914400" rtl="0" eaLnBrk="1" latinLnBrk="0" hangingPunct="1">
                        <a:lnSpc>
                          <a:spcPct val="150000"/>
                        </a:lnSpc>
                        <a:spcBef>
                          <a:spcPts val="0"/>
                        </a:spcBef>
                        <a:spcAft>
                          <a:spcPts val="0"/>
                        </a:spcAft>
                      </a:pPr>
                      <a:r>
                        <a:rPr lang="en-US" altLang="zh-CN" sz="3100" b="1" kern="1200" dirty="0" smtClean="0">
                          <a:solidFill>
                            <a:schemeClr val="tx1"/>
                          </a:solidFill>
                          <a:latin typeface="Times New Roman" panose="02020603050405020304" pitchFamily="18" charset="0"/>
                          <a:ea typeface="+mn-ea"/>
                          <a:cs typeface="Times New Roman" panose="02020603050405020304" pitchFamily="18" charset="0"/>
                        </a:rPr>
                        <a:t>I have seen the film before. </a:t>
                      </a:r>
                    </a:p>
                    <a:p>
                      <a:pPr marL="0" marR="0" algn="l" defTabSz="914400" rtl="0" eaLnBrk="1" latinLnBrk="0" hangingPunct="1">
                        <a:lnSpc>
                          <a:spcPct val="150000"/>
                        </a:lnSpc>
                        <a:spcBef>
                          <a:spcPts val="0"/>
                        </a:spcBef>
                        <a:spcAft>
                          <a:spcPts val="0"/>
                        </a:spcAft>
                      </a:pPr>
                      <a:r>
                        <a:rPr lang="zh-CN" altLang="en-US" sz="3100" b="1" kern="1200" dirty="0" smtClean="0">
                          <a:solidFill>
                            <a:schemeClr val="tx1"/>
                          </a:solidFill>
                          <a:latin typeface="Times New Roman" panose="02020603050405020304" pitchFamily="18" charset="0"/>
                          <a:ea typeface="+mn-ea"/>
                          <a:cs typeface="Times New Roman" panose="02020603050405020304" pitchFamily="18" charset="0"/>
                        </a:rPr>
                        <a:t>我以前看过这部电影。</a:t>
                      </a:r>
                    </a:p>
                  </a:txBody>
                  <a:tcPr marL="68580" marR="6858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4" y="975937"/>
            <a:ext cx="1501265" cy="646331"/>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a:solidFill>
                  <a:srgbClr val="00A6AD"/>
                </a:solidFill>
                <a:latin typeface="Times New Roman" panose="02020603050405020304" pitchFamily="18" charset="0"/>
                <a:cs typeface="Times New Roman" panose="02020603050405020304" pitchFamily="18" charset="0"/>
              </a:rPr>
              <a:t>活学活用</a:t>
            </a:r>
            <a:r>
              <a:rPr lang="zh-CN" altLang="en-US" sz="2400" b="1" dirty="0">
                <a:solidFill>
                  <a:srgbClr val="FF6600"/>
                </a:solidFill>
                <a:latin typeface="Times New Roman" panose="02020603050405020304" pitchFamily="18" charset="0"/>
                <a:cs typeface="Times New Roman" panose="02020603050405020304" pitchFamily="18" charset="0"/>
              </a:rPr>
              <a:t> </a:t>
            </a:r>
          </a:p>
        </p:txBody>
      </p:sp>
      <p:pic>
        <p:nvPicPr>
          <p:cNvPr id="7" name="Picture 4"/>
          <p:cNvPicPr>
            <a:picLocks noChangeAspect="1"/>
          </p:cNvPicPr>
          <p:nvPr/>
        </p:nvPicPr>
        <p:blipFill>
          <a:blip r:embed="rId2" cstate="email"/>
          <a:stretch>
            <a:fillRect/>
          </a:stretch>
        </p:blipFill>
        <p:spPr>
          <a:xfrm>
            <a:off x="473077" y="1099637"/>
            <a:ext cx="84455" cy="414020"/>
          </a:xfrm>
          <a:prstGeom prst="rect">
            <a:avLst/>
          </a:prstGeom>
          <a:noFill/>
          <a:ln w="9525">
            <a:noFill/>
          </a:ln>
        </p:spPr>
      </p:pic>
      <p:sp>
        <p:nvSpPr>
          <p:cNvPr id="8" name="Text Box 7"/>
          <p:cNvSpPr txBox="1">
            <a:spLocks noChangeArrowheads="1"/>
          </p:cNvSpPr>
          <p:nvPr/>
        </p:nvSpPr>
        <p:spPr bwMode="auto">
          <a:xfrm>
            <a:off x="461064" y="1529523"/>
            <a:ext cx="10755507" cy="3670233"/>
          </a:xfrm>
          <a:prstGeom prst="rect">
            <a:avLst/>
          </a:prstGeom>
          <a:noFill/>
          <a:ln w="9525">
            <a:noFill/>
            <a:miter lim="800000"/>
          </a:ln>
          <a:effectLst/>
        </p:spPr>
        <p:txBody>
          <a:bodyPr wrap="square" lIns="91438" tIns="45719" rIns="91438" bIns="45719">
            <a:spAutoFit/>
          </a:bodyPr>
          <a:lstStyle/>
          <a:p>
            <a:pPr>
              <a:lnSpc>
                <a:spcPct val="150000"/>
              </a:lnSpc>
            </a:pPr>
            <a:r>
              <a:rPr lang="en-US" altLang="zh-CN" sz="3100" b="1" dirty="0">
                <a:latin typeface="Times New Roman" panose="02020603050405020304" pitchFamily="18" charset="0"/>
                <a:cs typeface="Times New Roman" panose="02020603050405020304" pitchFamily="18" charset="0"/>
              </a:rPr>
              <a:t>2</a:t>
            </a:r>
            <a:r>
              <a:rPr lang="zh-CN" altLang="en-US" sz="3100" b="1" dirty="0">
                <a:latin typeface="Times New Roman" panose="02020603050405020304" pitchFamily="18" charset="0"/>
                <a:cs typeface="Times New Roman" panose="02020603050405020304" pitchFamily="18" charset="0"/>
              </a:rPr>
              <a:t>．单项选择</a:t>
            </a:r>
          </a:p>
          <a:p>
            <a:pPr>
              <a:lnSpc>
                <a:spcPct val="150000"/>
              </a:lnSpc>
            </a:pPr>
            <a:r>
              <a:rPr lang="en-US" altLang="zh-CN" sz="3100" b="1" dirty="0">
                <a:latin typeface="Times New Roman" panose="02020603050405020304" pitchFamily="18" charset="0"/>
                <a:cs typeface="Times New Roman" panose="02020603050405020304" pitchFamily="18" charset="0"/>
              </a:rPr>
              <a:t>2018·</a:t>
            </a:r>
            <a:r>
              <a:rPr lang="zh-CN" altLang="en-US" sz="3100" b="1" dirty="0">
                <a:latin typeface="Times New Roman" panose="02020603050405020304" pitchFamily="18" charset="0"/>
                <a:cs typeface="Times New Roman" panose="02020603050405020304" pitchFamily="18" charset="0"/>
              </a:rPr>
              <a:t>河北 </a:t>
            </a:r>
            <a:r>
              <a:rPr lang="en-US" altLang="zh-CN" sz="3100" b="1" dirty="0">
                <a:latin typeface="Times New Roman" panose="02020603050405020304" pitchFamily="18" charset="0"/>
                <a:cs typeface="Times New Roman" panose="02020603050405020304" pitchFamily="18" charset="0"/>
              </a:rPr>
              <a:t>Bob, dinner is ready. Please wash your hands ________ you eat.</a:t>
            </a:r>
          </a:p>
          <a:p>
            <a:pPr>
              <a:lnSpc>
                <a:spcPct val="150000"/>
              </a:lnSpc>
            </a:pPr>
            <a:r>
              <a:rPr lang="en-US" altLang="zh-CN" sz="3100" b="1" dirty="0" err="1">
                <a:latin typeface="Times New Roman" panose="02020603050405020304" pitchFamily="18" charset="0"/>
                <a:cs typeface="Times New Roman" panose="02020603050405020304" pitchFamily="18" charset="0"/>
              </a:rPr>
              <a:t>A．until</a:t>
            </a:r>
            <a:r>
              <a:rPr lang="en-US" altLang="zh-CN" sz="3100" b="1" dirty="0">
                <a:latin typeface="Times New Roman" panose="02020603050405020304" pitchFamily="18" charset="0"/>
                <a:cs typeface="Times New Roman" panose="02020603050405020304" pitchFamily="18" charset="0"/>
              </a:rPr>
              <a:t>        </a:t>
            </a:r>
            <a:r>
              <a:rPr lang="en-US" altLang="zh-CN" sz="3100" b="1" dirty="0" err="1">
                <a:latin typeface="Times New Roman" panose="02020603050405020304" pitchFamily="18" charset="0"/>
                <a:cs typeface="Times New Roman" panose="02020603050405020304" pitchFamily="18" charset="0"/>
              </a:rPr>
              <a:t>B．after</a:t>
            </a:r>
            <a:r>
              <a:rPr lang="en-US" altLang="zh-CN" sz="3100" b="1" dirty="0">
                <a:latin typeface="Times New Roman" panose="02020603050405020304" pitchFamily="18" charset="0"/>
                <a:cs typeface="Times New Roman" panose="02020603050405020304" pitchFamily="18" charset="0"/>
              </a:rPr>
              <a:t> </a:t>
            </a:r>
          </a:p>
          <a:p>
            <a:pPr>
              <a:lnSpc>
                <a:spcPct val="150000"/>
              </a:lnSpc>
            </a:pPr>
            <a:r>
              <a:rPr lang="en-US" altLang="zh-CN" sz="3100" b="1" dirty="0" err="1">
                <a:latin typeface="Times New Roman" panose="02020603050405020304" pitchFamily="18" charset="0"/>
                <a:cs typeface="Times New Roman" panose="02020603050405020304" pitchFamily="18" charset="0"/>
              </a:rPr>
              <a:t>C．while</a:t>
            </a:r>
            <a:r>
              <a:rPr lang="en-US" altLang="zh-CN" sz="3100" b="1" dirty="0">
                <a:latin typeface="Times New Roman" panose="02020603050405020304" pitchFamily="18" charset="0"/>
                <a:cs typeface="Times New Roman" panose="02020603050405020304" pitchFamily="18" charset="0"/>
              </a:rPr>
              <a:t>       </a:t>
            </a:r>
            <a:r>
              <a:rPr lang="en-US" altLang="zh-CN" sz="3100" b="1" dirty="0" err="1">
                <a:latin typeface="Times New Roman" panose="02020603050405020304" pitchFamily="18" charset="0"/>
                <a:cs typeface="Times New Roman" panose="02020603050405020304" pitchFamily="18" charset="0"/>
              </a:rPr>
              <a:t>D．before</a:t>
            </a:r>
            <a:endParaRPr lang="en-US" altLang="zh-CN" sz="3100" b="1" dirty="0">
              <a:latin typeface="Times New Roman" panose="02020603050405020304" pitchFamily="18" charset="0"/>
              <a:cs typeface="Times New Roman" panose="02020603050405020304" pitchFamily="18" charset="0"/>
            </a:endParaRP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Rectangle 8"/>
          <p:cNvSpPr>
            <a:spLocks noChangeArrowheads="1"/>
          </p:cNvSpPr>
          <p:nvPr/>
        </p:nvSpPr>
        <p:spPr bwMode="auto">
          <a:xfrm>
            <a:off x="1043058" y="2979726"/>
            <a:ext cx="628260" cy="461665"/>
          </a:xfrm>
          <a:prstGeom prst="rect">
            <a:avLst/>
          </a:prstGeom>
          <a:noFill/>
          <a:ln w="9525">
            <a:noFill/>
            <a:miter lim="800000"/>
          </a:ln>
        </p:spPr>
        <p:txBody>
          <a:bodyPr wrap="square" lIns="91438" tIns="45719" rIns="91438" bIns="45719">
            <a:spAutoFit/>
          </a:bodyPr>
          <a:lstStyle/>
          <a:p>
            <a:pPr>
              <a:buFont typeface="Arial" panose="020B0604020202020204" pitchFamily="34" charset="0"/>
              <a:buNone/>
            </a:pPr>
            <a:r>
              <a:rPr lang="en-US" altLang="zh-CN" sz="2400" b="1" dirty="0">
                <a:solidFill>
                  <a:srgbClr val="FF0000"/>
                </a:solidFill>
                <a:latin typeface="Times New Roman" panose="02020603050405020304" pitchFamily="18" charset="0"/>
                <a:cs typeface="Times New Roman" panose="02020603050405020304" pitchFamily="18" charset="0"/>
              </a:rPr>
              <a:t>D</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Text Box 9"/>
          <p:cNvSpPr txBox="1">
            <a:spLocks noChangeArrowheads="1"/>
          </p:cNvSpPr>
          <p:nvPr/>
        </p:nvSpPr>
        <p:spPr bwMode="auto">
          <a:xfrm>
            <a:off x="301404" y="4857356"/>
            <a:ext cx="10870645" cy="1962074"/>
          </a:xfrm>
          <a:prstGeom prst="rect">
            <a:avLst/>
          </a:prstGeom>
          <a:noFill/>
          <a:ln w="9525">
            <a:noFill/>
            <a:miter lim="800000"/>
          </a:ln>
          <a:effectLst/>
        </p:spPr>
        <p:txBody>
          <a:bodyPr wrap="square" lIns="91438" tIns="45719" rIns="91438" bIns="45719">
            <a:spAutoFit/>
          </a:bodyPr>
          <a:lstStyle/>
          <a:p>
            <a:pPr algn="just">
              <a:lnSpc>
                <a:spcPct val="150000"/>
              </a:lnSpc>
            </a:pPr>
            <a:r>
              <a:rPr lang="en-US" altLang="zh-CN" sz="2700" b="1" dirty="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700" b="1" dirty="0">
                <a:solidFill>
                  <a:srgbClr val="0000CC"/>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700" b="1" dirty="0">
                <a:solidFill>
                  <a:srgbClr val="0000CC"/>
                </a:solidFill>
                <a:latin typeface="黑体" panose="02010609060101010101" pitchFamily="49" charset="-122"/>
                <a:ea typeface="黑体"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考查连词的用法。设空前含义是</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晚饭好了</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和</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请洗手</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，设空后含义是</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你吃饭</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。根据本题语境可推断，吃饭之前要洗手，故所缺的连词是</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before</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，意为</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在</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之前</a:t>
            </a:r>
            <a:r>
              <a:rPr lang="en-US" altLang="zh-CN" sz="2700" b="1" dirty="0">
                <a:latin typeface="仿宋" panose="02010609060101010101" pitchFamily="49" charset="-122"/>
                <a:ea typeface="仿宋" panose="02010609060101010101" pitchFamily="49" charset="-122"/>
                <a:cs typeface="Times New Roman" panose="02020603050405020304" pitchFamily="18" charset="0"/>
              </a:rPr>
              <a:t>”</a:t>
            </a:r>
            <a:r>
              <a:rPr lang="zh-CN" altLang="zh-CN" sz="2700" b="1" dirty="0">
                <a:latin typeface="仿宋" panose="02010609060101010101" pitchFamily="49" charset="-122"/>
                <a:ea typeface="仿宋" panose="02010609060101010101" pitchFamily="49" charset="-122"/>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linds(horizont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blinds(horizontal)">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dissolv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256121" y="1562159"/>
          <a:ext cx="9962339" cy="4815840"/>
        </p:xfrm>
        <a:graphic>
          <a:graphicData uri="http://schemas.openxmlformats.org/drawingml/2006/table">
            <a:tbl>
              <a:tblPr/>
              <a:tblGrid>
                <a:gridCol w="1371640">
                  <a:extLst>
                    <a:ext uri="{9D8B030D-6E8A-4147-A177-3AD203B41FA5}">
                      <a16:colId xmlns:a16="http://schemas.microsoft.com/office/drawing/2014/main" val="20000"/>
                    </a:ext>
                  </a:extLst>
                </a:gridCol>
                <a:gridCol w="8590699">
                  <a:extLst>
                    <a:ext uri="{9D8B030D-6E8A-4147-A177-3AD203B41FA5}">
                      <a16:colId xmlns:a16="http://schemas.microsoft.com/office/drawing/2014/main" val="20001"/>
                    </a:ext>
                  </a:extLst>
                </a:gridCol>
              </a:tblGrid>
              <a:tr h="4765040">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短</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语</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互</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译</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1.</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在</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以前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2.</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发出响声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3.</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醒来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4.</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穿上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 </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5.</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冲出去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defRPr/>
                      </a:pPr>
                      <a:endParaRPr kumimoji="0" lang="zh-CN" altLang="en-US" sz="31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4" y="2909012"/>
            <a:ext cx="1584325" cy="461665"/>
          </a:xfrm>
          <a:prstGeom prst="rect">
            <a:avLst/>
          </a:prstGeom>
        </p:spPr>
        <p:txBody>
          <a:bodyPr lIns="91438" tIns="45719" rIns="91438" bIns="45719">
            <a:spAutoFit/>
          </a:bodyPr>
          <a:lstStyle/>
          <a:p>
            <a:pPr>
              <a:defRPr/>
            </a:pPr>
            <a:r>
              <a:rPr lang="en-US"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2" name="矩形 27"/>
          <p:cNvSpPr>
            <a:spLocks noChangeArrowheads="1"/>
          </p:cNvSpPr>
          <p:nvPr/>
        </p:nvSpPr>
        <p:spPr bwMode="auto">
          <a:xfrm>
            <a:off x="5231812" y="1751105"/>
            <a:ext cx="1962397"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by the time…</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3" name="矩形 28"/>
          <p:cNvSpPr>
            <a:spLocks noChangeArrowheads="1"/>
          </p:cNvSpPr>
          <p:nvPr/>
        </p:nvSpPr>
        <p:spPr bwMode="auto">
          <a:xfrm>
            <a:off x="4958733" y="2509548"/>
            <a:ext cx="928459"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go off</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5" name="矩形 38"/>
          <p:cNvSpPr>
            <a:spLocks noChangeArrowheads="1"/>
          </p:cNvSpPr>
          <p:nvPr/>
        </p:nvSpPr>
        <p:spPr bwMode="auto">
          <a:xfrm>
            <a:off x="4352509" y="3224545"/>
            <a:ext cx="1289135"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wake up</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 name="矩形 28"/>
          <p:cNvSpPr>
            <a:spLocks noChangeArrowheads="1"/>
          </p:cNvSpPr>
          <p:nvPr/>
        </p:nvSpPr>
        <p:spPr bwMode="auto">
          <a:xfrm>
            <a:off x="4459459" y="4072349"/>
            <a:ext cx="1491176" cy="461665"/>
          </a:xfrm>
          <a:prstGeom prst="rect">
            <a:avLst/>
          </a:prstGeom>
        </p:spPr>
        <p:txBody>
          <a:bodyPr wrap="squar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put on</a:t>
            </a:r>
            <a:endParaRPr lang="en-US" altLang="en-US" sz="2400" b="1" dirty="0">
              <a:solidFill>
                <a:srgbClr val="FF0000"/>
              </a:solidFill>
              <a:latin typeface="Times New Roman" panose="02020603050405020304" pitchFamily="18" charset="0"/>
              <a:ea typeface="宋体" panose="02010600030101010101" pitchFamily="2" charset="-122"/>
            </a:endParaRPr>
          </a:p>
        </p:txBody>
      </p:sp>
      <p:sp>
        <p:nvSpPr>
          <p:cNvPr id="16"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矩形 28"/>
          <p:cNvSpPr>
            <a:spLocks noChangeArrowheads="1"/>
          </p:cNvSpPr>
          <p:nvPr/>
        </p:nvSpPr>
        <p:spPr bwMode="auto">
          <a:xfrm>
            <a:off x="4649724" y="4843450"/>
            <a:ext cx="1596912"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rush out</a:t>
            </a:r>
            <a:r>
              <a:rPr lang="zh-CN" altLang="zh-CN" sz="2400" b="1" dirty="0">
                <a:solidFill>
                  <a:srgbClr val="FF0000"/>
                </a:solidFill>
                <a:latin typeface="Times New Roman" panose="02020603050405020304" pitchFamily="18" charset="0"/>
                <a:ea typeface="宋体" panose="02010600030101010101" pitchFamily="2" charset="-122"/>
              </a:rPr>
              <a:t>　</a:t>
            </a:r>
            <a:endParaRPr lang="en-US"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4"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256121" y="1589455"/>
          <a:ext cx="9962339" cy="4012692"/>
        </p:xfrm>
        <a:graphic>
          <a:graphicData uri="http://schemas.openxmlformats.org/drawingml/2006/table">
            <a:tbl>
              <a:tblPr/>
              <a:tblGrid>
                <a:gridCol w="1371640">
                  <a:extLst>
                    <a:ext uri="{9D8B030D-6E8A-4147-A177-3AD203B41FA5}">
                      <a16:colId xmlns:a16="http://schemas.microsoft.com/office/drawing/2014/main" val="20000"/>
                    </a:ext>
                  </a:extLst>
                </a:gridCol>
                <a:gridCol w="8590699">
                  <a:extLst>
                    <a:ext uri="{9D8B030D-6E8A-4147-A177-3AD203B41FA5}">
                      <a16:colId xmlns:a16="http://schemas.microsoft.com/office/drawing/2014/main" val="20001"/>
                    </a:ext>
                  </a:extLst>
                </a:gridCol>
              </a:tblGrid>
              <a:tr h="3970528">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短</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语</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互</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译</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6.</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捎</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一程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 </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7.</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决定做某事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 </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8.</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不相信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 </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9.</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在</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某时间点</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以前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a:t>
                      </a:r>
                      <a:endPar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endParaRP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10.</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与</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成一排 </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____________</a:t>
                      </a:r>
                      <a:endParaRPr kumimoji="0" lang="zh-CN"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4" y="2909012"/>
            <a:ext cx="1584325" cy="461665"/>
          </a:xfrm>
          <a:prstGeom prst="rect">
            <a:avLst/>
          </a:prstGeom>
        </p:spPr>
        <p:txBody>
          <a:bodyPr lIns="91438" tIns="45719" rIns="91438" bIns="45719">
            <a:spAutoFit/>
          </a:bodyPr>
          <a:lstStyle/>
          <a:p>
            <a:pPr>
              <a:defRPr/>
            </a:pPr>
            <a:r>
              <a:rPr lang="en-US"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2" name="矩形 27"/>
          <p:cNvSpPr>
            <a:spLocks noChangeArrowheads="1"/>
          </p:cNvSpPr>
          <p:nvPr/>
        </p:nvSpPr>
        <p:spPr bwMode="auto">
          <a:xfrm>
            <a:off x="5402823" y="1760472"/>
            <a:ext cx="2241319"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give…a lift/ride</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3" name="矩形 28"/>
          <p:cNvSpPr>
            <a:spLocks noChangeArrowheads="1"/>
          </p:cNvSpPr>
          <p:nvPr/>
        </p:nvSpPr>
        <p:spPr bwMode="auto">
          <a:xfrm>
            <a:off x="5030451" y="2545808"/>
            <a:ext cx="2292359"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decide to do </a:t>
            </a:r>
            <a:r>
              <a:rPr lang="en-US" altLang="zh-CN" sz="2400" b="1" dirty="0" err="1">
                <a:solidFill>
                  <a:srgbClr val="FF0000"/>
                </a:solidFill>
                <a:latin typeface="Times New Roman" panose="02020603050405020304" pitchFamily="18" charset="0"/>
                <a:ea typeface="宋体" panose="02010600030101010101" pitchFamily="2" charset="-122"/>
              </a:rPr>
              <a:t>sth</a:t>
            </a:r>
            <a:r>
              <a:rPr lang="en-US" altLang="zh-CN" sz="2400" b="1" dirty="0">
                <a:solidFill>
                  <a:srgbClr val="FF0000"/>
                </a:solidFill>
                <a:latin typeface="Times New Roman" panose="02020603050405020304" pitchFamily="18" charset="0"/>
                <a:ea typeface="宋体" panose="02010600030101010101" pitchFamily="2" charset="-122"/>
              </a:rPr>
              <a: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5" name="矩形 38"/>
          <p:cNvSpPr>
            <a:spLocks noChangeArrowheads="1"/>
          </p:cNvSpPr>
          <p:nvPr/>
        </p:nvSpPr>
        <p:spPr bwMode="auto">
          <a:xfrm>
            <a:off x="4535147" y="3313469"/>
            <a:ext cx="1611339" cy="461665"/>
          </a:xfrm>
          <a:prstGeom prst="rect">
            <a:avLst/>
          </a:prstGeom>
        </p:spPr>
        <p:txBody>
          <a:bodyPr wrap="none" lIns="91438" tIns="45719" rIns="91438" bIns="45719">
            <a:spAutoFit/>
          </a:bodyPr>
          <a:lstStyle/>
          <a:p>
            <a:r>
              <a:rPr lang="en-US" altLang="zh-CN" sz="2400" b="1" dirty="0">
                <a:solidFill>
                  <a:srgbClr val="FF0000"/>
                </a:solidFill>
                <a:latin typeface="Times New Roman" panose="02020603050405020304" pitchFamily="18" charset="0"/>
                <a:ea typeface="宋体" panose="02010600030101010101" pitchFamily="2" charset="-122"/>
              </a:rPr>
              <a:t>in disbelief</a:t>
            </a:r>
            <a:endParaRPr lang="zh-CN" altLang="zh-CN" sz="2400" b="1" dirty="0">
              <a:solidFill>
                <a:srgbClr val="FF0000"/>
              </a:solidFill>
              <a:latin typeface="Times New Roman" panose="02020603050405020304" pitchFamily="18" charset="0"/>
              <a:ea typeface="宋体" panose="02010600030101010101" pitchFamily="2" charset="-122"/>
            </a:endParaRPr>
          </a:p>
        </p:txBody>
      </p:sp>
      <p:sp>
        <p:nvSpPr>
          <p:cNvPr id="14" name="矩形 28"/>
          <p:cNvSpPr>
            <a:spLocks noChangeArrowheads="1"/>
          </p:cNvSpPr>
          <p:nvPr/>
        </p:nvSpPr>
        <p:spPr bwMode="auto">
          <a:xfrm>
            <a:off x="6063128" y="4090681"/>
            <a:ext cx="2194832"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by the end of</a:t>
            </a:r>
            <a:r>
              <a:rPr lang="zh-CN"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6"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矩形 28"/>
          <p:cNvSpPr>
            <a:spLocks noChangeArrowheads="1"/>
          </p:cNvSpPr>
          <p:nvPr/>
        </p:nvSpPr>
        <p:spPr bwMode="auto">
          <a:xfrm>
            <a:off x="5614894" y="4888540"/>
            <a:ext cx="1654620"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in line with</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256121" y="1684991"/>
          <a:ext cx="9962339" cy="4012692"/>
        </p:xfrm>
        <a:graphic>
          <a:graphicData uri="http://schemas.openxmlformats.org/drawingml/2006/table">
            <a:tbl>
              <a:tblPr/>
              <a:tblGrid>
                <a:gridCol w="1371640">
                  <a:extLst>
                    <a:ext uri="{9D8B030D-6E8A-4147-A177-3AD203B41FA5}">
                      <a16:colId xmlns:a16="http://schemas.microsoft.com/office/drawing/2014/main" val="20000"/>
                    </a:ext>
                  </a:extLst>
                </a:gridCol>
                <a:gridCol w="8590699">
                  <a:extLst>
                    <a:ext uri="{9D8B030D-6E8A-4147-A177-3AD203B41FA5}">
                      <a16:colId xmlns:a16="http://schemas.microsoft.com/office/drawing/2014/main" val="20001"/>
                    </a:ext>
                  </a:extLst>
                </a:gridCol>
              </a:tblGrid>
              <a:tr h="3970528">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短</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语</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互</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译</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11.赶到；露面 ____________</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12.至少 ____________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13. wait in line ____________</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14.take off______________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15.turn into  ____________</a:t>
                      </a:r>
                      <a:endParaRPr kumimoji="0" lang="en-US"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4" y="2909012"/>
            <a:ext cx="1584325" cy="461665"/>
          </a:xfrm>
          <a:prstGeom prst="rect">
            <a:avLst/>
          </a:prstGeom>
        </p:spPr>
        <p:txBody>
          <a:bodyPr lIns="91438" tIns="45719" rIns="91438" bIns="45719">
            <a:spAutoFit/>
          </a:bodyPr>
          <a:lstStyle/>
          <a:p>
            <a:pPr>
              <a:defRPr/>
            </a:pPr>
            <a:r>
              <a:rPr lang="en-US"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2" name="矩形 27"/>
          <p:cNvSpPr>
            <a:spLocks noChangeArrowheads="1"/>
          </p:cNvSpPr>
          <p:nvPr/>
        </p:nvSpPr>
        <p:spPr bwMode="auto">
          <a:xfrm>
            <a:off x="5590541" y="1860690"/>
            <a:ext cx="1273105"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show up</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3" name="矩形 28"/>
          <p:cNvSpPr>
            <a:spLocks noChangeArrowheads="1"/>
          </p:cNvSpPr>
          <p:nvPr/>
        </p:nvSpPr>
        <p:spPr bwMode="auto">
          <a:xfrm>
            <a:off x="4582673" y="2624657"/>
            <a:ext cx="1116011"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at least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5" name="矩形 38"/>
          <p:cNvSpPr>
            <a:spLocks noChangeArrowheads="1"/>
          </p:cNvSpPr>
          <p:nvPr/>
        </p:nvSpPr>
        <p:spPr bwMode="auto">
          <a:xfrm>
            <a:off x="5474702" y="3391477"/>
            <a:ext cx="1723549" cy="461665"/>
          </a:xfrm>
          <a:prstGeom prst="rect">
            <a:avLst/>
          </a:prstGeom>
        </p:spPr>
        <p:txBody>
          <a:bodyPr wrap="none" lIns="91438" tIns="45719" rIns="91438" bIns="45719">
            <a:spAutoFit/>
          </a:bodyPr>
          <a:lstStyle/>
          <a:p>
            <a:pPr lvl="0" fontAlgn="base">
              <a:spcBef>
                <a:spcPct val="0"/>
              </a:spcBef>
              <a:spcAft>
                <a:spcPct val="0"/>
              </a:spcAft>
            </a:pPr>
            <a:r>
              <a:rPr lang="zh-CN" altLang="zh-CN" sz="2400" b="1" dirty="0">
                <a:solidFill>
                  <a:srgbClr val="FF0000"/>
                </a:solidFill>
                <a:latin typeface="Times New Roman" panose="02020603050405020304" pitchFamily="18" charset="0"/>
                <a:ea typeface="宋体" panose="02010600030101010101" pitchFamily="2" charset="-122"/>
              </a:rPr>
              <a:t>排队等候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 name="矩形 28"/>
          <p:cNvSpPr>
            <a:spLocks noChangeArrowheads="1"/>
          </p:cNvSpPr>
          <p:nvPr/>
        </p:nvSpPr>
        <p:spPr bwMode="auto">
          <a:xfrm>
            <a:off x="4518665" y="4159322"/>
            <a:ext cx="2555508" cy="461665"/>
          </a:xfrm>
          <a:prstGeom prst="rect">
            <a:avLst/>
          </a:prstGeom>
        </p:spPr>
        <p:txBody>
          <a:bodyPr wrap="none" lIns="91438" tIns="45719" rIns="91438" bIns="45719">
            <a:spAutoFit/>
          </a:bodyPr>
          <a:lstStyle/>
          <a:p>
            <a:pPr lvl="0" fontAlgn="base">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a:t>
            </a:r>
            <a:r>
              <a:rPr lang="zh-CN" altLang="zh-CN" sz="2400" b="1" dirty="0">
                <a:solidFill>
                  <a:srgbClr val="FF0000"/>
                </a:solidFill>
                <a:latin typeface="Times New Roman" panose="02020603050405020304" pitchFamily="18" charset="0"/>
                <a:ea typeface="宋体" panose="02010600030101010101" pitchFamily="2" charset="-122"/>
              </a:rPr>
              <a:t>飞机</a:t>
            </a:r>
            <a:r>
              <a:rPr lang="en-US" altLang="zh-CN" sz="2400" b="1" dirty="0">
                <a:solidFill>
                  <a:srgbClr val="FF0000"/>
                </a:solidFill>
                <a:latin typeface="Times New Roman" panose="02020603050405020304" pitchFamily="18" charset="0"/>
                <a:ea typeface="宋体" panose="02010600030101010101" pitchFamily="2" charset="-122"/>
              </a:rPr>
              <a:t>)</a:t>
            </a:r>
            <a:r>
              <a:rPr lang="zh-CN" altLang="zh-CN" sz="2400" b="1" dirty="0">
                <a:solidFill>
                  <a:srgbClr val="FF0000"/>
                </a:solidFill>
                <a:latin typeface="Times New Roman" panose="02020603050405020304" pitchFamily="18" charset="0"/>
                <a:ea typeface="宋体" panose="02010600030101010101" pitchFamily="2" charset="-122"/>
              </a:rPr>
              <a:t>起飞；脱掉</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6"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矩形 28"/>
          <p:cNvSpPr>
            <a:spLocks noChangeArrowheads="1"/>
          </p:cNvSpPr>
          <p:nvPr/>
        </p:nvSpPr>
        <p:spPr bwMode="auto">
          <a:xfrm>
            <a:off x="4948971" y="4939252"/>
            <a:ext cx="800219" cy="461665"/>
          </a:xfrm>
          <a:prstGeom prst="rect">
            <a:avLst/>
          </a:prstGeom>
        </p:spPr>
        <p:txBody>
          <a:bodyPr wrap="none" lIns="91438" tIns="45719" rIns="91438" bIns="45719">
            <a:spAutoFit/>
          </a:bodyPr>
          <a:lstStyle/>
          <a:p>
            <a:pPr lvl="0" fontAlgn="base">
              <a:spcBef>
                <a:spcPct val="0"/>
              </a:spcBef>
              <a:spcAft>
                <a:spcPct val="0"/>
              </a:spcAft>
            </a:pPr>
            <a:r>
              <a:rPr lang="zh-CN" altLang="zh-CN" sz="2400" b="1" dirty="0">
                <a:solidFill>
                  <a:srgbClr val="FF0000"/>
                </a:solidFill>
                <a:latin typeface="Times New Roman" panose="02020603050405020304" pitchFamily="18" charset="0"/>
                <a:ea typeface="宋体" panose="02010600030101010101" pitchFamily="2" charset="-122"/>
              </a:rPr>
              <a:t>变成</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4"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492370" y="1209057"/>
          <a:ext cx="11081792" cy="4649724"/>
        </p:xfrm>
        <a:graphic>
          <a:graphicData uri="http://schemas.openxmlformats.org/drawingml/2006/table">
            <a:tbl>
              <a:tblPr/>
              <a:tblGrid>
                <a:gridCol w="1309176">
                  <a:extLst>
                    <a:ext uri="{9D8B030D-6E8A-4147-A177-3AD203B41FA5}">
                      <a16:colId xmlns:a16="http://schemas.microsoft.com/office/drawing/2014/main" val="20000"/>
                    </a:ext>
                  </a:extLst>
                </a:gridCol>
                <a:gridCol w="9772616">
                  <a:extLst>
                    <a:ext uri="{9D8B030D-6E8A-4147-A177-3AD203B41FA5}">
                      <a16:colId xmlns:a16="http://schemas.microsoft.com/office/drawing/2014/main" val="20001"/>
                    </a:ext>
                  </a:extLst>
                </a:gridCol>
              </a:tblGrid>
              <a:tr h="4608576">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句</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型</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在</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线</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2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1</a:t>
                      </a:r>
                      <a:r>
                        <a:rPr kumimoji="0" lang="en-US" altLang="zh-CN" sz="31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到我起床的时候，我哥哥已经在洗淋浴了。</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______ ______ ________ </a:t>
                      </a: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I got up, my brother  ________ already  ________ in the shower.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2.</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当我到家时，我意识到我把我的钥匙落在背包里了。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When I got home, I realized I ________ ________ my keys in the backpack. </a:t>
                      </a:r>
                      <a:endParaRPr kumimoji="0" lang="en-US"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4" y="2909012"/>
            <a:ext cx="1584325" cy="461665"/>
          </a:xfrm>
          <a:prstGeom prst="rect">
            <a:avLst/>
          </a:prstGeom>
        </p:spPr>
        <p:txBody>
          <a:bodyPr lIns="91438" tIns="45719" rIns="91438" bIns="45719">
            <a:spAutoFit/>
          </a:bodyPr>
          <a:lstStyle/>
          <a:p>
            <a:pPr eaLnBrk="0" fontAlgn="base" hangingPunct="0">
              <a:spcBef>
                <a:spcPct val="0"/>
              </a:spcBef>
              <a:spcAft>
                <a:spcPct val="0"/>
              </a:spcAft>
              <a:defRPr/>
            </a:pPr>
            <a:r>
              <a:rPr lang="en-US"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2" name="矩形 27"/>
          <p:cNvSpPr>
            <a:spLocks noChangeArrowheads="1"/>
          </p:cNvSpPr>
          <p:nvPr/>
        </p:nvSpPr>
        <p:spPr bwMode="auto">
          <a:xfrm>
            <a:off x="2216371" y="2188845"/>
            <a:ext cx="3748332" cy="461665"/>
          </a:xfrm>
          <a:prstGeom prst="rect">
            <a:avLst/>
          </a:prstGeom>
          <a:noFill/>
          <a:ln w="9525">
            <a:noFill/>
            <a:miter lim="800000"/>
          </a:ln>
        </p:spPr>
        <p:txBody>
          <a:bodyPr wrap="square" lIns="91438" tIns="45719" rIns="91438" bIns="45719">
            <a:spAutoFit/>
          </a:bodyPr>
          <a:lstStyle/>
          <a:p>
            <a:pPr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By            the           time</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3" name="矩形 28"/>
          <p:cNvSpPr>
            <a:spLocks noChangeArrowheads="1"/>
          </p:cNvSpPr>
          <p:nvPr/>
        </p:nvSpPr>
        <p:spPr bwMode="auto">
          <a:xfrm>
            <a:off x="9751207" y="2201438"/>
            <a:ext cx="758541" cy="461665"/>
          </a:xfrm>
          <a:prstGeom prst="rect">
            <a:avLst/>
          </a:prstGeom>
        </p:spPr>
        <p:txBody>
          <a:bodyPr wrap="none" lIns="91438" tIns="45719" rIns="91438" bIns="45719">
            <a:spAutoFit/>
          </a:bodyPr>
          <a:lstStyle/>
          <a:p>
            <a:pPr eaLnBrk="0" fontAlgn="base" hangingPunct="0">
              <a:spcBef>
                <a:spcPct val="0"/>
              </a:spcBef>
              <a:spcAft>
                <a:spcPct val="0"/>
              </a:spcAft>
            </a:pPr>
            <a:r>
              <a:rPr lang="zh-CN" altLang="zh-CN" sz="2400" b="1" dirty="0">
                <a:solidFill>
                  <a:srgbClr val="FF0000"/>
                </a:solidFill>
                <a:latin typeface="Times New Roman" panose="02020603050405020304" pitchFamily="18" charset="0"/>
                <a:ea typeface="宋体" panose="02010600030101010101" pitchFamily="2" charset="-122"/>
              </a:rPr>
              <a:t> </a:t>
            </a:r>
            <a:r>
              <a:rPr lang="en-US" altLang="zh-CN" sz="2400" b="1" dirty="0">
                <a:solidFill>
                  <a:srgbClr val="FF0000"/>
                </a:solidFill>
                <a:latin typeface="Times New Roman" panose="02020603050405020304" pitchFamily="18" charset="0"/>
                <a:ea typeface="宋体" panose="02010600030101010101" pitchFamily="2" charset="-122"/>
              </a:rPr>
              <a:t>had</a:t>
            </a:r>
            <a:endParaRPr lang="en-US" altLang="en-US" sz="2400" b="1" dirty="0">
              <a:solidFill>
                <a:srgbClr val="FF0000"/>
              </a:solidFill>
              <a:latin typeface="Times New Roman" panose="02020603050405020304" pitchFamily="18" charset="0"/>
              <a:ea typeface="宋体" panose="02010600030101010101" pitchFamily="2" charset="-122"/>
            </a:endParaRPr>
          </a:p>
        </p:txBody>
      </p:sp>
      <p:sp>
        <p:nvSpPr>
          <p:cNvPr id="2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9" name="矩形 28"/>
          <p:cNvSpPr>
            <a:spLocks noChangeArrowheads="1"/>
          </p:cNvSpPr>
          <p:nvPr/>
        </p:nvSpPr>
        <p:spPr bwMode="auto">
          <a:xfrm>
            <a:off x="3548318" y="2885793"/>
            <a:ext cx="1002007" cy="461665"/>
          </a:xfrm>
          <a:prstGeom prst="rect">
            <a:avLst/>
          </a:prstGeom>
        </p:spPr>
        <p:txBody>
          <a:bodyPr wrap="none" lIns="91438" tIns="45719" rIns="91438" bIns="45719">
            <a:spAutoFit/>
          </a:bodyPr>
          <a:lstStyle/>
          <a:p>
            <a:pPr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gotten</a:t>
            </a:r>
            <a:endParaRPr lang="en-US" altLang="en-US" sz="2400" b="1" dirty="0">
              <a:solidFill>
                <a:srgbClr val="FF0000"/>
              </a:solidFill>
              <a:latin typeface="Times New Roman" panose="02020603050405020304" pitchFamily="18" charset="0"/>
              <a:ea typeface="宋体" panose="02010600030101010101" pitchFamily="2" charset="-122"/>
            </a:endParaRPr>
          </a:p>
        </p:txBody>
      </p:sp>
      <p:sp>
        <p:nvSpPr>
          <p:cNvPr id="11" name="矩形 28"/>
          <p:cNvSpPr>
            <a:spLocks noChangeArrowheads="1"/>
          </p:cNvSpPr>
          <p:nvPr/>
        </p:nvSpPr>
        <p:spPr bwMode="auto">
          <a:xfrm>
            <a:off x="7026627" y="4441376"/>
            <a:ext cx="2632500" cy="461665"/>
          </a:xfrm>
          <a:prstGeom prst="rect">
            <a:avLst/>
          </a:prstGeom>
          <a:noFill/>
          <a:ln w="9525">
            <a:noFill/>
            <a:miter lim="800000"/>
          </a:ln>
        </p:spPr>
        <p:txBody>
          <a:bodyPr wrap="square" lIns="91438" tIns="45719" rIns="91438" bIns="45719">
            <a:spAutoFit/>
          </a:bodyPr>
          <a:lstStyle/>
          <a:p>
            <a:pPr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had              left</a:t>
            </a:r>
            <a:endParaRPr lang="en-US"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526339" y="880644"/>
          <a:ext cx="11634724" cy="5289497"/>
        </p:xfrm>
        <a:graphic>
          <a:graphicData uri="http://schemas.openxmlformats.org/drawingml/2006/table">
            <a:tbl>
              <a:tblPr/>
              <a:tblGrid>
                <a:gridCol w="1076601">
                  <a:extLst>
                    <a:ext uri="{9D8B030D-6E8A-4147-A177-3AD203B41FA5}">
                      <a16:colId xmlns:a16="http://schemas.microsoft.com/office/drawing/2014/main" val="20000"/>
                    </a:ext>
                  </a:extLst>
                </a:gridCol>
                <a:gridCol w="10558123">
                  <a:extLst>
                    <a:ext uri="{9D8B030D-6E8A-4147-A177-3AD203B41FA5}">
                      <a16:colId xmlns:a16="http://schemas.microsoft.com/office/drawing/2014/main" val="20001"/>
                    </a:ext>
                  </a:extLst>
                </a:gridCol>
              </a:tblGrid>
              <a:tr h="5289497">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句</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型</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在</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线</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en-US" altLang="zh-CN" sz="2800" b="1" i="0" u="none" strike="noStrike" kern="12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mn-cs"/>
                        </a:rPr>
                        <a:t>3.</a:t>
                      </a:r>
                      <a:r>
                        <a:rPr kumimoji="0" lang="zh-CN" altLang="en-US" sz="28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但是，在我到达公共汽车站之前，公共汽车已经离开了。</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28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But ________ I got to the bus stop, the bus</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28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________ ________ ________.</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28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4.</a:t>
                      </a:r>
                      <a:r>
                        <a:rPr kumimoji="0" lang="zh-CN" altLang="en-US" sz="28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当我正在和其他办公室职员排队等候的时候，我听到一声巨响。</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28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As I ________ ________ in line with other office workers, I heard a loud sound.</a:t>
                      </a:r>
                      <a:endParaRPr kumimoji="0" lang="en-US" altLang="en-US" sz="28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ext Box 12"/>
          <p:cNvSpPr txBox="1">
            <a:spLocks noChangeArrowheads="1"/>
          </p:cNvSpPr>
          <p:nvPr/>
        </p:nvSpPr>
        <p:spPr bwMode="auto">
          <a:xfrm>
            <a:off x="3991384" y="3176304"/>
            <a:ext cx="1584325" cy="461665"/>
          </a:xfrm>
          <a:prstGeom prst="rect">
            <a:avLst/>
          </a:prstGeom>
        </p:spPr>
        <p:txBody>
          <a:bodyPr lIns="91438" tIns="45719" rIns="91438" bIns="45719">
            <a:spAutoFit/>
          </a:bodyPr>
          <a:lstStyle/>
          <a:p>
            <a:pPr eaLnBrk="0" fontAlgn="base" hangingPunct="0">
              <a:spcBef>
                <a:spcPct val="0"/>
              </a:spcBef>
              <a:spcAft>
                <a:spcPct val="0"/>
              </a:spcAft>
              <a:defRPr/>
            </a:pPr>
            <a:r>
              <a:rPr lang="en-US" altLang="zh-CN" sz="2400" b="1" dirty="0">
                <a:solidFill>
                  <a:srgbClr val="FF0000"/>
                </a:solidFill>
                <a:latin typeface="Times New Roman" panose="02020603050405020304" pitchFamily="18" charset="0"/>
                <a:ea typeface="宋体" panose="02010600030101010101" pitchFamily="2" charset="-122"/>
              </a:rPr>
              <a:t>  </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3" name="矩形 28"/>
          <p:cNvSpPr>
            <a:spLocks noChangeArrowheads="1"/>
          </p:cNvSpPr>
          <p:nvPr/>
        </p:nvSpPr>
        <p:spPr bwMode="auto">
          <a:xfrm>
            <a:off x="2682263" y="2075913"/>
            <a:ext cx="1015856" cy="461665"/>
          </a:xfrm>
          <a:prstGeom prst="rect">
            <a:avLst/>
          </a:prstGeom>
        </p:spPr>
        <p:txBody>
          <a:bodyPr wrap="none" lIns="91438" tIns="45719" rIns="91438" bIns="45719">
            <a:spAutoFit/>
          </a:bodyPr>
          <a:lstStyle/>
          <a:p>
            <a:pPr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before</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2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
        <p:nvSpPr>
          <p:cNvPr id="6" name="矩形 28"/>
          <p:cNvSpPr>
            <a:spLocks noChangeArrowheads="1"/>
          </p:cNvSpPr>
          <p:nvPr/>
        </p:nvSpPr>
        <p:spPr bwMode="auto">
          <a:xfrm>
            <a:off x="2209755" y="2870046"/>
            <a:ext cx="4016677" cy="461665"/>
          </a:xfrm>
          <a:prstGeom prst="rect">
            <a:avLst/>
          </a:prstGeom>
        </p:spPr>
        <p:txBody>
          <a:bodyPr wrap="none" lIns="91438" tIns="45719" rIns="91438" bIns="45719">
            <a:spAutoFit/>
          </a:bodyPr>
          <a:lstStyle/>
          <a:p>
            <a:pPr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had            already             left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7" name="矩形 28"/>
          <p:cNvSpPr>
            <a:spLocks noChangeArrowheads="1"/>
          </p:cNvSpPr>
          <p:nvPr/>
        </p:nvSpPr>
        <p:spPr bwMode="auto">
          <a:xfrm>
            <a:off x="2436273" y="4390694"/>
            <a:ext cx="2991155" cy="461665"/>
          </a:xfrm>
          <a:prstGeom prst="rect">
            <a:avLst/>
          </a:prstGeom>
        </p:spPr>
        <p:txBody>
          <a:bodyPr wrap="square" lIns="91438" tIns="45719" rIns="91438" bIns="45719">
            <a:spAutoFit/>
          </a:bodyPr>
          <a:lstStyle/>
          <a:p>
            <a:pPr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was            waiting</a:t>
            </a:r>
            <a:endParaRPr lang="zh-CN" altLang="en-US" sz="2400" b="1" dirty="0">
              <a:solidFill>
                <a:srgbClr val="FF0000"/>
              </a:solidFill>
              <a:latin typeface="Times New Roman" panose="02020603050405020304" pitchFamily="18"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35"/>
          <p:cNvGraphicFramePr>
            <a:graphicFrameLocks noGrp="1"/>
          </p:cNvGraphicFramePr>
          <p:nvPr/>
        </p:nvGraphicFramePr>
        <p:xfrm>
          <a:off x="1256122" y="1616752"/>
          <a:ext cx="10508250" cy="4060709"/>
        </p:xfrm>
        <a:graphic>
          <a:graphicData uri="http://schemas.openxmlformats.org/drawingml/2006/table">
            <a:tbl>
              <a:tblPr/>
              <a:tblGrid>
                <a:gridCol w="1241419">
                  <a:extLst>
                    <a:ext uri="{9D8B030D-6E8A-4147-A177-3AD203B41FA5}">
                      <a16:colId xmlns:a16="http://schemas.microsoft.com/office/drawing/2014/main" val="20000"/>
                    </a:ext>
                  </a:extLst>
                </a:gridCol>
                <a:gridCol w="9266831">
                  <a:extLst>
                    <a:ext uri="{9D8B030D-6E8A-4147-A177-3AD203B41FA5}">
                      <a16:colId xmlns:a16="http://schemas.microsoft.com/office/drawing/2014/main" val="20001"/>
                    </a:ext>
                  </a:extLst>
                </a:gridCol>
              </a:tblGrid>
              <a:tr h="4060709">
                <a:tc>
                  <a:txBody>
                    <a:bodyPr/>
                    <a:lstStyle/>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课</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文</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初</a:t>
                      </a:r>
                      <a:endParaRPr kumimoji="0" lang="en-US" altLang="zh-CN" sz="3100" b="1" i="0" u="none" strike="noStrike" cap="none" normalizeH="0" baseline="0" dirty="0" smtClean="0">
                        <a:ln>
                          <a:noFill/>
                        </a:ln>
                        <a:solidFill>
                          <a:schemeClr val="tx1"/>
                        </a:solidFill>
                        <a:effectLst/>
                        <a:latin typeface="+mn-ea"/>
                        <a:ea typeface="+mn-ea"/>
                      </a:endParaRPr>
                    </a:p>
                    <a:p>
                      <a:pPr marL="0" marR="0" lvl="0" indent="0" algn="ctr" defTabSz="914400" rtl="0" eaLnBrk="0" fontAlgn="base" latinLnBrk="0" hangingPunct="0">
                        <a:lnSpc>
                          <a:spcPct val="120000"/>
                        </a:lnSpc>
                        <a:spcBef>
                          <a:spcPct val="0"/>
                        </a:spcBef>
                        <a:spcAft>
                          <a:spcPct val="0"/>
                        </a:spcAft>
                        <a:buClrTx/>
                        <a:buSzTx/>
                        <a:buFontTx/>
                        <a:buNone/>
                      </a:pPr>
                      <a:r>
                        <a:rPr kumimoji="0" lang="zh-CN" altLang="en-US" sz="3100" b="1" i="0" u="none" strike="noStrike" cap="none" normalizeH="0" baseline="0" dirty="0" smtClean="0">
                          <a:ln>
                            <a:noFill/>
                          </a:ln>
                          <a:solidFill>
                            <a:schemeClr val="tx1"/>
                          </a:solidFill>
                          <a:effectLst/>
                          <a:latin typeface="+mn-ea"/>
                          <a:ea typeface="+mn-ea"/>
                        </a:rPr>
                        <a:t>探</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50000"/>
                        </a:lnSpc>
                        <a:spcBef>
                          <a:spcPct val="20000"/>
                        </a:spcBef>
                        <a:spcAft>
                          <a:spcPct val="0"/>
                        </a:spcAft>
                        <a:buClrTx/>
                        <a:buSzTx/>
                        <a:buFontTx/>
                        <a:buNone/>
                      </a:pP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阅读</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3</a:t>
                      </a: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判断句子正</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T)</a:t>
                      </a:r>
                      <a:r>
                        <a:rPr kumimoji="0" lang="zh-CN"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误</a:t>
                      </a:r>
                      <a:r>
                        <a:rPr kumimoji="0" lang="en-US" altLang="zh-CN"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a:t>
                      </a: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F)。</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)1.On September 11, 2001, I arrived at my building at around 7：30 </a:t>
                      </a:r>
                      <a:r>
                        <a:rPr kumimoji="0" lang="en-US" altLang="en-US" sz="3100" b="1" i="0" u="none" strike="noStrike" kern="1200"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mn-cs"/>
                        </a:rPr>
                        <a:t>a．m</a:t>
                      </a: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a:t>
                      </a:r>
                    </a:p>
                    <a:p>
                      <a:pPr marL="0" marR="0" lvl="0" indent="0" algn="l" defTabSz="914400" rtl="0" eaLnBrk="0" fontAlgn="base" latinLnBrk="0" hangingPunct="0">
                        <a:lnSpc>
                          <a:spcPct val="150000"/>
                        </a:lnSpc>
                        <a:spcBef>
                          <a:spcPct val="20000"/>
                        </a:spcBef>
                        <a:spcAft>
                          <a:spcPct val="0"/>
                        </a:spcAft>
                        <a:buClrTx/>
                        <a:buSzTx/>
                        <a:buFontTx/>
                        <a:buNone/>
                      </a:pPr>
                      <a:r>
                        <a:rPr kumimoji="0" lang="en-US" altLang="en-US" sz="3100" b="1"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mn-cs"/>
                        </a:rPr>
                        <a:t>(    )2.The first plane had already hit my office building before I knew what was going on. </a:t>
                      </a:r>
                      <a:endParaRPr kumimoji="0" lang="en-US" altLang="en-US" sz="3100" b="1" i="0" u="none" strike="noStrike" kern="1200" cap="none" normalizeH="0" baseline="0" dirty="0">
                        <a:ln>
                          <a:noFill/>
                        </a:ln>
                        <a:solidFill>
                          <a:schemeClr val="tx1"/>
                        </a:solidFill>
                        <a:effectLst/>
                        <a:latin typeface="Times New Roman" panose="02020603050405020304" pitchFamily="18" charset="0"/>
                        <a:ea typeface="宋体" panose="02010600030101010101" pitchFamily="2" charset="-122"/>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3" name="矩形 28"/>
          <p:cNvSpPr>
            <a:spLocks noChangeArrowheads="1"/>
          </p:cNvSpPr>
          <p:nvPr/>
        </p:nvSpPr>
        <p:spPr bwMode="auto">
          <a:xfrm>
            <a:off x="2716487" y="2848201"/>
            <a:ext cx="372219" cy="461665"/>
          </a:xfrm>
          <a:prstGeom prst="rect">
            <a:avLst/>
          </a:prstGeom>
          <a:noFill/>
          <a:ln w="9525">
            <a:noFill/>
            <a:miter lim="800000"/>
          </a:ln>
        </p:spPr>
        <p:txBody>
          <a:bodyPr wrap="none" lIns="91438" tIns="45719" rIns="91438" bIns="45719">
            <a:spAutoFit/>
          </a:bodyPr>
          <a:lstStyle/>
          <a:p>
            <a:pPr lvl="0" eaLnBrk="0" fontAlgn="base" hangingPunct="0">
              <a:spcBef>
                <a:spcPct val="0"/>
              </a:spcBef>
              <a:spcAft>
                <a:spcPct val="0"/>
              </a:spcAft>
            </a:pPr>
            <a:r>
              <a:rPr lang="en-US" altLang="en-US" sz="2400" b="1" dirty="0">
                <a:solidFill>
                  <a:srgbClr val="FF0000"/>
                </a:solidFill>
                <a:latin typeface="Times New Roman" panose="02020603050405020304" pitchFamily="18" charset="0"/>
                <a:ea typeface="宋体" panose="02010600030101010101" pitchFamily="2" charset="-122"/>
              </a:rPr>
              <a:t>F</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4" name="矩形 28"/>
          <p:cNvSpPr>
            <a:spLocks noChangeArrowheads="1"/>
          </p:cNvSpPr>
          <p:nvPr/>
        </p:nvSpPr>
        <p:spPr bwMode="auto">
          <a:xfrm>
            <a:off x="2727724" y="4267569"/>
            <a:ext cx="389851" cy="461665"/>
          </a:xfrm>
          <a:prstGeom prst="rect">
            <a:avLst/>
          </a:prstGeom>
          <a:noFill/>
          <a:ln w="9525">
            <a:noFill/>
            <a:miter lim="800000"/>
          </a:ln>
        </p:spPr>
        <p:txBody>
          <a:bodyPr wrap="none" lIns="91438" tIns="45719" rIns="91438" bIns="45719">
            <a:spAutoFit/>
          </a:bodyPr>
          <a:lstStyle/>
          <a:p>
            <a:pPr lvl="0" eaLnBrk="0" fontAlgn="base" hangingPunct="0">
              <a:spcBef>
                <a:spcPct val="0"/>
              </a:spcBef>
              <a:spcAft>
                <a:spcPct val="0"/>
              </a:spcAft>
            </a:pPr>
            <a:r>
              <a:rPr lang="en-US" altLang="zh-CN" sz="2400" b="1" dirty="0">
                <a:solidFill>
                  <a:srgbClr val="FF0000"/>
                </a:solidFill>
                <a:latin typeface="Times New Roman" panose="02020603050405020304" pitchFamily="18" charset="0"/>
                <a:ea typeface="宋体" panose="02010600030101010101" pitchFamily="2" charset="-122"/>
              </a:rPr>
              <a:t>T</a:t>
            </a:r>
            <a:endParaRPr lang="zh-CN" altLang="en-US" sz="2400" b="1" dirty="0">
              <a:solidFill>
                <a:srgbClr val="FF0000"/>
              </a:solidFill>
              <a:latin typeface="Times New Roman" panose="02020603050405020304" pitchFamily="18" charset="0"/>
              <a:ea typeface="宋体" panose="02010600030101010101" pitchFamily="2" charset="-122"/>
            </a:endParaRPr>
          </a:p>
        </p:txBody>
      </p:sp>
      <p:sp>
        <p:nvSpPr>
          <p:cNvPr id="11" name="Rectangle 5"/>
          <p:cNvSpPr/>
          <p:nvPr/>
        </p:nvSpPr>
        <p:spPr>
          <a:xfrm>
            <a:off x="1210146" y="111051"/>
            <a:ext cx="2140325" cy="584773"/>
          </a:xfrm>
          <a:prstGeom prst="rect">
            <a:avLst/>
          </a:prstGeom>
          <a:noFill/>
          <a:ln w="9525">
            <a:noFill/>
          </a:ln>
        </p:spPr>
        <p:txBody>
          <a:bodyPr wrap="none" lIns="91438" tIns="45719" rIns="91438" bIns="45719"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en-US" altLang="zh-CN" b="1" dirty="0" smtClean="0">
                <a:latin typeface="微软雅黑" panose="020B0503020204020204" charset="-122"/>
                <a:ea typeface="微软雅黑" panose="020B0503020204020204" charset="-122"/>
              </a:rPr>
              <a:t>Section A</a:t>
            </a:r>
            <a:endParaRPr lang="zh-CN" altLang="en-US"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2089</Words>
  <Application>Microsoft Office PowerPoint</Application>
  <PresentationFormat>宽屏</PresentationFormat>
  <Paragraphs>303</Paragraphs>
  <Slides>35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35</vt:i4>
      </vt:variant>
    </vt:vector>
  </HeadingPairs>
  <TitlesOfParts>
    <vt:vector size="45" baseType="lpstr">
      <vt:lpstr>仿宋</vt:lpstr>
      <vt:lpstr>黑体</vt: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2023-01-16T19:17:30Z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B0CA44BD0567471BB7F41BF3889F4038</vt:lpwstr>
  </property>
  <property fmtid="{A09F084E-AD41-489F-8076-AA5BE3082BCA}" pid="100">
    <vt:ui4>5</vt:ui4>
  </property>
  <property fmtid="{64440492-4C8B-11D1-8B70-080036B11A03}" pid="11">
    <vt:lpwstr>www.2ppt.com-爱PPT提供资源下载</vt:lpwstr>
  </property>
</Properties>
</file>