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92" r:id="rId24"/>
    <p:sldId id="493" r:id="rId25"/>
    <p:sldId id="25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994D8D4-7935-4A91-A1EE-2FC9659799C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6C9E6B7-0E3C-4EDD-B6F1-5996EC3C515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我的乐园</a:t>
              </a: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习作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4748" y="506549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图书馆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73745" y="1552358"/>
            <a:ext cx="4077974" cy="1286540"/>
            <a:chOff x="5273745" y="1552358"/>
            <a:chExt cx="4077974" cy="1286540"/>
          </a:xfrm>
        </p:grpSpPr>
        <p:cxnSp>
          <p:nvCxnSpPr>
            <p:cNvPr id="4" name="直接箭头连接符 3"/>
            <p:cNvCxnSpPr/>
            <p:nvPr/>
          </p:nvCxnSpPr>
          <p:spPr>
            <a:xfrm flipV="1">
              <a:off x="5273745" y="2041455"/>
              <a:ext cx="903768" cy="79744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7"/>
            <p:cNvSpPr txBox="1"/>
            <p:nvPr/>
          </p:nvSpPr>
          <p:spPr>
            <a:xfrm>
              <a:off x="6294472" y="1552358"/>
              <a:ext cx="3057247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图书馆的规模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58809" y="2257639"/>
            <a:ext cx="4327448" cy="857714"/>
            <a:chOff x="5358809" y="2257639"/>
            <a:chExt cx="4327448" cy="857714"/>
          </a:xfrm>
        </p:grpSpPr>
        <p:cxnSp>
          <p:nvCxnSpPr>
            <p:cNvPr id="7" name="直接箭头连接符 6"/>
            <p:cNvCxnSpPr/>
            <p:nvPr/>
          </p:nvCxnSpPr>
          <p:spPr>
            <a:xfrm flipV="1">
              <a:off x="5358809" y="2721932"/>
              <a:ext cx="839969" cy="3934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51"/>
            <p:cNvSpPr txBox="1"/>
            <p:nvPr/>
          </p:nvSpPr>
          <p:spPr>
            <a:xfrm>
              <a:off x="6319282" y="2257639"/>
              <a:ext cx="3366975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发展历程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69442" y="2973558"/>
            <a:ext cx="4571997" cy="584775"/>
            <a:chOff x="5369442" y="2973558"/>
            <a:chExt cx="4571997" cy="584775"/>
          </a:xfrm>
        </p:grpSpPr>
        <p:cxnSp>
          <p:nvCxnSpPr>
            <p:cNvPr id="10" name="直接箭头连接符 9"/>
            <p:cNvCxnSpPr/>
            <p:nvPr/>
          </p:nvCxnSpPr>
          <p:spPr>
            <a:xfrm flipV="1">
              <a:off x="5369442" y="3306711"/>
              <a:ext cx="808071" cy="6382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54"/>
            <p:cNvSpPr txBox="1"/>
            <p:nvPr/>
          </p:nvSpPr>
          <p:spPr>
            <a:xfrm>
              <a:off x="6322826" y="2973558"/>
              <a:ext cx="3618613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我的活动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33994" y="3654040"/>
            <a:ext cx="4160877" cy="630846"/>
            <a:chOff x="5333994" y="3654040"/>
            <a:chExt cx="4160877" cy="630846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5333994" y="3654040"/>
              <a:ext cx="843520" cy="311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85"/>
            <p:cNvSpPr txBox="1"/>
            <p:nvPr/>
          </p:nvSpPr>
          <p:spPr>
            <a:xfrm>
              <a:off x="6326370" y="3700111"/>
              <a:ext cx="3168501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我和朋友的活动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23361" y="4015541"/>
            <a:ext cx="3384704" cy="971088"/>
            <a:chOff x="5323361" y="4015541"/>
            <a:chExt cx="3384704" cy="971088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5323361" y="4015541"/>
              <a:ext cx="864785" cy="6202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90"/>
            <p:cNvSpPr txBox="1"/>
            <p:nvPr/>
          </p:nvSpPr>
          <p:spPr>
            <a:xfrm>
              <a:off x="6337004" y="4401854"/>
              <a:ext cx="2371061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带来的快乐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73749" y="4338071"/>
            <a:ext cx="2672314" cy="1396355"/>
            <a:chOff x="5273749" y="4338071"/>
            <a:chExt cx="2672314" cy="1396355"/>
          </a:xfrm>
        </p:grpSpPr>
        <p:cxnSp>
          <p:nvCxnSpPr>
            <p:cNvPr id="20" name="直接箭头连接符 19"/>
            <p:cNvCxnSpPr/>
            <p:nvPr/>
          </p:nvCxnSpPr>
          <p:spPr>
            <a:xfrm>
              <a:off x="5273749" y="4338071"/>
              <a:ext cx="928574" cy="92854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58"/>
            <p:cNvSpPr txBox="1"/>
            <p:nvPr/>
          </p:nvSpPr>
          <p:spPr>
            <a:xfrm>
              <a:off x="6351181" y="5149651"/>
              <a:ext cx="1594882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03" y="2209142"/>
            <a:ext cx="3659574" cy="243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702959" y="2133258"/>
            <a:ext cx="5666078" cy="1470743"/>
            <a:chOff x="2845942" y="2424701"/>
            <a:chExt cx="2928134" cy="1470743"/>
          </a:xfrm>
        </p:grpSpPr>
        <p:sp>
          <p:nvSpPr>
            <p:cNvPr id="25" name="矩形 24"/>
            <p:cNvSpPr/>
            <p:nvPr/>
          </p:nvSpPr>
          <p:spPr>
            <a:xfrm>
              <a:off x="2965304" y="2510449"/>
              <a:ext cx="276767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你想重点介绍哪个方面？怎样把重点部分写具体呢？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圆角矩形标注 49"/>
            <p:cNvSpPr/>
            <p:nvPr/>
          </p:nvSpPr>
          <p:spPr>
            <a:xfrm>
              <a:off x="2845942" y="2424701"/>
              <a:ext cx="2928134" cy="1212351"/>
            </a:xfrm>
            <a:prstGeom prst="wedgeRoundRectCallout">
              <a:avLst>
                <a:gd name="adj1" fmla="val -41184"/>
                <a:gd name="adj2" fmla="val 76059"/>
                <a:gd name="adj3" fmla="val 16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3" name="组合 50"/>
          <p:cNvGrpSpPr/>
          <p:nvPr/>
        </p:nvGrpSpPr>
        <p:grpSpPr>
          <a:xfrm>
            <a:off x="2387752" y="2694644"/>
            <a:ext cx="2315207" cy="922284"/>
            <a:chOff x="2845942" y="2424701"/>
            <a:chExt cx="3116015" cy="1212351"/>
          </a:xfrm>
        </p:grpSpPr>
        <p:sp>
          <p:nvSpPr>
            <p:cNvPr id="4" name="矩形 3"/>
            <p:cNvSpPr/>
            <p:nvPr/>
          </p:nvSpPr>
          <p:spPr>
            <a:xfrm>
              <a:off x="3194277" y="2706130"/>
              <a:ext cx="2767680" cy="68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乡下人家</a:t>
              </a:r>
            </a:p>
          </p:txBody>
        </p:sp>
        <p:sp>
          <p:nvSpPr>
            <p:cNvPr id="5" name="圆角矩形标注 49"/>
            <p:cNvSpPr/>
            <p:nvPr/>
          </p:nvSpPr>
          <p:spPr>
            <a:xfrm>
              <a:off x="2845942" y="2424701"/>
              <a:ext cx="2928134" cy="1212351"/>
            </a:xfrm>
            <a:prstGeom prst="wedgeRoundRectCallout">
              <a:avLst>
                <a:gd name="adj1" fmla="val -41184"/>
                <a:gd name="adj2" fmla="val 97246"/>
                <a:gd name="adj3" fmla="val 16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6"/>
          <p:cNvSpPr txBox="1"/>
          <p:nvPr/>
        </p:nvSpPr>
        <p:spPr>
          <a:xfrm>
            <a:off x="5606285" y="1467806"/>
            <a:ext cx="2189407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瓜藤攀檐图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9"/>
          <p:cNvSpPr txBox="1">
            <a:spLocks noChangeArrowheads="1"/>
          </p:cNvSpPr>
          <p:nvPr/>
        </p:nvSpPr>
        <p:spPr bwMode="auto">
          <a:xfrm>
            <a:off x="5606286" y="2183872"/>
            <a:ext cx="2221304" cy="500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鲜花绽放图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5632955" y="2872173"/>
            <a:ext cx="2226532" cy="500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雨后春笋图</a:t>
            </a:r>
          </a:p>
        </p:txBody>
      </p:sp>
      <p:sp>
        <p:nvSpPr>
          <p:cNvPr id="9" name="文本框 19"/>
          <p:cNvSpPr txBox="1">
            <a:spLocks noChangeArrowheads="1"/>
          </p:cNvSpPr>
          <p:nvPr/>
        </p:nvSpPr>
        <p:spPr bwMode="auto">
          <a:xfrm>
            <a:off x="5649141" y="4993552"/>
            <a:ext cx="2188210" cy="500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月夜睡梦图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5627551" y="3578565"/>
            <a:ext cx="223139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鸡鸭觅食图</a:t>
            </a:r>
          </a:p>
        </p:txBody>
      </p:sp>
      <p:sp>
        <p:nvSpPr>
          <p:cNvPr id="11" name="文本框 13"/>
          <p:cNvSpPr txBox="1"/>
          <p:nvPr/>
        </p:nvSpPr>
        <p:spPr>
          <a:xfrm>
            <a:off x="5632956" y="4279093"/>
            <a:ext cx="223716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院落晚餐图</a:t>
            </a:r>
          </a:p>
        </p:txBody>
      </p:sp>
      <p:sp>
        <p:nvSpPr>
          <p:cNvPr id="12" name="文本框 6"/>
          <p:cNvSpPr txBox="1"/>
          <p:nvPr/>
        </p:nvSpPr>
        <p:spPr>
          <a:xfrm>
            <a:off x="8810514" y="1478601"/>
            <a:ext cx="1355090" cy="5607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重点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8810514" y="3578565"/>
            <a:ext cx="1355090" cy="5607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重点</a:t>
            </a:r>
          </a:p>
        </p:txBody>
      </p:sp>
      <p:sp>
        <p:nvSpPr>
          <p:cNvPr id="14" name="文本框 6"/>
          <p:cNvSpPr txBox="1"/>
          <p:nvPr/>
        </p:nvSpPr>
        <p:spPr>
          <a:xfrm>
            <a:off x="8810514" y="4301953"/>
            <a:ext cx="1355090" cy="5607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重点</a:t>
            </a:r>
          </a:p>
        </p:txBody>
      </p:sp>
      <p:sp>
        <p:nvSpPr>
          <p:cNvPr id="15" name="右箭头 89"/>
          <p:cNvSpPr/>
          <p:nvPr/>
        </p:nvSpPr>
        <p:spPr>
          <a:xfrm>
            <a:off x="8242263" y="1649904"/>
            <a:ext cx="499730" cy="22328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右箭头 90"/>
          <p:cNvSpPr/>
          <p:nvPr/>
        </p:nvSpPr>
        <p:spPr>
          <a:xfrm>
            <a:off x="8267077" y="3779961"/>
            <a:ext cx="499730" cy="22328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右箭头 91"/>
          <p:cNvSpPr/>
          <p:nvPr/>
        </p:nvSpPr>
        <p:spPr>
          <a:xfrm>
            <a:off x="8267072" y="4481709"/>
            <a:ext cx="499730" cy="22328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图片 17" descr="114849965.jpg"/>
          <p:cNvPicPr>
            <a:picLocks noChangeAspect="1"/>
          </p:cNvPicPr>
          <p:nvPr/>
        </p:nvPicPr>
        <p:blipFill>
          <a:blip r:embed="rId2" cstate="print"/>
          <a:srcRect t="53488"/>
          <a:stretch>
            <a:fillRect/>
          </a:stretch>
        </p:blipFill>
        <p:spPr>
          <a:xfrm>
            <a:off x="923126" y="4240911"/>
            <a:ext cx="3907941" cy="150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5"/>
          <p:cNvSpPr/>
          <p:nvPr/>
        </p:nvSpPr>
        <p:spPr>
          <a:xfrm>
            <a:off x="946416" y="1534251"/>
            <a:ext cx="10224740" cy="17922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我们一起来看看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乡下人家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是怎样具体描写瓜藤攀檐图的。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83414" y="2655607"/>
            <a:ext cx="9458757" cy="3591763"/>
            <a:chOff x="2094614" y="3221664"/>
            <a:chExt cx="7974419" cy="3591763"/>
          </a:xfrm>
        </p:grpSpPr>
        <p:sp>
          <p:nvSpPr>
            <p:cNvPr id="7" name="圆角矩形 41"/>
            <p:cNvSpPr/>
            <p:nvPr/>
          </p:nvSpPr>
          <p:spPr>
            <a:xfrm>
              <a:off x="2094614" y="3221664"/>
              <a:ext cx="7974419" cy="3358099"/>
            </a:xfrm>
            <a:prstGeom prst="roundRec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67516" y="3455328"/>
              <a:ext cx="7382540" cy="3358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乡下人家总爱在屋前搭一瓜架，或种南瓜，或种丝瓜，让那些瓜藤攀上棚架，爬上屋檐。当花儿落了的时候，藤上便结出了青的、红的瓜，它们一个个挂在房前，衬着那长长的藤，绿绿的叶。青、红的瓜，碧绿的藤和叶，构成了一道别有风趣的装饰，比那高楼门前蹲着一对石狮子或是竖着两根大旗杆，可爱多了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5677617" y="2094626"/>
            <a:ext cx="467832" cy="226473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24752" y="2103040"/>
            <a:ext cx="38557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爬上屋檐的绿绿的藤和叶子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6680" y="2931792"/>
            <a:ext cx="26314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瓜和叶的色彩明丽</a:t>
            </a:r>
          </a:p>
        </p:txBody>
      </p:sp>
      <p:sp>
        <p:nvSpPr>
          <p:cNvPr id="13" name="矩形 12"/>
          <p:cNvSpPr/>
          <p:nvPr/>
        </p:nvSpPr>
        <p:spPr>
          <a:xfrm>
            <a:off x="6467282" y="3837978"/>
            <a:ext cx="23253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对比，可爱多了</a:t>
            </a:r>
          </a:p>
        </p:txBody>
      </p:sp>
      <p:sp>
        <p:nvSpPr>
          <p:cNvPr id="14" name="矩形 13"/>
          <p:cNvSpPr/>
          <p:nvPr/>
        </p:nvSpPr>
        <p:spPr>
          <a:xfrm>
            <a:off x="2222428" y="4696757"/>
            <a:ext cx="7813873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这段话通过描绘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瓜藤攀檐的情景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，表现了作者对这一静态画面的喜爱之情。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41" y="1990552"/>
            <a:ext cx="3514281" cy="23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3" name="组合 41"/>
          <p:cNvGrpSpPr/>
          <p:nvPr/>
        </p:nvGrpSpPr>
        <p:grpSpPr>
          <a:xfrm>
            <a:off x="5707996" y="2066598"/>
            <a:ext cx="5263116" cy="1623302"/>
            <a:chOff x="3646967" y="2052084"/>
            <a:chExt cx="5263116" cy="1623302"/>
          </a:xfrm>
        </p:grpSpPr>
        <p:sp>
          <p:nvSpPr>
            <p:cNvPr id="4" name="矩形 3"/>
            <p:cNvSpPr/>
            <p:nvPr/>
          </p:nvSpPr>
          <p:spPr>
            <a:xfrm>
              <a:off x="3811222" y="2290391"/>
              <a:ext cx="509886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关于这篇习作，你还有什么好的想法吗？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圆角矩形标注 40"/>
            <p:cNvSpPr/>
            <p:nvPr/>
          </p:nvSpPr>
          <p:spPr>
            <a:xfrm>
              <a:off x="3646967" y="2052084"/>
              <a:ext cx="5146158" cy="1520456"/>
            </a:xfrm>
            <a:prstGeom prst="wedgeRoundRectCallout">
              <a:avLst>
                <a:gd name="adj1" fmla="val -49345"/>
                <a:gd name="adj2" fmla="val 73689"/>
                <a:gd name="adj3" fmla="val 166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91698" y="1852761"/>
            <a:ext cx="7824741" cy="680484"/>
            <a:chOff x="3157869" y="2041447"/>
            <a:chExt cx="7824741" cy="6804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" name="圆角矩形 42"/>
            <p:cNvSpPr/>
            <p:nvPr/>
          </p:nvSpPr>
          <p:spPr>
            <a:xfrm>
              <a:off x="3157869" y="2041447"/>
              <a:ext cx="7602279" cy="680484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424131" y="2096018"/>
              <a:ext cx="7558479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习作开头，我想通过猜谜语的方式引出乐园。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42080" y="2940818"/>
            <a:ext cx="7602279" cy="1059716"/>
            <a:chOff x="3157869" y="2041447"/>
            <a:chExt cx="7602279" cy="10597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圆角矩形 48"/>
            <p:cNvSpPr/>
            <p:nvPr/>
          </p:nvSpPr>
          <p:spPr>
            <a:xfrm>
              <a:off x="3157869" y="2041447"/>
              <a:ext cx="7602279" cy="1059716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24132" y="2096018"/>
              <a:ext cx="7236780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描写时，我要加入比喻、拟人、排比等修辞，让我的作文更生动！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71196" y="4347855"/>
            <a:ext cx="7602279" cy="1059716"/>
            <a:chOff x="3157869" y="2041447"/>
            <a:chExt cx="7602279" cy="10597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圆角矩形 51"/>
            <p:cNvSpPr/>
            <p:nvPr/>
          </p:nvSpPr>
          <p:spPr>
            <a:xfrm>
              <a:off x="3157869" y="2041447"/>
              <a:ext cx="7602279" cy="1059716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24132" y="2096018"/>
              <a:ext cx="7236780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我要按照一定的顺序来写，这样习作才能表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达得清楚、有条理。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13" name="组合 41"/>
          <p:cNvGrpSpPr/>
          <p:nvPr/>
        </p:nvGrpSpPr>
        <p:grpSpPr>
          <a:xfrm>
            <a:off x="5185482" y="2008541"/>
            <a:ext cx="5263116" cy="2336214"/>
            <a:chOff x="3646967" y="2052084"/>
            <a:chExt cx="5263116" cy="2336214"/>
          </a:xfrm>
        </p:grpSpPr>
        <p:sp>
          <p:nvSpPr>
            <p:cNvPr id="14" name="矩形 13"/>
            <p:cNvSpPr/>
            <p:nvPr/>
          </p:nvSpPr>
          <p:spPr>
            <a:xfrm>
              <a:off x="3811222" y="2141529"/>
              <a:ext cx="509886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你想要介绍你的乐园，不要急于下笔，先好好构思，编写好写作提纲。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圆角矩形标注 40"/>
            <p:cNvSpPr/>
            <p:nvPr/>
          </p:nvSpPr>
          <p:spPr>
            <a:xfrm>
              <a:off x="3646967" y="2052084"/>
              <a:ext cx="5146158" cy="1520456"/>
            </a:xfrm>
            <a:prstGeom prst="wedgeRoundRectCallout">
              <a:avLst>
                <a:gd name="adj1" fmla="val -49345"/>
                <a:gd name="adj2" fmla="val 73689"/>
                <a:gd name="adj3" fmla="val 166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7" name="矩形 6"/>
          <p:cNvSpPr/>
          <p:nvPr/>
        </p:nvSpPr>
        <p:spPr>
          <a:xfrm>
            <a:off x="3173758" y="2231656"/>
            <a:ext cx="7366570" cy="378565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要介绍的乐园是什么？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它是什么样子的？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你都参加过哪些活动？哪一部分作为重点将要进行具体介绍？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打算拟定什么题目？</a:t>
            </a:r>
          </a:p>
        </p:txBody>
      </p:sp>
      <p:sp>
        <p:nvSpPr>
          <p:cNvPr id="8" name="矩形 7"/>
          <p:cNvSpPr/>
          <p:nvPr/>
        </p:nvSpPr>
        <p:spPr>
          <a:xfrm>
            <a:off x="1702897" y="2457802"/>
            <a:ext cx="593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习作提纲要求</a:t>
            </a:r>
          </a:p>
        </p:txBody>
      </p:sp>
      <p:sp>
        <p:nvSpPr>
          <p:cNvPr id="9" name="矩形 8"/>
          <p:cNvSpPr/>
          <p:nvPr/>
        </p:nvSpPr>
        <p:spPr>
          <a:xfrm>
            <a:off x="4925446" y="1316082"/>
            <a:ext cx="334899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介绍我的乐园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TextBox 43"/>
          <p:cNvSpPr txBox="1"/>
          <p:nvPr/>
        </p:nvSpPr>
        <p:spPr>
          <a:xfrm>
            <a:off x="2159103" y="473165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图书馆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5168117" y="1701378"/>
            <a:ext cx="478465" cy="384898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92918" y="1669480"/>
            <a:ext cx="3152996" cy="895452"/>
            <a:chOff x="2375756" y="2268826"/>
            <a:chExt cx="3152996" cy="666750"/>
          </a:xfrm>
        </p:grpSpPr>
        <p:sp>
          <p:nvSpPr>
            <p:cNvPr id="8" name="云形 7"/>
            <p:cNvSpPr/>
            <p:nvPr/>
          </p:nvSpPr>
          <p:spPr>
            <a:xfrm>
              <a:off x="2375756" y="2268826"/>
              <a:ext cx="2419985" cy="666750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51"/>
            <p:cNvSpPr txBox="1"/>
            <p:nvPr/>
          </p:nvSpPr>
          <p:spPr>
            <a:xfrm>
              <a:off x="2747452" y="2322718"/>
              <a:ext cx="2781300" cy="43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结识过程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92577" y="3117964"/>
            <a:ext cx="3120921" cy="1098550"/>
            <a:chOff x="2069923" y="2272569"/>
            <a:chExt cx="2116693" cy="1098550"/>
          </a:xfrm>
        </p:grpSpPr>
        <p:sp>
          <p:nvSpPr>
            <p:cNvPr id="11" name="云形 10"/>
            <p:cNvSpPr/>
            <p:nvPr/>
          </p:nvSpPr>
          <p:spPr>
            <a:xfrm>
              <a:off x="2069923" y="2272569"/>
              <a:ext cx="2096135" cy="1098550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54"/>
            <p:cNvSpPr txBox="1"/>
            <p:nvPr/>
          </p:nvSpPr>
          <p:spPr>
            <a:xfrm>
              <a:off x="2328201" y="2464289"/>
              <a:ext cx="18584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带给我的营养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63413" y="4570810"/>
            <a:ext cx="3270648" cy="1085880"/>
            <a:chOff x="2375756" y="2268826"/>
            <a:chExt cx="1943510" cy="666511"/>
          </a:xfrm>
        </p:grpSpPr>
        <p:sp>
          <p:nvSpPr>
            <p:cNvPr id="14" name="云形 1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57"/>
            <p:cNvSpPr txBox="1"/>
            <p:nvPr/>
          </p:nvSpPr>
          <p:spPr>
            <a:xfrm>
              <a:off x="2641596" y="2375892"/>
              <a:ext cx="1677670" cy="3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表达情感</a:t>
              </a:r>
            </a:p>
          </p:txBody>
        </p:sp>
      </p:grpSp>
      <p:sp>
        <p:nvSpPr>
          <p:cNvPr id="16" name="右箭头 58"/>
          <p:cNvSpPr/>
          <p:nvPr/>
        </p:nvSpPr>
        <p:spPr>
          <a:xfrm>
            <a:off x="8974574" y="3274997"/>
            <a:ext cx="808074" cy="60605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59"/>
          <p:cNvSpPr txBox="1"/>
          <p:nvPr/>
        </p:nvSpPr>
        <p:spPr>
          <a:xfrm>
            <a:off x="10048462" y="32643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20" y="2322968"/>
            <a:ext cx="3318096" cy="221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1359824" y="2048892"/>
            <a:ext cx="51745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动物们在自己的乐园里，生活的多么快乐呀！我们的生活更是充满了欢乐，你的乐园在哪里呢？今天我们来写一篇作文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我的乐园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5" name="图片 4" descr="59b05ddeee6be_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676" y="2333063"/>
            <a:ext cx="3873500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</a:t>
            </a:r>
          </a:p>
        </p:txBody>
      </p:sp>
      <p:sp>
        <p:nvSpPr>
          <p:cNvPr id="3" name="矩形 2"/>
          <p:cNvSpPr/>
          <p:nvPr/>
        </p:nvSpPr>
        <p:spPr>
          <a:xfrm>
            <a:off x="1295730" y="1811978"/>
            <a:ext cx="8889586" cy="35394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我的乐园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或许有人问我：“你的乐园在哪里？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那我一定会大声地告诉他：“我的房间!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。因为我家不是住在小区里，所以，我只有在自己的房间里面玩，因此，我的房间也就成为了我儿时的乐园．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42"/>
          <p:cNvSpPr txBox="1"/>
          <p:nvPr/>
        </p:nvSpPr>
        <p:spPr>
          <a:xfrm>
            <a:off x="1346558" y="5706631"/>
            <a:ext cx="586891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开篇点题，指出我的乐园就是我的房间。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</a:t>
            </a:r>
          </a:p>
        </p:txBody>
      </p:sp>
      <p:sp>
        <p:nvSpPr>
          <p:cNvPr id="3" name="矩形 2"/>
          <p:cNvSpPr/>
          <p:nvPr/>
        </p:nvSpPr>
        <p:spPr>
          <a:xfrm>
            <a:off x="1031357" y="1326414"/>
            <a:ext cx="9920178" cy="39703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我的房间里有一张像吧台样式的书桌，一张床，床头就是一大片书的海洋，床尾是三个大衣柜，还有一张折叠式的小床，小床的头上就是一个放玩具的架子，整个房间十分整洁。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淡黄色的卡通窗帘，配上黄色的木制品，看起来十分和谐．</a:t>
            </a:r>
          </a:p>
        </p:txBody>
      </p:sp>
      <p:sp>
        <p:nvSpPr>
          <p:cNvPr id="4" name="TextBox 42"/>
          <p:cNvSpPr txBox="1"/>
          <p:nvPr/>
        </p:nvSpPr>
        <p:spPr>
          <a:xfrm>
            <a:off x="1985187" y="5576002"/>
            <a:ext cx="5553123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用简洁的语言介绍了我的乐园的样子。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</a:t>
            </a:r>
          </a:p>
        </p:txBody>
      </p:sp>
      <p:sp>
        <p:nvSpPr>
          <p:cNvPr id="5" name="矩形 4"/>
          <p:cNvSpPr/>
          <p:nvPr/>
        </p:nvSpPr>
        <p:spPr>
          <a:xfrm>
            <a:off x="1031357" y="1601297"/>
            <a:ext cx="9920178" cy="254768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我只要有小伙伴来到我家，我就一定会把他（她）带到我的房间里去，和他（她）一起分享自己的玩具，一起遨游书海，一起在房间里玩开心有趣的游戏。</a:t>
            </a:r>
          </a:p>
        </p:txBody>
      </p:sp>
      <p:sp>
        <p:nvSpPr>
          <p:cNvPr id="6" name="TextBox 42"/>
          <p:cNvSpPr txBox="1"/>
          <p:nvPr/>
        </p:nvSpPr>
        <p:spPr>
          <a:xfrm>
            <a:off x="1031357" y="4831723"/>
            <a:ext cx="4289957" cy="5890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2025E"/>
            </a:solidFill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和我的小伙伴在乐园里玩耍。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7" name="组合 41"/>
          <p:cNvGrpSpPr/>
          <p:nvPr/>
        </p:nvGrpSpPr>
        <p:grpSpPr>
          <a:xfrm>
            <a:off x="5369104" y="1569400"/>
            <a:ext cx="5241851" cy="2368112"/>
            <a:chOff x="3646967" y="2052084"/>
            <a:chExt cx="5241851" cy="2368112"/>
          </a:xfrm>
        </p:grpSpPr>
        <p:sp>
          <p:nvSpPr>
            <p:cNvPr id="8" name="矩形 7"/>
            <p:cNvSpPr/>
            <p:nvPr/>
          </p:nvSpPr>
          <p:spPr>
            <a:xfrm>
              <a:off x="3789957" y="2173427"/>
              <a:ext cx="509886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小组内分享，共同修改、完善，要注意内容的主次和详略的安排。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角矩形标注 40"/>
            <p:cNvSpPr/>
            <p:nvPr/>
          </p:nvSpPr>
          <p:spPr>
            <a:xfrm>
              <a:off x="3646967" y="2052084"/>
              <a:ext cx="5146158" cy="1520456"/>
            </a:xfrm>
            <a:prstGeom prst="wedgeRoundRectCallout">
              <a:avLst>
                <a:gd name="adj1" fmla="val -49345"/>
                <a:gd name="adj2" fmla="val 73689"/>
                <a:gd name="adj3" fmla="val 166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  <p:grpSp>
        <p:nvGrpSpPr>
          <p:cNvPr id="10" name="组合 41"/>
          <p:cNvGrpSpPr/>
          <p:nvPr/>
        </p:nvGrpSpPr>
        <p:grpSpPr>
          <a:xfrm>
            <a:off x="4702959" y="1733709"/>
            <a:ext cx="5273749" cy="2767102"/>
            <a:chOff x="3646967" y="2052084"/>
            <a:chExt cx="5273749" cy="2767102"/>
          </a:xfrm>
        </p:grpSpPr>
        <p:sp>
          <p:nvSpPr>
            <p:cNvPr id="11" name="矩形 10"/>
            <p:cNvSpPr/>
            <p:nvPr/>
          </p:nvSpPr>
          <p:spPr>
            <a:xfrm>
              <a:off x="3821855" y="2141530"/>
              <a:ext cx="5098861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课下，我们把全班同学的作品汇集在一起，编成一本乐园作品集吧！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圆角矩形标注 40"/>
            <p:cNvSpPr/>
            <p:nvPr/>
          </p:nvSpPr>
          <p:spPr>
            <a:xfrm>
              <a:off x="3646967" y="2052084"/>
              <a:ext cx="5146158" cy="1520456"/>
            </a:xfrm>
            <a:prstGeom prst="wedgeRoundRectCallout">
              <a:avLst>
                <a:gd name="adj1" fmla="val -49345"/>
                <a:gd name="adj2" fmla="val 73689"/>
                <a:gd name="adj3" fmla="val 166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习作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知识梳理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618601" y="1910994"/>
            <a:ext cx="4438436" cy="965771"/>
            <a:chOff x="2794571" y="1972638"/>
            <a:chExt cx="4438436" cy="965771"/>
          </a:xfrm>
        </p:grpSpPr>
        <p:sp>
          <p:nvSpPr>
            <p:cNvPr id="7" name="圆角矩形 41"/>
            <p:cNvSpPr/>
            <p:nvPr/>
          </p:nvSpPr>
          <p:spPr>
            <a:xfrm>
              <a:off x="2794571" y="1972638"/>
              <a:ext cx="4438436" cy="965771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916353" y="2165546"/>
              <a:ext cx="39805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“乐园”是什么？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37125" y="3215811"/>
            <a:ext cx="5773297" cy="729465"/>
            <a:chOff x="3842535" y="3482939"/>
            <a:chExt cx="5773297" cy="729465"/>
          </a:xfrm>
        </p:grpSpPr>
        <p:sp>
          <p:nvSpPr>
            <p:cNvPr id="10" name="圆角矩形 48"/>
            <p:cNvSpPr/>
            <p:nvPr/>
          </p:nvSpPr>
          <p:spPr>
            <a:xfrm>
              <a:off x="3842535" y="3482939"/>
              <a:ext cx="5691883" cy="72946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900806" y="3624476"/>
              <a:ext cx="5715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所谓“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乐园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”，即为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快乐的地方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99932" y="4448710"/>
            <a:ext cx="6452407" cy="760288"/>
            <a:chOff x="3709467" y="4448710"/>
            <a:chExt cx="6452407" cy="760288"/>
          </a:xfrm>
        </p:grpSpPr>
        <p:sp>
          <p:nvSpPr>
            <p:cNvPr id="13" name="圆角矩形 52"/>
            <p:cNvSpPr/>
            <p:nvPr/>
          </p:nvSpPr>
          <p:spPr>
            <a:xfrm>
              <a:off x="3801438" y="4448710"/>
              <a:ext cx="6164495" cy="760288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709467" y="4579974"/>
              <a:ext cx="6452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“我的乐园”就是带给我快乐的地方。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385212" y="3429000"/>
            <a:ext cx="2062716" cy="691116"/>
            <a:chOff x="4731498" y="3179133"/>
            <a:chExt cx="2062716" cy="691116"/>
          </a:xfrm>
        </p:grpSpPr>
        <p:sp>
          <p:nvSpPr>
            <p:cNvPr id="17" name="圆角矩形 42"/>
            <p:cNvSpPr/>
            <p:nvPr/>
          </p:nvSpPr>
          <p:spPr>
            <a:xfrm>
              <a:off x="4731498" y="3179133"/>
              <a:ext cx="2062716" cy="691116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4869712" y="323229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我的乐园</a:t>
              </a:r>
            </a:p>
          </p:txBody>
        </p:sp>
      </p:grpSp>
      <p:sp>
        <p:nvSpPr>
          <p:cNvPr id="19" name="右箭头 46"/>
          <p:cNvSpPr/>
          <p:nvPr/>
        </p:nvSpPr>
        <p:spPr>
          <a:xfrm rot="19408345">
            <a:off x="8575512" y="3024965"/>
            <a:ext cx="839972" cy="44656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362320" y="2121197"/>
            <a:ext cx="1924493" cy="871869"/>
            <a:chOff x="8527312" y="3040912"/>
            <a:chExt cx="1924493" cy="871869"/>
          </a:xfrm>
        </p:grpSpPr>
        <p:sp>
          <p:nvSpPr>
            <p:cNvPr id="21" name="椭圆 20"/>
            <p:cNvSpPr/>
            <p:nvPr/>
          </p:nvSpPr>
          <p:spPr>
            <a:xfrm>
              <a:off x="8527312" y="3040912"/>
              <a:ext cx="1924493" cy="871869"/>
            </a:xfrm>
            <a:prstGeom prst="ellips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48"/>
            <p:cNvSpPr txBox="1"/>
            <p:nvPr/>
          </p:nvSpPr>
          <p:spPr>
            <a:xfrm>
              <a:off x="8771857" y="3179133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玩具屋</a:t>
              </a:r>
            </a:p>
          </p:txBody>
        </p:sp>
      </p:grpSp>
      <p:sp>
        <p:nvSpPr>
          <p:cNvPr id="23" name="下箭头 55"/>
          <p:cNvSpPr/>
          <p:nvPr/>
        </p:nvSpPr>
        <p:spPr>
          <a:xfrm rot="11768577">
            <a:off x="7714273" y="2472072"/>
            <a:ext cx="489098" cy="85060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303148" y="1454890"/>
            <a:ext cx="1924493" cy="871869"/>
            <a:chOff x="8527312" y="3040912"/>
            <a:chExt cx="1924493" cy="871869"/>
          </a:xfrm>
        </p:grpSpPr>
        <p:sp>
          <p:nvSpPr>
            <p:cNvPr id="25" name="椭圆 24"/>
            <p:cNvSpPr/>
            <p:nvPr/>
          </p:nvSpPr>
          <p:spPr>
            <a:xfrm>
              <a:off x="8527312" y="3040912"/>
              <a:ext cx="1924493" cy="871869"/>
            </a:xfrm>
            <a:prstGeom prst="ellips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Box 58"/>
            <p:cNvSpPr txBox="1"/>
            <p:nvPr/>
          </p:nvSpPr>
          <p:spPr>
            <a:xfrm>
              <a:off x="8771857" y="3179133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篮球场</a:t>
              </a:r>
            </a:p>
          </p:txBody>
        </p:sp>
      </p:grpSp>
      <p:sp>
        <p:nvSpPr>
          <p:cNvPr id="27" name="左箭头 59"/>
          <p:cNvSpPr/>
          <p:nvPr/>
        </p:nvSpPr>
        <p:spPr>
          <a:xfrm rot="1654603">
            <a:off x="5332579" y="3014332"/>
            <a:ext cx="946297" cy="510363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19481" y="2394101"/>
            <a:ext cx="1924493" cy="871869"/>
            <a:chOff x="8527312" y="3040912"/>
            <a:chExt cx="1924493" cy="871869"/>
          </a:xfrm>
        </p:grpSpPr>
        <p:sp>
          <p:nvSpPr>
            <p:cNvPr id="29" name="椭圆 28"/>
            <p:cNvSpPr/>
            <p:nvPr/>
          </p:nvSpPr>
          <p:spPr>
            <a:xfrm>
              <a:off x="8527312" y="3040912"/>
              <a:ext cx="1924493" cy="871869"/>
            </a:xfrm>
            <a:prstGeom prst="ellips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85"/>
            <p:cNvSpPr txBox="1"/>
            <p:nvPr/>
          </p:nvSpPr>
          <p:spPr>
            <a:xfrm>
              <a:off x="8771857" y="3179133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图书角</a:t>
              </a:r>
            </a:p>
          </p:txBody>
        </p:sp>
      </p:grpSp>
      <p:sp>
        <p:nvSpPr>
          <p:cNvPr id="31" name="上箭头 88"/>
          <p:cNvSpPr/>
          <p:nvPr/>
        </p:nvSpPr>
        <p:spPr>
          <a:xfrm rot="20079289">
            <a:off x="6480898" y="2546495"/>
            <a:ext cx="435935" cy="776176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151823" y="1536407"/>
            <a:ext cx="1924493" cy="871869"/>
            <a:chOff x="8527312" y="3040912"/>
            <a:chExt cx="1924493" cy="871869"/>
          </a:xfrm>
        </p:grpSpPr>
        <p:sp>
          <p:nvSpPr>
            <p:cNvPr id="33" name="椭圆 32"/>
            <p:cNvSpPr/>
            <p:nvPr/>
          </p:nvSpPr>
          <p:spPr>
            <a:xfrm>
              <a:off x="8527312" y="3040912"/>
              <a:ext cx="1924493" cy="871869"/>
            </a:xfrm>
            <a:prstGeom prst="ellips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TextBox 91"/>
            <p:cNvSpPr txBox="1"/>
            <p:nvPr/>
          </p:nvSpPr>
          <p:spPr>
            <a:xfrm>
              <a:off x="9037682" y="321103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菜园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197430" y="1759363"/>
            <a:ext cx="8010259" cy="734606"/>
            <a:chOff x="2271425" y="2054117"/>
            <a:chExt cx="2938528" cy="1181528"/>
          </a:xfrm>
        </p:grpSpPr>
        <p:grpSp>
          <p:nvGrpSpPr>
            <p:cNvPr id="36" name="组合 35"/>
            <p:cNvGrpSpPr/>
            <p:nvPr/>
          </p:nvGrpSpPr>
          <p:grpSpPr>
            <a:xfrm>
              <a:off x="2271425" y="2054117"/>
              <a:ext cx="2845939" cy="1181528"/>
              <a:chOff x="5208998" y="2188397"/>
              <a:chExt cx="2845939" cy="1181528"/>
            </a:xfrm>
          </p:grpSpPr>
          <p:sp>
            <p:nvSpPr>
              <p:cNvPr id="38" name="圆角矩形标注 41"/>
              <p:cNvSpPr/>
              <p:nvPr/>
            </p:nvSpPr>
            <p:spPr>
              <a:xfrm>
                <a:off x="5208998" y="2188397"/>
                <a:ext cx="2804845" cy="1181528"/>
              </a:xfrm>
              <a:prstGeom prst="wedgeRoundRectCallout">
                <a:avLst>
                  <a:gd name="adj1" fmla="val -46034"/>
                  <a:gd name="adj2" fmla="val 149663"/>
                  <a:gd name="adj3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235792" y="2359321"/>
                <a:ext cx="2819145" cy="742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2318892" y="2324504"/>
              <a:ext cx="2891061" cy="742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学生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自由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讨论，为什么将这些地方看作是自己的乐园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？</a:t>
              </a:r>
            </a:p>
          </p:txBody>
        </p:sp>
      </p:grpSp>
      <p:sp>
        <p:nvSpPr>
          <p:cNvPr id="40" name="TextBox 44"/>
          <p:cNvSpPr txBox="1"/>
          <p:nvPr/>
        </p:nvSpPr>
        <p:spPr>
          <a:xfrm>
            <a:off x="2903123" y="38858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水上乐园</a:t>
            </a:r>
          </a:p>
        </p:txBody>
      </p:sp>
      <p:sp>
        <p:nvSpPr>
          <p:cNvPr id="41" name="左大括号 40"/>
          <p:cNvSpPr/>
          <p:nvPr/>
        </p:nvSpPr>
        <p:spPr>
          <a:xfrm>
            <a:off x="4731923" y="2769457"/>
            <a:ext cx="606056" cy="29133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20259" y="2919439"/>
            <a:ext cx="6096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有湛蓝、清凉的水，有喷水的奥运五环，可以滑滑梯，有肚子能喷水的眼镜蛇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323803" y="4067756"/>
            <a:ext cx="377810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回顾惊险难忘的冲浪经历</a:t>
            </a:r>
          </a:p>
        </p:txBody>
      </p:sp>
      <p:sp>
        <p:nvSpPr>
          <p:cNvPr id="44" name="矩形 43"/>
          <p:cNvSpPr/>
          <p:nvPr/>
        </p:nvSpPr>
        <p:spPr>
          <a:xfrm>
            <a:off x="5328405" y="4865473"/>
            <a:ext cx="326243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开心、难忘、依依不舍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87221" y="2582783"/>
            <a:ext cx="9832232" cy="3220858"/>
            <a:chOff x="2928135" y="1941816"/>
            <a:chExt cx="7654247" cy="3896984"/>
          </a:xfrm>
        </p:grpSpPr>
        <p:sp>
          <p:nvSpPr>
            <p:cNvPr id="15" name="矩形 14"/>
            <p:cNvSpPr/>
            <p:nvPr/>
          </p:nvSpPr>
          <p:spPr>
            <a:xfrm>
              <a:off x="3051424" y="2084564"/>
              <a:ext cx="7387119" cy="3272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72009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“我的乐园”贵在于“乐”。它是通过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”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的活动表达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”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的快乐之情。所以既要有对乐园样子进行介绍，也要对活动进行详细的记述，还要有对欢乐心情的抒发，多种表达方式融合在一起。</a:t>
              </a:r>
            </a:p>
          </p:txBody>
        </p:sp>
        <p:sp>
          <p:nvSpPr>
            <p:cNvPr id="16" name="圆角矩形 46"/>
            <p:cNvSpPr/>
            <p:nvPr/>
          </p:nvSpPr>
          <p:spPr>
            <a:xfrm>
              <a:off x="2928135" y="1941816"/>
              <a:ext cx="7654247" cy="3896984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187221" y="1458282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重点：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7" name="矩形 6"/>
          <p:cNvSpPr/>
          <p:nvPr/>
        </p:nvSpPr>
        <p:spPr>
          <a:xfrm>
            <a:off x="3476885" y="2896435"/>
            <a:ext cx="7479586" cy="223170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你的乐园是什么样子的?在那儿你最爱干什么？这个乐园给你带来了怎样的欢乐？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76885" y="1929630"/>
            <a:ext cx="18710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习作内容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990575" y="2241807"/>
            <a:ext cx="5263116" cy="1623302"/>
            <a:chOff x="3646967" y="2052084"/>
            <a:chExt cx="5263116" cy="1623302"/>
          </a:xfrm>
        </p:grpSpPr>
        <p:sp>
          <p:nvSpPr>
            <p:cNvPr id="9" name="矩形 8"/>
            <p:cNvSpPr/>
            <p:nvPr/>
          </p:nvSpPr>
          <p:spPr>
            <a:xfrm>
              <a:off x="3811222" y="2290391"/>
              <a:ext cx="509886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想一想：我们可以从哪些方面来介绍这个乐园呢？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圆角矩形标注 40"/>
            <p:cNvSpPr/>
            <p:nvPr/>
          </p:nvSpPr>
          <p:spPr>
            <a:xfrm>
              <a:off x="3646967" y="2052084"/>
              <a:ext cx="5146158" cy="1520456"/>
            </a:xfrm>
            <a:prstGeom prst="wedgeRoundRectCallout">
              <a:avLst>
                <a:gd name="adj1" fmla="val -49345"/>
                <a:gd name="adj2" fmla="val 73689"/>
                <a:gd name="adj3" fmla="val 166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117260"/>
            <a:ext cx="2383072" cy="356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2961948" y="49060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菜园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348176" y="1488560"/>
            <a:ext cx="4077974" cy="1286540"/>
            <a:chOff x="5348176" y="1488560"/>
            <a:chExt cx="4077974" cy="1286540"/>
          </a:xfrm>
        </p:grpSpPr>
        <p:cxnSp>
          <p:nvCxnSpPr>
            <p:cNvPr id="13" name="直接箭头连接符 12"/>
            <p:cNvCxnSpPr/>
            <p:nvPr/>
          </p:nvCxnSpPr>
          <p:spPr>
            <a:xfrm flipV="1">
              <a:off x="5348176" y="1977657"/>
              <a:ext cx="903768" cy="79744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47"/>
            <p:cNvSpPr txBox="1"/>
            <p:nvPr/>
          </p:nvSpPr>
          <p:spPr>
            <a:xfrm>
              <a:off x="6368903" y="1488560"/>
              <a:ext cx="3057247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菜园里菜的种类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69439" y="2395868"/>
            <a:ext cx="4391249" cy="793901"/>
            <a:chOff x="5369439" y="2395868"/>
            <a:chExt cx="4391249" cy="793901"/>
          </a:xfrm>
        </p:grpSpPr>
        <p:cxnSp>
          <p:nvCxnSpPr>
            <p:cNvPr id="16" name="直接箭头连接符 15"/>
            <p:cNvCxnSpPr/>
            <p:nvPr/>
          </p:nvCxnSpPr>
          <p:spPr>
            <a:xfrm flipV="1">
              <a:off x="5369439" y="2860160"/>
              <a:ext cx="903770" cy="32960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51"/>
            <p:cNvSpPr txBox="1"/>
            <p:nvPr/>
          </p:nvSpPr>
          <p:spPr>
            <a:xfrm>
              <a:off x="6393713" y="2395868"/>
              <a:ext cx="3366975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菜园的四季特点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94248" y="3271282"/>
            <a:ext cx="4621622" cy="584775"/>
            <a:chOff x="5394248" y="3271282"/>
            <a:chExt cx="4621622" cy="584775"/>
          </a:xfrm>
        </p:grpSpPr>
        <p:cxnSp>
          <p:nvCxnSpPr>
            <p:cNvPr id="19" name="直接箭头连接符 18"/>
            <p:cNvCxnSpPr/>
            <p:nvPr/>
          </p:nvCxnSpPr>
          <p:spPr>
            <a:xfrm flipV="1">
              <a:off x="5394248" y="3508742"/>
              <a:ext cx="857696" cy="141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54"/>
            <p:cNvSpPr txBox="1"/>
            <p:nvPr/>
          </p:nvSpPr>
          <p:spPr>
            <a:xfrm>
              <a:off x="6397257" y="3271282"/>
              <a:ext cx="3618613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我在菜园里的活动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97792" y="3962402"/>
            <a:ext cx="4171510" cy="758437"/>
            <a:chOff x="5397792" y="3962402"/>
            <a:chExt cx="4171510" cy="758437"/>
          </a:xfrm>
        </p:grpSpPr>
        <p:cxnSp>
          <p:nvCxnSpPr>
            <p:cNvPr id="22" name="直接箭头连接符 21"/>
            <p:cNvCxnSpPr/>
            <p:nvPr/>
          </p:nvCxnSpPr>
          <p:spPr>
            <a:xfrm>
              <a:off x="5397792" y="3962402"/>
              <a:ext cx="843520" cy="311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85"/>
            <p:cNvSpPr txBox="1"/>
            <p:nvPr/>
          </p:nvSpPr>
          <p:spPr>
            <a:xfrm>
              <a:off x="6400801" y="4136064"/>
              <a:ext cx="3168501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每次活动的心情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97792" y="4472765"/>
            <a:ext cx="2608525" cy="1088046"/>
            <a:chOff x="5397792" y="4472765"/>
            <a:chExt cx="2608525" cy="1088046"/>
          </a:xfrm>
        </p:grpSpPr>
        <p:cxnSp>
          <p:nvCxnSpPr>
            <p:cNvPr id="25" name="直接箭头连接符 24"/>
            <p:cNvCxnSpPr/>
            <p:nvPr/>
          </p:nvCxnSpPr>
          <p:spPr>
            <a:xfrm>
              <a:off x="5397792" y="4472765"/>
              <a:ext cx="864785" cy="6202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90"/>
            <p:cNvSpPr txBox="1"/>
            <p:nvPr/>
          </p:nvSpPr>
          <p:spPr>
            <a:xfrm>
              <a:off x="6411435" y="4976036"/>
              <a:ext cx="1594882" cy="58477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12" y="2257573"/>
            <a:ext cx="3514281" cy="23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zplrdpj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宽屏</PresentationFormat>
  <Paragraphs>112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Arial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2021-05-10T01:25:17Z</dcterms:created>
  <dcterms:modified xsi:type="dcterms:W3CDTF">2023-01-10T05:59:46Z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008718902A4D427480A7ADC3C6F5F942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