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1" r:id="rId2"/>
    <p:sldId id="432" r:id="rId3"/>
    <p:sldId id="433" r:id="rId4"/>
    <p:sldId id="434" r:id="rId5"/>
    <p:sldId id="436" r:id="rId6"/>
    <p:sldId id="437" r:id="rId7"/>
    <p:sldId id="453" r:id="rId8"/>
    <p:sldId id="452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54" r:id="rId17"/>
    <p:sldId id="449" r:id="rId18"/>
    <p:sldId id="450" r:id="rId19"/>
    <p:sldId id="45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4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99FF"/>
    <a:srgbClr val="CCCCFF"/>
    <a:srgbClr val="FF0066"/>
    <a:srgbClr val="FF33CC"/>
    <a:srgbClr val="0000CC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-318" y="-264"/>
      </p:cViewPr>
      <p:guideLst>
        <p:guide orient="horz" pos="2204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6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000"/>
  <ax:ocxPr ax:name="_cy" ax:value="200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7C66-BD92-4F1A-AEBF-D8796E96A3D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2D13E-5BAF-49CE-A2CD-A757635BBC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2D13E-5BAF-49CE-A2CD-A757635BBCF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6588" y="839788"/>
            <a:ext cx="7085012" cy="114141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6588" y="1981200"/>
            <a:ext cx="7085012" cy="1371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600">
                <a:solidFill>
                  <a:srgbClr val="006699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73888" y="228600"/>
            <a:ext cx="2171700" cy="58991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364288" cy="58991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标题，两项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7984E-75BB-40F1-8A15-67BDF85ED83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96988"/>
            <a:ext cx="40386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96988"/>
            <a:ext cx="40386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8588" y="228600"/>
            <a:ext cx="647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6988"/>
            <a:ext cx="82296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–"/>
        <a:defRPr sz="1600">
          <a:solidFill>
            <a:schemeClr val="accent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600">
          <a:solidFill>
            <a:schemeClr val="accent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–"/>
        <a:defRPr sz="1400">
          <a:solidFill>
            <a:schemeClr val="accent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400">
          <a:solidFill>
            <a:schemeClr val="accent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400">
          <a:solidFill>
            <a:schemeClr val="accent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400">
          <a:solidFill>
            <a:schemeClr val="accent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400">
          <a:solidFill>
            <a:schemeClr val="accent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sz="1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2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image" Target="../media/image23.jpe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oo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501008"/>
            <a:ext cx="3384053" cy="230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3187" y="260349"/>
            <a:ext cx="7770813" cy="7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buFontTx/>
              <a:buNone/>
            </a:pP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Unit 7 </a:t>
            </a:r>
            <a:r>
              <a:rPr lang="en-US" altLang="zh-CN" sz="4400" b="1" kern="10" dirty="0" smtClean="0">
                <a:ln w="12700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Topic 2 </a:t>
            </a:r>
            <a:endParaRPr lang="en-US" altLang="zh-CN" sz="4400" b="1" dirty="0">
              <a:ln w="12700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1088" y="1512152"/>
            <a:ext cx="9155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I’m not sure whether</a:t>
            </a:r>
          </a:p>
          <a:p>
            <a:pPr algn="ctr"/>
            <a:r>
              <a:rPr lang="en-US" altLang="zh-CN" sz="48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can cook it well.</a:t>
            </a:r>
            <a:endParaRPr lang="zh-CN" altLang="en-US" sz="48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85590" y="3817240"/>
            <a:ext cx="22797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kern="10" dirty="0" smtClean="0">
                <a:ln w="9525"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latin typeface="Times New Roman" panose="02020603050405020304"/>
                <a:cs typeface="Times New Roman" panose="02020603050405020304"/>
              </a:rPr>
              <a:t>Section C</a:t>
            </a:r>
            <a:endParaRPr lang="zh-CN" altLang="en-US" sz="4000" b="1" kern="10" dirty="0">
              <a:ln w="9525"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1088" y="6021288"/>
            <a:ext cx="915508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ldLvl="0" autoUpdateAnimBg="0"/>
      <p:bldP spid="28675" grpId="1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/>
          </p:cNvSpPr>
          <p:nvPr/>
        </p:nvSpPr>
        <p:spPr bwMode="auto">
          <a:xfrm>
            <a:off x="396875" y="1700213"/>
            <a:ext cx="7631113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When you sit down at the table, ...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The dinner always starts with …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You should keep the fork ...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If you use your knife, ...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Don’t take …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Don’t speak …</a:t>
            </a:r>
          </a:p>
          <a:p>
            <a:pPr marL="342900" indent="-342900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800080"/>
                </a:solidFill>
                <a:latin typeface="Times New Roman" panose="02020603050405020304" pitchFamily="18" charset="0"/>
              </a:rPr>
              <a:t>When you drink to someone, you 'd better...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80975" y="549275"/>
            <a:ext cx="8208963" cy="1066800"/>
          </a:xfrm>
          <a:prstGeom prst="rect">
            <a:avLst/>
          </a:prstGeom>
          <a:noFill/>
          <a:ln w="19050" cap="rnd">
            <a:solidFill>
              <a:srgbClr val="3366FF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First,talk with your partner about western table manners.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7950" y="1209675"/>
            <a:ext cx="8928100" cy="1066800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Second,collect some information about table manners in China. Then talk about them.</a:t>
            </a:r>
            <a:endParaRPr lang="zh-CN" altLang="en-US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2852738"/>
            <a:ext cx="7777163" cy="22320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use these sentences: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(that) it is polite to … in China.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(that) it is impolite to … in China.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92783" y="908050"/>
            <a:ext cx="6765925" cy="1554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outerShdw dist="81320" dir="3080412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Can you tell me if it's polite to eat with your arms or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elbow</a:t>
            </a:r>
            <a:r>
              <a:rPr lang="zh-CN" altLang="en-US" sz="2400" dirty="0">
                <a:latin typeface="Times New Roman" panose="02020603050405020304" pitchFamily="18" charset="0"/>
              </a:rPr>
              <a:t>s on the table in America?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sz="24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Yes, I can. It's impolite.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4063" y="2708275"/>
            <a:ext cx="6770687" cy="118903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</a:ln>
          <a:effectLst>
            <a:outerShdw dist="71842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Do you know whether or not it's impolite to smoke during a meal in France?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Yes, I do. It's impolite.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55650" y="4076700"/>
            <a:ext cx="6769100" cy="118745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</a:ln>
          <a:effectLst>
            <a:outerShdw dist="8980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We know people use a spoon and a fork to eat in Thailand.Do you know whether they use knives?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Yes, I do. They don't use them.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4063" y="5445125"/>
            <a:ext cx="6770687" cy="11874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</a:ln>
          <a:effectLst>
            <a:outerShdw dist="81320" dir="2319588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I know Indians eat with their right hands. I don't know if there's no need for knives,forks or chopsticks.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No, there's no need.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8137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</a:rPr>
              <a:t>Match the pictures with the conversations.Then practice in pairs.</a:t>
            </a:r>
          </a:p>
        </p:txBody>
      </p:sp>
      <p:sp>
        <p:nvSpPr>
          <p:cNvPr id="51207" name="Oval 7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719138" cy="504825"/>
          </a:xfrm>
          <a:prstGeom prst="ellipse">
            <a:avLst/>
          </a:prstGeom>
          <a:solidFill>
            <a:srgbClr val="F3F397"/>
          </a:solidFill>
        </p:spPr>
        <p:txBody>
          <a:bodyPr/>
          <a:lstStyle/>
          <a:p>
            <a:pPr eaLnBrk="1" hangingPunct="1"/>
            <a:r>
              <a:rPr lang="en-US" altLang="zh-CN" sz="2400" b="1" smtClean="0"/>
              <a:t>2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900113" y="1700213"/>
            <a:ext cx="2376487" cy="395287"/>
            <a:chOff x="0" y="0"/>
            <a:chExt cx="3743" cy="624"/>
          </a:xfrm>
        </p:grpSpPr>
        <p:pic>
          <p:nvPicPr>
            <p:cNvPr id="51221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"/>
              <a:ext cx="159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22" name="Text Box 10"/>
            <p:cNvSpPr txBox="1">
              <a:spLocks noChangeArrowheads="1"/>
            </p:cNvSpPr>
            <p:nvPr/>
          </p:nvSpPr>
          <p:spPr bwMode="auto">
            <a:xfrm>
              <a:off x="3" y="0"/>
              <a:ext cx="3741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20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n.肘，肘部</a:t>
              </a:r>
            </a:p>
          </p:txBody>
        </p:sp>
      </p:grpSp>
      <p:pic>
        <p:nvPicPr>
          <p:cNvPr id="51209" name="Picture 11" descr="p64-26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1025525"/>
            <a:ext cx="11525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0" name="Picture 12" descr="7-1-1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7625" y="5319713"/>
            <a:ext cx="1152525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1" name="Picture 13" descr="8-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39050" y="2347913"/>
            <a:ext cx="110807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2" name="Picture 14" descr="8x-7-2-4b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67625" y="3816350"/>
            <a:ext cx="10795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3" name="Text Box 15"/>
          <p:cNvSpPr txBox="1">
            <a:spLocks noChangeArrowheads="1"/>
          </p:cNvSpPr>
          <p:nvPr/>
        </p:nvSpPr>
        <p:spPr bwMode="auto">
          <a:xfrm>
            <a:off x="7540625" y="908050"/>
            <a:ext cx="55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A</a:t>
            </a:r>
          </a:p>
        </p:txBody>
      </p:sp>
      <p:sp>
        <p:nvSpPr>
          <p:cNvPr id="51214" name="Text Box 16"/>
          <p:cNvSpPr txBox="1">
            <a:spLocks noChangeArrowheads="1"/>
          </p:cNvSpPr>
          <p:nvPr/>
        </p:nvSpPr>
        <p:spPr bwMode="auto">
          <a:xfrm>
            <a:off x="7540625" y="2420938"/>
            <a:ext cx="558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B</a:t>
            </a:r>
          </a:p>
        </p:txBody>
      </p:sp>
      <p:sp>
        <p:nvSpPr>
          <p:cNvPr id="51215" name="Text Box 17"/>
          <p:cNvSpPr txBox="1">
            <a:spLocks noChangeArrowheads="1"/>
          </p:cNvSpPr>
          <p:nvPr/>
        </p:nvSpPr>
        <p:spPr bwMode="auto">
          <a:xfrm>
            <a:off x="7540625" y="3702050"/>
            <a:ext cx="55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C</a:t>
            </a:r>
          </a:p>
        </p:txBody>
      </p:sp>
      <p:sp>
        <p:nvSpPr>
          <p:cNvPr id="51216" name="Text Box 18"/>
          <p:cNvSpPr txBox="1">
            <a:spLocks noChangeArrowheads="1"/>
          </p:cNvSpPr>
          <p:nvPr/>
        </p:nvSpPr>
        <p:spPr bwMode="auto">
          <a:xfrm>
            <a:off x="7540625" y="5286375"/>
            <a:ext cx="55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D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0" y="1341438"/>
            <a:ext cx="539750" cy="3667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50825" y="1557338"/>
            <a:ext cx="433388" cy="40957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</a:rPr>
              <a:t>C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250825" y="5805488"/>
            <a:ext cx="433388" cy="40957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250825" y="4581525"/>
            <a:ext cx="433388" cy="40957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250825" y="3213100"/>
            <a:ext cx="433388" cy="40957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</a:rPr>
              <a:t>D</a:t>
            </a:r>
          </a:p>
        </p:txBody>
      </p:sp>
    </p:spTree>
  </p:cSld>
  <p:clrMapOvr>
    <a:masterClrMapping/>
  </p:clrMapOvr>
  <p:transition>
    <p:split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/>
          </p:cNvSpPr>
          <p:nvPr/>
        </p:nvSpPr>
        <p:spPr bwMode="auto">
          <a:xfrm>
            <a:off x="1763713" y="549275"/>
            <a:ext cx="3938587" cy="885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1755"/>
                <a:gd name="adj2" fmla="val 0"/>
              </a:avLst>
            </a:prstTxWarp>
          </a:bodyPr>
          <a:lstStyle/>
          <a:p>
            <a:pPr algn="ctr"/>
            <a:r>
              <a:rPr lang="zh-CN" altLang="en-US" sz="3600" b="1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宾语从句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388" y="1671638"/>
            <a:ext cx="8831262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99"/>
                </a:solidFill>
              </a:rPr>
              <a:t>宾语从句用陈述句语序</a:t>
            </a:r>
          </a:p>
          <a:p>
            <a:pPr eaLnBrk="1" hangingPunct="1"/>
            <a:endParaRPr lang="zh-CN" altLang="en-US" sz="3200" b="1" dirty="0">
              <a:solidFill>
                <a:srgbClr val="800080"/>
              </a:solidFill>
            </a:endParaRPr>
          </a:p>
          <a:p>
            <a:pPr eaLnBrk="1" hangingPunct="1"/>
            <a:r>
              <a:rPr lang="en-US" altLang="zh-CN" sz="2800" dirty="0"/>
              <a:t>Do you know if / whether </a:t>
            </a:r>
            <a:r>
              <a:rPr lang="en-US" altLang="zh-CN" sz="2800" b="1" dirty="0">
                <a:solidFill>
                  <a:srgbClr val="FF0000"/>
                </a:solidFill>
              </a:rPr>
              <a:t>he likes</a:t>
            </a:r>
            <a:r>
              <a:rPr lang="en-US" altLang="zh-CN" sz="2800" dirty="0"/>
              <a:t> Times English Post?</a:t>
            </a:r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en-US" altLang="zh-CN" sz="2800" dirty="0"/>
              <a:t>I want to know what </a:t>
            </a:r>
            <a:r>
              <a:rPr lang="en-US" altLang="zh-CN" sz="2800" b="1" dirty="0">
                <a:solidFill>
                  <a:srgbClr val="FF0000"/>
                </a:solidFill>
              </a:rPr>
              <a:t>they are talking about</a:t>
            </a:r>
            <a:r>
              <a:rPr lang="en-US" altLang="zh-CN" sz="2800" dirty="0"/>
              <a:t>.</a:t>
            </a:r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en-US" altLang="zh-CN" sz="2800" dirty="0"/>
              <a:t>Maybe you don’t know whether </a:t>
            </a:r>
            <a:r>
              <a:rPr lang="en-US" altLang="zh-CN" sz="2800" b="1" dirty="0">
                <a:solidFill>
                  <a:srgbClr val="FF0000"/>
                </a:solidFill>
              </a:rPr>
              <a:t>it’s polite</a:t>
            </a:r>
            <a:r>
              <a:rPr lang="en-US" altLang="zh-CN" sz="2800" dirty="0"/>
              <a:t> or not to </a:t>
            </a:r>
          </a:p>
          <a:p>
            <a:pPr eaLnBrk="1" hangingPunct="1"/>
            <a:r>
              <a:rPr lang="en-US" altLang="zh-CN" sz="2800" dirty="0"/>
              <a:t>speak loudly at the table.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740650" y="6624638"/>
            <a:ext cx="1403350" cy="233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808038" y="155575"/>
            <a:ext cx="83010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FFCC"/>
                </a:solidFill>
              </a:rPr>
              <a:t>Discuss eating customs in different countries, using object clauses.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6513" y="1238250"/>
            <a:ext cx="9074150" cy="2314575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</a:rPr>
              <a:t>Example: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Is it polite to point at people with chopsticks in China?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A:I want to know whether/if it is polite to point at people with 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    chopsticks in China.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B:I don't think that it is polite to point at people with chopsticks in China.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6513" y="4073525"/>
            <a:ext cx="9072562" cy="1947863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1.Is it polite to eat soup very quietly in most African countries?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2.Can people smoke during a meal in France?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3.Will people leave as soon as they finish eating in western countries?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4.Do Americans eat food like chicken legs with their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finger</a:t>
            </a:r>
            <a:r>
              <a:rPr lang="zh-CN" altLang="en-US" sz="2400">
                <a:latin typeface="Times New Roman" panose="02020603050405020304" pitchFamily="18" charset="0"/>
              </a:rPr>
              <a:t>s?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5.Does a formal western dinner always start with a small dish?</a:t>
            </a:r>
          </a:p>
        </p:txBody>
      </p:sp>
      <p:sp>
        <p:nvSpPr>
          <p:cNvPr id="53253" name="Oval 5"/>
          <p:cNvSpPr>
            <a:spLocks noGrp="1" noChangeArrowheads="1"/>
          </p:cNvSpPr>
          <p:nvPr>
            <p:ph type="title"/>
          </p:nvPr>
        </p:nvSpPr>
        <p:spPr>
          <a:xfrm>
            <a:off x="34925" y="117475"/>
            <a:ext cx="793750" cy="647700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156325" y="5589588"/>
            <a:ext cx="2808288" cy="1192212"/>
            <a:chOff x="0" y="0"/>
            <a:chExt cx="4422" cy="1879"/>
          </a:xfrm>
        </p:grpSpPr>
        <p:pic>
          <p:nvPicPr>
            <p:cNvPr id="53265" name="Picture 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07"/>
              <a:ext cx="2438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66" name="箭头 1292"/>
            <p:cNvSpPr>
              <a:spLocks noChangeShapeType="1"/>
            </p:cNvSpPr>
            <p:nvPr/>
          </p:nvSpPr>
          <p:spPr bwMode="auto">
            <a:xfrm>
              <a:off x="1134" y="0"/>
              <a:ext cx="1" cy="11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67" name="Text Box 9"/>
            <p:cNvSpPr txBox="1">
              <a:spLocks noChangeArrowheads="1"/>
            </p:cNvSpPr>
            <p:nvPr/>
          </p:nvSpPr>
          <p:spPr bwMode="auto">
            <a:xfrm>
              <a:off x="2382" y="998"/>
              <a:ext cx="2041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n.手指</a:t>
              </a: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2628900" y="3644900"/>
            <a:ext cx="5759450" cy="863600"/>
            <a:chOff x="0" y="0"/>
            <a:chExt cx="9072" cy="1362"/>
          </a:xfrm>
        </p:grpSpPr>
        <p:sp>
          <p:nvSpPr>
            <p:cNvPr id="53263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9072" cy="640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quiet</a:t>
              </a:r>
              <a:r>
                <a:rPr lang="zh-CN" altLang="en-US" sz="2000" b="1">
                  <a:solidFill>
                    <a:schemeClr val="hlink"/>
                  </a:solidFill>
                </a:rPr>
                <a:t>+ly</a:t>
              </a:r>
              <a:r>
                <a:rPr lang="zh-CN" altLang="en-US" sz="2000" b="1"/>
                <a:t>——</a:t>
              </a:r>
              <a:r>
                <a:rPr lang="zh-CN" altLang="en-US" sz="2000" b="1">
                  <a:solidFill>
                    <a:srgbClr val="FF0000"/>
                  </a:solidFill>
                </a:rPr>
                <a:t>quietly  </a:t>
              </a:r>
              <a:r>
                <a:rPr lang="zh-CN" altLang="en-US" sz="2000" b="1"/>
                <a:t> </a:t>
              </a:r>
              <a:r>
                <a:rPr lang="zh-CN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adv. 安静地，寂静地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264" name="Line 12"/>
            <p:cNvSpPr>
              <a:spLocks noChangeShapeType="1"/>
            </p:cNvSpPr>
            <p:nvPr/>
          </p:nvSpPr>
          <p:spPr bwMode="auto">
            <a:xfrm>
              <a:off x="1701" y="1361"/>
              <a:ext cx="1361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1619250" y="1376363"/>
            <a:ext cx="2952750" cy="684212"/>
            <a:chOff x="0" y="0"/>
            <a:chExt cx="4650" cy="1079"/>
          </a:xfrm>
        </p:grpSpPr>
        <p:sp>
          <p:nvSpPr>
            <p:cNvPr id="53261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4650" cy="62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0000"/>
                  </a:solidFill>
                </a:rPr>
                <a:t>point at sb.</a:t>
              </a:r>
              <a:r>
                <a:rPr lang="zh-CN" altLang="en-US" sz="2000"/>
                <a:t>指向某人</a:t>
              </a:r>
            </a:p>
          </p:txBody>
        </p:sp>
        <p:sp>
          <p:nvSpPr>
            <p:cNvPr id="53262" name="Line 15"/>
            <p:cNvSpPr>
              <a:spLocks noChangeShapeType="1"/>
            </p:cNvSpPr>
            <p:nvPr/>
          </p:nvSpPr>
          <p:spPr bwMode="auto">
            <a:xfrm>
              <a:off x="227" y="1079"/>
              <a:ext cx="1588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6"/>
          <p:cNvGrpSpPr/>
          <p:nvPr/>
        </p:nvGrpSpPr>
        <p:grpSpPr bwMode="auto">
          <a:xfrm>
            <a:off x="4500563" y="4508500"/>
            <a:ext cx="4535487" cy="720725"/>
            <a:chOff x="0" y="0"/>
            <a:chExt cx="7144" cy="1135"/>
          </a:xfrm>
        </p:grpSpPr>
        <p:sp>
          <p:nvSpPr>
            <p:cNvPr id="53258" name="Line 17"/>
            <p:cNvSpPr>
              <a:spLocks noChangeShapeType="1"/>
            </p:cNvSpPr>
            <p:nvPr/>
          </p:nvSpPr>
          <p:spPr bwMode="auto">
            <a:xfrm>
              <a:off x="0" y="1134"/>
              <a:ext cx="2495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59" name="Text Box 18"/>
            <p:cNvSpPr txBox="1">
              <a:spLocks noChangeArrowheads="1"/>
            </p:cNvSpPr>
            <p:nvPr/>
          </p:nvSpPr>
          <p:spPr bwMode="auto">
            <a:xfrm>
              <a:off x="2003" y="0"/>
              <a:ext cx="5141" cy="644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finish doing sth. </a:t>
              </a:r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完成某事</a:t>
              </a:r>
            </a:p>
          </p:txBody>
        </p:sp>
        <p:sp>
          <p:nvSpPr>
            <p:cNvPr id="53260" name="箭头 1132"/>
            <p:cNvSpPr>
              <a:spLocks noChangeShapeType="1"/>
            </p:cNvSpPr>
            <p:nvPr/>
          </p:nvSpPr>
          <p:spPr bwMode="auto">
            <a:xfrm flipV="1">
              <a:off x="2380" y="681"/>
              <a:ext cx="2" cy="4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2967" y="2492896"/>
            <a:ext cx="90011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     Write a short passage about table manners in China,  using object clauses and the information you have collected in 1c.</a:t>
            </a:r>
          </a:p>
        </p:txBody>
      </p:sp>
      <p:sp>
        <p:nvSpPr>
          <p:cNvPr id="45059" name="WordArt 3"/>
          <p:cNvSpPr>
            <a:spLocks noChangeArrowheads="1" noChangeShapeType="1"/>
          </p:cNvSpPr>
          <p:nvPr/>
        </p:nvSpPr>
        <p:spPr bwMode="auto">
          <a:xfrm>
            <a:off x="3060699" y="1124744"/>
            <a:ext cx="27352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Flat1" dir="r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ail"/>
              </a:rPr>
              <a:t>Project</a:t>
            </a:r>
            <a:endParaRPr lang="zh-CN" altLang="en-US" sz="3600" b="1" dirty="0">
              <a:ln w="9525">
                <a:rou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ail"/>
            </a:endParaRPr>
          </a:p>
        </p:txBody>
      </p:sp>
    </p:spTree>
  </p:cSld>
  <p:clrMapOvr>
    <a:masterClrMapping/>
  </p:clrMapOvr>
  <p:transition>
    <p:newsflash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9121" y="1922463"/>
            <a:ext cx="87217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把下列句子合并成一个含有宾语从句的复合句。</a:t>
            </a: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1. I don</a:t>
            </a:r>
            <a:r>
              <a:rPr lang="en-US" altLang="zh-CN" sz="3600" dirty="0">
                <a:ea typeface="楷体_GB2312" pitchFamily="49" charset="-122"/>
              </a:rPr>
              <a:t>’</a:t>
            </a:r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t know.        Is she a teacher?</a:t>
            </a:r>
            <a:endParaRPr lang="en-US" altLang="zh-CN" sz="3600" dirty="0">
              <a:ea typeface="楷体_GB2312" pitchFamily="49" charset="-122"/>
            </a:endParaRP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2. Do you know?      Is it good to watch TV   </a:t>
            </a: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                                 too much?</a:t>
            </a:r>
            <a:endParaRPr lang="en-US" altLang="zh-CN" sz="3600" dirty="0">
              <a:ea typeface="楷体_GB2312" pitchFamily="49" charset="-122"/>
            </a:endParaRP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3. I don</a:t>
            </a:r>
            <a:r>
              <a:rPr lang="en-US" altLang="zh-CN" sz="3600" dirty="0">
                <a:ea typeface="楷体_GB2312" pitchFamily="49" charset="-122"/>
              </a:rPr>
              <a:t>’</a:t>
            </a:r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t know.        Is it polite to eat up the    </a:t>
            </a: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                                 food on your plate?</a:t>
            </a: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4. I</a:t>
            </a:r>
            <a:r>
              <a:rPr lang="en-US" altLang="zh-CN" sz="3600" dirty="0">
                <a:ea typeface="楷体_GB2312" pitchFamily="49" charset="-122"/>
              </a:rPr>
              <a:t>’</a:t>
            </a:r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m not sure.         Is he at home?</a:t>
            </a:r>
            <a:endParaRPr lang="en-US" altLang="zh-CN" sz="3600" dirty="0">
              <a:ea typeface="楷体_GB2312" pitchFamily="49" charset="-122"/>
            </a:endParaRPr>
          </a:p>
          <a:p>
            <a:pPr eaLnBrk="0" hangingPunct="0"/>
            <a:r>
              <a:rPr lang="en-US" altLang="zh-CN" sz="3600" dirty="0">
                <a:latin typeface="Times New Roman" panose="02020603050405020304" pitchFamily="18" charset="0"/>
                <a:ea typeface="楷体_GB2312" pitchFamily="49" charset="-122"/>
              </a:rPr>
              <a:t>5. I want to know.    Will it rain tomorrow?</a:t>
            </a:r>
          </a:p>
        </p:txBody>
      </p:sp>
      <p:sp>
        <p:nvSpPr>
          <p:cNvPr id="3" name="WordArt 3"/>
          <p:cNvSpPr>
            <a:spLocks noChangeArrowheads="1" noChangeShapeType="1"/>
          </p:cNvSpPr>
          <p:nvPr/>
        </p:nvSpPr>
        <p:spPr bwMode="auto">
          <a:xfrm>
            <a:off x="662509" y="842963"/>
            <a:ext cx="4578350" cy="588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>
                  <a:solidFill>
                    <a:srgbClr val="A7E2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5000"/>
                    </a:srgbClr>
                  </a:outerShdw>
                </a:effectLst>
                <a:latin typeface="Arail"/>
              </a:rPr>
              <a:t>Exercises in class</a:t>
            </a:r>
            <a:endParaRPr lang="zh-CN" altLang="en-US" sz="3600" b="1" i="1" kern="10" dirty="0">
              <a:ln w="9525">
                <a:solidFill>
                  <a:srgbClr val="A7E200"/>
                </a:solidFill>
                <a:rou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/>
          </p:cNvSpPr>
          <p:nvPr/>
        </p:nvSpPr>
        <p:spPr bwMode="auto">
          <a:xfrm>
            <a:off x="250825" y="765175"/>
            <a:ext cx="1728788" cy="650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learn: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7107" name="WordArt 3"/>
          <p:cNvSpPr>
            <a:spLocks noChangeArrowheads="1" noChangeShapeType="1"/>
          </p:cNvSpPr>
          <p:nvPr/>
        </p:nvSpPr>
        <p:spPr bwMode="auto">
          <a:xfrm>
            <a:off x="250825" y="4562475"/>
            <a:ext cx="1512888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can: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90725" y="836613"/>
            <a:ext cx="7334250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1. </a:t>
            </a:r>
            <a:r>
              <a:rPr lang="zh-CN" altLang="en-US" sz="2400" dirty="0">
                <a:latin typeface="Times New Roman" panose="02020603050405020304" pitchFamily="18" charset="0"/>
              </a:rPr>
              <a:t>Some new words</a:t>
            </a:r>
            <a:r>
              <a:rPr lang="en-US" altLang="zh-CN" sz="2400" dirty="0">
                <a:latin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</a:rPr>
              <a:t>    </a:t>
            </a:r>
            <a:r>
              <a:rPr lang="zh-CN" altLang="en-US" sz="2000" dirty="0">
                <a:latin typeface="Times New Roman" panose="02020603050405020304" pitchFamily="18" charset="0"/>
              </a:rPr>
              <a:t>formal, manner, napkin, lap, fork, dish, quietly,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dine, elbow, spoon, chopstick, finger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</a:rPr>
              <a:t>2.Some phrases</a:t>
            </a:r>
            <a:r>
              <a:rPr lang="en-US" altLang="zh-CN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 for the first time, eat up sth., table manners, drink to sb.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 remember to do sth. , point at, finish doing sth.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</a:rPr>
              <a:t>3.O</a:t>
            </a:r>
            <a:r>
              <a:rPr lang="en-US" altLang="zh-CN" sz="2400" dirty="0" err="1">
                <a:latin typeface="Times New Roman" panose="02020603050405020304" pitchFamily="18" charset="0"/>
              </a:rPr>
              <a:t>bject</a:t>
            </a:r>
            <a:r>
              <a:rPr lang="en-US" altLang="zh-CN" sz="2400" dirty="0">
                <a:latin typeface="Times New Roman" panose="02020603050405020304" pitchFamily="18" charset="0"/>
              </a:rPr>
              <a:t> clauses with if/whether: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Can you tell me if it's polite to eat with your arms or elbows on the table in America?     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Do you know whether it's impolite to smoke during a meal in France?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871663" y="4510088"/>
            <a:ext cx="73088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◆</a:t>
            </a:r>
            <a:r>
              <a:rPr lang="zh-CN" altLang="en-US" sz="2000" b="1" dirty="0">
                <a:latin typeface="Times New Roman" panose="02020603050405020304" pitchFamily="18" charset="0"/>
              </a:rPr>
              <a:t>Talk about table manners for a formal western dinner party</a:t>
            </a:r>
          </a:p>
          <a:p>
            <a:r>
              <a:rPr lang="zh-CN" altLang="en-US" sz="1600" dirty="0">
                <a:latin typeface="Times New Roman" panose="02020603050405020304" pitchFamily="18" charset="0"/>
              </a:rPr>
              <a:t>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when you sit down at the table, take your napkin and put it on your lap.</a:t>
            </a:r>
          </a:p>
          <a:p>
            <a:r>
              <a:rPr lang="zh-CN" altLang="en-US" sz="1600" dirty="0">
                <a:latin typeface="Times New Roman" panose="02020603050405020304" pitchFamily="18" charset="0"/>
              </a:rPr>
              <a:t>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keep the fork in your right hand.</a:t>
            </a:r>
          </a:p>
          <a:p>
            <a:r>
              <a:rPr lang="zh-CN" altLang="en-US" sz="1600" dirty="0">
                <a:latin typeface="Times New Roman" panose="02020603050405020304" pitchFamily="18" charset="0"/>
              </a:rPr>
              <a:t>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polite to eat up the food on your plate.</a:t>
            </a:r>
          </a:p>
          <a:p>
            <a:r>
              <a:rPr lang="zh-CN" altLang="en-US" sz="1600" dirty="0">
                <a:latin typeface="Times New Roman" panose="02020603050405020304" pitchFamily="18" charset="0"/>
              </a:rPr>
              <a:t>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take more food than you need.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You should speak quietly and smile a lot.</a:t>
            </a:r>
          </a:p>
          <a:p>
            <a:r>
              <a:rPr lang="zh-CN" altLang="en-US" sz="1600" dirty="0">
                <a:latin typeface="Times New Roman" panose="02020603050405020304" pitchFamily="18" charset="0"/>
              </a:rPr>
              <a:t>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drink to someone, you’d better raise your glass and take only a little.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Remember not to drink too much.</a:t>
            </a:r>
          </a:p>
        </p:txBody>
      </p:sp>
      <p:sp>
        <p:nvSpPr>
          <p:cNvPr id="47110" name="WordArt 6"/>
          <p:cNvSpPr>
            <a:spLocks noChangeArrowheads="1" noChangeShapeType="1"/>
          </p:cNvSpPr>
          <p:nvPr/>
        </p:nvSpPr>
        <p:spPr bwMode="auto">
          <a:xfrm>
            <a:off x="2555875" y="406400"/>
            <a:ext cx="2447925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Summary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99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/>
          </p:cNvSpPr>
          <p:nvPr/>
        </p:nvSpPr>
        <p:spPr bwMode="auto">
          <a:xfrm>
            <a:off x="1403350" y="404813"/>
            <a:ext cx="3816350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gradFill rotWithShape="1">
                  <a:gsLst>
                    <a:gs pos="0">
                      <a:srgbClr val="FF99FF"/>
                    </a:gs>
                    <a:gs pos="50000">
                      <a:srgbClr val="00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gradFill rotWithShape="1">
                <a:gsLst>
                  <a:gs pos="0">
                    <a:srgbClr val="FF99FF"/>
                  </a:gs>
                  <a:gs pos="50000">
                    <a:srgbClr val="00FFFF"/>
                  </a:gs>
                  <a:gs pos="100000">
                    <a:srgbClr val="FF99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39750" y="2271485"/>
            <a:ext cx="79930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3350"/>
            <a:r>
              <a:rPr lang="zh-CN" altLang="en-US" sz="2800" b="1" dirty="0">
                <a:latin typeface="Times New Roman" panose="02020603050405020304" pitchFamily="18" charset="0"/>
              </a:rPr>
              <a:t>1. Read 1a and retell it .</a:t>
            </a:r>
          </a:p>
          <a:p>
            <a:pPr indent="133350"/>
            <a:r>
              <a:rPr lang="zh-CN" altLang="en-US" sz="2800" b="1" dirty="0">
                <a:latin typeface="Times New Roman" panose="02020603050405020304" pitchFamily="18" charset="0"/>
              </a:rPr>
              <a:t>2. Collect more information about table manners </a:t>
            </a:r>
          </a:p>
          <a:p>
            <a:pPr indent="133350"/>
            <a:r>
              <a:rPr lang="zh-CN" altLang="en-US" sz="2800" b="1" dirty="0">
                <a:latin typeface="Times New Roman" panose="02020603050405020304" pitchFamily="18" charset="0"/>
              </a:rPr>
              <a:t>    in different countries.</a:t>
            </a:r>
          </a:p>
          <a:p>
            <a:pPr indent="133350"/>
            <a:r>
              <a:rPr lang="zh-CN" altLang="en-US" sz="2800" b="1" dirty="0">
                <a:latin typeface="Times New Roman" panose="02020603050405020304" pitchFamily="18" charset="0"/>
              </a:rPr>
              <a:t>3.Finish Section C in your workbook.</a:t>
            </a:r>
          </a:p>
          <a:p>
            <a:pPr indent="133350"/>
            <a:r>
              <a:rPr lang="zh-CN" altLang="en-US" sz="2800" b="1" dirty="0">
                <a:latin typeface="Times New Roman" panose="02020603050405020304" pitchFamily="18" charset="0"/>
              </a:rPr>
              <a:t>4.Preview Section D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116013" y="1276350"/>
            <a:ext cx="7993062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>
                <a:solidFill>
                  <a:srgbClr val="0000FF"/>
                </a:solidFill>
              </a:rPr>
              <a:t>Thank you 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9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ldLvl="0" autoUpdateAnimBg="0"/>
      <p:bldP spid="49154" grpId="1" bldLvl="0" autoUpdateAnimBg="0"/>
      <p:bldP spid="49154" grpId="2" bldLvl="0" autoUpdateAnimBg="0"/>
      <p:bldP spid="49154" grpId="3" bldLvl="0" autoUpdateAnimBg="0"/>
      <p:bldP spid="49154" grpId="4" bldLvl="0" autoUpdateAnimBg="0"/>
      <p:bldP spid="49154" grpId="5" bldLvl="0" autoUpdateAnimBg="0"/>
      <p:bldP spid="49154" grpId="6" bldLvl="0" autoUpdateAnimBg="0"/>
      <p:bldP spid="49154" grpId="7" bldLvl="0" autoUpdateAnimBg="0"/>
      <p:bldP spid="49154" grpId="8" bldLvl="0" autoUpdateAnimBg="0"/>
      <p:bldP spid="49154" grpId="9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250825" y="404813"/>
            <a:ext cx="8353425" cy="719137"/>
          </a:xfrm>
        </p:spPr>
        <p:txBody>
          <a:bodyPr/>
          <a:lstStyle/>
          <a:p>
            <a:pPr eaLnBrk="1" hangingPunct="1"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Do you remember how to make a sandwich?</a:t>
            </a:r>
          </a:p>
        </p:txBody>
      </p:sp>
      <p:pic>
        <p:nvPicPr>
          <p:cNvPr id="40963" name="Picture 3" descr="6056354_145834005124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263" y="4135438"/>
            <a:ext cx="3779837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2413" y="1196975"/>
            <a:ext cx="8559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3399"/>
                </a:solidFill>
              </a:rPr>
              <a:t>First</a:t>
            </a:r>
            <a:r>
              <a:rPr lang="en-US" altLang="zh-CN" sz="2400" b="1" dirty="0"/>
              <a:t>, take two pieces of bread and spread butter on them.</a:t>
            </a:r>
            <a:endParaRPr lang="en-US" altLang="zh-CN" sz="2800" b="1" dirty="0"/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3399"/>
                </a:solidFill>
              </a:rPr>
              <a:t>Next</a:t>
            </a:r>
            <a:r>
              <a:rPr lang="en-US" altLang="zh-CN" sz="2400" b="1" dirty="0"/>
              <a:t>, cut a pear into small pieces</a:t>
            </a:r>
            <a:r>
              <a:rPr lang="zh-CN" altLang="en-US" sz="2400" b="1" dirty="0"/>
              <a:t> carefully</a:t>
            </a:r>
            <a:r>
              <a:rPr lang="en-US" altLang="zh-CN" sz="2400" b="1" dirty="0"/>
              <a:t>. </a:t>
            </a:r>
            <a:endParaRPr lang="en-US" altLang="zh-CN" sz="3200" b="1" dirty="0"/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3399"/>
                </a:solidFill>
              </a:rPr>
              <a:t>Then</a:t>
            </a:r>
            <a:r>
              <a:rPr lang="zh-CN" altLang="en-US" sz="2400" b="1" dirty="0"/>
              <a:t>,</a:t>
            </a:r>
            <a:r>
              <a:rPr lang="en-US" altLang="zh-CN" sz="2400" b="1" dirty="0"/>
              <a:t> put them on the bread</a:t>
            </a:r>
            <a:r>
              <a:rPr lang="zh-CN" altLang="en-US" sz="2400" b="1" dirty="0"/>
              <a:t> lightly</a:t>
            </a:r>
            <a:r>
              <a:rPr lang="en-US" altLang="zh-CN" sz="2400" b="1" dirty="0"/>
              <a:t>.</a:t>
            </a:r>
            <a:endParaRPr lang="en-US" altLang="zh-CN" sz="2800" b="1" dirty="0"/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3399"/>
                </a:solidFill>
              </a:rPr>
              <a:t>After that</a:t>
            </a:r>
            <a:r>
              <a:rPr lang="en-US" altLang="zh-CN" sz="2400" b="1" dirty="0"/>
              <a:t>, p</a:t>
            </a:r>
            <a:r>
              <a:rPr lang="zh-CN" altLang="en-US" sz="2400" b="1" dirty="0"/>
              <a:t>ut</a:t>
            </a:r>
            <a:r>
              <a:rPr lang="en-US" altLang="zh-CN" sz="2400" b="1" dirty="0"/>
              <a:t> some honey over the pear</a:t>
            </a:r>
            <a:r>
              <a:rPr lang="zh-CN" altLang="en-US" sz="2400" b="1" dirty="0"/>
              <a:t> slowly</a:t>
            </a:r>
            <a:r>
              <a:rPr lang="en-US" altLang="zh-CN" sz="2400" b="1" dirty="0"/>
              <a:t>.</a:t>
            </a:r>
            <a:endParaRPr lang="en-US" altLang="zh-CN" sz="2800" b="1" dirty="0"/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3399"/>
                </a:solidFill>
              </a:rPr>
              <a:t>Finally</a:t>
            </a:r>
            <a:r>
              <a:rPr lang="en-US" altLang="zh-CN" sz="2400" b="1" dirty="0"/>
              <a:t>, put the pieces of bread together.</a:t>
            </a:r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50" y="1325563"/>
            <a:ext cx="8785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Do you know if it is polite to eat soup noisily in Japan?</a:t>
            </a:r>
          </a:p>
        </p:txBody>
      </p:sp>
      <p:pic>
        <p:nvPicPr>
          <p:cNvPr id="41987" name="Picture 3" descr="4-7-2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276475"/>
            <a:ext cx="34290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5250" y="3717925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7950" y="1339850"/>
            <a:ext cx="90725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Suppose you would go to a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western </a:t>
            </a:r>
          </a:p>
          <a:p>
            <a:pPr eaLnBrk="1" hangingPunct="1"/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dinner party for the first time, but you don’t know </a:t>
            </a:r>
          </a:p>
          <a:p>
            <a:pPr eaLnBrk="1" hangingPunct="1"/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zh-CN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zh-CN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you want to get some </a:t>
            </a:r>
          </a:p>
          <a:p>
            <a:pPr eaLnBrk="1" hangingPunct="1"/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advice?</a:t>
            </a:r>
            <a:endParaRPr lang="zh-CN" altLang="en-US" dirty="0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5403850" y="1773238"/>
            <a:ext cx="3416300" cy="574675"/>
            <a:chOff x="0" y="0"/>
            <a:chExt cx="5381" cy="905"/>
          </a:xfrm>
        </p:grpSpPr>
        <p:pic>
          <p:nvPicPr>
            <p:cNvPr id="43016" name="Picture 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77"/>
              <a:ext cx="277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7" name="Text Box 6"/>
            <p:cNvSpPr txBox="1">
              <a:spLocks noChangeArrowheads="1"/>
            </p:cNvSpPr>
            <p:nvPr/>
          </p:nvSpPr>
          <p:spPr bwMode="auto">
            <a:xfrm>
              <a:off x="2547" y="0"/>
              <a:ext cx="283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adj.正式的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1835150" y="3789363"/>
            <a:ext cx="5184775" cy="519112"/>
            <a:chOff x="0" y="0"/>
            <a:chExt cx="8163" cy="816"/>
          </a:xfrm>
        </p:grpSpPr>
        <p:pic>
          <p:nvPicPr>
            <p:cNvPr id="43014" name="Picture 8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12"/>
              <a:ext cx="2962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5" name="Text Box 9"/>
            <p:cNvSpPr txBox="1">
              <a:spLocks noChangeArrowheads="1"/>
            </p:cNvSpPr>
            <p:nvPr/>
          </p:nvSpPr>
          <p:spPr bwMode="auto">
            <a:xfrm>
              <a:off x="2835" y="0"/>
              <a:ext cx="5329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n.方式；举止；态度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22425" y="5702300"/>
            <a:ext cx="145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2275" y="2565400"/>
            <a:ext cx="15224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勺子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9850" y="406400"/>
            <a:ext cx="30956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56叉子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9750" y="3789363"/>
            <a:ext cx="29527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筷子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35600" y="3717925"/>
            <a:ext cx="28098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653088" y="2471738"/>
            <a:ext cx="295116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spoon</a:t>
            </a:r>
            <a:r>
              <a:rPr lang="en-US" altLang="zh-CN" sz="2400"/>
              <a:t> </a:t>
            </a:r>
          </a:p>
          <a:p>
            <a:pPr algn="ctr" eaLnBrk="1" hangingPunct="1"/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匙，调羹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55650" y="5661025"/>
            <a:ext cx="23749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fork</a:t>
            </a:r>
            <a:r>
              <a:rPr lang="en-US" altLang="zh-CN" sz="2800"/>
              <a:t> </a:t>
            </a:r>
          </a:p>
          <a:p>
            <a:pPr algn="ctr" eaLnBrk="1" hangingPunct="1"/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叉，餐叉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437188" y="5589588"/>
            <a:ext cx="3455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chopstick</a:t>
            </a:r>
            <a:r>
              <a:rPr lang="en-US" altLang="zh-CN" sz="2400"/>
              <a:t> </a:t>
            </a:r>
            <a:r>
              <a:rPr lang="zh-CN" altLang="en-US" sz="2400"/>
              <a:t>  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筷子</a:t>
            </a:r>
          </a:p>
        </p:txBody>
      </p:sp>
      <p:pic>
        <p:nvPicPr>
          <p:cNvPr id="44042" name="Picture 10" descr="e1c0d47ab3ca3cfe5f48a2d85eb92e3e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9750" y="404813"/>
            <a:ext cx="295275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66725" y="2492375"/>
            <a:ext cx="29527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 napkin</a:t>
            </a:r>
            <a:r>
              <a:rPr lang="en-US" altLang="zh-CN" sz="2400"/>
              <a:t> </a:t>
            </a:r>
          </a:p>
          <a:p>
            <a:pPr algn="ctr" eaLnBrk="1" hangingPunct="1"/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餐巾</a:t>
            </a:r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488" y="2493963"/>
            <a:ext cx="12366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224463" y="6094413"/>
            <a:ext cx="35956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bldLvl="0" autoUpdateAnimBg="0"/>
      <p:bldP spid="33800" grpId="0" bldLvl="0" autoUpdateAnimBg="0"/>
      <p:bldP spid="33801" grpId="0" bldLvl="0" autoUpdateAnimBg="0"/>
      <p:bldP spid="3380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P65-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20838" y="1524000"/>
            <a:ext cx="545147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260475" y="3036888"/>
            <a:ext cx="13684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4068763" y="1270000"/>
            <a:ext cx="71437" cy="758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5292725" y="1379538"/>
            <a:ext cx="1009650" cy="681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5510213" y="3251200"/>
            <a:ext cx="201612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500563" y="3757613"/>
            <a:ext cx="2665412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987675" y="3468688"/>
            <a:ext cx="722313" cy="2624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765425" y="5876925"/>
            <a:ext cx="295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A _______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4925" y="2532063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B _______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565525" y="804863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C </a:t>
            </a:r>
            <a:r>
              <a:rPr lang="en-US" altLang="zh-CN" sz="2800" u="sng">
                <a:latin typeface="Times New Roman" panose="02020603050405020304" pitchFamily="18" charset="0"/>
              </a:rPr>
              <a:t>spoon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868988" y="876300"/>
            <a:ext cx="201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D _______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7021513" y="2747963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E _______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7092950" y="4533900"/>
            <a:ext cx="173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F _______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124200" y="5805488"/>
            <a:ext cx="137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napkin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6725" y="2492375"/>
            <a:ext cx="1009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fork</a:t>
            </a:r>
            <a:endParaRPr lang="zh-CN" alt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72225" y="836613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plate</a:t>
            </a:r>
            <a:endParaRPr lang="zh-CN" alt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524750" y="270827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glass</a:t>
            </a:r>
            <a:endParaRPr lang="zh-CN" alt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453313" y="4508500"/>
            <a:ext cx="1150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knife</a:t>
            </a:r>
            <a:endParaRPr lang="zh-CN" altLang="en-US"/>
          </a:p>
        </p:txBody>
      </p:sp>
      <p:sp>
        <p:nvSpPr>
          <p:cNvPr id="45076" name="WordArt 20"/>
          <p:cNvSpPr>
            <a:spLocks noChangeArrowheads="1" noChangeShapeType="1"/>
          </p:cNvSpPr>
          <p:nvPr/>
        </p:nvSpPr>
        <p:spPr bwMode="auto">
          <a:xfrm>
            <a:off x="107950" y="158750"/>
            <a:ext cx="9001125" cy="60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Look at the picture and write the words on the lines.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bldLvl="0" autoUpdateAnimBg="0"/>
      <p:bldP spid="34832" grpId="0" bldLvl="0" autoUpdateAnimBg="0"/>
      <p:bldP spid="34833" grpId="0" bldLvl="0" autoUpdateAnimBg="0"/>
      <p:bldP spid="34834" grpId="0" bldLvl="0" autoUpdateAnimBg="0"/>
      <p:bldP spid="3483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1081088" cy="603250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altLang="zh-CN" b="1" smtClean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7950" y="1416050"/>
            <a:ext cx="8208963" cy="462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1.When you start </a:t>
            </a:r>
            <a:r>
              <a:rPr lang="zh-CN" altLang="en-US" sz="2800" dirty="0">
                <a:latin typeface="Times New Roman" panose="02020603050405020304" pitchFamily="18" charset="0"/>
              </a:rPr>
              <a:t>din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ing, you should take your napkin first and put it on your lap.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2.At </a:t>
            </a:r>
            <a:r>
              <a:rPr lang="zh-CN" altLang="en-US" sz="2800" dirty="0">
                <a:latin typeface="Times New Roman" panose="02020603050405020304" pitchFamily="18" charset="0"/>
              </a:rPr>
              <a:t>the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table, people always keep the fork in their left hands.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3.It’s impolite to eat up the food on your plate.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4.It’s polite to speak loudly and smile a lot.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5.When you drink to </a:t>
            </a:r>
            <a:r>
              <a:rPr lang="zh-CN" altLang="en-US" sz="2800" dirty="0">
                <a:latin typeface="Times New Roman" panose="02020603050405020304" pitchFamily="18" charset="0"/>
              </a:rPr>
              <a:t>someone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should raise your glass and take only a </a:t>
            </a:r>
            <a:r>
              <a:rPr lang="zh-CN" altLang="en-US" sz="2800" dirty="0">
                <a:latin typeface="Times New Roman" panose="02020603050405020304" pitchFamily="18" charset="0"/>
              </a:rPr>
              <a:t>little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WordArt 4"/>
          <p:cNvSpPr>
            <a:spLocks noChangeArrowheads="1" noChangeShapeType="1"/>
          </p:cNvSpPr>
          <p:nvPr/>
        </p:nvSpPr>
        <p:spPr bwMode="auto">
          <a:xfrm>
            <a:off x="2555776" y="333375"/>
            <a:ext cx="6513612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noFill/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Read 1a and mark T (True) or F(False).</a:t>
            </a:r>
            <a:endParaRPr lang="zh-CN" altLang="en-US" sz="3600" b="1" kern="10" dirty="0">
              <a:ln w="19050">
                <a:noFill/>
                <a:rou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084638" y="1989138"/>
            <a:ext cx="1712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(     )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116013" y="2997200"/>
            <a:ext cx="1711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(     )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819900" y="3486150"/>
            <a:ext cx="1712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(     )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819900" y="4005263"/>
            <a:ext cx="1712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(     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084638" y="5070475"/>
            <a:ext cx="171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(     )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127500" y="1989138"/>
            <a:ext cx="876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174750" y="2994025"/>
            <a:ext cx="876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64350" y="3498850"/>
            <a:ext cx="876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877050" y="4005263"/>
            <a:ext cx="876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127500" y="5081588"/>
            <a:ext cx="876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 autoUpdateAnimBg="0"/>
      <p:bldP spid="36869" grpId="0" bldLvl="0" autoUpdateAnimBg="0"/>
      <p:bldP spid="36870" grpId="0" bldLvl="0" autoUpdateAnimBg="0"/>
      <p:bldP spid="36871" grpId="0" bldLvl="0" autoUpdateAnimBg="0"/>
      <p:bldP spid="36872" grpId="0" bldLvl="0" autoUpdateAnimBg="0"/>
      <p:bldP spid="36873" grpId="0" bldLvl="0" autoUpdateAnimBg="0"/>
      <p:bldP spid="36874" grpId="0" bldLvl="0" autoUpdateAnimBg="0"/>
      <p:bldP spid="36875" grpId="0" bldLvl="0" autoUpdateAnimBg="0"/>
      <p:bldP spid="36876" grpId="0" bldLvl="0" autoUpdateAnimBg="0"/>
      <p:bldP spid="36877" grpId="0" bldLvl="0" autoUpdateAnimBg="0"/>
      <p:bldP spid="3687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9388" y="1384300"/>
            <a:ext cx="8713787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1.If you go to a formal western dinner party for the first time,you'd better know about western table manners.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(1)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 time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第一次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E.g:2012年，我第一次到北京去度假。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 went to Beijing for my holiday in 2012 for the first time.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(2)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manners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餐桌礼仪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2.It's polite to eat up the food on your plate,...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 up sth./eat sth. up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吃完，吃光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3.When you drink to someone,...   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to sb./sth.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为......干杯（祝酒）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4.Remember not to drink too much.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to do sth.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记得要做某事（事情还没有做）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否定形式为：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not to do sth.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(2)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在句中作状语，修饰动词drink。</a:t>
            </a:r>
          </a:p>
        </p:txBody>
      </p:sp>
      <p:sp>
        <p:nvSpPr>
          <p:cNvPr id="47107" name="WordArt 3"/>
          <p:cNvSpPr>
            <a:spLocks noChangeArrowheads="1" noChangeShapeType="1"/>
          </p:cNvSpPr>
          <p:nvPr/>
        </p:nvSpPr>
        <p:spPr bwMode="auto">
          <a:xfrm>
            <a:off x="2627784" y="332656"/>
            <a:ext cx="51847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il"/>
              </a:rPr>
              <a:t>Key points of 1a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23A726BE-1954-48EB-A8C8-6E906F49868C}" type="datetime1">
              <a:rPr lang="zh-CN" altLang="en-US">
                <a:solidFill>
                  <a:schemeClr val="bg1"/>
                </a:solidFill>
              </a:rPr>
              <a:t>2023-01-17</a:t>
            </a:fld>
            <a:endParaRPr lang="en-US" altLang="zh-CN" sz="180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393700" y="304800"/>
            <a:ext cx="8499475" cy="1371600"/>
          </a:xfrm>
          <a:prstGeom prst="rect">
            <a:avLst/>
          </a:prstGeom>
          <a:noFill/>
          <a:ln w="28575" cap="rnd">
            <a:solidFill>
              <a:srgbClr val="3366FF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      Read again and underline the key points about western table manners. Then work in groups and compare them with Chinese table manners.</a:t>
            </a:r>
          </a:p>
        </p:txBody>
      </p:sp>
      <p:sp>
        <p:nvSpPr>
          <p:cNvPr id="48132" name="Oval 3"/>
          <p:cNvSpPr>
            <a:spLocks noChangeArrowheads="1"/>
          </p:cNvSpPr>
          <p:nvPr/>
        </p:nvSpPr>
        <p:spPr bwMode="auto">
          <a:xfrm>
            <a:off x="0" y="260350"/>
            <a:ext cx="1025525" cy="603250"/>
          </a:xfrm>
          <a:prstGeom prst="ellipse">
            <a:avLst/>
          </a:prstGeom>
          <a:solidFill>
            <a:srgbClr val="F3F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zh-CN" sz="3200" b="1" dirty="0">
                <a:ea typeface="微软雅黑" panose="020B0503020204020204" pitchFamily="34" charset="-122"/>
                <a:sym typeface="Arial" panose="020B0604020202020204" pitchFamily="34" charset="0"/>
              </a:rPr>
              <a:t>1c</a:t>
            </a:r>
          </a:p>
        </p:txBody>
      </p:sp>
      <p:grpSp>
        <p:nvGrpSpPr>
          <p:cNvPr id="48133" name="Group 4"/>
          <p:cNvGrpSpPr/>
          <p:nvPr/>
        </p:nvGrpSpPr>
        <p:grpSpPr bwMode="auto">
          <a:xfrm>
            <a:off x="4421188" y="1773238"/>
            <a:ext cx="4183062" cy="2951162"/>
            <a:chOff x="0" y="0"/>
            <a:chExt cx="6588" cy="4648"/>
          </a:xfrm>
        </p:grpSpPr>
        <p:pic>
          <p:nvPicPr>
            <p:cNvPr id="48134" name="Picture 5" descr="TIP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6588" cy="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5" name="Text Box 6"/>
            <p:cNvSpPr txBox="1">
              <a:spLocks noChangeArrowheads="1"/>
            </p:cNvSpPr>
            <p:nvPr/>
          </p:nvSpPr>
          <p:spPr bwMode="auto">
            <a:xfrm>
              <a:off x="352" y="1701"/>
              <a:ext cx="5330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dirty="0">
                  <a:solidFill>
                    <a:srgbClr val="FF3399"/>
                  </a:solidFill>
                  <a:latin typeface="Times New Roman" panose="02020603050405020304" pitchFamily="18" charset="0"/>
                </a:rPr>
                <a:t>Knowing about the differences in table manners in different cultures is very helpful for you to succeed in cross-cultural communication.</a:t>
              </a: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48142" name="WindowsMediaPlayer1" r:id="rId2" imgW="3240000" imgH="720720"/>
        </mc:Choice>
        <mc:Fallback>
          <p:control name="WindowsMediaPlayer1" r:id="rId2" imgW="3240000" imgH="72072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827088" y="1844675"/>
                  <a:ext cx="3240087" cy="7207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>
    <p:dissolve/>
    <p:sndAc>
      <p:stSnd>
        <p:snd r:embed="rId4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钟表齿轮商务ppt模板 1">
      <a:dk1>
        <a:srgbClr val="333300"/>
      </a:dk1>
      <a:lt1>
        <a:srgbClr val="FFFFFF"/>
      </a:lt1>
      <a:dk2>
        <a:srgbClr val="003366"/>
      </a:dk2>
      <a:lt2>
        <a:srgbClr val="969696"/>
      </a:lt2>
      <a:accent1>
        <a:srgbClr val="FF9933"/>
      </a:accent1>
      <a:accent2>
        <a:srgbClr val="9EAC18"/>
      </a:accent2>
      <a:accent3>
        <a:srgbClr val="FFFFFF"/>
      </a:accent3>
      <a:accent4>
        <a:srgbClr val="2A2A00"/>
      </a:accent4>
      <a:accent5>
        <a:srgbClr val="FFCAAD"/>
      </a:accent5>
      <a:accent6>
        <a:srgbClr val="8F9B15"/>
      </a:accent6>
      <a:hlink>
        <a:srgbClr val="466C8E"/>
      </a:hlink>
      <a:folHlink>
        <a:srgbClr val="C0C0C0"/>
      </a:folHlink>
    </a:clrScheme>
    <a:fontScheme name="钟表齿轮商务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钟表齿轮商务ppt模板 1">
        <a:dk1>
          <a:srgbClr val="333300"/>
        </a:dk1>
        <a:lt1>
          <a:srgbClr val="FFFFFF"/>
        </a:lt1>
        <a:dk2>
          <a:srgbClr val="003366"/>
        </a:dk2>
        <a:lt2>
          <a:srgbClr val="969696"/>
        </a:lt2>
        <a:accent1>
          <a:srgbClr val="FF9933"/>
        </a:accent1>
        <a:accent2>
          <a:srgbClr val="9EAC18"/>
        </a:accent2>
        <a:accent3>
          <a:srgbClr val="FFFFFF"/>
        </a:accent3>
        <a:accent4>
          <a:srgbClr val="2A2A00"/>
        </a:accent4>
        <a:accent5>
          <a:srgbClr val="FFCAAD"/>
        </a:accent5>
        <a:accent6>
          <a:srgbClr val="8F9B15"/>
        </a:accent6>
        <a:hlink>
          <a:srgbClr val="466C8E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钟表齿轮商务ppt模板 2">
        <a:dk1>
          <a:srgbClr val="333300"/>
        </a:dk1>
        <a:lt1>
          <a:srgbClr val="FFFFFF"/>
        </a:lt1>
        <a:dk2>
          <a:srgbClr val="336699"/>
        </a:dk2>
        <a:lt2>
          <a:srgbClr val="969696"/>
        </a:lt2>
        <a:accent1>
          <a:srgbClr val="99CC00"/>
        </a:accent1>
        <a:accent2>
          <a:srgbClr val="DBA035"/>
        </a:accent2>
        <a:accent3>
          <a:srgbClr val="FFFFFF"/>
        </a:accent3>
        <a:accent4>
          <a:srgbClr val="2A2A00"/>
        </a:accent4>
        <a:accent5>
          <a:srgbClr val="CAE2AA"/>
        </a:accent5>
        <a:accent6>
          <a:srgbClr val="C6912F"/>
        </a:accent6>
        <a:hlink>
          <a:srgbClr val="4B7AD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钟表齿轮商务ppt模板 3">
        <a:dk1>
          <a:srgbClr val="333300"/>
        </a:dk1>
        <a:lt1>
          <a:srgbClr val="FFFFFF"/>
        </a:lt1>
        <a:dk2>
          <a:srgbClr val="006666"/>
        </a:dk2>
        <a:lt2>
          <a:srgbClr val="969696"/>
        </a:lt2>
        <a:accent1>
          <a:srgbClr val="5B5FA5"/>
        </a:accent1>
        <a:accent2>
          <a:srgbClr val="3DA1D3"/>
        </a:accent2>
        <a:accent3>
          <a:srgbClr val="FFFFFF"/>
        </a:accent3>
        <a:accent4>
          <a:srgbClr val="2A2A00"/>
        </a:accent4>
        <a:accent5>
          <a:srgbClr val="B5B6CF"/>
        </a:accent5>
        <a:accent6>
          <a:srgbClr val="3691BF"/>
        </a:accent6>
        <a:hlink>
          <a:srgbClr val="CCC422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主题43</Template>
  <TotalTime>0</TotalTime>
  <Words>1389</Words>
  <Application>Microsoft Office PowerPoint</Application>
  <PresentationFormat>全屏显示(4:3)</PresentationFormat>
  <Paragraphs>171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Arail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1b</vt:lpstr>
      <vt:lpstr>PowerPoint 演示文稿</vt:lpstr>
      <vt:lpstr>PowerPoint 演示文稿</vt:lpstr>
      <vt:lpstr>PowerPoint 演示文稿</vt:lpstr>
      <vt:lpstr>PowerPoint 演示文稿</vt:lpstr>
      <vt:lpstr>2</vt:lpstr>
      <vt:lpstr>PowerPoint 演示文稿</vt:lpstr>
      <vt:lpstr>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2022-02-08T06:54:46Z</dcterms:created>
  <dcterms:modified xsi:type="dcterms:W3CDTF">2023-01-16T19:18:11Z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B4D2CB21F87C4D6196474A85EFC64786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