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2" r:id="rId2"/>
    <p:sldId id="257" r:id="rId3"/>
    <p:sldId id="258" r:id="rId4"/>
    <p:sldId id="260" r:id="rId5"/>
    <p:sldId id="281" r:id="rId6"/>
    <p:sldId id="306" r:id="rId7"/>
    <p:sldId id="299" r:id="rId8"/>
    <p:sldId id="307" r:id="rId9"/>
    <p:sldId id="267" r:id="rId10"/>
    <p:sldId id="305" r:id="rId11"/>
    <p:sldId id="269" r:id="rId12"/>
    <p:sldId id="308" r:id="rId13"/>
    <p:sldId id="272" r:id="rId14"/>
    <p:sldId id="310" r:id="rId15"/>
    <p:sldId id="302" r:id="rId16"/>
    <p:sldId id="309" r:id="rId17"/>
    <p:sldId id="303" r:id="rId18"/>
    <p:sldId id="284" r:id="rId19"/>
    <p:sldId id="311" r:id="rId20"/>
    <p:sldId id="312" r:id="rId21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5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48" y="-804"/>
      </p:cViewPr>
      <p:guideLst>
        <p:guide orient="horz" pos="16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78B93-1257-4D3A-857C-50E847B7D25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D1E82-F321-4B20-8F70-95493451D4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D1E82-F321-4B20-8F70-95493451D48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3FC53-B030-4217-97CA-579BC9B3B7E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FE0E-B0E1-4E51-ACA4-79D73B1AA4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702E-0A0C-404F-BAEE-53DEEAAFA8A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00748-DFF7-442A-8F07-96B988B5AE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A175C-EA52-4E56-80EB-9699CE30D2C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72E57-5287-4FFC-8359-61BDEC4386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0EC09-919A-4580-8361-BAF28B27A8D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9C7F0-D30D-42BC-A0BC-CF712F597AB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9E583-8DFC-45A1-A700-8C14BA15B9C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4AD65-76B7-4ED5-A514-9216649F907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B84FA-DE1C-4893-B704-52DAC0ACA53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7AFBF-CA7F-43FC-8224-46F9C1560AC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5E061-90F9-4BCF-B814-C8EA9A4CFE9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1B3EE-A039-42C1-A5C2-A5154242112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23434-6A3B-4550-ACC1-F80FEBA273A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BAF79-50C2-4CB8-8AC9-4D4655EBA2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B366A-0A7D-442D-84F8-407BEF571F7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FCF5C-8557-4A46-8487-DF163CCFE3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1C2E3-AC95-41FA-A04D-9BB276988C5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35F4-36FC-4131-B644-09AA9931DDD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38BAF-F38E-4FFF-9B2D-84FE8DF3E84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69B84-9551-4C32-B26A-C59F1DB6A4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CAD3872-FF86-406A-A33A-993C7ACAE98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65DA94A-920F-4EF0-AE18-F4ECA3402D4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" y="0"/>
            <a:ext cx="913923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文本框 5"/>
          <p:cNvSpPr txBox="1">
            <a:spLocks noChangeArrowheads="1"/>
          </p:cNvSpPr>
          <p:nvPr/>
        </p:nvSpPr>
        <p:spPr bwMode="auto">
          <a:xfrm>
            <a:off x="-4761" y="728487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第七章</a:t>
            </a:r>
            <a:r>
              <a:rPr kumimoji="1"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  </a:t>
            </a:r>
            <a:r>
              <a:rPr kumimoji="1"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平行线的证明</a:t>
            </a:r>
          </a:p>
        </p:txBody>
      </p:sp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855666" y="2017752"/>
            <a:ext cx="42883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kumimoji="1"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角形内角和定理</a:t>
            </a: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1131890" y="3013472"/>
            <a:ext cx="31353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kumimoji="1"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 pitchFamily="34" charset="-122"/>
              </a:rPr>
              <a:t>第</a:t>
            </a:r>
            <a:r>
              <a:rPr kumimoji="1"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 pitchFamily="34" charset="-122"/>
              </a:rPr>
              <a:t>1</a:t>
            </a:r>
            <a:r>
              <a:rPr kumimoji="1"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 pitchFamily="34" charset="-122"/>
              </a:rPr>
              <a:t>课</a:t>
            </a:r>
            <a:r>
              <a:rPr kumimoji="1"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 pitchFamily="34" charset="-122"/>
              </a:rPr>
              <a:t>时</a:t>
            </a:r>
            <a:endParaRPr kumimoji="1"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黑体 Std R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" y="4497046"/>
            <a:ext cx="9139239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991871" y="1506379"/>
            <a:ext cx="723106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2000" b="1" dirty="0"/>
              <a:t>       </a:t>
            </a:r>
            <a:r>
              <a:rPr lang="zh-CN" altLang="en-US" sz="2000" b="1" dirty="0">
                <a:solidFill>
                  <a:srgbClr val="FF0000"/>
                </a:solidFill>
              </a:rPr>
              <a:t>判断一个三角形的形状的方法：</a:t>
            </a:r>
            <a:r>
              <a:rPr lang="en-US" altLang="zh-CN" sz="2000" b="1" dirty="0">
                <a:latin typeface="宋体" panose="02010600030101010101" pitchFamily="2" charset="-122"/>
              </a:rPr>
              <a:t>(</a:t>
            </a:r>
            <a:r>
              <a:rPr lang="en-US" altLang="zh-CN" sz="2000" b="1" dirty="0">
                <a:latin typeface="Times New Roman" panose="02020603050405020304" pitchFamily="18" charset="0"/>
              </a:rPr>
              <a:t>1</a:t>
            </a:r>
            <a:r>
              <a:rPr lang="en-US" altLang="zh-CN" sz="2000" b="1" dirty="0">
                <a:latin typeface="宋体" panose="02010600030101010101" pitchFamily="2" charset="-122"/>
              </a:rPr>
              <a:t>)</a:t>
            </a:r>
            <a:r>
              <a:rPr lang="zh-CN" altLang="en-US" sz="2000" b="1" dirty="0"/>
              <a:t>可以看三角形中最大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000" b="1" dirty="0"/>
              <a:t>的角的大小：最大角是锐角，三角形就是锐角三角形；最大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000" b="1" dirty="0"/>
              <a:t>角是直角，三角形就是直角三角形；最大角是钝角，三角形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000" b="1" dirty="0"/>
              <a:t>就是钝角三角形．</a:t>
            </a:r>
            <a:r>
              <a:rPr lang="en-US" altLang="zh-CN" sz="2000" b="1" dirty="0">
                <a:latin typeface="宋体" panose="02010600030101010101" pitchFamily="2" charset="-122"/>
              </a:rPr>
              <a:t>(</a:t>
            </a:r>
            <a:r>
              <a:rPr lang="en-US" altLang="zh-CN" sz="2000" b="1" dirty="0"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宋体" panose="02010600030101010101" pitchFamily="2" charset="-122"/>
              </a:rPr>
              <a:t>)</a:t>
            </a:r>
            <a:r>
              <a:rPr lang="zh-CN" altLang="en-US" sz="2000" b="1" dirty="0"/>
              <a:t>也可以通过角的比例关系判断：两较小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000" b="1" dirty="0"/>
              <a:t>角的比例和小于最大角的比例，则此三角形为钝角三角形；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000" b="1" dirty="0"/>
              <a:t>两较小角的比例和等于最大角的比例</a:t>
            </a:r>
            <a:r>
              <a:rPr lang="en-US" altLang="zh-CN" sz="2000" b="1" dirty="0"/>
              <a:t>(</a:t>
            </a:r>
            <a:r>
              <a:rPr lang="zh-CN" altLang="en-US" sz="2000" b="1" dirty="0"/>
              <a:t>两锐角互余</a:t>
            </a:r>
            <a:r>
              <a:rPr lang="en-US" altLang="zh-CN" sz="2000" b="1" dirty="0"/>
              <a:t>)</a:t>
            </a:r>
            <a:r>
              <a:rPr lang="zh-CN" altLang="en-US" sz="2000" b="1" dirty="0"/>
              <a:t>，则此三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000" b="1" dirty="0"/>
              <a:t>角形为直角三角形；两较小角的比例和大于最大角的比例，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000" b="1" dirty="0"/>
              <a:t>则此三角形为锐角三角形．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pic>
        <p:nvPicPr>
          <p:cNvPr id="11266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组 23"/>
          <p:cNvGrpSpPr/>
          <p:nvPr/>
        </p:nvGrpSpPr>
        <p:grpSpPr bwMode="auto">
          <a:xfrm>
            <a:off x="3663951" y="1056084"/>
            <a:ext cx="1792188" cy="553998"/>
            <a:chOff x="3437515" y="1408557"/>
            <a:chExt cx="1791511" cy="738611"/>
          </a:xfrm>
        </p:grpSpPr>
        <p:sp>
          <p:nvSpPr>
            <p:cNvPr id="11281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11282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2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1274" name="文本框 45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11277" name="组 2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10191" y="3112295"/>
            <a:ext cx="2822575" cy="13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29"/>
          <p:cNvSpPr/>
          <p:nvPr/>
        </p:nvSpPr>
        <p:spPr>
          <a:xfrm>
            <a:off x="896941" y="2160986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" name="矩形 2"/>
          <p:cNvSpPr/>
          <p:nvPr/>
        </p:nvSpPr>
        <p:spPr>
          <a:xfrm>
            <a:off x="912816" y="1110855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2294" name="内容占位符 7"/>
          <p:cNvSpPr txBox="1">
            <a:spLocks noChangeArrowheads="1"/>
          </p:cNvSpPr>
          <p:nvPr/>
        </p:nvSpPr>
        <p:spPr bwMode="auto">
          <a:xfrm>
            <a:off x="974725" y="1053704"/>
            <a:ext cx="7088188" cy="341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1  </a:t>
            </a:r>
            <a:r>
              <a:rPr lang="en-US" altLang="zh-CN" sz="2200" b="1">
                <a:latin typeface="宋体" panose="02010600030101010101" pitchFamily="2" charset="-122"/>
              </a:rPr>
              <a:t>(</a:t>
            </a:r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</a:rPr>
              <a:t>中考</a:t>
            </a:r>
            <a:r>
              <a:rPr lang="en-US" altLang="zh-CN" sz="2200" b="1">
                <a:solidFill>
                  <a:srgbClr val="0000FF"/>
                </a:solidFill>
                <a:latin typeface="宋体" panose="02010600030101010101" pitchFamily="2" charset="-122"/>
              </a:rPr>
              <a:t>·</a:t>
            </a:r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滨州</a:t>
            </a:r>
            <a:r>
              <a:rPr lang="en-US" altLang="zh-CN" sz="2200" b="1">
                <a:latin typeface="宋体" panose="02010600030101010101" pitchFamily="2" charset="-122"/>
              </a:rPr>
              <a:t>)</a:t>
            </a:r>
            <a:r>
              <a:rPr lang="zh-CN" altLang="en-US" sz="2200" b="1">
                <a:latin typeface="Times New Roman" panose="02020603050405020304" pitchFamily="18" charset="0"/>
              </a:rPr>
              <a:t>在△</a:t>
            </a:r>
            <a:r>
              <a:rPr lang="en-US" altLang="zh-CN" sz="2200" b="1" i="1">
                <a:latin typeface="Times New Roman" panose="02020603050405020304" pitchFamily="18" charset="0"/>
              </a:rPr>
              <a:t>ABC</a:t>
            </a:r>
            <a:r>
              <a:rPr lang="zh-CN" altLang="en-US" sz="2200" b="1">
                <a:latin typeface="Times New Roman" panose="02020603050405020304" pitchFamily="18" charset="0"/>
              </a:rPr>
              <a:t>中，∠</a:t>
            </a:r>
            <a:r>
              <a:rPr lang="en-US" altLang="zh-CN" sz="2200" b="1" i="1">
                <a:latin typeface="Times New Roman" panose="02020603050405020304" pitchFamily="18" charset="0"/>
              </a:rPr>
              <a:t>A</a:t>
            </a:r>
            <a:r>
              <a:rPr lang="en-US" altLang="zh-CN" sz="2200" b="1">
                <a:latin typeface="Times New Roman" panose="02020603050405020304" pitchFamily="18" charset="0"/>
              </a:rPr>
              <a:t>∶∠</a:t>
            </a:r>
            <a:r>
              <a:rPr lang="en-US" altLang="zh-CN" sz="2200" b="1" i="1">
                <a:latin typeface="Times New Roman" panose="02020603050405020304" pitchFamily="18" charset="0"/>
              </a:rPr>
              <a:t>B</a:t>
            </a:r>
            <a:r>
              <a:rPr lang="en-US" altLang="zh-CN" sz="2200" b="1">
                <a:latin typeface="Times New Roman" panose="02020603050405020304" pitchFamily="18" charset="0"/>
              </a:rPr>
              <a:t>∶∠</a:t>
            </a:r>
            <a:r>
              <a:rPr lang="en-US" altLang="zh-CN" sz="2200" b="1" i="1">
                <a:latin typeface="Times New Roman" panose="02020603050405020304" pitchFamily="18" charset="0"/>
              </a:rPr>
              <a:t>C</a:t>
            </a:r>
            <a:r>
              <a:rPr lang="zh-CN" altLang="en-US" sz="2200" b="1">
                <a:latin typeface="Times New Roman" panose="02020603050405020304" pitchFamily="18" charset="0"/>
              </a:rPr>
              <a:t>＝</a:t>
            </a:r>
            <a:r>
              <a:rPr lang="en-US" altLang="zh-CN" sz="2200" b="1">
                <a:latin typeface="Times New Roman" panose="02020603050405020304" pitchFamily="18" charset="0"/>
              </a:rPr>
              <a:t>3∶4∶5</a:t>
            </a:r>
            <a:r>
              <a:rPr lang="zh-CN" altLang="en-US" sz="2200" b="1">
                <a:latin typeface="Times New Roman" panose="02020603050405020304" pitchFamily="18" charset="0"/>
              </a:rPr>
              <a:t>，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200" b="1">
                <a:latin typeface="Times New Roman" panose="02020603050405020304" pitchFamily="18" charset="0"/>
              </a:rPr>
              <a:t>      则∠</a:t>
            </a:r>
            <a:r>
              <a:rPr lang="en-US" altLang="zh-CN" sz="2200" b="1" i="1">
                <a:latin typeface="Times New Roman" panose="02020603050405020304" pitchFamily="18" charset="0"/>
              </a:rPr>
              <a:t>C</a:t>
            </a:r>
            <a:r>
              <a:rPr lang="zh-CN" altLang="en-US" sz="2200" b="1">
                <a:latin typeface="Times New Roman" panose="02020603050405020304" pitchFamily="18" charset="0"/>
              </a:rPr>
              <a:t>等于</a:t>
            </a:r>
            <a:r>
              <a:rPr lang="en-US" altLang="zh-CN" sz="2200" b="1">
                <a:latin typeface="Times New Roman" panose="02020603050405020304" pitchFamily="18" charset="0"/>
              </a:rPr>
              <a:t>(</a:t>
            </a:r>
            <a:r>
              <a:rPr lang="zh-CN" altLang="en-US" sz="2200" b="1">
                <a:latin typeface="Times New Roman" panose="02020603050405020304" pitchFamily="18" charset="0"/>
              </a:rPr>
              <a:t>　　</a:t>
            </a:r>
            <a:r>
              <a:rPr lang="en-US" altLang="zh-CN" sz="2200" b="1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      A</a:t>
            </a:r>
            <a:r>
              <a:rPr lang="zh-CN" altLang="en-US" sz="2200" b="1">
                <a:latin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</a:rPr>
              <a:t>45°       B</a:t>
            </a:r>
            <a:r>
              <a:rPr lang="zh-CN" altLang="en-US" sz="2200" b="1">
                <a:latin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</a:rPr>
              <a:t>60°       C</a:t>
            </a:r>
            <a:r>
              <a:rPr lang="zh-CN" altLang="en-US" sz="2200" b="1">
                <a:latin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</a:rPr>
              <a:t>75°       D</a:t>
            </a:r>
            <a:r>
              <a:rPr lang="zh-CN" altLang="en-US" sz="2200" b="1">
                <a:latin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</a:rPr>
              <a:t>90°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2</a:t>
            </a:r>
            <a:r>
              <a:rPr lang="en-US" altLang="zh-CN" sz="2200" b="1">
                <a:latin typeface="宋体" panose="02010600030101010101" pitchFamily="2" charset="-122"/>
              </a:rPr>
              <a:t> (</a:t>
            </a:r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</a:rPr>
              <a:t>中考</a:t>
            </a:r>
            <a:r>
              <a:rPr lang="en-US" altLang="zh-CN" sz="2200" b="1">
                <a:solidFill>
                  <a:srgbClr val="0000FF"/>
                </a:solidFill>
                <a:latin typeface="Times New Roman" panose="02020603050405020304" pitchFamily="18" charset="0"/>
              </a:rPr>
              <a:t>·</a:t>
            </a:r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</a:rPr>
              <a:t>枣庄</a:t>
            </a:r>
            <a:r>
              <a:rPr lang="en-US" altLang="zh-CN" sz="2200" b="1">
                <a:latin typeface="宋体" panose="02010600030101010101" pitchFamily="2" charset="-122"/>
              </a:rPr>
              <a:t>)</a:t>
            </a:r>
            <a:r>
              <a:rPr lang="zh-CN" altLang="en-US" sz="2200" b="1">
                <a:latin typeface="Times New Roman" panose="02020603050405020304" pitchFamily="18" charset="0"/>
              </a:rPr>
              <a:t>如图，</a:t>
            </a:r>
            <a:r>
              <a:rPr lang="en-US" altLang="zh-CN" sz="2200" b="1" i="1">
                <a:latin typeface="Times New Roman" panose="02020603050405020304" pitchFamily="18" charset="0"/>
              </a:rPr>
              <a:t>AB</a:t>
            </a:r>
            <a:r>
              <a:rPr lang="en-US" altLang="zh-CN" sz="2200" b="1">
                <a:latin typeface="Times New Roman" panose="02020603050405020304" pitchFamily="18" charset="0"/>
              </a:rPr>
              <a:t>∥</a:t>
            </a:r>
            <a:r>
              <a:rPr lang="en-US" altLang="zh-CN" sz="2200" b="1" i="1">
                <a:latin typeface="Times New Roman" panose="02020603050405020304" pitchFamily="18" charset="0"/>
              </a:rPr>
              <a:t>CD</a:t>
            </a:r>
            <a:r>
              <a:rPr lang="zh-CN" altLang="en-US" sz="2200" b="1">
                <a:latin typeface="Times New Roman" panose="02020603050405020304" pitchFamily="18" charset="0"/>
              </a:rPr>
              <a:t>，</a:t>
            </a:r>
            <a:r>
              <a:rPr lang="en-US" altLang="zh-CN" sz="2200" b="1" i="1">
                <a:latin typeface="Times New Roman" panose="02020603050405020304" pitchFamily="18" charset="0"/>
              </a:rPr>
              <a:t>AE</a:t>
            </a:r>
            <a:r>
              <a:rPr lang="zh-CN" altLang="en-US" sz="2200" b="1">
                <a:latin typeface="Times New Roman" panose="02020603050405020304" pitchFamily="18" charset="0"/>
              </a:rPr>
              <a:t>交</a:t>
            </a:r>
            <a:r>
              <a:rPr lang="en-US" altLang="zh-CN" sz="2200" b="1" i="1">
                <a:latin typeface="Times New Roman" panose="02020603050405020304" pitchFamily="18" charset="0"/>
              </a:rPr>
              <a:t>CD</a:t>
            </a:r>
            <a:r>
              <a:rPr lang="zh-CN" altLang="en-US" sz="2200" b="1">
                <a:latin typeface="Times New Roman" panose="02020603050405020304" pitchFamily="18" charset="0"/>
              </a:rPr>
              <a:t>于点</a:t>
            </a:r>
            <a:r>
              <a:rPr lang="en-US" altLang="zh-CN" sz="2200" b="1" i="1">
                <a:latin typeface="Times New Roman" panose="02020603050405020304" pitchFamily="18" charset="0"/>
              </a:rPr>
              <a:t>C</a:t>
            </a:r>
            <a:r>
              <a:rPr lang="zh-CN" altLang="en-US" sz="2200" b="1">
                <a:latin typeface="Times New Roman" panose="02020603050405020304" pitchFamily="18" charset="0"/>
              </a:rPr>
              <a:t>， ∠</a:t>
            </a:r>
            <a:r>
              <a:rPr lang="en-US" altLang="zh-CN" sz="2200" b="1" i="1">
                <a:latin typeface="Times New Roman" panose="02020603050405020304" pitchFamily="18" charset="0"/>
              </a:rPr>
              <a:t>A</a:t>
            </a:r>
            <a:endParaRPr lang="zh-CN" altLang="en-US" sz="2200" b="1" i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2200" b="1">
                <a:latin typeface="Times New Roman" panose="02020603050405020304" pitchFamily="18" charset="0"/>
              </a:rPr>
              <a:t>      ＝</a:t>
            </a:r>
            <a:r>
              <a:rPr lang="en-US" altLang="zh-CN" sz="2200" b="1">
                <a:latin typeface="Times New Roman" panose="02020603050405020304" pitchFamily="18" charset="0"/>
              </a:rPr>
              <a:t>34°</a:t>
            </a:r>
            <a:r>
              <a:rPr lang="zh-CN" altLang="en-US" sz="2200" b="1">
                <a:latin typeface="Times New Roman" panose="02020603050405020304" pitchFamily="18" charset="0"/>
              </a:rPr>
              <a:t>，∠</a:t>
            </a:r>
            <a:r>
              <a:rPr lang="en-US" altLang="zh-CN" sz="2200" b="1" i="1">
                <a:latin typeface="Times New Roman" panose="02020603050405020304" pitchFamily="18" charset="0"/>
              </a:rPr>
              <a:t>DEC</a:t>
            </a:r>
            <a:r>
              <a:rPr lang="zh-CN" altLang="en-US" sz="2200" b="1">
                <a:latin typeface="Times New Roman" panose="02020603050405020304" pitchFamily="18" charset="0"/>
              </a:rPr>
              <a:t>＝</a:t>
            </a:r>
            <a:r>
              <a:rPr lang="en-US" altLang="zh-CN" sz="2200" b="1">
                <a:latin typeface="Times New Roman" panose="02020603050405020304" pitchFamily="18" charset="0"/>
              </a:rPr>
              <a:t>90°</a:t>
            </a:r>
            <a:r>
              <a:rPr lang="zh-CN" altLang="en-US" sz="2200" b="1">
                <a:latin typeface="Times New Roman" panose="02020603050405020304" pitchFamily="18" charset="0"/>
              </a:rPr>
              <a:t>，则∠</a:t>
            </a:r>
            <a:r>
              <a:rPr lang="en-US" altLang="zh-CN" sz="2200" b="1" i="1">
                <a:latin typeface="Times New Roman" panose="02020603050405020304" pitchFamily="18" charset="0"/>
              </a:rPr>
              <a:t>D</a:t>
            </a:r>
            <a:r>
              <a:rPr lang="zh-CN" altLang="en-US" sz="2200" b="1">
                <a:latin typeface="Times New Roman" panose="02020603050405020304" pitchFamily="18" charset="0"/>
              </a:rPr>
              <a:t>的度数为</a:t>
            </a:r>
            <a:r>
              <a:rPr lang="en-US" altLang="zh-CN" sz="2200" b="1">
                <a:latin typeface="Times New Roman" panose="02020603050405020304" pitchFamily="18" charset="0"/>
              </a:rPr>
              <a:t>(</a:t>
            </a:r>
            <a:r>
              <a:rPr lang="zh-CN" altLang="en-US" sz="2200" b="1">
                <a:latin typeface="Times New Roman" panose="02020603050405020304" pitchFamily="18" charset="0"/>
              </a:rPr>
              <a:t>　　</a:t>
            </a:r>
            <a:r>
              <a:rPr lang="en-US" altLang="zh-CN" sz="2200" b="1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      A</a:t>
            </a:r>
            <a:r>
              <a:rPr lang="zh-CN" altLang="en-US" sz="2200" b="1">
                <a:latin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</a:rPr>
              <a:t>17°          B</a:t>
            </a:r>
            <a:r>
              <a:rPr lang="zh-CN" altLang="en-US" sz="2200" b="1">
                <a:latin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</a:rPr>
              <a:t>34°  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      C</a:t>
            </a:r>
            <a:r>
              <a:rPr lang="zh-CN" altLang="en-US" sz="2200" b="1">
                <a:latin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</a:rPr>
              <a:t>56°          D</a:t>
            </a:r>
            <a:r>
              <a:rPr lang="zh-CN" altLang="en-US" sz="2200" b="1">
                <a:latin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</a:rPr>
              <a:t>124°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296" name="文本框 33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028950" y="1493045"/>
            <a:ext cx="38824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721475" y="2545557"/>
            <a:ext cx="38824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"/>
          <p:cNvSpPr/>
          <p:nvPr/>
        </p:nvSpPr>
        <p:spPr>
          <a:xfrm>
            <a:off x="1108075" y="1418036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2295" name="内容占位符 7"/>
          <p:cNvSpPr txBox="1">
            <a:spLocks noChangeArrowheads="1"/>
          </p:cNvSpPr>
          <p:nvPr/>
        </p:nvSpPr>
        <p:spPr bwMode="auto">
          <a:xfrm>
            <a:off x="1171578" y="1350170"/>
            <a:ext cx="7345363" cy="31947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140000"/>
              </a:lnSpc>
              <a:buFontTx/>
              <a:buAutoNum type="arabicPlain" startAt="3"/>
              <a:defRPr/>
            </a:pPr>
            <a:r>
              <a:rPr lang="zh-CN" altLang="en-US" sz="2400" b="1" dirty="0">
                <a:latin typeface="Times New Roman" panose="02020603050405020304" pitchFamily="18" charset="0"/>
              </a:rPr>
              <a:t>一个正方形和两个等边三角形的位置如图所示，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</a:t>
            </a:r>
            <a:r>
              <a:rPr lang="zh-CN" altLang="en-US" sz="2400" b="1" dirty="0">
                <a:latin typeface="Times New Roman" panose="02020603050405020304" pitchFamily="18" charset="0"/>
              </a:rPr>
              <a:t>若 ∠</a:t>
            </a:r>
            <a:r>
              <a:rPr lang="en-US" altLang="zh-CN" sz="2400" b="1" dirty="0"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</a:rPr>
              <a:t>50°</a:t>
            </a:r>
            <a:r>
              <a:rPr lang="zh-CN" altLang="en-US" sz="2400" b="1" dirty="0">
                <a:latin typeface="Times New Roman" panose="02020603050405020304" pitchFamily="18" charset="0"/>
              </a:rPr>
              <a:t>，则∠</a:t>
            </a:r>
            <a:r>
              <a:rPr lang="en-US" altLang="zh-CN" sz="2400" b="1" dirty="0">
                <a:latin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</a:rPr>
              <a:t>＋∠</a:t>
            </a:r>
            <a:r>
              <a:rPr lang="en-US" altLang="zh-CN" sz="2400" b="1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4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A</a:t>
            </a:r>
            <a:r>
              <a:rPr lang="zh-CN" altLang="en-US" sz="2400" b="1" dirty="0">
                <a:latin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</a:rPr>
              <a:t>90°          </a:t>
            </a:r>
          </a:p>
          <a:p>
            <a:pPr marL="342900" indent="-342900">
              <a:lnSpc>
                <a:spcPct val="14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B</a:t>
            </a:r>
            <a:r>
              <a:rPr lang="zh-CN" altLang="en-US" sz="2400" b="1" dirty="0">
                <a:latin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</a:rPr>
              <a:t>100°</a:t>
            </a:r>
          </a:p>
          <a:p>
            <a:pPr marL="342900" indent="-342900">
              <a:lnSpc>
                <a:spcPct val="14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C</a:t>
            </a:r>
            <a:r>
              <a:rPr lang="zh-CN" altLang="en-US" sz="2400" b="1" dirty="0">
                <a:latin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</a:rPr>
              <a:t>130°        </a:t>
            </a:r>
          </a:p>
          <a:p>
            <a:pPr marL="342900" indent="-342900">
              <a:lnSpc>
                <a:spcPct val="14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D</a:t>
            </a:r>
            <a:r>
              <a:rPr lang="zh-CN" altLang="en-US" sz="2400" b="1" dirty="0">
                <a:latin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</a:rPr>
              <a:t>180°</a:t>
            </a:r>
            <a:endParaRPr lang="zh-CN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31103" y="867966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3318" name="文本框 33"/>
          <p:cNvSpPr txBox="1">
            <a:spLocks noChangeArrowheads="1"/>
          </p:cNvSpPr>
          <p:nvPr/>
        </p:nvSpPr>
        <p:spPr bwMode="auto">
          <a:xfrm>
            <a:off x="7653340" y="867966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2413398"/>
            <a:ext cx="1822450" cy="167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897563" y="1827611"/>
            <a:ext cx="37221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3"/>
          <p:cNvSpPr txBox="1">
            <a:spLocks noChangeArrowheads="1"/>
          </p:cNvSpPr>
          <p:nvPr/>
        </p:nvSpPr>
        <p:spPr bwMode="auto">
          <a:xfrm>
            <a:off x="1150941" y="1644253"/>
            <a:ext cx="7108825" cy="4228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14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已知：直角三角形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 ∠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90°</a:t>
            </a:r>
          </a:p>
          <a:p>
            <a:pPr marL="342900" indent="-342900">
              <a:lnSpc>
                <a:spcPct val="14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求证： ∠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与∠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互余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40000"/>
              </a:lnSpc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证明：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∵∠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180°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（三角形内角和     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定理）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90°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（已知）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∴∠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90°.(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等量减等量差相等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4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∴∠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＝互余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（两角互为余角的定义）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  <a:defRPr/>
            </a:pPr>
            <a:endParaRPr lang="zh-CN" altLang="en-US" sz="2400" b="1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endParaRPr lang="zh-CN" altLang="en-US" sz="2400" b="1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38" name="AutoShape 2"/>
          <p:cNvSpPr>
            <a:spLocks noChangeArrowheads="1"/>
          </p:cNvSpPr>
          <p:nvPr/>
        </p:nvSpPr>
        <p:spPr bwMode="gray">
          <a:xfrm flipH="1">
            <a:off x="2455865" y="1113236"/>
            <a:ext cx="4967287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4340" name="AutoShape 2"/>
          <p:cNvSpPr>
            <a:spLocks noChangeArrowheads="1"/>
          </p:cNvSpPr>
          <p:nvPr/>
        </p:nvSpPr>
        <p:spPr bwMode="gray">
          <a:xfrm flipH="1">
            <a:off x="930275" y="1113236"/>
            <a:ext cx="1811338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1" name="AutoShape 11"/>
          <p:cNvSpPr>
            <a:spLocks noChangeArrowheads="1"/>
          </p:cNvSpPr>
          <p:nvPr/>
        </p:nvSpPr>
        <p:spPr bwMode="gray">
          <a:xfrm>
            <a:off x="2236791" y="97512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14342" name="文本框 39"/>
          <p:cNvSpPr txBox="1">
            <a:spLocks noChangeArrowheads="1"/>
          </p:cNvSpPr>
          <p:nvPr/>
        </p:nvSpPr>
        <p:spPr bwMode="auto">
          <a:xfrm>
            <a:off x="1042989" y="1096567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14343" name="文本框 40"/>
          <p:cNvSpPr txBox="1">
            <a:spLocks noChangeArrowheads="1"/>
          </p:cNvSpPr>
          <p:nvPr/>
        </p:nvSpPr>
        <p:spPr bwMode="auto">
          <a:xfrm>
            <a:off x="3009900" y="1078708"/>
            <a:ext cx="38481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直角三角形两锐角的关系</a:t>
            </a:r>
            <a:endParaRPr lang="en-US" altLang="zh-CN" sz="26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 pitchFamily="34" charset="-122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6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389813" y="701280"/>
            <a:ext cx="1116012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4348" name="文本框 48"/>
          <p:cNvSpPr txBox="1">
            <a:spLocks noChangeArrowheads="1"/>
          </p:cNvSpPr>
          <p:nvPr/>
        </p:nvSpPr>
        <p:spPr bwMode="auto">
          <a:xfrm>
            <a:off x="7512052" y="701278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pic>
        <p:nvPicPr>
          <p:cNvPr id="14349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2" descr="NE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08088" y="3551635"/>
            <a:ext cx="201295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5366" name="文本框 34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0" name="组 7"/>
          <p:cNvGrpSpPr/>
          <p:nvPr/>
        </p:nvGrpSpPr>
        <p:grpSpPr bwMode="auto">
          <a:xfrm>
            <a:off x="3654428" y="1056084"/>
            <a:ext cx="2035333" cy="553998"/>
            <a:chOff x="3437515" y="1408557"/>
            <a:chExt cx="2036664" cy="738559"/>
          </a:xfrm>
        </p:grpSpPr>
        <p:sp>
          <p:nvSpPr>
            <p:cNvPr id="15377" name="文本框 26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540211" cy="738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3000" b="1" dirty="0">
                  <a:solidFill>
                    <a:srgbClr val="008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归</a:t>
              </a:r>
              <a:r>
                <a:rPr kumimoji="1" lang="en-US" altLang="zh-CN" sz="3000" b="1" dirty="0">
                  <a:solidFill>
                    <a:srgbClr val="008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</a:t>
              </a:r>
              <a:r>
                <a:rPr kumimoji="1" lang="zh-CN" altLang="en-US" sz="3000" b="1" dirty="0">
                  <a:solidFill>
                    <a:srgbClr val="008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纳</a:t>
              </a:r>
            </a:p>
          </p:txBody>
        </p:sp>
        <p:pic>
          <p:nvPicPr>
            <p:cNvPr id="15378" name="Picture 6" descr="BS00554_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71" name="组 38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40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33"/>
          <p:cNvSpPr txBox="1">
            <a:spLocks noChangeArrowheads="1"/>
          </p:cNvSpPr>
          <p:nvPr/>
        </p:nvSpPr>
        <p:spPr bwMode="auto">
          <a:xfrm>
            <a:off x="1495426" y="2112170"/>
            <a:ext cx="5065713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 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定理：</a:t>
            </a:r>
            <a:r>
              <a:rPr lang="zh-CN" altLang="en-US" sz="2400" b="1">
                <a:latin typeface="宋体" panose="02010600030101010101" pitchFamily="2" charset="-122"/>
              </a:rPr>
              <a:t>直角三角形的两锐角互余</a:t>
            </a:r>
            <a:r>
              <a:rPr lang="en-US" altLang="zh-CN" sz="2400" b="1">
                <a:latin typeface="宋体" panose="02010600030101010101" pitchFamily="2" charset="-122"/>
              </a:rPr>
              <a:t>.</a:t>
            </a:r>
            <a:endParaRPr lang="en-US" altLang="zh-CN" sz="240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6391" name="文本框 48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6393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87378" y="959644"/>
            <a:ext cx="811371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</a:t>
            </a:r>
            <a:r>
              <a:rPr lang="zh-CN" altLang="zh-CN" sz="2400" b="1">
                <a:latin typeface="Times New Roman" panose="02020603050405020304" pitchFamily="18" charset="0"/>
              </a:rPr>
              <a:t>如图</a:t>
            </a:r>
            <a:r>
              <a:rPr lang="zh-CN" altLang="en-US" sz="2400" b="1">
                <a:latin typeface="Times New Roman" panose="02020603050405020304" pitchFamily="18" charset="0"/>
              </a:rPr>
              <a:t>，在△</a:t>
            </a:r>
            <a:r>
              <a:rPr lang="en-US" altLang="zh-CN" sz="2400" b="1" i="1">
                <a:latin typeface="Times New Roman" panose="02020603050405020304" pitchFamily="18" charset="0"/>
              </a:rPr>
              <a:t>ABC</a:t>
            </a:r>
            <a:r>
              <a:rPr lang="zh-CN" altLang="en-US" sz="2400" b="1">
                <a:latin typeface="Times New Roman" panose="02020603050405020304" pitchFamily="18" charset="0"/>
              </a:rPr>
              <a:t>中，</a:t>
            </a:r>
            <a:r>
              <a:rPr lang="en-US" altLang="zh-CN" sz="2400" b="1" i="1">
                <a:latin typeface="Times New Roman" panose="02020603050405020304" pitchFamily="18" charset="0"/>
              </a:rPr>
              <a:t>AD</a:t>
            </a:r>
            <a:r>
              <a:rPr lang="zh-CN" altLang="en-US" sz="2400" b="1">
                <a:latin typeface="Times New Roman" panose="02020603050405020304" pitchFamily="18" charset="0"/>
              </a:rPr>
              <a:t>是高，</a:t>
            </a:r>
            <a:r>
              <a:rPr lang="en-US" altLang="zh-CN" sz="2400" b="1" i="1">
                <a:latin typeface="Times New Roman" panose="02020603050405020304" pitchFamily="18" charset="0"/>
              </a:rPr>
              <a:t>AE</a:t>
            </a:r>
            <a:r>
              <a:rPr lang="zh-CN" altLang="en-US" sz="2400" b="1">
                <a:latin typeface="Times New Roman" panose="02020603050405020304" pitchFamily="18" charset="0"/>
              </a:rPr>
              <a:t>是∠</a:t>
            </a:r>
            <a:r>
              <a:rPr lang="en-US" altLang="zh-CN" sz="2400" b="1" i="1">
                <a:latin typeface="Times New Roman" panose="02020603050405020304" pitchFamily="18" charset="0"/>
              </a:rPr>
              <a:t>BAC</a:t>
            </a:r>
            <a:r>
              <a:rPr lang="zh-CN" altLang="en-US" sz="2400" b="1">
                <a:latin typeface="Times New Roman" panose="02020603050405020304" pitchFamily="18" charset="0"/>
              </a:rPr>
              <a:t>的平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      </a:t>
            </a:r>
            <a:r>
              <a:rPr lang="zh-CN" altLang="en-US" sz="2400" b="1">
                <a:latin typeface="Times New Roman" panose="02020603050405020304" pitchFamily="18" charset="0"/>
              </a:rPr>
              <a:t>分线，∠</a:t>
            </a:r>
            <a:r>
              <a:rPr lang="en-US" altLang="zh-CN" sz="2400" b="1" i="1"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</a:rPr>
              <a:t>20°</a:t>
            </a:r>
            <a:r>
              <a:rPr lang="zh-CN" altLang="en-US" sz="2400" b="1">
                <a:latin typeface="Times New Roman" panose="02020603050405020304" pitchFamily="18" charset="0"/>
              </a:rPr>
              <a:t>，∠</a:t>
            </a:r>
            <a:r>
              <a:rPr lang="en-US" altLang="zh-CN" sz="2400" b="1" i="1">
                <a:latin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</a:rPr>
              <a:t>60°.</a:t>
            </a:r>
            <a:r>
              <a:rPr lang="zh-CN" altLang="en-US" sz="2400" b="1">
                <a:latin typeface="Times New Roman" panose="02020603050405020304" pitchFamily="18" charset="0"/>
              </a:rPr>
              <a:t>求∠</a:t>
            </a:r>
            <a:r>
              <a:rPr lang="en-US" altLang="zh-CN" sz="2400" b="1" i="1">
                <a:latin typeface="Times New Roman" panose="02020603050405020304" pitchFamily="18" charset="0"/>
              </a:rPr>
              <a:t>DAE</a:t>
            </a:r>
            <a:r>
              <a:rPr lang="zh-CN" altLang="en-US" sz="2400" b="1">
                <a:latin typeface="Times New Roman" panose="02020603050405020304" pitchFamily="18" charset="0"/>
              </a:rPr>
              <a:t>的度数．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导引：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DAE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在△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AED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中，而∠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DAE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BAD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－∠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BAE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  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要求   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DAE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的度数，需先求出∠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BAD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和∠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BAE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的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度数．</a:t>
            </a:r>
          </a:p>
        </p:txBody>
      </p:sp>
      <p:pic>
        <p:nvPicPr>
          <p:cNvPr id="16397" name="Picture 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9325" y="3019426"/>
            <a:ext cx="4059238" cy="127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95338" y="1008459"/>
            <a:ext cx="7815262" cy="425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</a:rPr>
              <a:t>解：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在△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ABC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中，∠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20°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，∠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60°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所以∠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BAC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180°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－∠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－∠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100°.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又因为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AE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是∠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BAC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的平分线，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所以∠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BAE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在△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ABD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中，∠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＋∠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BAD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＋∠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BDA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180°.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又因为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AD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是高，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所以∠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BAD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180°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20°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90°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70°.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所以∠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DAE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＝∠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BAD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－∠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BAE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70°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50°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20°.</a:t>
            </a:r>
            <a:endParaRPr lang="zh-CN" altLang="en-US" sz="2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7415" name="文本框 48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7417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120" name="Object 16"/>
          <p:cNvGraphicFramePr>
            <a:graphicFrameLocks noChangeAspect="1"/>
          </p:cNvGraphicFramePr>
          <p:nvPr/>
        </p:nvGraphicFramePr>
        <p:xfrm>
          <a:off x="3362328" y="2164558"/>
          <a:ext cx="2887663" cy="546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5" imgW="1612900" imgH="406400" progId="Equation.DSMT4">
                  <p:embed/>
                </p:oleObj>
              </mc:Choice>
              <mc:Fallback>
                <p:oleObj name="Equation" r:id="rId5" imgW="1612900" imgH="4064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8" y="2164558"/>
                        <a:ext cx="2887663" cy="546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组 23"/>
          <p:cNvGrpSpPr/>
          <p:nvPr/>
        </p:nvGrpSpPr>
        <p:grpSpPr bwMode="auto">
          <a:xfrm>
            <a:off x="3663951" y="1056084"/>
            <a:ext cx="1792188" cy="553998"/>
            <a:chOff x="3437515" y="1408557"/>
            <a:chExt cx="1791511" cy="738611"/>
          </a:xfrm>
        </p:grpSpPr>
        <p:sp>
          <p:nvSpPr>
            <p:cNvPr id="18449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18450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0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8442" name="文本框 45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18444" name="组 2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925513" y="2016920"/>
            <a:ext cx="72310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    灵活运用三角形内角和定理，结合三角形的高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及角平分线的定义是求有关角的度数的常用方法．</a:t>
            </a:r>
            <a:r>
              <a:rPr lang="zh-CN" altLang="en-US" sz="2400" dirty="0">
                <a:latin typeface="宋体" panose="02010600030101010101" pitchFamily="2" charset="-122"/>
              </a:rPr>
              <a:t> 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内容占位符 7"/>
          <p:cNvSpPr txBox="1">
            <a:spLocks noChangeArrowheads="1"/>
          </p:cNvSpPr>
          <p:nvPr/>
        </p:nvSpPr>
        <p:spPr bwMode="auto">
          <a:xfrm>
            <a:off x="739778" y="1003699"/>
            <a:ext cx="76930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AutoNum type="arabicPlain"/>
            </a:pPr>
            <a:r>
              <a:rPr lang="zh-CN" altLang="en-US" sz="2400" b="1">
                <a:latin typeface="Times New Roman" panose="02020603050405020304" pitchFamily="18" charset="0"/>
              </a:rPr>
              <a:t>如图，将一块含有</a:t>
            </a:r>
            <a:r>
              <a:rPr lang="en-US" altLang="zh-CN" sz="2400" b="1">
                <a:latin typeface="Times New Roman" panose="02020603050405020304" pitchFamily="18" charset="0"/>
              </a:rPr>
              <a:t>30°</a:t>
            </a:r>
            <a:r>
              <a:rPr lang="zh-CN" altLang="en-US" sz="2400" b="1">
                <a:latin typeface="Times New Roman" panose="02020603050405020304" pitchFamily="18" charset="0"/>
              </a:rPr>
              <a:t>角的直角三角板的两个顶点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  </a:t>
            </a:r>
            <a:r>
              <a:rPr lang="zh-CN" altLang="en-US" sz="2400" b="1">
                <a:latin typeface="Times New Roman" panose="02020603050405020304" pitchFamily="18" charset="0"/>
              </a:rPr>
              <a:t>放在长方形直尺的一组对边上．如果∠</a:t>
            </a:r>
            <a:r>
              <a:rPr lang="en-US" altLang="zh-CN" sz="2400" b="1"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</a:rPr>
              <a:t>60°</a:t>
            </a:r>
            <a:r>
              <a:rPr lang="zh-CN" altLang="en-US" sz="2400" b="1">
                <a:latin typeface="Times New Roman" panose="02020603050405020304" pitchFamily="18" charset="0"/>
              </a:rPr>
              <a:t>，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  </a:t>
            </a:r>
            <a:r>
              <a:rPr lang="zh-CN" altLang="en-US" sz="2400" b="1">
                <a:latin typeface="Times New Roman" panose="02020603050405020304" pitchFamily="18" charset="0"/>
              </a:rPr>
              <a:t>那么∠</a:t>
            </a:r>
            <a:r>
              <a:rPr lang="en-US" altLang="zh-CN" sz="2400" b="1">
                <a:latin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</a:rPr>
              <a:t>的度数为</a:t>
            </a:r>
            <a:r>
              <a:rPr lang="en-US" altLang="zh-CN" sz="2400" b="1">
                <a:latin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   A</a:t>
            </a:r>
            <a:r>
              <a:rPr lang="zh-CN" altLang="en-US" sz="2400" b="1">
                <a:latin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</a:rPr>
              <a:t>60°     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   B</a:t>
            </a:r>
            <a:r>
              <a:rPr lang="zh-CN" altLang="en-US" sz="2400" b="1">
                <a:latin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</a:rPr>
              <a:t>50°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   C</a:t>
            </a:r>
            <a:r>
              <a:rPr lang="zh-CN" altLang="en-US" sz="2400" b="1">
                <a:latin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</a:rPr>
              <a:t>40° 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   D</a:t>
            </a:r>
            <a:r>
              <a:rPr lang="zh-CN" altLang="en-US" sz="2400" b="1">
                <a:latin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</a:rPr>
              <a:t>30°</a:t>
            </a:r>
          </a:p>
          <a:p>
            <a:pPr eaLnBrk="1" hangingPunct="1">
              <a:lnSpc>
                <a:spcPct val="150000"/>
              </a:lnSpc>
            </a:pPr>
            <a:endParaRPr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4" name="矩形 2"/>
          <p:cNvSpPr/>
          <p:nvPr/>
        </p:nvSpPr>
        <p:spPr>
          <a:xfrm>
            <a:off x="676275" y="1088231"/>
            <a:ext cx="446088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9461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5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06763" y="2408635"/>
            <a:ext cx="3587750" cy="182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3943350" y="1964533"/>
            <a:ext cx="38824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"/>
          <p:cNvSpPr/>
          <p:nvPr/>
        </p:nvSpPr>
        <p:spPr>
          <a:xfrm>
            <a:off x="676275" y="1240631"/>
            <a:ext cx="446088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86991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0485" name="文本框 33"/>
          <p:cNvSpPr txBox="1">
            <a:spLocks noChangeArrowheads="1"/>
          </p:cNvSpPr>
          <p:nvPr/>
        </p:nvSpPr>
        <p:spPr bwMode="auto">
          <a:xfrm>
            <a:off x="7669216" y="686991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9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内容占位符 7"/>
          <p:cNvSpPr txBox="1">
            <a:spLocks noChangeArrowheads="1"/>
          </p:cNvSpPr>
          <p:nvPr/>
        </p:nvSpPr>
        <p:spPr bwMode="auto">
          <a:xfrm>
            <a:off x="725491" y="1145381"/>
            <a:ext cx="79470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2</a:t>
            </a:r>
            <a:r>
              <a:rPr lang="en-US" altLang="zh-CN" sz="2400" b="1">
                <a:latin typeface="宋体" panose="02010600030101010101" pitchFamily="2" charset="-122"/>
              </a:rPr>
              <a:t>  (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中考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·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菏泽</a:t>
            </a:r>
            <a:r>
              <a:rPr lang="en-US" altLang="zh-CN" sz="2400" b="1">
                <a:latin typeface="宋体" panose="02010600030101010101" pitchFamily="2" charset="-122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</a:rPr>
              <a:t>将一副直角三角尺如图放置，若∠</a:t>
            </a:r>
            <a:r>
              <a:rPr lang="en-US" altLang="zh-CN" sz="2400" b="1" i="1">
                <a:latin typeface="Times New Roman" panose="02020603050405020304" pitchFamily="18" charset="0"/>
              </a:rPr>
              <a:t>AOD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i="1">
                <a:latin typeface="Times New Roman" panose="02020603050405020304" pitchFamily="18" charset="0"/>
              </a:rPr>
              <a:t>      </a:t>
            </a:r>
            <a:r>
              <a:rPr lang="zh-CN" altLang="en-US" sz="2400" b="1"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</a:rPr>
              <a:t>20°</a:t>
            </a:r>
            <a:r>
              <a:rPr lang="zh-CN" altLang="en-US" sz="2400" b="1">
                <a:latin typeface="Times New Roman" panose="02020603050405020304" pitchFamily="18" charset="0"/>
              </a:rPr>
              <a:t>，则∠</a:t>
            </a:r>
            <a:r>
              <a:rPr lang="en-US" altLang="zh-CN" sz="2400" b="1" i="1">
                <a:latin typeface="Times New Roman" panose="02020603050405020304" pitchFamily="18" charset="0"/>
              </a:rPr>
              <a:t>BOC</a:t>
            </a:r>
            <a:r>
              <a:rPr lang="zh-CN" altLang="en-US" sz="2400" b="1">
                <a:latin typeface="Times New Roman" panose="02020603050405020304" pitchFamily="18" charset="0"/>
              </a:rPr>
              <a:t>的大小为</a:t>
            </a:r>
            <a:r>
              <a:rPr lang="en-US" altLang="zh-CN" sz="2400" b="1">
                <a:latin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A</a:t>
            </a:r>
            <a:r>
              <a:rPr lang="zh-CN" altLang="en-US" sz="2400" b="1">
                <a:latin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</a:rPr>
              <a:t>140°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B</a:t>
            </a:r>
            <a:r>
              <a:rPr lang="zh-CN" altLang="en-US" sz="2400" b="1">
                <a:latin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</a:rPr>
              <a:t>160°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C</a:t>
            </a:r>
            <a:r>
              <a:rPr lang="zh-CN" altLang="en-US" sz="2400" b="1">
                <a:latin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</a:rPr>
              <a:t>170°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D</a:t>
            </a:r>
            <a:r>
              <a:rPr lang="zh-CN" altLang="en-US" sz="2400" b="1">
                <a:latin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</a:rPr>
              <a:t>150°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pic>
        <p:nvPicPr>
          <p:cNvPr id="20493" name="Picture 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73478" y="2459833"/>
            <a:ext cx="3883025" cy="145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243514" y="1664495"/>
            <a:ext cx="37221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2"/>
          <p:cNvSpPr>
            <a:spLocks noChangeArrowheads="1"/>
          </p:cNvSpPr>
          <p:nvPr/>
        </p:nvSpPr>
        <p:spPr bwMode="gray">
          <a:xfrm>
            <a:off x="1212853" y="1695450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gray">
          <a:xfrm>
            <a:off x="863603" y="155614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3080" name="文本框 27"/>
          <p:cNvSpPr txBox="1">
            <a:spLocks noChangeArrowheads="1"/>
          </p:cNvSpPr>
          <p:nvPr/>
        </p:nvSpPr>
        <p:spPr bwMode="auto">
          <a:xfrm>
            <a:off x="1646238" y="1676401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3448050" y="1552576"/>
            <a:ext cx="42148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三角形内角和性质和应用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直角三角形两锐角的关系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2" name="AutoShape 2"/>
          <p:cNvSpPr>
            <a:spLocks noChangeArrowheads="1"/>
          </p:cNvSpPr>
          <p:nvPr/>
        </p:nvSpPr>
        <p:spPr bwMode="gray">
          <a:xfrm>
            <a:off x="1212853" y="2600325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863603" y="246102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3084" name="文本框 36"/>
          <p:cNvSpPr txBox="1">
            <a:spLocks noChangeArrowheads="1"/>
          </p:cNvSpPr>
          <p:nvPr/>
        </p:nvSpPr>
        <p:spPr bwMode="auto">
          <a:xfrm>
            <a:off x="1646238" y="2578895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课时流程</a:t>
            </a:r>
          </a:p>
        </p:txBody>
      </p:sp>
      <p:pic>
        <p:nvPicPr>
          <p:cNvPr id="3086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411141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411141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8" y="3238500"/>
            <a:ext cx="1236663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411141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9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2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869953" y="1499742"/>
            <a:ext cx="74326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2400" b="1" dirty="0"/>
              <a:t>       利用三角形内角和定理求角的度数时，常结合</a:t>
            </a:r>
          </a:p>
          <a:p>
            <a:pPr indent="266700">
              <a:lnSpc>
                <a:spcPct val="150000"/>
              </a:lnSpc>
            </a:pPr>
            <a:r>
              <a:rPr lang="zh-CN" altLang="en-US" sz="2400" b="1" dirty="0"/>
              <a:t>三角形的角平分线，三角形的高，补角、余角、对</a:t>
            </a:r>
          </a:p>
          <a:p>
            <a:pPr indent="266700">
              <a:lnSpc>
                <a:spcPct val="150000"/>
              </a:lnSpc>
            </a:pPr>
            <a:r>
              <a:rPr lang="zh-CN" altLang="en-US" sz="2400" b="1" dirty="0"/>
              <a:t>顶角等角的关系，以及角的和、差关系进行计算．</a:t>
            </a:r>
          </a:p>
          <a:p>
            <a:pPr indent="266700">
              <a:lnSpc>
                <a:spcPct val="150000"/>
              </a:lnSpc>
            </a:pPr>
            <a:r>
              <a:rPr lang="zh-CN" altLang="en-US" sz="2400" b="1" dirty="0"/>
              <a:t>还可以利用题目中的等量关系列方程求解．</a:t>
            </a:r>
            <a:r>
              <a:rPr lang="zh-CN" altLang="en-U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4101" name="图片 2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5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25450" y="995660"/>
            <a:ext cx="481171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         我们知道，三角形内角和等于</a:t>
            </a:r>
            <a:r>
              <a:rPr lang="en-US" altLang="zh-CN" sz="2000" b="1" dirty="0">
                <a:latin typeface="Times New Roman" panose="02020603050405020304" pitchFamily="18" charset="0"/>
              </a:rPr>
              <a:t>180°.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你还记得这个结论的探索过程吗？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</a:rPr>
              <a:t>）如图，如果我们只把∠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</a:rPr>
              <a:t>移到∠</a:t>
            </a:r>
            <a:r>
              <a:rPr lang="en-US" altLang="zh-CN" sz="2000" b="1" dirty="0">
                <a:latin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</a:rPr>
              <a:t>的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          位置，你能说明这个结论吗？如果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          不移动∠</a:t>
            </a:r>
            <a:r>
              <a:rPr lang="en-US" altLang="zh-CN" sz="2000" b="1" i="1" dirty="0">
                <a:latin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</a:rPr>
              <a:t>，那么你还有什么方法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          可以达到同样的效果？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</a:rPr>
              <a:t>）根据前面给出的基本事实和定理，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          你能用自己的语言说说这一结论的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          证明思路吗？你能用比较简洁的语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          言写出这一证明过程吗？与同伴进  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          行交流</a:t>
            </a:r>
            <a:r>
              <a:rPr lang="en-US" altLang="zh-CN" sz="2000" b="1" dirty="0">
                <a:latin typeface="Times New Roman" panose="02020603050405020304" pitchFamily="18" charset="0"/>
              </a:rPr>
              <a:t>. </a:t>
            </a:r>
            <a:endParaRPr lang="zh-CN" altLang="en-US" sz="2000" b="1" dirty="0">
              <a:latin typeface="Times New Roman" panose="02020603050405020304" pitchFamily="18" charset="0"/>
            </a:endParaRPr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5916" y="1702595"/>
            <a:ext cx="35528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gray">
          <a:xfrm flipH="1">
            <a:off x="2649538" y="1752600"/>
            <a:ext cx="3173412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123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125" name="AutoShape 2"/>
          <p:cNvSpPr>
            <a:spLocks noChangeArrowheads="1"/>
          </p:cNvSpPr>
          <p:nvPr/>
        </p:nvSpPr>
        <p:spPr bwMode="gray">
          <a:xfrm flipH="1">
            <a:off x="1012825" y="1752600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6" name="AutoShape 11"/>
          <p:cNvSpPr>
            <a:spLocks noChangeArrowheads="1"/>
          </p:cNvSpPr>
          <p:nvPr/>
        </p:nvSpPr>
        <p:spPr bwMode="gray">
          <a:xfrm>
            <a:off x="2317753" y="161329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5127" name="文本框 27"/>
          <p:cNvSpPr txBox="1">
            <a:spLocks noChangeArrowheads="1"/>
          </p:cNvSpPr>
          <p:nvPr/>
        </p:nvSpPr>
        <p:spPr bwMode="auto">
          <a:xfrm>
            <a:off x="1125539" y="1735933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5128" name="文本框 28"/>
          <p:cNvSpPr txBox="1">
            <a:spLocks noChangeArrowheads="1"/>
          </p:cNvSpPr>
          <p:nvPr/>
        </p:nvSpPr>
        <p:spPr bwMode="auto">
          <a:xfrm>
            <a:off x="3038478" y="1735932"/>
            <a:ext cx="2784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三角形内角和性质</a:t>
            </a:r>
            <a:endParaRPr lang="en-US" altLang="zh-CN" sz="24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4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/>
          <p:cNvSpPr/>
          <p:nvPr/>
        </p:nvSpPr>
        <p:spPr>
          <a:xfrm>
            <a:off x="7373938" y="1319213"/>
            <a:ext cx="1116012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135" name="文本框 22"/>
          <p:cNvSpPr txBox="1">
            <a:spLocks noChangeArrowheads="1"/>
          </p:cNvSpPr>
          <p:nvPr/>
        </p:nvSpPr>
        <p:spPr bwMode="auto">
          <a:xfrm>
            <a:off x="7496177" y="1319212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401641" y="2234716"/>
            <a:ext cx="5170487" cy="12003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685800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已知：如图，△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ABC</a:t>
            </a:r>
            <a:r>
              <a:rPr lang="en-US" altLang="zh-CN" sz="2400" b="1" dirty="0">
                <a:latin typeface="Times New Roman" panose="02020603050405020304" pitchFamily="18" charset="0"/>
              </a:rPr>
              <a:t>.</a:t>
            </a:r>
          </a:p>
          <a:p>
            <a:pPr indent="685800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求证：</a:t>
            </a:r>
            <a:r>
              <a:rPr lang="en-US" altLang="zh-CN" sz="2400" b="1" dirty="0">
                <a:latin typeface="Times New Roman" panose="02020603050405020304" pitchFamily="18" charset="0"/>
              </a:rPr>
              <a:t>∠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</a:rPr>
              <a:t>+∠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B</a:t>
            </a:r>
            <a:r>
              <a:rPr lang="en-US" altLang="zh-CN" sz="2400" b="1" dirty="0">
                <a:latin typeface="Times New Roman" panose="02020603050405020304" pitchFamily="18" charset="0"/>
              </a:rPr>
              <a:t>+∠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C</a:t>
            </a:r>
            <a:r>
              <a:rPr lang="en-US" altLang="zh-CN" sz="2400" b="1" dirty="0">
                <a:latin typeface="Times New Roman" panose="02020603050405020304" pitchFamily="18" charset="0"/>
              </a:rPr>
              <a:t>=180°.</a:t>
            </a:r>
          </a:p>
        </p:txBody>
      </p:sp>
      <p:pic>
        <p:nvPicPr>
          <p:cNvPr id="11302" name="Picture 3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78463" y="2370535"/>
            <a:ext cx="2316162" cy="189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6313489" y="4301729"/>
            <a:ext cx="5709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r>
              <a:rPr lang="zh-CN" altLang="en-US" sz="2000" b="1"/>
              <a:t>图</a:t>
            </a:r>
            <a:r>
              <a:rPr lang="en-US" altLang="zh-CN" sz="2000" b="1">
                <a:latin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1" grpId="0" build="allAtOnce"/>
      <p:bldP spid="113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6147" name="图片 36" descr="荣德基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8300" y="140494"/>
            <a:ext cx="156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直接连接符 12"/>
          <p:cNvCxnSpPr/>
          <p:nvPr/>
        </p:nvCxnSpPr>
        <p:spPr>
          <a:xfrm>
            <a:off x="-26988" y="436007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1011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图片 4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2" descr="上条蓝窄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588" y="-1190"/>
            <a:ext cx="9144001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146050" y="839124"/>
            <a:ext cx="8288338" cy="17543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685800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分析：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延长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到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，过点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作射线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CE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//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图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，这样</a:t>
            </a:r>
          </a:p>
          <a:p>
            <a:pPr indent="685800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就相当于把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∠</a:t>
            </a:r>
            <a:r>
              <a:rPr lang="zh-CN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移到了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∠1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的位置，把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∠</a:t>
            </a:r>
            <a:r>
              <a:rPr lang="zh-CN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移到了</a:t>
            </a:r>
          </a:p>
          <a:p>
            <a:pPr indent="685800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∠2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的位置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2311" name="Picture 2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43050" y="2366964"/>
            <a:ext cx="3219450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2703514" y="4391026"/>
            <a:ext cx="5709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/>
              <a:t>图</a:t>
            </a:r>
            <a:r>
              <a:rPr lang="en-US" altLang="zh-CN" sz="20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5602288" y="2874169"/>
            <a:ext cx="2751137" cy="1432322"/>
          </a:xfrm>
          <a:prstGeom prst="cloudCallout">
            <a:avLst>
              <a:gd name="adj1" fmla="val -85199"/>
              <a:gd name="adj2" fmla="val -16917"/>
            </a:avLst>
          </a:prstGeom>
          <a:noFill/>
          <a:ln w="22225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/>
            <a:endParaRPr lang="zh-CN" altLang="en-US"/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5778503" y="3078957"/>
            <a:ext cx="246856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</a:pP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    这里的</a:t>
            </a:r>
            <a:r>
              <a:rPr lang="en-US" altLang="zh-CN" sz="2000" b="1" i="1">
                <a:solidFill>
                  <a:srgbClr val="0000FF"/>
                </a:solidFill>
                <a:latin typeface="Times New Roman" panose="02020603050405020304" pitchFamily="18" charset="0"/>
              </a:rPr>
              <a:t>CD</a:t>
            </a: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，</a:t>
            </a:r>
            <a:r>
              <a:rPr lang="en-US" altLang="zh-CN" sz="2000" b="1" i="1">
                <a:solidFill>
                  <a:srgbClr val="0000FF"/>
                </a:solidFill>
                <a:latin typeface="Times New Roman" panose="02020603050405020304" pitchFamily="18" charset="0"/>
              </a:rPr>
              <a:t>CE</a:t>
            </a: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称为辅助线，辅助线通常画成虚线</a:t>
            </a:r>
            <a:r>
              <a:rPr lang="en-US" altLang="zh-CN" sz="2000" b="1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21" name="矩形 20"/>
          <p:cNvSpPr/>
          <p:nvPr/>
        </p:nvSpPr>
        <p:spPr>
          <a:xfrm>
            <a:off x="7546976" y="865586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61" name="文本框 22"/>
          <p:cNvSpPr txBox="1">
            <a:spLocks noChangeArrowheads="1"/>
          </p:cNvSpPr>
          <p:nvPr/>
        </p:nvSpPr>
        <p:spPr bwMode="auto">
          <a:xfrm>
            <a:off x="7669216" y="865585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2" grpId="0"/>
      <p:bldP spid="12313" grpId="0" animBg="1"/>
      <p:bldP spid="123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7171" name="图片 36" descr="荣德基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8300" y="140494"/>
            <a:ext cx="156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直接连接符 12"/>
          <p:cNvCxnSpPr/>
          <p:nvPr/>
        </p:nvCxnSpPr>
        <p:spPr>
          <a:xfrm>
            <a:off x="-26988" y="436007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1011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图片 4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7546976" y="865586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7177" name="文本框 22"/>
          <p:cNvSpPr txBox="1">
            <a:spLocks noChangeArrowheads="1"/>
          </p:cNvSpPr>
          <p:nvPr/>
        </p:nvSpPr>
        <p:spPr bwMode="auto">
          <a:xfrm>
            <a:off x="7669216" y="865585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pic>
        <p:nvPicPr>
          <p:cNvPr id="7178" name="图片 2" descr="上条蓝窄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588" y="-1190"/>
            <a:ext cx="9144001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496888" y="1016170"/>
            <a:ext cx="7739062" cy="286232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685800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证明：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延长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到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，过点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作射线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CE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//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，则 </a:t>
            </a:r>
          </a:p>
          <a:p>
            <a:pPr indent="685800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∠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1=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（两直线平行，内错角相等），</a:t>
            </a:r>
          </a:p>
          <a:p>
            <a:pPr indent="685800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∠2=∠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（两直线平行，同位角相等）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indent="685800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∵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∠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l+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∠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2+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ACB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=180°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（平角的定义），</a:t>
            </a:r>
          </a:p>
          <a:p>
            <a:pPr indent="685800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∴∠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+∠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+∠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ACB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=180°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（等量代换）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>
            <a:spLocks noChangeArrowheads="1"/>
          </p:cNvSpPr>
          <p:nvPr/>
        </p:nvSpPr>
        <p:spPr bwMode="auto">
          <a:xfrm>
            <a:off x="650082" y="489410"/>
            <a:ext cx="74549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三角形内角和定理：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三角形的内角和等于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180°.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定理证明的思路：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180°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的角有：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平角；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邻补角的和；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平行线间一对同旁内角的和，因此证三角形的内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角和为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180°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就是要把三角形的三个内角转化为上述的三种角，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而创造平行线是转化的桥梁．</a:t>
            </a:r>
          </a:p>
        </p:txBody>
      </p: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8197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0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>
            <a:spLocks noChangeArrowheads="1"/>
          </p:cNvSpPr>
          <p:nvPr/>
        </p:nvSpPr>
        <p:spPr bwMode="auto">
          <a:xfrm>
            <a:off x="1004888" y="1470422"/>
            <a:ext cx="7294562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</a:t>
            </a:r>
            <a:r>
              <a:rPr lang="zh-CN" altLang="en-US" sz="2200" b="1">
                <a:latin typeface="Times New Roman" panose="02020603050405020304" pitchFamily="18" charset="0"/>
              </a:rPr>
              <a:t>（</a:t>
            </a:r>
            <a:r>
              <a:rPr lang="zh-CN" altLang="zh-CN" sz="2200" b="1">
                <a:solidFill>
                  <a:srgbClr val="0000FF"/>
                </a:solidFill>
                <a:latin typeface="Times New Roman" panose="02020603050405020304" pitchFamily="18" charset="0"/>
              </a:rPr>
              <a:t>山东滨州</a:t>
            </a:r>
            <a:r>
              <a:rPr lang="zh-CN" altLang="en-US" sz="2200" b="1">
                <a:latin typeface="Times New Roman" panose="02020603050405020304" pitchFamily="18" charset="0"/>
              </a:rPr>
              <a:t>）</a:t>
            </a:r>
            <a:r>
              <a:rPr lang="zh-CN" altLang="zh-CN" sz="2200" b="1">
                <a:latin typeface="Times New Roman" panose="02020603050405020304" pitchFamily="18" charset="0"/>
              </a:rPr>
              <a:t>在</a:t>
            </a:r>
            <a:r>
              <a:rPr lang="zh-CN" altLang="en-US" sz="2200" b="1">
                <a:latin typeface="Times New Roman" panose="02020603050405020304" pitchFamily="18" charset="0"/>
              </a:rPr>
              <a:t>△</a:t>
            </a:r>
            <a:r>
              <a:rPr lang="en-US" altLang="zh-CN" sz="2200" b="1" i="1">
                <a:latin typeface="Times New Roman" panose="02020603050405020304" pitchFamily="18" charset="0"/>
              </a:rPr>
              <a:t>ABC</a:t>
            </a:r>
            <a:r>
              <a:rPr lang="zh-CN" altLang="en-US" sz="2200" b="1">
                <a:latin typeface="Times New Roman" panose="02020603050405020304" pitchFamily="18" charset="0"/>
              </a:rPr>
              <a:t>中，∠</a:t>
            </a:r>
            <a:r>
              <a:rPr lang="en-US" altLang="zh-CN" sz="2200" b="1" i="1">
                <a:latin typeface="Times New Roman" panose="02020603050405020304" pitchFamily="18" charset="0"/>
              </a:rPr>
              <a:t>A</a:t>
            </a:r>
            <a:r>
              <a:rPr lang="en-US" altLang="zh-CN" sz="2200" b="1">
                <a:latin typeface="Times New Roman" panose="02020603050405020304" pitchFamily="18" charset="0"/>
              </a:rPr>
              <a:t>∶∠</a:t>
            </a:r>
            <a:r>
              <a:rPr lang="en-US" altLang="zh-CN" sz="2200" b="1" i="1">
                <a:latin typeface="Times New Roman" panose="02020603050405020304" pitchFamily="18" charset="0"/>
              </a:rPr>
              <a:t>B</a:t>
            </a:r>
            <a:r>
              <a:rPr lang="en-US" altLang="zh-CN" sz="2200" b="1">
                <a:latin typeface="Times New Roman" panose="02020603050405020304" pitchFamily="18" charset="0"/>
              </a:rPr>
              <a:t>∶∠</a:t>
            </a:r>
            <a:r>
              <a:rPr lang="en-US" altLang="zh-CN" sz="2200" b="1" i="1">
                <a:latin typeface="Times New Roman" panose="02020603050405020304" pitchFamily="18" charset="0"/>
              </a:rPr>
              <a:t>C</a:t>
            </a:r>
            <a:r>
              <a:rPr lang="zh-CN" altLang="en-US" sz="2200" b="1">
                <a:latin typeface="Times New Roman" panose="02020603050405020304" pitchFamily="18" charset="0"/>
              </a:rPr>
              <a:t>＝</a:t>
            </a:r>
            <a:endParaRPr lang="en-US" altLang="zh-CN" sz="22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           1∶2∶3</a:t>
            </a:r>
            <a:r>
              <a:rPr lang="zh-CN" altLang="en-US" sz="2200" b="1">
                <a:latin typeface="Times New Roman" panose="02020603050405020304" pitchFamily="18" charset="0"/>
              </a:rPr>
              <a:t>，试判断△</a:t>
            </a:r>
            <a:r>
              <a:rPr lang="en-US" altLang="zh-CN" sz="2200" b="1" i="1">
                <a:latin typeface="Times New Roman" panose="02020603050405020304" pitchFamily="18" charset="0"/>
              </a:rPr>
              <a:t>ABC</a:t>
            </a:r>
            <a:r>
              <a:rPr lang="zh-CN" altLang="en-US" sz="2200" b="1">
                <a:latin typeface="Times New Roman" panose="02020603050405020304" pitchFamily="18" charset="0"/>
              </a:rPr>
              <a:t>的形状，并说明理由．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</a:rPr>
              <a:t>导引：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引用辅助量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°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，用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°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表示出△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ABC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的三个内角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的度数，然后在△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ABC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中，运用三角形内角和定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理构造方程，解方程后，求出△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ABC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中各内角的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度数，再看是否有一个角是直角或有两个角互余，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从而判断△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ABC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的形状．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359653" y="915591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221" name="文本框 23"/>
          <p:cNvSpPr txBox="1">
            <a:spLocks noChangeArrowheads="1"/>
          </p:cNvSpPr>
          <p:nvPr/>
        </p:nvSpPr>
        <p:spPr bwMode="auto">
          <a:xfrm>
            <a:off x="7481891" y="915591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5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>
            <a:spLocks noChangeArrowheads="1"/>
          </p:cNvSpPr>
          <p:nvPr/>
        </p:nvSpPr>
        <p:spPr bwMode="auto">
          <a:xfrm>
            <a:off x="788988" y="910828"/>
            <a:ext cx="7764462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</a:rPr>
              <a:t>解：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△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ABC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是直角三角形．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       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理由：∵∠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∶∠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∶∠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1∶2∶3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       ∴可设∠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，∠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，∠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的度数分别为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°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°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°.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在△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ABC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中，∵∠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＋∠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＋∠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180°</a:t>
            </a:r>
            <a:r>
              <a:rPr lang="en-US" altLang="zh-CN" sz="2200" b="1">
                <a:solidFill>
                  <a:srgbClr val="FF0000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三角形三个内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角的和等于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180°</a:t>
            </a:r>
            <a:r>
              <a:rPr lang="en-US" altLang="zh-CN" sz="2200" b="1">
                <a:solidFill>
                  <a:srgbClr val="FF0000"/>
                </a:solidFill>
                <a:latin typeface="宋体" panose="02010600030101010101" pitchFamily="2" charset="-122"/>
              </a:rPr>
              <a:t>)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∴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180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，解得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30.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∴∠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＋∠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°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°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°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90°.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∴∠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180°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90°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90°.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∴△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</a:rPr>
              <a:t>ABC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是直角三角形．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45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9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1365</Words>
  <Application>Microsoft Office PowerPoint</Application>
  <PresentationFormat>全屏显示(16:9)</PresentationFormat>
  <Paragraphs>156</Paragraphs>
  <Slides>20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Adobe 黑体 Std R</vt:lpstr>
      <vt:lpstr>Adobe 楷体 Std R</vt:lpstr>
      <vt:lpstr>Gulim</vt:lpstr>
      <vt:lpstr>黑体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2023-01-16T19:18:43Z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F9B10E29503942BDB778540F8C97AE0D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