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-4344" y="-7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7C5E5-DAA8-4F5C-960E-59C5A348D02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7B895-4955-46F8-8076-63C0C1DDE3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269-B5C5-4D7A-AC1F-8C776DE0B4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9015-FCFD-4C4C-B21A-AB9B91D357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28673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17410" name="文本占位符 28674"/>
          <p:cNvSpPr>
            <a:spLocks noGrp="1" noChangeArrowheads="1"/>
          </p:cNvSpPr>
          <p:nvPr>
            <p:ph type="body" idx="6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zh-CN" smtClean="0"/>
          </a:p>
        </p:txBody>
      </p:sp>
      <p:sp>
        <p:nvSpPr>
          <p:cNvPr id="17411" name="灯片编号占位符 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D6CDA08-7864-4ACE-9EC8-8BC4E01E0486}" type="slidenum">
              <a:rPr lang="zh-CN" altLang="en-US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1413" y="754063"/>
            <a:ext cx="4391025" cy="3294062"/>
          </a:xfrm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6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F53D929B-EF1B-4730-B0BC-67477B50B789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490400"/>
            <a:ext cx="82269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9.e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451" y="1772816"/>
            <a:ext cx="9144000" cy="119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4.1 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一元二次方程</a:t>
            </a:r>
            <a:endParaRPr lang="en-US" altLang="zh-CN" sz="5400" b="1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0422" y="1052736"/>
            <a:ext cx="954026" cy="8046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566124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23850" y="2049040"/>
            <a:ext cx="8081963" cy="3232150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  <a:prstDash val="sysDot"/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endParaRPr lang="zh-CN" altLang="en-US" sz="2800"/>
          </a:p>
        </p:txBody>
      </p:sp>
      <p:sp>
        <p:nvSpPr>
          <p:cNvPr id="5126" name="Rectangle 22"/>
          <p:cNvSpPr/>
          <p:nvPr/>
        </p:nvSpPr>
        <p:spPr>
          <a:xfrm>
            <a:off x="211138" y="741362"/>
            <a:ext cx="8351837" cy="121126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想一想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为什么一般形式中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ax</a:t>
            </a:r>
            <a:r>
              <a:rPr lang="en-US" altLang="zh-CN" sz="2800" b="1" baseline="300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bx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要限制</a:t>
            </a:r>
            <a:r>
              <a:rPr lang="zh-CN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≠0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，</a:t>
            </a:r>
            <a:r>
              <a:rPr lang="zh-CN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、</a:t>
            </a:r>
            <a:r>
              <a:rPr lang="zh-CN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可以为零吗？</a:t>
            </a:r>
            <a:endParaRPr lang="zh-CN" altLang="en-US" sz="2800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4838" y="2163340"/>
            <a:ext cx="21478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8079" name="任意多边形 88078"/>
          <p:cNvSpPr>
            <a:spLocks noChangeArrowheads="1"/>
          </p:cNvSpPr>
          <p:nvPr/>
        </p:nvSpPr>
        <p:spPr bwMode="auto">
          <a:xfrm>
            <a:off x="4246563" y="2490365"/>
            <a:ext cx="1143000" cy="1524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73750" y="2245890"/>
            <a:ext cx="21431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4838" y="2944390"/>
            <a:ext cx="33210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任意多边形 5"/>
          <p:cNvSpPr>
            <a:spLocks noChangeArrowheads="1"/>
          </p:cNvSpPr>
          <p:nvPr/>
        </p:nvSpPr>
        <p:spPr bwMode="auto">
          <a:xfrm>
            <a:off x="4246563" y="3193628"/>
            <a:ext cx="1143000" cy="1524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873750" y="2944390"/>
            <a:ext cx="21431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4838" y="3733378"/>
            <a:ext cx="34099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时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任意多边形 12"/>
          <p:cNvSpPr>
            <a:spLocks noChangeArrowheads="1"/>
          </p:cNvSpPr>
          <p:nvPr/>
        </p:nvSpPr>
        <p:spPr bwMode="auto">
          <a:xfrm>
            <a:off x="4246563" y="4003253"/>
            <a:ext cx="1143000" cy="1524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873750" y="3733378"/>
            <a:ext cx="21431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604838" y="4531890"/>
            <a:ext cx="371157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zh-CN" altLang="en-US" sz="2800" i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 ，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时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任意多边形 15"/>
          <p:cNvSpPr>
            <a:spLocks noChangeArrowheads="1"/>
          </p:cNvSpPr>
          <p:nvPr/>
        </p:nvSpPr>
        <p:spPr bwMode="auto">
          <a:xfrm>
            <a:off x="4246563" y="4781128"/>
            <a:ext cx="1143000" cy="152400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873750" y="4531890"/>
            <a:ext cx="19637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0 </a:t>
            </a:r>
            <a:endParaRPr lang="zh-CN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85006" y="5517232"/>
            <a:ext cx="7599362" cy="592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alpha val="65880"/>
              </a:schemeClr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总结：只要满足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zh-CN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0 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zh-CN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可以为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任意实数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4" grpId="0"/>
      <p:bldP spid="5" grpId="0"/>
      <p:bldP spid="8" grpId="0"/>
      <p:bldP spid="9" grpId="0"/>
      <p:bldP spid="14" grpId="0"/>
      <p:bldP spid="15" grpId="0"/>
      <p:bldP spid="17" grpId="0"/>
      <p:bldP spid="163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圆角矩形 31"/>
          <p:cNvSpPr>
            <a:spLocks noChangeArrowheads="1"/>
          </p:cNvSpPr>
          <p:nvPr/>
        </p:nvSpPr>
        <p:spPr bwMode="auto">
          <a:xfrm>
            <a:off x="357287" y="764704"/>
            <a:ext cx="1622425" cy="48736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2" name="组合 17"/>
          <p:cNvGrpSpPr/>
          <p:nvPr/>
        </p:nvGrpSpPr>
        <p:grpSpPr>
          <a:xfrm>
            <a:off x="349250" y="1268413"/>
            <a:ext cx="8267700" cy="2116137"/>
            <a:chOff x="348933" y="1268413"/>
            <a:chExt cx="8267700" cy="2116137"/>
          </a:xfrm>
        </p:grpSpPr>
        <p:graphicFrame>
          <p:nvGraphicFramePr>
            <p:cNvPr id="15363" name="Object 4"/>
            <p:cNvGraphicFramePr>
              <a:graphicFrameLocks noChangeAspect="1"/>
            </p:cNvGraphicFramePr>
            <p:nvPr/>
          </p:nvGraphicFramePr>
          <p:xfrm>
            <a:off x="625475" y="1773238"/>
            <a:ext cx="7569200" cy="161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r:id="rId3" imgW="2983230" imgH="635000" progId="Equation.DSMT4">
                    <p:embed/>
                  </p:oleObj>
                </mc:Choice>
                <mc:Fallback>
                  <p:oleObj r:id="rId3" imgW="2983230" imgH="635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25475" y="1773238"/>
                          <a:ext cx="7569200" cy="161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48933" y="1268413"/>
              <a:ext cx="8267700" cy="5222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800" kern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例</a:t>
              </a:r>
              <a:r>
                <a:rPr lang="zh-CN" altLang="en-US" sz="2800" b="1" ker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2800" kern="0">
                  <a:solidFill>
                    <a:schemeClr val="accent6">
                      <a:lumMod val="7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zh-CN" altLang="en-US" sz="2800" kern="0">
                  <a:latin typeface="黑体" panose="02010609060101010101" pitchFamily="49" charset="-122"/>
                  <a:ea typeface="黑体" panose="02010609060101010101" pitchFamily="49" charset="-122"/>
                </a:rPr>
                <a:t>下列选项中，关于</a:t>
              </a:r>
              <a:r>
                <a:rPr lang="zh-CN" altLang="en-US" sz="2800" b="1" i="1" kern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 kern="0">
                  <a:latin typeface="黑体" panose="02010609060101010101" pitchFamily="49" charset="-122"/>
                  <a:ea typeface="黑体" panose="02010609060101010101" pitchFamily="49" charset="-122"/>
                </a:rPr>
                <a:t>的一元二次方程的是（  ）</a:t>
              </a:r>
              <a:endParaRPr lang="zh-CN" altLang="en-US" sz="2800"/>
            </a:p>
          </p:txBody>
        </p:sp>
      </p:grp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7695133" y="1322536"/>
            <a:ext cx="5492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51" name="矩形标注 8"/>
          <p:cNvSpPr>
            <a:spLocks noChangeArrowheads="1"/>
          </p:cNvSpPr>
          <p:nvPr/>
        </p:nvSpPr>
        <p:spPr bwMode="auto">
          <a:xfrm>
            <a:off x="3059113" y="1844675"/>
            <a:ext cx="1800225" cy="720725"/>
          </a:xfrm>
          <a:prstGeom prst="wedgeRectCallout">
            <a:avLst>
              <a:gd name="adj1" fmla="val -71324"/>
              <a:gd name="adj2" fmla="val 19352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不是整式方程</a:t>
            </a:r>
          </a:p>
        </p:txBody>
      </p:sp>
      <p:sp>
        <p:nvSpPr>
          <p:cNvPr id="6152" name="矩形标注 9"/>
          <p:cNvSpPr>
            <a:spLocks noChangeArrowheads="1"/>
          </p:cNvSpPr>
          <p:nvPr/>
        </p:nvSpPr>
        <p:spPr bwMode="auto">
          <a:xfrm>
            <a:off x="5580087" y="548680"/>
            <a:ext cx="1800225" cy="719138"/>
          </a:xfrm>
          <a:prstGeom prst="wedgeRectCallout">
            <a:avLst>
              <a:gd name="adj1" fmla="val -9597"/>
              <a:gd name="adj2" fmla="val 161565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含两个未知数</a:t>
            </a:r>
          </a:p>
        </p:txBody>
      </p:sp>
      <p:sp>
        <p:nvSpPr>
          <p:cNvPr id="6153" name="矩形标注 10"/>
          <p:cNvSpPr>
            <a:spLocks noChangeArrowheads="1"/>
          </p:cNvSpPr>
          <p:nvPr/>
        </p:nvSpPr>
        <p:spPr bwMode="auto">
          <a:xfrm>
            <a:off x="1908175" y="3500438"/>
            <a:ext cx="1655763" cy="1008062"/>
          </a:xfrm>
          <a:prstGeom prst="wedgeRectCallout">
            <a:avLst>
              <a:gd name="adj1" fmla="val -49880"/>
              <a:gd name="adj2" fmla="val -77519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化简整理成</a:t>
            </a:r>
            <a:endParaRPr lang="en-US" altLang="zh-CN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+2=0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54" name="矩形标注 11"/>
          <p:cNvSpPr>
            <a:spLocks noChangeArrowheads="1"/>
          </p:cNvSpPr>
          <p:nvPr/>
        </p:nvSpPr>
        <p:spPr bwMode="auto">
          <a:xfrm>
            <a:off x="5786438" y="3571875"/>
            <a:ext cx="1800225" cy="935038"/>
          </a:xfrm>
          <a:prstGeom prst="wedgeRectCallout">
            <a:avLst>
              <a:gd name="adj1" fmla="val -45616"/>
              <a:gd name="adj2" fmla="val -8809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少了限制条件</a:t>
            </a:r>
            <a:endParaRPr lang="en-US" altLang="zh-CN" sz="2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16090" y="4994275"/>
            <a:ext cx="8448675" cy="1211263"/>
            <a:chOff x="561975" y="4941168"/>
            <a:chExt cx="8342096" cy="1211632"/>
          </a:xfrm>
        </p:grpSpPr>
        <p:grpSp>
          <p:nvGrpSpPr>
            <p:cNvPr id="15371" name="组合 38"/>
            <p:cNvGrpSpPr/>
            <p:nvPr/>
          </p:nvGrpSpPr>
          <p:grpSpPr>
            <a:xfrm>
              <a:off x="561975" y="5013176"/>
              <a:ext cx="696867" cy="649287"/>
              <a:chOff x="579589" y="5301208"/>
              <a:chExt cx="697582" cy="648072"/>
            </a:xfrm>
          </p:grpSpPr>
          <p:grpSp>
            <p:nvGrpSpPr>
              <p:cNvPr id="15372" name="组合 35"/>
              <p:cNvGrpSpPr/>
              <p:nvPr/>
            </p:nvGrpSpPr>
            <p:grpSpPr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15373" name="椭圆 56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0000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5374" name="椭圆 57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0070C0">
                    <a:alpha val="63135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15375" name="TextBox 14"/>
              <p:cNvSpPr txBox="1">
                <a:spLocks noChangeArrowheads="1"/>
              </p:cNvSpPr>
              <p:nvPr/>
            </p:nvSpPr>
            <p:spPr bwMode="auto">
              <a:xfrm>
                <a:off x="579589" y="5364132"/>
                <a:ext cx="697582" cy="398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000" b="1">
                    <a:solidFill>
                      <a:srgbClr val="FFFFE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提示</a:t>
                </a:r>
              </a:p>
            </p:txBody>
          </p:sp>
        </p:grpSp>
        <p:sp>
          <p:nvSpPr>
            <p:cNvPr id="17425" name="TextBox 17"/>
            <p:cNvSpPr txBox="1"/>
            <p:nvPr/>
          </p:nvSpPr>
          <p:spPr>
            <a:xfrm>
              <a:off x="612134" y="4941168"/>
              <a:ext cx="8291937" cy="1211632"/>
            </a:xfrm>
            <a:prstGeom prst="rect">
              <a:avLst/>
            </a:prstGeom>
            <a:noFill/>
            <a:ln w="31750" cap="flat" cmpd="sng">
              <a:solidFill>
                <a:schemeClr val="accent6">
                  <a:lumMod val="75000"/>
                </a:schemeClr>
              </a:solidFill>
              <a:prstDash val="sysDash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800" noProof="1"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28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判断一个方程是不是一元二次方程，首先看是不是整式方程；如是再进一步化简整理后再作判断</a:t>
              </a:r>
              <a:r>
                <a:rPr lang="en-US" altLang="zh-CN" sz="2800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  <p:bldP spid="6152" grpId="0" animBg="1"/>
      <p:bldP spid="6153" grpId="0" animBg="1"/>
      <p:bldP spid="61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7650"/>
          <p:cNvSpPr>
            <a:spLocks noChangeArrowheads="1"/>
          </p:cNvSpPr>
          <p:nvPr/>
        </p:nvSpPr>
        <p:spPr bwMode="auto">
          <a:xfrm>
            <a:off x="377825" y="813271"/>
            <a:ext cx="83534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判断下列方程是否为一元二次方程？</a:t>
            </a:r>
          </a:p>
        </p:txBody>
      </p:sp>
      <p:graphicFrame>
        <p:nvGraphicFramePr>
          <p:cNvPr id="16386" name="对象 27651"/>
          <p:cNvGraphicFramePr>
            <a:graphicFrameLocks noChangeAspect="1"/>
          </p:cNvGraphicFramePr>
          <p:nvPr/>
        </p:nvGraphicFramePr>
        <p:xfrm>
          <a:off x="4754563" y="2162646"/>
          <a:ext cx="26066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4" imgW="913765" imgH="405765" progId="Equation.DSMT4">
                  <p:embed/>
                </p:oleObj>
              </mc:Choice>
              <mc:Fallback>
                <p:oleObj r:id="rId4" imgW="913765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754563" y="2162646"/>
                        <a:ext cx="260667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文本框 27653"/>
          <p:cNvSpPr txBox="1">
            <a:spLocks noChangeArrowheads="1"/>
          </p:cNvSpPr>
          <p:nvPr/>
        </p:nvSpPr>
        <p:spPr bwMode="auto">
          <a:xfrm>
            <a:off x="4754563" y="1580034"/>
            <a:ext cx="2635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</a:t>
            </a:r>
            <a:r>
              <a:rPr lang="en-US" altLang="zh-CN" sz="40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baseline="5000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40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baseline="5000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=36</a:t>
            </a:r>
          </a:p>
        </p:txBody>
      </p:sp>
      <p:sp>
        <p:nvSpPr>
          <p:cNvPr id="16388" name="文本框 27654"/>
          <p:cNvSpPr txBox="1">
            <a:spLocks noChangeArrowheads="1"/>
          </p:cNvSpPr>
          <p:nvPr/>
        </p:nvSpPr>
        <p:spPr bwMode="auto">
          <a:xfrm>
            <a:off x="661988" y="2516659"/>
            <a:ext cx="2238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en-US" altLang="zh-CN" sz="32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+3</a:t>
            </a:r>
            <a:r>
              <a:rPr lang="en-US" altLang="zh-CN" sz="32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=36</a:t>
            </a:r>
          </a:p>
        </p:txBody>
      </p:sp>
      <p:sp>
        <p:nvSpPr>
          <p:cNvPr id="16389" name="文本框 27656"/>
          <p:cNvSpPr txBox="1">
            <a:spLocks noChangeArrowheads="1"/>
          </p:cNvSpPr>
          <p:nvPr/>
        </p:nvSpPr>
        <p:spPr bwMode="auto">
          <a:xfrm>
            <a:off x="661988" y="3353271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(5) </a:t>
            </a:r>
            <a:r>
              <a:rPr lang="en-US" altLang="zh-CN" sz="36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+1=0</a:t>
            </a:r>
          </a:p>
        </p:txBody>
      </p:sp>
      <p:sp>
        <p:nvSpPr>
          <p:cNvPr id="27658" name="文本框 27657"/>
          <p:cNvSpPr txBox="1">
            <a:spLocks noChangeArrowheads="1"/>
          </p:cNvSpPr>
          <p:nvPr/>
        </p:nvSpPr>
        <p:spPr bwMode="auto">
          <a:xfrm>
            <a:off x="3492500" y="1427634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</a:t>
            </a:r>
          </a:p>
        </p:txBody>
      </p:sp>
      <p:sp>
        <p:nvSpPr>
          <p:cNvPr id="27659" name="文本框 27658"/>
          <p:cNvSpPr txBox="1">
            <a:spLocks noChangeArrowheads="1"/>
          </p:cNvSpPr>
          <p:nvPr/>
        </p:nvSpPr>
        <p:spPr bwMode="auto">
          <a:xfrm>
            <a:off x="7570788" y="1306984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7660" name="文本框 27659"/>
          <p:cNvSpPr txBox="1">
            <a:spLocks noChangeArrowheads="1"/>
          </p:cNvSpPr>
          <p:nvPr/>
        </p:nvSpPr>
        <p:spPr bwMode="auto">
          <a:xfrm>
            <a:off x="3108325" y="2162646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7661" name="文本框 27660"/>
          <p:cNvSpPr txBox="1">
            <a:spLocks noChangeArrowheads="1"/>
          </p:cNvSpPr>
          <p:nvPr/>
        </p:nvSpPr>
        <p:spPr bwMode="auto">
          <a:xfrm>
            <a:off x="7570788" y="2089621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7662" name="文本框 27661"/>
          <p:cNvSpPr txBox="1">
            <a:spLocks noChangeArrowheads="1"/>
          </p:cNvSpPr>
          <p:nvPr/>
        </p:nvSpPr>
        <p:spPr bwMode="auto">
          <a:xfrm>
            <a:off x="3005138" y="3051646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7663" name="文本框 27662"/>
          <p:cNvSpPr txBox="1">
            <a:spLocks noChangeArrowheads="1"/>
          </p:cNvSpPr>
          <p:nvPr/>
        </p:nvSpPr>
        <p:spPr bwMode="auto">
          <a:xfrm>
            <a:off x="7389813" y="3273896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Wingdings 2" panose="05020102010507070707" pitchFamily="18" charset="2"/>
              </a:rPr>
              <a:t></a:t>
            </a:r>
          </a:p>
        </p:txBody>
      </p:sp>
      <p:graphicFrame>
        <p:nvGraphicFramePr>
          <p:cNvPr id="16396" name="对象 27663"/>
          <p:cNvGraphicFramePr>
            <a:graphicFrameLocks noChangeAspect="1"/>
          </p:cNvGraphicFramePr>
          <p:nvPr/>
        </p:nvGraphicFramePr>
        <p:xfrm>
          <a:off x="4714875" y="3096096"/>
          <a:ext cx="224155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6" imgW="647700" imgH="419100" progId="Equation.3">
                  <p:embed/>
                </p:oleObj>
              </mc:Choice>
              <mc:Fallback>
                <p:oleObj r:id="rId6" imgW="647700" imgH="4191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714875" y="3096096"/>
                        <a:ext cx="224155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对象 27664"/>
          <p:cNvGraphicFramePr>
            <a:graphicFrameLocks noChangeAspect="1"/>
          </p:cNvGraphicFramePr>
          <p:nvPr/>
        </p:nvGraphicFramePr>
        <p:xfrm>
          <a:off x="663575" y="4331171"/>
          <a:ext cx="432593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8" imgW="1308100" imgH="228600" progId="Equation.3">
                  <p:embed/>
                </p:oleObj>
              </mc:Choice>
              <mc:Fallback>
                <p:oleObj r:id="rId8" imgW="1308100" imgH="2286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3575" y="4331171"/>
                        <a:ext cx="432593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对象 27665"/>
          <p:cNvGraphicFramePr>
            <a:graphicFrameLocks noChangeAspect="1"/>
          </p:cNvGraphicFramePr>
          <p:nvPr/>
        </p:nvGraphicFramePr>
        <p:xfrm>
          <a:off x="579438" y="5315421"/>
          <a:ext cx="41751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10" imgW="1421765" imgH="241300" progId="Equation.3">
                  <p:embed/>
                </p:oleObj>
              </mc:Choice>
              <mc:Fallback>
                <p:oleObj r:id="rId10" imgW="1421765" imgH="241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9438" y="5315421"/>
                        <a:ext cx="4175125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7" name="文本框 27666"/>
          <p:cNvSpPr txBox="1">
            <a:spLocks noChangeArrowheads="1"/>
          </p:cNvSpPr>
          <p:nvPr/>
        </p:nvSpPr>
        <p:spPr bwMode="auto">
          <a:xfrm>
            <a:off x="5003800" y="4205759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27668" name="文本框 27667"/>
          <p:cNvSpPr txBox="1">
            <a:spLocks noChangeArrowheads="1"/>
          </p:cNvSpPr>
          <p:nvPr/>
        </p:nvSpPr>
        <p:spPr bwMode="auto">
          <a:xfrm>
            <a:off x="4989513" y="5086821"/>
            <a:ext cx="99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16401" name="文本框 27653"/>
          <p:cNvSpPr txBox="1">
            <a:spLocks noChangeArrowheads="1"/>
          </p:cNvSpPr>
          <p:nvPr/>
        </p:nvSpPr>
        <p:spPr bwMode="auto">
          <a:xfrm>
            <a:off x="738188" y="1575271"/>
            <a:ext cx="23701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</a:t>
            </a:r>
            <a:r>
              <a:rPr lang="en-US" altLang="zh-CN" sz="40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 baseline="5000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4000" b="1" i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  <p:bldP spid="27659" grpId="0"/>
      <p:bldP spid="27660" grpId="0"/>
      <p:bldP spid="27661" grpId="0"/>
      <p:bldP spid="27662" grpId="0"/>
      <p:bldP spid="27663" grpId="0"/>
      <p:bldP spid="27667" grpId="0"/>
      <p:bldP spid="276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571500" y="890488"/>
            <a:ext cx="7402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2: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为何值时，下列方程为一元二次方程？</a:t>
            </a:r>
          </a:p>
        </p:txBody>
      </p:sp>
      <p:sp>
        <p:nvSpPr>
          <p:cNvPr id="18434" name="文本框 46084"/>
          <p:cNvSpPr txBox="1">
            <a:spLocks noChangeArrowheads="1"/>
          </p:cNvSpPr>
          <p:nvPr/>
        </p:nvSpPr>
        <p:spPr bwMode="auto">
          <a:xfrm>
            <a:off x="612775" y="1428750"/>
            <a:ext cx="22145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Times New Roman" panose="02020603050405020304" pitchFamily="18" charset="0"/>
              </a:rPr>
              <a:t>(1)</a:t>
            </a:r>
            <a:r>
              <a:rPr lang="en-US" altLang="zh-CN" sz="2800" i="1">
                <a:latin typeface="Times New Roman" panose="02020603050405020304" pitchFamily="18" charset="0"/>
              </a:rPr>
              <a:t>ax</a:t>
            </a:r>
            <a:r>
              <a:rPr lang="en-US" altLang="zh-CN" sz="2800" baseline="30000"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latin typeface="Times New Roman" panose="02020603050405020304" pitchFamily="18" charset="0"/>
              </a:rPr>
              <a:t>=2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435" name="文本框 46085"/>
          <p:cNvSpPr txBox="1">
            <a:spLocks noChangeArrowheads="1"/>
          </p:cNvSpPr>
          <p:nvPr/>
        </p:nvSpPr>
        <p:spPr bwMode="auto">
          <a:xfrm>
            <a:off x="2940050" y="1428750"/>
            <a:ext cx="45608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>
                <a:latin typeface="Times New Roman" panose="02020603050405020304" pitchFamily="18" charset="0"/>
              </a:rPr>
              <a:t>(2) (</a:t>
            </a:r>
            <a:r>
              <a:rPr lang="en-US" altLang="zh-CN" sz="2800" i="1"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</a:rPr>
              <a:t>1)</a:t>
            </a:r>
            <a:r>
              <a:rPr lang="en-US" altLang="zh-CN" sz="2800" i="1">
                <a:latin typeface="Times New Roman" panose="02020603050405020304" pitchFamily="18" charset="0"/>
              </a:rPr>
              <a:t>x </a:t>
            </a:r>
            <a:r>
              <a:rPr lang="en-US" altLang="zh-CN" sz="2800" i="1" baseline="30000"/>
              <a:t>|</a:t>
            </a:r>
            <a:r>
              <a:rPr lang="en-US" altLang="zh-CN" sz="2800" i="1" baseline="30000">
                <a:latin typeface="Times New Roman" panose="02020603050405020304" pitchFamily="18" charset="0"/>
              </a:rPr>
              <a:t>a</a:t>
            </a:r>
            <a:r>
              <a:rPr lang="en-US" altLang="zh-CN" sz="2800" i="1" baseline="30000"/>
              <a:t>|</a:t>
            </a:r>
            <a:r>
              <a:rPr lang="en-US" altLang="zh-CN" sz="2800" baseline="30000"/>
              <a:t>+1</a:t>
            </a:r>
            <a:r>
              <a:rPr lang="en-US" altLang="zh-CN" sz="2800"/>
              <a:t> 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>
                <a:latin typeface="宋体" panose="02010600030101010101" pitchFamily="2" charset="-122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</a:rPr>
              <a:t>7=0.</a:t>
            </a:r>
            <a:endParaRPr lang="en-US" altLang="zh-CN" sz="2800" baseline="30000">
              <a:latin typeface="Times New Roman" panose="02020603050405020304" pitchFamily="18" charset="0"/>
            </a:endParaRPr>
          </a:p>
        </p:txBody>
      </p:sp>
      <p:sp>
        <p:nvSpPr>
          <p:cNvPr id="46088" name="文本框 46087"/>
          <p:cNvSpPr txBox="1">
            <a:spLocks noChangeArrowheads="1"/>
          </p:cNvSpPr>
          <p:nvPr/>
        </p:nvSpPr>
        <p:spPr bwMode="auto">
          <a:xfrm>
            <a:off x="571500" y="2130425"/>
            <a:ext cx="8020050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将方程式转化为一般形式，得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-2)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所以当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-2≠0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，即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时，原方程是一元二次方程；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∣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∣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 =2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，且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 ≠0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知，当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=-1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时，原方程是一元二次方程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7" name="Rectangle 5"/>
          <p:cNvSpPr/>
          <p:nvPr/>
        </p:nvSpPr>
        <p:spPr>
          <a:xfrm>
            <a:off x="323850" y="4676775"/>
            <a:ext cx="8515350" cy="1641475"/>
          </a:xfrm>
          <a:prstGeom prst="rect">
            <a:avLst/>
          </a:prstGeom>
          <a:noFill/>
          <a:ln w="28575" cap="flat" cmpd="sng">
            <a:solidFill>
              <a:schemeClr val="accent6">
                <a:lumMod val="75000"/>
              </a:schemeClr>
            </a:solidFill>
            <a:prstDash val="sysDash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 indent="266700">
              <a:lnSpc>
                <a:spcPct val="120000"/>
              </a:lnSpc>
            </a:pPr>
            <a:r>
              <a:rPr lang="zh-CN" altLang="en-US" sz="28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方法点拨：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用一元二次方程的定义求字母的值的方法：根据未知数的最高次数等于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，列出关于某个字母的方程，再排除使二次项系数等于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的字母的值．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/>
          <p:nvPr/>
        </p:nvSpPr>
        <p:spPr>
          <a:xfrm>
            <a:off x="331788" y="881683"/>
            <a:ext cx="7500937" cy="177006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变式：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方程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x-none" sz="2800" i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-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en-US" altLang="x-none" sz="2800" i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x</a:t>
            </a:r>
            <a:r>
              <a:rPr lang="en-US" altLang="x-none" sz="2800" baseline="300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cs typeface="+mn-ea"/>
              </a:rPr>
              <a:t>－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x-none" sz="2800" i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bx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+</a:t>
            </a:r>
            <a:r>
              <a:rPr lang="en-US" altLang="x-none" sz="2800" i="1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x-none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=0, </a:t>
            </a:r>
          </a:p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）在什么条件下此方程为一元二次方程？</a:t>
            </a:r>
          </a:p>
          <a:p>
            <a:pPr>
              <a:lnSpc>
                <a:spcPct val="130000"/>
              </a:lnSpc>
            </a:pP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zh-CN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800" noProof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）在什么条件下此方程为一元一次方程？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4338" y="2956545"/>
            <a:ext cx="780891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）当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－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4≠0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≠2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时是一元二次方程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30250" y="3858245"/>
            <a:ext cx="67040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）当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=2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且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≠0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时是一元一次方程</a:t>
            </a:r>
          </a:p>
        </p:txBody>
      </p:sp>
    </p:spTree>
    <p:custDataLst>
      <p:tags r:id="rId1"/>
    </p:custData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内容占位符 13314"/>
          <p:cNvGraphicFramePr>
            <a:graphicFrameLocks noGrp="1"/>
          </p:cNvGraphicFramePr>
          <p:nvPr>
            <p:ph sz="half" idx="4294967295"/>
          </p:nvPr>
        </p:nvGraphicFramePr>
        <p:xfrm>
          <a:off x="303213" y="2402433"/>
          <a:ext cx="8537575" cy="2895600"/>
        </p:xfrm>
        <a:graphic>
          <a:graphicData uri="http://schemas.openxmlformats.org/drawingml/2006/table">
            <a:tbl>
              <a:tblPr/>
              <a:tblGrid>
                <a:gridCol w="146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5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1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9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一元一次方程</a:t>
                      </a: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一元二次方程</a:t>
                      </a: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一般式</a:t>
                      </a:r>
                    </a:p>
                  </a:txBody>
                  <a:tcPr marL="91433" marR="91433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相同点</a:t>
                      </a:r>
                    </a:p>
                  </a:txBody>
                  <a:tcPr marL="91433" marR="91433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r>
                        <a:rPr lang="zh-CN" altLang="en-US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</a:rPr>
                        <a:t>不同点</a:t>
                      </a:r>
                    </a:p>
                  </a:txBody>
                  <a:tcPr marL="91433" marR="91433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黑体" panose="02010609060101010101" pitchFamily="49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 eaLnBrk="1" hangingPunct="1">
                        <a:buNone/>
                      </a:pPr>
                      <a:endParaRPr lang="zh-CN" altLang="en-US" sz="280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1433" marR="91433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37" name="Rectangle 46"/>
          <p:cNvSpPr>
            <a:spLocks noChangeArrowheads="1"/>
          </p:cNvSpPr>
          <p:nvPr/>
        </p:nvSpPr>
        <p:spPr bwMode="auto">
          <a:xfrm>
            <a:off x="303213" y="756195"/>
            <a:ext cx="7835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思考：一元一次方程与一元二次方程有什么区别与联系？</a:t>
            </a:r>
          </a:p>
        </p:txBody>
      </p:sp>
      <p:sp>
        <p:nvSpPr>
          <p:cNvPr id="13339" name="Rectangle 55"/>
          <p:cNvSpPr>
            <a:spLocks noChangeArrowheads="1"/>
          </p:cNvSpPr>
          <p:nvPr/>
        </p:nvSpPr>
        <p:spPr bwMode="auto">
          <a:xfrm>
            <a:off x="2555776" y="3212976"/>
            <a:ext cx="26654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(</a:t>
            </a:r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3340" name="Rectangle 56"/>
          <p:cNvSpPr>
            <a:spLocks noChangeArrowheads="1"/>
          </p:cNvSpPr>
          <p:nvPr/>
        </p:nvSpPr>
        <p:spPr bwMode="auto">
          <a:xfrm>
            <a:off x="5436096" y="3266033"/>
            <a:ext cx="35004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   (</a:t>
            </a:r>
            <a:r>
              <a:rPr lang="en-US" altLang="zh-CN" sz="2800" b="1" i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sp>
        <p:nvSpPr>
          <p:cNvPr id="13341" name="Rectangle 58"/>
          <p:cNvSpPr>
            <a:spLocks noChangeArrowheads="1"/>
          </p:cNvSpPr>
          <p:nvPr/>
        </p:nvSpPr>
        <p:spPr bwMode="auto">
          <a:xfrm>
            <a:off x="2189509" y="3933056"/>
            <a:ext cx="4830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整式方程，只含有一个未知数</a:t>
            </a:r>
          </a:p>
        </p:txBody>
      </p:sp>
      <p:sp>
        <p:nvSpPr>
          <p:cNvPr id="13342" name="Rectangle 60"/>
          <p:cNvSpPr>
            <a:spLocks noChangeArrowheads="1"/>
          </p:cNvSpPr>
          <p:nvPr/>
        </p:nvSpPr>
        <p:spPr bwMode="auto">
          <a:xfrm>
            <a:off x="1897063" y="4778920"/>
            <a:ext cx="3240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未知数最高次数是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3343" name="Rectangle 62"/>
          <p:cNvSpPr>
            <a:spLocks noChangeArrowheads="1"/>
          </p:cNvSpPr>
          <p:nvPr/>
        </p:nvSpPr>
        <p:spPr bwMode="auto">
          <a:xfrm>
            <a:off x="5281613" y="4778920"/>
            <a:ext cx="32400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未知数最高次数是</a:t>
            </a:r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7" grpId="0"/>
      <p:bldP spid="13339" grpId="0"/>
      <p:bldP spid="13340" grpId="0"/>
      <p:bldP spid="13341" grpId="0"/>
      <p:bldP spid="13342" grpId="0"/>
      <p:bldP spid="133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323850" y="751607"/>
            <a:ext cx="8640763" cy="116522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 </a:t>
            </a:r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例</a:t>
            </a: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3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：将方程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3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(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-1)=5(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x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+2)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化为一般形式，并分别指出它们的二次项、一次项和常数项及它们的系数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Calibri" panose="020F0502020204030204" pitchFamily="34" charset="0"/>
              </a:rPr>
              <a:t>.</a:t>
            </a:r>
            <a:endParaRPr lang="zh-CN" altLang="en-US" sz="2800" b="1" noProof="1">
              <a:solidFill>
                <a:srgbClr val="0000CC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581025" y="1997075"/>
            <a:ext cx="89376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331913" y="1997075"/>
            <a:ext cx="1960562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去括号，得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3203848" y="1997075"/>
            <a:ext cx="23336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+10.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323528" y="2778125"/>
            <a:ext cx="77343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移项、合并同类项，得一元二次方程的一般形式</a:t>
            </a:r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2572544" y="3382962"/>
            <a:ext cx="2071687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-10=0.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429468" y="4004576"/>
            <a:ext cx="7454900" cy="115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二次项是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；一次项是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-8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；常数项是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-10.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" name="组合 15"/>
          <p:cNvGrpSpPr/>
          <p:nvPr/>
        </p:nvGrpSpPr>
        <p:grpSpPr>
          <a:xfrm>
            <a:off x="641350" y="5459413"/>
            <a:ext cx="5837238" cy="690562"/>
            <a:chOff x="1105448" y="5332963"/>
            <a:chExt cx="5835785" cy="689611"/>
          </a:xfrm>
        </p:grpSpPr>
        <p:sp>
          <p:nvSpPr>
            <p:cNvPr id="21513" name="TextBox 9"/>
            <p:cNvSpPr txBox="1">
              <a:spLocks noChangeArrowheads="1"/>
            </p:cNvSpPr>
            <p:nvPr/>
          </p:nvSpPr>
          <p:spPr bwMode="auto">
            <a:xfrm>
              <a:off x="1867383" y="5371699"/>
              <a:ext cx="5073850" cy="65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系数和项均包含前面的符号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  <p:grpSp>
          <p:nvGrpSpPr>
            <p:cNvPr id="21514" name="组合 38"/>
            <p:cNvGrpSpPr/>
            <p:nvPr/>
          </p:nvGrpSpPr>
          <p:grpSpPr>
            <a:xfrm>
              <a:off x="1105448" y="5332963"/>
              <a:ext cx="922195" cy="689539"/>
              <a:chOff x="547881" y="5261031"/>
              <a:chExt cx="921043" cy="688249"/>
            </a:xfrm>
          </p:grpSpPr>
          <p:grpSp>
            <p:nvGrpSpPr>
              <p:cNvPr id="21515" name="组合 35"/>
              <p:cNvGrpSpPr/>
              <p:nvPr/>
            </p:nvGrpSpPr>
            <p:grpSpPr>
              <a:xfrm>
                <a:off x="611560" y="5301208"/>
                <a:ext cx="648072" cy="648072"/>
                <a:chOff x="467544" y="5318792"/>
                <a:chExt cx="648072" cy="648072"/>
              </a:xfrm>
            </p:grpSpPr>
            <p:sp>
              <p:nvSpPr>
                <p:cNvPr id="21516" name="椭圆 33"/>
                <p:cNvSpPr>
                  <a:spLocks noChangeArrowheads="1"/>
                </p:cNvSpPr>
                <p:nvPr/>
              </p:nvSpPr>
              <p:spPr bwMode="auto">
                <a:xfrm>
                  <a:off x="467544" y="5318792"/>
                  <a:ext cx="648072" cy="648072"/>
                </a:xfrm>
                <a:prstGeom prst="ellipse">
                  <a:avLst/>
                </a:prstGeom>
                <a:solidFill>
                  <a:srgbClr val="EB2A0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endParaRPr lang="zh-CN" altLang="en-US" sz="2800"/>
                </a:p>
              </p:txBody>
            </p:sp>
            <p:sp>
              <p:nvSpPr>
                <p:cNvPr id="21517" name="椭圆 34"/>
                <p:cNvSpPr>
                  <a:spLocks noChangeArrowheads="1"/>
                </p:cNvSpPr>
                <p:nvPr/>
              </p:nvSpPr>
              <p:spPr bwMode="auto">
                <a:xfrm>
                  <a:off x="539552" y="5318792"/>
                  <a:ext cx="504056" cy="504056"/>
                </a:xfrm>
                <a:prstGeom prst="ellipse">
                  <a:avLst/>
                </a:prstGeom>
                <a:solidFill>
                  <a:srgbClr val="FFCC00">
                    <a:alpha val="62743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lnSpc>
                      <a:spcPct val="130000"/>
                    </a:lnSpc>
                  </a:pPr>
                  <a:endParaRPr lang="zh-CN" altLang="en-US" sz="2800"/>
                </a:p>
              </p:txBody>
            </p:sp>
          </p:grpSp>
          <p:sp>
            <p:nvSpPr>
              <p:cNvPr id="21518" name="TextBox 37"/>
              <p:cNvSpPr txBox="1">
                <a:spLocks noChangeArrowheads="1"/>
              </p:cNvSpPr>
              <p:nvPr/>
            </p:nvSpPr>
            <p:spPr bwMode="auto">
              <a:xfrm>
                <a:off x="547881" y="5261031"/>
                <a:ext cx="921043" cy="569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2400" b="1">
                    <a:solidFill>
                      <a:srgbClr val="00206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注意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415925" y="978941"/>
            <a:ext cx="5822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下列哪些是一元二次方程？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4252913" y="2210841"/>
            <a:ext cx="796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176713" y="1410741"/>
            <a:ext cx="796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252913" y="2949029"/>
            <a:ext cx="7969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252913" y="3738016"/>
            <a:ext cx="796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252913" y="4534941"/>
            <a:ext cx="796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×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252913" y="5341391"/>
            <a:ext cx="7969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4800">
                <a:solidFill>
                  <a:srgbClr val="FF0000"/>
                </a:solidFill>
                <a:ea typeface="隶书" panose="02010509060101010101" pitchFamily="49" charset="-122"/>
              </a:rPr>
              <a:t>√</a:t>
            </a: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900113" y="1626641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</a:rPr>
              <a:t>+2=5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</a:rPr>
              <a:t>-2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2" name="TextBox 16"/>
          <p:cNvSpPr txBox="1">
            <a:spLocks noChangeArrowheads="1"/>
          </p:cNvSpPr>
          <p:nvPr/>
        </p:nvSpPr>
        <p:spPr bwMode="auto">
          <a:xfrm>
            <a:off x="1042988" y="2337841"/>
            <a:ext cx="9525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=0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3" name="TextBox 17"/>
          <p:cNvSpPr txBox="1">
            <a:spLocks noChangeArrowheads="1"/>
          </p:cNvSpPr>
          <p:nvPr/>
        </p:nvSpPr>
        <p:spPr bwMode="auto">
          <a:xfrm>
            <a:off x="900113" y="3066504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</a:rPr>
              <a:t>+3)(2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</a:rPr>
              <a:t>-4)=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endParaRPr lang="zh-CN" altLang="en-US" sz="3200" b="1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4" name="TextBox 18"/>
          <p:cNvSpPr txBox="1">
            <a:spLocks noChangeArrowheads="1"/>
          </p:cNvSpPr>
          <p:nvPr/>
        </p:nvSpPr>
        <p:spPr bwMode="auto">
          <a:xfrm>
            <a:off x="971550" y="3858666"/>
            <a:ext cx="2808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en-US" altLang="zh-CN" sz="3200" b="1" i="1">
                <a:latin typeface="Times New Roman" panose="02020603050405020304" pitchFamily="18" charset="0"/>
              </a:rPr>
              <a:t>y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=(3</a:t>
            </a:r>
            <a:r>
              <a:rPr lang="en-US" altLang="zh-CN" sz="3200" b="1" i="1">
                <a:latin typeface="Times New Roman" panose="02020603050405020304" pitchFamily="18" charset="0"/>
              </a:rPr>
              <a:t>y</a:t>
            </a:r>
            <a:r>
              <a:rPr lang="en-US" altLang="zh-CN" sz="3200" b="1">
                <a:latin typeface="Times New Roman" panose="02020603050405020304" pitchFamily="18" charset="0"/>
              </a:rPr>
              <a:t>+1)(</a:t>
            </a:r>
            <a:r>
              <a:rPr lang="en-US" altLang="zh-CN" sz="3200" b="1" i="1">
                <a:latin typeface="Times New Roman" panose="02020603050405020304" pitchFamily="18" charset="0"/>
              </a:rPr>
              <a:t>y</a:t>
            </a:r>
            <a:r>
              <a:rPr lang="en-US" altLang="zh-CN" sz="3200" b="1">
                <a:latin typeface="Times New Roman" panose="02020603050405020304" pitchFamily="18" charset="0"/>
              </a:rPr>
              <a:t>-2)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5" name="TextBox 19"/>
          <p:cNvSpPr txBox="1">
            <a:spLocks noChangeArrowheads="1"/>
          </p:cNvSpPr>
          <p:nvPr/>
        </p:nvSpPr>
        <p:spPr bwMode="auto">
          <a:xfrm>
            <a:off x="971550" y="4655591"/>
            <a:ext cx="19907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=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3</a:t>
            </a:r>
            <a:r>
              <a:rPr lang="en-US" altLang="zh-CN" sz="3200" b="1">
                <a:latin typeface="Times New Roman" panose="02020603050405020304" pitchFamily="18" charset="0"/>
              </a:rPr>
              <a:t>+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-1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66" name="TextBox 20"/>
          <p:cNvSpPr txBox="1">
            <a:spLocks noChangeArrowheads="1"/>
          </p:cNvSpPr>
          <p:nvPr/>
        </p:nvSpPr>
        <p:spPr bwMode="auto">
          <a:xfrm>
            <a:off x="971550" y="5460454"/>
            <a:ext cx="1697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 baseline="30000">
                <a:latin typeface="Times New Roman" panose="02020603050405020304" pitchFamily="18" charset="0"/>
              </a:rPr>
              <a:t>2</a:t>
            </a:r>
            <a:r>
              <a:rPr lang="en-US" altLang="zh-CN" sz="3200" b="1">
                <a:latin typeface="Times New Roman" panose="02020603050405020304" pitchFamily="18" charset="0"/>
              </a:rPr>
              <a:t>=5</a:t>
            </a:r>
            <a:r>
              <a:rPr lang="en-US" altLang="zh-CN" sz="3200" b="1" i="1">
                <a:latin typeface="Times New Roman" panose="02020603050405020304" pitchFamily="18" charset="0"/>
              </a:rPr>
              <a:t>x</a:t>
            </a:r>
            <a:r>
              <a:rPr lang="en-US" altLang="zh-CN" sz="3200" b="1">
                <a:latin typeface="Times New Roman" panose="02020603050405020304" pitchFamily="18" charset="0"/>
              </a:rPr>
              <a:t>-1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80"/>
          <p:cNvSpPr>
            <a:spLocks noChangeArrowheads="1"/>
          </p:cNvSpPr>
          <p:nvPr/>
        </p:nvSpPr>
        <p:spPr bwMode="auto">
          <a:xfrm>
            <a:off x="3419872" y="260648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smtClean="0">
                <a:solidFill>
                  <a:schemeClr val="bg1"/>
                </a:solidFill>
                <a:latin typeface="+mj-ea"/>
                <a:ea typeface="+mj-ea"/>
              </a:rPr>
              <a:t>随堂练习</a:t>
            </a:r>
            <a:endParaRPr lang="zh-CN" altLang="en-US" sz="360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 txBox="1">
            <a:spLocks noChangeArrowheads="1"/>
          </p:cNvSpPr>
          <p:nvPr/>
        </p:nvSpPr>
        <p:spPr bwMode="auto">
          <a:xfrm>
            <a:off x="336550" y="692150"/>
            <a:ext cx="8915400" cy="433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填空：</a:t>
            </a:r>
          </a:p>
        </p:txBody>
      </p:sp>
      <p:graphicFrame>
        <p:nvGraphicFramePr>
          <p:cNvPr id="3" name="Group 236"/>
          <p:cNvGraphicFramePr>
            <a:graphicFrameLocks noGrp="1"/>
          </p:cNvGraphicFramePr>
          <p:nvPr/>
        </p:nvGraphicFramePr>
        <p:xfrm>
          <a:off x="336550" y="1225550"/>
          <a:ext cx="8534400" cy="4332288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方程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一般形式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二次项系数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一次项系数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常数项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6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229"/>
          <p:cNvSpPr>
            <a:spLocks noChangeArrowheads="1"/>
          </p:cNvSpPr>
          <p:nvPr/>
        </p:nvSpPr>
        <p:spPr bwMode="auto">
          <a:xfrm>
            <a:off x="107950" y="2595563"/>
            <a:ext cx="185738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617" name="Picture 11"/>
          <p:cNvGraphicFramePr>
            <a:graphicFrameLocks noChangeAspect="1"/>
          </p:cNvGraphicFramePr>
          <p:nvPr/>
        </p:nvGraphicFramePr>
        <p:xfrm>
          <a:off x="412750" y="2216150"/>
          <a:ext cx="2209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4" imgW="915035" imgH="203200" progId="Equations">
                  <p:embed/>
                </p:oleObj>
              </mc:Choice>
              <mc:Fallback>
                <p:oleObj r:id="rId4" imgW="915035" imgH="203200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2750" y="2216150"/>
                        <a:ext cx="22098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31"/>
          <p:cNvSpPr>
            <a:spLocks noChangeArrowheads="1"/>
          </p:cNvSpPr>
          <p:nvPr/>
        </p:nvSpPr>
        <p:spPr bwMode="auto">
          <a:xfrm>
            <a:off x="107950" y="2586038"/>
            <a:ext cx="185738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619" name="Picture 12"/>
          <p:cNvGraphicFramePr>
            <a:graphicFrameLocks noChangeAspect="1"/>
          </p:cNvGraphicFramePr>
          <p:nvPr/>
        </p:nvGraphicFramePr>
        <p:xfrm>
          <a:off x="412750" y="3054350"/>
          <a:ext cx="2057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6" imgW="941070" imgH="241300" progId="Equations">
                  <p:embed/>
                </p:oleObj>
              </mc:Choice>
              <mc:Fallback>
                <p:oleObj r:id="rId6" imgW="941070" imgH="241300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12750" y="3054350"/>
                        <a:ext cx="2057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33"/>
          <p:cNvSpPr>
            <a:spLocks noChangeArrowheads="1"/>
          </p:cNvSpPr>
          <p:nvPr/>
        </p:nvSpPr>
        <p:spPr bwMode="auto">
          <a:xfrm>
            <a:off x="107950" y="2576513"/>
            <a:ext cx="185738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621" name="Picture 13"/>
          <p:cNvGraphicFramePr>
            <a:graphicFrameLocks noChangeAspect="1"/>
          </p:cNvGraphicFramePr>
          <p:nvPr/>
        </p:nvGraphicFramePr>
        <p:xfrm>
          <a:off x="941388" y="4029075"/>
          <a:ext cx="10731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8" imgW="495935" imgH="203200" progId="Equations">
                  <p:embed/>
                </p:oleObj>
              </mc:Choice>
              <mc:Fallback>
                <p:oleObj r:id="rId8" imgW="495935" imgH="203200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41388" y="4029075"/>
                        <a:ext cx="10731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2" name="Picture 16"/>
          <p:cNvGraphicFramePr>
            <a:graphicFrameLocks noChangeAspect="1"/>
          </p:cNvGraphicFramePr>
          <p:nvPr/>
        </p:nvGraphicFramePr>
        <p:xfrm>
          <a:off x="336550" y="4883150"/>
          <a:ext cx="2295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10" imgW="1118870" imgH="203200" progId="Equations">
                  <p:embed/>
                </p:oleObj>
              </mc:Choice>
              <mc:Fallback>
                <p:oleObj r:id="rId10" imgW="1118870" imgH="203200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36550" y="4883150"/>
                        <a:ext cx="22955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774950" y="2292350"/>
          <a:ext cx="18288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2" imgW="915035" imgH="203200" progId="Equation.DSMT4">
                  <p:embed/>
                </p:oleObj>
              </mc:Choice>
              <mc:Fallback>
                <p:oleObj r:id="rId12" imgW="91503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74950" y="2292350"/>
                        <a:ext cx="18288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698750" y="3130550"/>
          <a:ext cx="1914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4" imgW="1156970" imgH="241300" progId="Equation.DSMT4">
                  <p:embed/>
                </p:oleObj>
              </mc:Choice>
              <mc:Fallback>
                <p:oleObj r:id="rId14" imgW="115697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98750" y="3130550"/>
                        <a:ext cx="191452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46"/>
          <p:cNvSpPr txBox="1">
            <a:spLocks noChangeArrowheads="1"/>
          </p:cNvSpPr>
          <p:nvPr/>
        </p:nvSpPr>
        <p:spPr bwMode="auto">
          <a:xfrm>
            <a:off x="8032750" y="2292350"/>
            <a:ext cx="5334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15" name="Text Box 247"/>
          <p:cNvSpPr txBox="1">
            <a:spLocks noChangeArrowheads="1"/>
          </p:cNvSpPr>
          <p:nvPr/>
        </p:nvSpPr>
        <p:spPr bwMode="auto">
          <a:xfrm>
            <a:off x="5213350" y="2292350"/>
            <a:ext cx="3810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248"/>
          <p:cNvSpPr txBox="1">
            <a:spLocks noChangeArrowheads="1"/>
          </p:cNvSpPr>
          <p:nvPr/>
        </p:nvSpPr>
        <p:spPr bwMode="auto">
          <a:xfrm>
            <a:off x="6813550" y="2292350"/>
            <a:ext cx="3810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49"/>
          <p:cNvSpPr txBox="1">
            <a:spLocks noChangeArrowheads="1"/>
          </p:cNvSpPr>
          <p:nvPr/>
        </p:nvSpPr>
        <p:spPr bwMode="auto">
          <a:xfrm>
            <a:off x="8108950" y="3130550"/>
            <a:ext cx="3810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50"/>
          <p:cNvSpPr txBox="1">
            <a:spLocks noChangeArrowheads="1"/>
          </p:cNvSpPr>
          <p:nvPr/>
        </p:nvSpPr>
        <p:spPr bwMode="auto">
          <a:xfrm>
            <a:off x="5214938" y="3143250"/>
            <a:ext cx="3810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52"/>
          <p:cNvSpPr txBox="1">
            <a:spLocks noChangeArrowheads="1"/>
          </p:cNvSpPr>
          <p:nvPr/>
        </p:nvSpPr>
        <p:spPr bwMode="auto">
          <a:xfrm>
            <a:off x="8108950" y="4044950"/>
            <a:ext cx="6096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sp>
        <p:nvSpPr>
          <p:cNvPr id="20" name="Text Box 253"/>
          <p:cNvSpPr txBox="1">
            <a:spLocks noChangeArrowheads="1"/>
          </p:cNvSpPr>
          <p:nvPr/>
        </p:nvSpPr>
        <p:spPr bwMode="auto">
          <a:xfrm>
            <a:off x="5213350" y="4044950"/>
            <a:ext cx="3810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54"/>
          <p:cNvSpPr txBox="1">
            <a:spLocks noChangeArrowheads="1"/>
          </p:cNvSpPr>
          <p:nvPr/>
        </p:nvSpPr>
        <p:spPr bwMode="auto">
          <a:xfrm>
            <a:off x="6811963" y="4011613"/>
            <a:ext cx="381000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55"/>
          <p:cNvSpPr txBox="1">
            <a:spLocks noChangeArrowheads="1"/>
          </p:cNvSpPr>
          <p:nvPr/>
        </p:nvSpPr>
        <p:spPr bwMode="auto">
          <a:xfrm>
            <a:off x="8108950" y="4832350"/>
            <a:ext cx="609600" cy="461963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</a:p>
        </p:txBody>
      </p:sp>
      <p:sp>
        <p:nvSpPr>
          <p:cNvPr id="23" name="Text Box 256"/>
          <p:cNvSpPr txBox="1">
            <a:spLocks noChangeArrowheads="1"/>
          </p:cNvSpPr>
          <p:nvPr/>
        </p:nvSpPr>
        <p:spPr bwMode="auto">
          <a:xfrm>
            <a:off x="5213350" y="4827588"/>
            <a:ext cx="381000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57"/>
          <p:cNvSpPr txBox="1">
            <a:spLocks noChangeArrowheads="1"/>
          </p:cNvSpPr>
          <p:nvPr/>
        </p:nvSpPr>
        <p:spPr bwMode="auto">
          <a:xfrm>
            <a:off x="6754813" y="4827588"/>
            <a:ext cx="533400" cy="461962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chemeClr val="accent1">
                <a:gamma/>
                <a:shade val="60000"/>
                <a:invGamma/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2928938" y="4044950"/>
          <a:ext cx="14462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6" imgW="698500" imgH="203200" progId="Equation.DSMT4">
                  <p:embed/>
                </p:oleObj>
              </mc:Choice>
              <mc:Fallback>
                <p:oleObj r:id="rId16" imgW="698500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28938" y="4044950"/>
                        <a:ext cx="144621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2774950" y="4921250"/>
          <a:ext cx="184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18" imgW="978535" imgH="203200" progId="Equation.DSMT4">
                  <p:embed/>
                </p:oleObj>
              </mc:Choice>
              <mc:Fallback>
                <p:oleObj r:id="rId18" imgW="978535" imgH="203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74950" y="4921250"/>
                        <a:ext cx="1841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6471691" y="3130550"/>
          <a:ext cx="8366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20" imgW="385445" imgH="206375" progId="Equations">
                  <p:embed/>
                </p:oleObj>
              </mc:Choice>
              <mc:Fallback>
                <p:oleObj r:id="rId20" imgW="385445" imgH="206375" progId="Equations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>
                        <a:clrChange>
                          <a:clrFrom>
                            <a:srgbClr val="000000"/>
                          </a:clrFrom>
                          <a:clrTo>
                            <a:srgbClr val="000000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471691" y="3130550"/>
                        <a:ext cx="836613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/>
        </p:nvSpPr>
        <p:spPr bwMode="auto">
          <a:xfrm>
            <a:off x="306710" y="1116013"/>
            <a:ext cx="8513762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关于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的方程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 (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1)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zh-CN" altLang="en-US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0,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时，是一元二次方程．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当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时，是一元一次方程．</a:t>
            </a: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311746" y="1839913"/>
            <a:ext cx="1316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≠±1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179984" y="2481263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＝－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8" grpId="0"/>
      <p:bldP spid="1577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552" y="1844824"/>
            <a:ext cx="792068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理解一元二次方程的概念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根据一元二次方程的一般形式，确定各项系数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理解并灵活运用一元二次方程概念解决有关问题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重点）</a:t>
            </a:r>
          </a:p>
        </p:txBody>
      </p:sp>
      <p:sp>
        <p:nvSpPr>
          <p:cNvPr id="4" name="矩形 80"/>
          <p:cNvSpPr>
            <a:spLocks noChangeArrowheads="1"/>
          </p:cNvSpPr>
          <p:nvPr/>
        </p:nvSpPr>
        <p:spPr bwMode="auto">
          <a:xfrm>
            <a:off x="3563888" y="764704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/>
          <p:nvPr/>
        </p:nvSpPr>
        <p:spPr>
          <a:xfrm>
            <a:off x="323528" y="836712"/>
            <a:ext cx="8497068" cy="233045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altLang="zh-CN" sz="2800" noProof="1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4.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如图，已知一矩形的长为</a:t>
            </a:r>
            <a:r>
              <a:rPr lang="en-US" altLang="zh-CN" sz="2800" noProof="1" smtClean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2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00cm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,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宽</a:t>
            </a:r>
            <a:r>
              <a:rPr lang="en-US" altLang="zh-CN" sz="2800" noProof="1" smtClean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50cm</a:t>
            </a: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现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在矩形中挖去一个圆，使剩余部分的面积为原矩形面积的四分之三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求挖去的圆的半径</a:t>
            </a:r>
            <a:r>
              <a:rPr lang="en-US" altLang="zh-CN" sz="2800" b="1" i="1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cm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应满足的方程（其中</a:t>
            </a:r>
            <a:r>
              <a:rPr lang="zh-CN" altLang="en-US" sz="2800" noProof="1" smtClean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π取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27013" y="3298825"/>
            <a:ext cx="4932362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解：设由于圆的半径为</a:t>
            </a:r>
            <a:r>
              <a:rPr lang="en-US" altLang="zh-CN" sz="2800" b="1" i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则它的面积为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094" name="TextBox 25"/>
          <p:cNvSpPr txBox="1">
            <a:spLocks noChangeArrowheads="1"/>
          </p:cNvSpPr>
          <p:nvPr/>
        </p:nvSpPr>
        <p:spPr bwMode="auto">
          <a:xfrm>
            <a:off x="325438" y="5931049"/>
            <a:ext cx="1604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整理，得</a:t>
            </a: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2009775" y="5931049"/>
          <a:ext cx="22415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3" imgW="1054100" imgH="215900" progId="Equation.DSMT4">
                  <p:embed/>
                </p:oleObj>
              </mc:Choice>
              <mc:Fallback>
                <p:oleObj r:id="rId3" imgW="10541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09775" y="5931049"/>
                        <a:ext cx="224155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27013" y="4443413"/>
            <a:ext cx="23415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根据题意有，</a:t>
            </a:r>
          </a:p>
        </p:txBody>
      </p:sp>
      <p:graphicFrame>
        <p:nvGraphicFramePr>
          <p:cNvPr id="7184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1520" y="5014094"/>
          <a:ext cx="5187924" cy="935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53949600" imgH="9753600" progId="Equation.DSMT4">
                  <p:embed/>
                </p:oleObj>
              </mc:Choice>
              <mc:Fallback>
                <p:oleObj name="Equation" r:id="rId5" imgW="53949600" imgH="9753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520" y="5014094"/>
                        <a:ext cx="5187924" cy="935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矩形 6"/>
          <p:cNvSpPr>
            <a:spLocks noChangeArrowheads="1"/>
          </p:cNvSpPr>
          <p:nvPr/>
        </p:nvSpPr>
        <p:spPr bwMode="auto">
          <a:xfrm>
            <a:off x="6518275" y="3005138"/>
            <a:ext cx="2016125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7656" name="椭圆 7"/>
          <p:cNvSpPr>
            <a:spLocks noChangeArrowheads="1"/>
          </p:cNvSpPr>
          <p:nvPr/>
        </p:nvSpPr>
        <p:spPr bwMode="auto">
          <a:xfrm>
            <a:off x="7094538" y="3221038"/>
            <a:ext cx="865187" cy="86518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7657" name="文本框 8"/>
          <p:cNvSpPr txBox="1">
            <a:spLocks noChangeArrowheads="1"/>
          </p:cNvSpPr>
          <p:nvPr/>
        </p:nvSpPr>
        <p:spPr bwMode="auto">
          <a:xfrm>
            <a:off x="7094538" y="4316413"/>
            <a:ext cx="1028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00cm</a:t>
            </a:r>
            <a:endParaRPr lang="zh-CN" altLang="en-US" sz="2400"/>
          </a:p>
        </p:txBody>
      </p:sp>
      <p:sp>
        <p:nvSpPr>
          <p:cNvPr id="27658" name="文本框 9"/>
          <p:cNvSpPr txBox="1">
            <a:spLocks noChangeArrowheads="1"/>
          </p:cNvSpPr>
          <p:nvPr/>
        </p:nvSpPr>
        <p:spPr bwMode="auto">
          <a:xfrm rot="5400000">
            <a:off x="5765007" y="3415506"/>
            <a:ext cx="10302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50cm</a:t>
            </a:r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9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3"/>
          <p:cNvSpPr txBox="1"/>
          <p:nvPr/>
        </p:nvSpPr>
        <p:spPr>
          <a:xfrm>
            <a:off x="161925" y="790922"/>
            <a:ext cx="8820150" cy="1770063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defRPr/>
            </a:pPr>
            <a:r>
              <a:rPr lang="en-US" altLang="zh-CN" sz="28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(2)</a:t>
            </a:r>
            <a:r>
              <a:rPr lang="en-US" altLang="zh-CN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如图，据某市交通部门统计，前年该市汽车拥有量为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75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万辆，两年后增加到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108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万辆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.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求该市两年来汽车拥有量的年平均增长率</a:t>
            </a:r>
            <a:r>
              <a:rPr lang="en-US" altLang="zh-CN" sz="2800" b="1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x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应满足的方程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143694" y="2492896"/>
            <a:ext cx="49323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解：该市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两年来汽车拥有量的年平均增长率为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x</a:t>
            </a:r>
          </a:p>
        </p:txBody>
      </p:sp>
      <p:sp>
        <p:nvSpPr>
          <p:cNvPr id="3094" name="TextBox 25"/>
          <p:cNvSpPr txBox="1">
            <a:spLocks noChangeArrowheads="1"/>
          </p:cNvSpPr>
          <p:nvPr/>
        </p:nvSpPr>
        <p:spPr bwMode="auto">
          <a:xfrm>
            <a:off x="184274" y="5354985"/>
            <a:ext cx="1606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整理，得</a:t>
            </a: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789237" y="5385147"/>
          <a:ext cx="29987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3" imgW="1409700" imgH="215900" progId="Equation.DSMT4">
                  <p:embed/>
                </p:oleObj>
              </mc:Choice>
              <mc:Fallback>
                <p:oleObj r:id="rId3" imgW="14097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89237" y="5385147"/>
                        <a:ext cx="299878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79388" y="3783360"/>
            <a:ext cx="22256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根据题意有，</a:t>
            </a:r>
          </a:p>
        </p:txBody>
      </p:sp>
      <p:graphicFrame>
        <p:nvGraphicFramePr>
          <p:cNvPr id="8201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3528" y="4509120"/>
          <a:ext cx="2884190" cy="759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28956000" imgH="7620000" progId="Equation.DSMT4">
                  <p:embed/>
                </p:oleObj>
              </mc:Choice>
              <mc:Fallback>
                <p:oleObj name="Equation" r:id="rId5" imgW="28956000" imgH="7620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4509120"/>
                        <a:ext cx="2884190" cy="759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9" name="图片 1"/>
          <p:cNvPicPr>
            <a:picLocks noChangeAspect="1" noChangeArrowheads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5248275" y="2497485"/>
            <a:ext cx="3822700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9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93738" y="3254027"/>
            <a:ext cx="1512887" cy="952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alpha val="65880"/>
              </a:schemeClr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一元二次方程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483371" y="1970608"/>
            <a:ext cx="1152525" cy="52228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alpha val="41176"/>
              </a:schemeClr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概念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4211960" y="1611957"/>
            <a:ext cx="3600450" cy="1384995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是整式方程；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宋体" panose="02010600030101010101" pitchFamily="2" charset="-122"/>
              <a:buAutoNum type="circleNumDbPlain"/>
            </a:pPr>
            <a:r>
              <a:rPr lang="zh-CN" altLang="en-US" sz="2800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只含有一</a:t>
            </a: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个未知数；</a:t>
            </a:r>
            <a:endParaRPr lang="en-US" altLang="zh-CN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宋体" panose="02010600030101010101" pitchFamily="2" charset="-122"/>
              <a:buAutoNum type="circleNumDbPlain"/>
            </a:pPr>
            <a:r>
              <a:rPr lang="zh-CN" altLang="en-US" sz="2800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最高次数是</a:t>
            </a:r>
            <a:r>
              <a:rPr lang="en-US" altLang="zh-CN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endParaRPr lang="zh-CN" altLang="en-US" sz="2800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2411760" y="4777988"/>
            <a:ext cx="165608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/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一般形式</a:t>
            </a:r>
          </a:p>
        </p:txBody>
      </p:sp>
      <p:sp>
        <p:nvSpPr>
          <p:cNvPr id="16391" name="TextBox 6"/>
          <p:cNvSpPr txBox="1"/>
          <p:nvPr/>
        </p:nvSpPr>
        <p:spPr>
          <a:xfrm>
            <a:off x="4644008" y="4350543"/>
            <a:ext cx="3600450" cy="1382713"/>
          </a:xfrm>
          <a:prstGeom prst="rect">
            <a:avLst/>
          </a:prstGeom>
          <a:noFill/>
          <a:ln w="25400" cap="flat" cmpd="sng">
            <a:solidFill>
              <a:srgbClr val="0070C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=0  (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≠0)</a:t>
            </a:r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en-US" altLang="zh-CN" sz="28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宋体" panose="02010600030101010101" pitchFamily="2" charset="-122"/>
              <a:buNone/>
            </a:pP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EU-B1X" pitchFamily="65" charset="-122"/>
              </a:rPr>
              <a:t>a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en-US" sz="2800" noProof="1">
                <a:latin typeface="黑体" panose="02010609060101010101" pitchFamily="49" charset="-122"/>
                <a:ea typeface="黑体" panose="02010609060101010101" pitchFamily="49" charset="-122"/>
              </a:rPr>
              <a:t>是一元二次方程的</a:t>
            </a:r>
            <a:r>
              <a:rPr lang="zh-CN" altLang="en-US" sz="2800" noProof="1" smtClean="0">
                <a:latin typeface="黑体" panose="02010609060101010101" pitchFamily="49" charset="-122"/>
                <a:ea typeface="黑体" panose="02010609060101010101" pitchFamily="49" charset="-122"/>
              </a:rPr>
              <a:t>必要条件</a:t>
            </a:r>
            <a:endParaRPr lang="en-US" altLang="zh-CN" sz="2800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4" name="左大括号 9"/>
          <p:cNvSpPr/>
          <p:nvPr/>
        </p:nvSpPr>
        <p:spPr bwMode="auto">
          <a:xfrm>
            <a:off x="2365375" y="1879252"/>
            <a:ext cx="71438" cy="3621088"/>
          </a:xfrm>
          <a:prstGeom prst="leftBrace">
            <a:avLst>
              <a:gd name="adj1" fmla="val 5397"/>
              <a:gd name="adj2" fmla="val 50000"/>
            </a:avLst>
          </a:prstGeom>
          <a:solidFill>
            <a:schemeClr val="accent1"/>
          </a:solidFill>
          <a:ln w="25400">
            <a:solidFill>
              <a:srgbClr val="0070C0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/>
          </a:p>
        </p:txBody>
      </p:sp>
      <p:sp>
        <p:nvSpPr>
          <p:cNvPr id="16395" name="右箭头 10"/>
          <p:cNvSpPr>
            <a:spLocks noChangeArrowheads="1"/>
          </p:cNvSpPr>
          <p:nvPr/>
        </p:nvSpPr>
        <p:spPr bwMode="auto">
          <a:xfrm>
            <a:off x="3635896" y="2131963"/>
            <a:ext cx="504825" cy="288925"/>
          </a:xfrm>
          <a:prstGeom prst="rightArrow">
            <a:avLst>
              <a:gd name="adj1" fmla="val 50000"/>
              <a:gd name="adj2" fmla="val 49813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/>
          </a:p>
        </p:txBody>
      </p:sp>
      <p:sp>
        <p:nvSpPr>
          <p:cNvPr id="16396" name="右箭头 11"/>
          <p:cNvSpPr>
            <a:spLocks noChangeArrowheads="1"/>
          </p:cNvSpPr>
          <p:nvPr/>
        </p:nvSpPr>
        <p:spPr bwMode="auto">
          <a:xfrm>
            <a:off x="4056555" y="4907162"/>
            <a:ext cx="503237" cy="287337"/>
          </a:xfrm>
          <a:prstGeom prst="rightArrow">
            <a:avLst>
              <a:gd name="adj1" fmla="val 50000"/>
              <a:gd name="adj2" fmla="val 49931"/>
            </a:avLst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800"/>
          </a:p>
        </p:txBody>
      </p:sp>
      <p:sp>
        <p:nvSpPr>
          <p:cNvPr id="11" name="矩形 80"/>
          <p:cNvSpPr>
            <a:spLocks noChangeArrowheads="1"/>
          </p:cNvSpPr>
          <p:nvPr/>
        </p:nvSpPr>
        <p:spPr bwMode="auto">
          <a:xfrm>
            <a:off x="3556337" y="548680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smtClean="0">
                <a:solidFill>
                  <a:schemeClr val="bg1"/>
                </a:solidFill>
                <a:latin typeface="+mj-ea"/>
                <a:ea typeface="+mj-ea"/>
              </a:rPr>
              <a:t>课堂小结</a:t>
            </a:r>
          </a:p>
        </p:txBody>
      </p:sp>
      <p:pic>
        <p:nvPicPr>
          <p:cNvPr id="1639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255500" y="106934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  <p:bldP spid="16389" grpId="0" animBg="1"/>
      <p:bldP spid="16390" grpId="0" animBg="1"/>
      <p:bldP spid="16391" grpId="0" animBg="1"/>
      <p:bldP spid="16394" grpId="0" animBg="1"/>
      <p:bldP spid="16395" grpId="0" animBg="1"/>
      <p:bldP spid="163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圆角矩形 31"/>
          <p:cNvSpPr>
            <a:spLocks noChangeArrowheads="1"/>
          </p:cNvSpPr>
          <p:nvPr/>
        </p:nvSpPr>
        <p:spPr bwMode="auto">
          <a:xfrm>
            <a:off x="211455" y="1079820"/>
            <a:ext cx="1581150" cy="48101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复习引入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2827338" y="2042567"/>
            <a:ext cx="2351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没有未知数</a:t>
            </a:r>
          </a:p>
        </p:txBody>
      </p:sp>
      <p:grpSp>
        <p:nvGrpSpPr>
          <p:cNvPr id="2" name="组合 17"/>
          <p:cNvGrpSpPr/>
          <p:nvPr/>
        </p:nvGrpSpPr>
        <p:grpSpPr>
          <a:xfrm>
            <a:off x="377825" y="1585367"/>
            <a:ext cx="8388350" cy="4579937"/>
            <a:chOff x="907" y="2562"/>
            <a:chExt cx="13210" cy="7212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907" y="2562"/>
              <a:ext cx="1321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1.</a:t>
              </a:r>
              <a:r>
                <a:rPr lang="zh-CN" altLang="zh-CN" sz="28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下列式子哪些是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方程？</a:t>
              </a:r>
            </a:p>
          </p:txBody>
        </p:sp>
        <p:grpSp>
          <p:nvGrpSpPr>
            <p:cNvPr id="7174" name="组合 16"/>
            <p:cNvGrpSpPr/>
            <p:nvPr/>
          </p:nvGrpSpPr>
          <p:grpSpPr>
            <a:xfrm>
              <a:off x="1369" y="3496"/>
              <a:ext cx="3340" cy="6278"/>
              <a:chOff x="1369" y="3496"/>
              <a:chExt cx="3340" cy="6278"/>
            </a:xfrm>
          </p:grpSpPr>
          <p:sp>
            <p:nvSpPr>
              <p:cNvPr id="7175" name="TextBox 6"/>
              <p:cNvSpPr txBox="1">
                <a:spLocks noChangeArrowheads="1"/>
              </p:cNvSpPr>
              <p:nvPr/>
            </p:nvSpPr>
            <p:spPr bwMode="auto">
              <a:xfrm>
                <a:off x="1369" y="3496"/>
                <a:ext cx="1766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2+6=8</a:t>
                </a:r>
              </a:p>
            </p:txBody>
          </p:sp>
          <p:sp>
            <p:nvSpPr>
              <p:cNvPr id="7176" name="TextBox 6"/>
              <p:cNvSpPr txBox="1">
                <a:spLocks noChangeArrowheads="1"/>
              </p:cNvSpPr>
              <p:nvPr/>
            </p:nvSpPr>
            <p:spPr bwMode="auto">
              <a:xfrm>
                <a:off x="1369" y="4360"/>
                <a:ext cx="1447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+3</a:t>
                </a:r>
              </a:p>
            </p:txBody>
          </p:sp>
          <p:sp>
            <p:nvSpPr>
              <p:cNvPr id="7177" name="TextBox 6"/>
              <p:cNvSpPr txBox="1">
                <a:spLocks noChangeArrowheads="1"/>
              </p:cNvSpPr>
              <p:nvPr/>
            </p:nvSpPr>
            <p:spPr bwMode="auto">
              <a:xfrm>
                <a:off x="1369" y="5448"/>
                <a:ext cx="2657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5</a:t>
                </a: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+6=22</a:t>
                </a:r>
              </a:p>
            </p:txBody>
          </p:sp>
          <p:sp>
            <p:nvSpPr>
              <p:cNvPr id="7178" name="TextBox 6"/>
              <p:cNvSpPr txBox="1">
                <a:spLocks noChangeArrowheads="1"/>
              </p:cNvSpPr>
              <p:nvPr/>
            </p:nvSpPr>
            <p:spPr bwMode="auto">
              <a:xfrm>
                <a:off x="1464" y="6370"/>
                <a:ext cx="2697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+3</a:t>
                </a:r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y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=8</a:t>
                </a:r>
              </a:p>
            </p:txBody>
          </p:sp>
          <p:graphicFrame>
            <p:nvGraphicFramePr>
              <p:cNvPr id="7179" name="对象 6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1469" y="8590"/>
              <a:ext cx="1795" cy="1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6" r:id="rId3" imgW="596900" imgH="393700" progId="Equation.KSEE3">
                      <p:embed/>
                    </p:oleObj>
                  </mc:Choice>
                  <mc:Fallback>
                    <p:oleObj r:id="rId3" imgW="596900" imgH="393700" progId="Equation.KSEE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1469" y="8590"/>
                            <a:ext cx="1795" cy="1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80" name="TextBox 6"/>
              <p:cNvSpPr txBox="1">
                <a:spLocks noChangeArrowheads="1"/>
              </p:cNvSpPr>
              <p:nvPr/>
            </p:nvSpPr>
            <p:spPr bwMode="auto">
              <a:xfrm>
                <a:off x="1469" y="7400"/>
                <a:ext cx="3240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x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-5</a:t>
                </a:r>
                <a:r>
                  <a:rPr lang="zh-CN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＜</a:t>
                </a:r>
                <a:r>
                  <a:rPr lang="en-US" altLang="zh-CN" sz="2800" b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18</a:t>
                </a:r>
              </a:p>
            </p:txBody>
          </p:sp>
        </p:grpSp>
      </p:grp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2827338" y="2634704"/>
            <a:ext cx="2351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代数式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827338" y="3276054"/>
            <a:ext cx="2351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一元一次方程</a:t>
            </a: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2827338" y="3820567"/>
            <a:ext cx="2351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二元一次方程</a:t>
            </a:r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2827338" y="4565104"/>
            <a:ext cx="23510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不等式</a:t>
            </a: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827338" y="5427117"/>
            <a:ext cx="23510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分式方程</a:t>
            </a:r>
          </a:p>
        </p:txBody>
      </p:sp>
      <p:sp>
        <p:nvSpPr>
          <p:cNvPr id="19" name="矩形 80"/>
          <p:cNvSpPr>
            <a:spLocks noChangeArrowheads="1"/>
          </p:cNvSpPr>
          <p:nvPr/>
        </p:nvSpPr>
        <p:spPr bwMode="auto">
          <a:xfrm>
            <a:off x="3553131" y="522317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导入新课</a:t>
            </a:r>
            <a:endParaRPr lang="zh-CN" altLang="en-US" sz="36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30213" y="874936"/>
            <a:ext cx="8388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什么叫方程？我们学过哪些方程？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612775" y="1514698"/>
            <a:ext cx="4673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含有未知数的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等式叫作方程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539750" y="1875061"/>
            <a:ext cx="81708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我们学过的方程有一元一次方程，二元一次方程（组）及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分式方程，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其中前两种方程是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整式方程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12775" y="3657823"/>
            <a:ext cx="5688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什么叫一元一次方程？</a:t>
            </a:r>
          </a:p>
        </p:txBody>
      </p:sp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430213" y="4639728"/>
            <a:ext cx="74898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含有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一个未知数，且未知数的次数是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整式</a:t>
            </a:r>
            <a:r>
              <a:rPr lang="zh-CN" altLang="en-US" sz="280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zh-CN" altLang="en-US" sz="28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叫作一元一次方程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22"/>
          <p:cNvGrpSpPr/>
          <p:nvPr/>
        </p:nvGrpSpPr>
        <p:grpSpPr>
          <a:xfrm>
            <a:off x="3924300" y="1897286"/>
            <a:ext cx="4070350" cy="2938462"/>
            <a:chOff x="6179" y="2773"/>
            <a:chExt cx="6412" cy="4627"/>
          </a:xfrm>
        </p:grpSpPr>
        <p:sp>
          <p:nvSpPr>
            <p:cNvPr id="8199" name="云形标注 20"/>
            <p:cNvSpPr>
              <a:spLocks noChangeArrowheads="1"/>
            </p:cNvSpPr>
            <p:nvPr/>
          </p:nvSpPr>
          <p:spPr bwMode="auto">
            <a:xfrm>
              <a:off x="6179" y="2773"/>
              <a:ext cx="6412" cy="4627"/>
            </a:xfrm>
            <a:prstGeom prst="cloudCallout">
              <a:avLst>
                <a:gd name="adj1" fmla="val -20833"/>
                <a:gd name="adj2" fmla="val 6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/>
            </a:p>
          </p:txBody>
        </p:sp>
        <p:sp>
          <p:nvSpPr>
            <p:cNvPr id="8200" name="TextBox 9"/>
            <p:cNvSpPr txBox="1">
              <a:spLocks noChangeArrowheads="1"/>
            </p:cNvSpPr>
            <p:nvPr/>
          </p:nvSpPr>
          <p:spPr bwMode="auto">
            <a:xfrm>
              <a:off x="7243" y="4150"/>
              <a:ext cx="4283" cy="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800">
                  <a:solidFill>
                    <a:srgbClr val="FFC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想一想：什么叫一元二次方程呢？</a:t>
              </a:r>
              <a:endParaRPr lang="zh-CN" altLang="en-US" sz="2800">
                <a:solidFill>
                  <a:srgbClr val="FFC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45" grpId="0"/>
      <p:bldP spid="10246" grpId="0"/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6147"/>
          <p:cNvGrpSpPr/>
          <p:nvPr/>
        </p:nvGrpSpPr>
        <p:grpSpPr>
          <a:xfrm>
            <a:off x="1806431" y="687231"/>
            <a:ext cx="4133721" cy="797553"/>
            <a:chOff x="878" y="0"/>
            <a:chExt cx="6512" cy="1255"/>
          </a:xfrm>
        </p:grpSpPr>
        <p:sp>
          <p:nvSpPr>
            <p:cNvPr id="921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22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6512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一元二次方程的相关概念</a:t>
              </a:r>
            </a:p>
          </p:txBody>
        </p:sp>
      </p:grpSp>
      <p:sp>
        <p:nvSpPr>
          <p:cNvPr id="9223" name="Rectangle 3"/>
          <p:cNvSpPr>
            <a:spLocks noGrp="1" noChangeArrowheads="1"/>
          </p:cNvSpPr>
          <p:nvPr/>
        </p:nvSpPr>
        <p:spPr bwMode="auto">
          <a:xfrm>
            <a:off x="179512" y="1556767"/>
            <a:ext cx="89296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幼儿园某教室矩形地面的长为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8 m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宽为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 m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现准备在地面正中间铺设一块面积为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18 m</a:t>
            </a:r>
            <a:r>
              <a:rPr lang="en-US" altLang="zh-CN" sz="2800" b="1" baseline="30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的地毯</a:t>
            </a:r>
            <a:r>
              <a:rPr lang="zh-CN" altLang="en-US" sz="28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四周未铺地毯的条形区域的宽度都相同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你能求出这个宽度吗？</a:t>
            </a:r>
          </a:p>
        </p:txBody>
      </p:sp>
      <p:pic>
        <p:nvPicPr>
          <p:cNvPr id="9224" name="图片 6338" descr="30c40e020f63f81f-0449e041d1859f88-62dcb46503856792634ab7f100aa098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6011863" y="3648075"/>
            <a:ext cx="233997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矩形 6339"/>
          <p:cNvSpPr>
            <a:spLocks noChangeArrowheads="1"/>
          </p:cNvSpPr>
          <p:nvPr/>
        </p:nvSpPr>
        <p:spPr bwMode="auto">
          <a:xfrm>
            <a:off x="5765800" y="3417888"/>
            <a:ext cx="2808288" cy="201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49155" name="Rectangle 1027"/>
          <p:cNvSpPr>
            <a:spLocks noGrp="1" noChangeArrowheads="1"/>
          </p:cNvSpPr>
          <p:nvPr/>
        </p:nvSpPr>
        <p:spPr bwMode="auto">
          <a:xfrm>
            <a:off x="285750" y="3140968"/>
            <a:ext cx="53736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如果设所求的宽为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那么地毯中央长方形图案的长为</a:t>
            </a:r>
          </a:p>
          <a:p>
            <a:pPr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宽为</a:t>
            </a:r>
            <a:r>
              <a:rPr lang="zh-CN" altLang="en-US" sz="28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　　　  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根据题意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可得方程：</a:t>
            </a:r>
          </a:p>
        </p:txBody>
      </p:sp>
      <p:sp>
        <p:nvSpPr>
          <p:cNvPr id="6342" name="文本框 6341"/>
          <p:cNvSpPr txBox="1">
            <a:spLocks noChangeArrowheads="1"/>
          </p:cNvSpPr>
          <p:nvPr/>
        </p:nvSpPr>
        <p:spPr bwMode="auto">
          <a:xfrm>
            <a:off x="285750" y="4005064"/>
            <a:ext cx="130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(8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343" name="文本框 6342"/>
          <p:cNvSpPr txBox="1">
            <a:spLocks noChangeArrowheads="1"/>
          </p:cNvSpPr>
          <p:nvPr/>
        </p:nvSpPr>
        <p:spPr bwMode="auto">
          <a:xfrm>
            <a:off x="2759075" y="4005064"/>
            <a:ext cx="13096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(5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344" name="直接连接符 6343"/>
          <p:cNvSpPr>
            <a:spLocks noChangeShapeType="1"/>
          </p:cNvSpPr>
          <p:nvPr/>
        </p:nvSpPr>
        <p:spPr bwMode="auto">
          <a:xfrm>
            <a:off x="5767388" y="3662363"/>
            <a:ext cx="2889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7" name="文本框 6346"/>
          <p:cNvSpPr txBox="1">
            <a:spLocks noChangeArrowheads="1"/>
          </p:cNvSpPr>
          <p:nvPr/>
        </p:nvSpPr>
        <p:spPr bwMode="auto">
          <a:xfrm>
            <a:off x="5724525" y="35750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348" name="直接连接符 6347"/>
          <p:cNvSpPr>
            <a:spLocks noChangeShapeType="1"/>
          </p:cNvSpPr>
          <p:nvPr/>
        </p:nvSpPr>
        <p:spPr bwMode="auto">
          <a:xfrm>
            <a:off x="8288338" y="3662363"/>
            <a:ext cx="2889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" name="文本框 6349"/>
          <p:cNvSpPr txBox="1">
            <a:spLocks noChangeArrowheads="1"/>
          </p:cNvSpPr>
          <p:nvPr/>
        </p:nvSpPr>
        <p:spPr bwMode="auto">
          <a:xfrm>
            <a:off x="8288338" y="35607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351" name="左大括号 6350"/>
          <p:cNvSpPr/>
          <p:nvPr/>
        </p:nvSpPr>
        <p:spPr bwMode="auto">
          <a:xfrm rot="5400000">
            <a:off x="7092951" y="2424112"/>
            <a:ext cx="215900" cy="2232025"/>
          </a:xfrm>
          <a:prstGeom prst="leftBrace">
            <a:avLst>
              <a:gd name="adj1" fmla="val 85817"/>
              <a:gd name="adj2" fmla="val 49306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6352" name="文本框 6351"/>
          <p:cNvSpPr txBox="1">
            <a:spLocks noChangeArrowheads="1"/>
          </p:cNvSpPr>
          <p:nvPr/>
        </p:nvSpPr>
        <p:spPr bwMode="auto">
          <a:xfrm>
            <a:off x="6761163" y="300355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(8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355" name="直接连接符 6354"/>
          <p:cNvSpPr>
            <a:spLocks noChangeShapeType="1"/>
          </p:cNvSpPr>
          <p:nvPr/>
        </p:nvSpPr>
        <p:spPr bwMode="auto">
          <a:xfrm flipH="1">
            <a:off x="6040438" y="3403600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6" name="文本框 6355"/>
          <p:cNvSpPr txBox="1">
            <a:spLocks noChangeArrowheads="1"/>
          </p:cNvSpPr>
          <p:nvPr/>
        </p:nvSpPr>
        <p:spPr bwMode="auto">
          <a:xfrm>
            <a:off x="5997575" y="32734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357" name="直接连接符 6356"/>
          <p:cNvSpPr>
            <a:spLocks noChangeShapeType="1"/>
          </p:cNvSpPr>
          <p:nvPr/>
        </p:nvSpPr>
        <p:spPr bwMode="auto">
          <a:xfrm flipH="1">
            <a:off x="6026150" y="5145088"/>
            <a:ext cx="0" cy="2889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8" name="文本框 6357"/>
          <p:cNvSpPr txBox="1">
            <a:spLocks noChangeArrowheads="1"/>
          </p:cNvSpPr>
          <p:nvPr/>
        </p:nvSpPr>
        <p:spPr bwMode="auto">
          <a:xfrm>
            <a:off x="5983288" y="50736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359" name="右大括号 6358"/>
          <p:cNvSpPr/>
          <p:nvPr/>
        </p:nvSpPr>
        <p:spPr bwMode="auto">
          <a:xfrm>
            <a:off x="6084888" y="3719513"/>
            <a:ext cx="144462" cy="1439862"/>
          </a:xfrm>
          <a:prstGeom prst="rightBrace">
            <a:avLst>
              <a:gd name="adj1" fmla="val 82736"/>
              <a:gd name="adj2" fmla="val 50000"/>
            </a:avLst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/>
          </a:p>
        </p:txBody>
      </p:sp>
      <p:sp>
        <p:nvSpPr>
          <p:cNvPr id="6360" name="文本框 6359"/>
          <p:cNvSpPr txBox="1">
            <a:spLocks noChangeArrowheads="1"/>
          </p:cNvSpPr>
          <p:nvPr/>
        </p:nvSpPr>
        <p:spPr bwMode="auto">
          <a:xfrm>
            <a:off x="6300788" y="415131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(5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–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363" name="文本框 6362"/>
          <p:cNvSpPr txBox="1">
            <a:spLocks noChangeArrowheads="1"/>
          </p:cNvSpPr>
          <p:nvPr/>
        </p:nvSpPr>
        <p:spPr bwMode="auto">
          <a:xfrm>
            <a:off x="365125" y="5013176"/>
            <a:ext cx="4465638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( 8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-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18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化简：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+ 11 = 0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①</a:t>
            </a:r>
          </a:p>
        </p:txBody>
      </p:sp>
      <p:sp>
        <p:nvSpPr>
          <p:cNvPr id="27" name="矩形标注 28"/>
          <p:cNvSpPr>
            <a:spLocks noChangeArrowheads="1"/>
          </p:cNvSpPr>
          <p:nvPr/>
        </p:nvSpPr>
        <p:spPr bwMode="auto">
          <a:xfrm>
            <a:off x="5480050" y="5530850"/>
            <a:ext cx="3511550" cy="966788"/>
          </a:xfrm>
          <a:prstGeom prst="wedgeRectCallout">
            <a:avLst>
              <a:gd name="adj1" fmla="val -73431"/>
              <a:gd name="adj2" fmla="val 4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该方程中未知数的个数和最高次数各是多少？</a:t>
            </a:r>
          </a:p>
        </p:txBody>
      </p:sp>
      <p:sp>
        <p:nvSpPr>
          <p:cNvPr id="29" name="矩形 4"/>
          <p:cNvSpPr>
            <a:spLocks noChangeArrowheads="1"/>
          </p:cNvSpPr>
          <p:nvPr/>
        </p:nvSpPr>
        <p:spPr bwMode="auto">
          <a:xfrm>
            <a:off x="299021" y="927620"/>
            <a:ext cx="1464667" cy="557164"/>
          </a:xfrm>
          <a:prstGeom prst="roundRect">
            <a:avLst/>
          </a:prstGeom>
          <a:solidFill>
            <a:srgbClr val="2A7070"/>
          </a:solidFill>
          <a:ln w="25400">
            <a:solidFill>
              <a:schemeClr val="lt1"/>
            </a:solidFill>
          </a:ln>
          <a:effectLst>
            <a:outerShdw dir="4200000" sx="1000" sy="1000" rotWithShape="0">
              <a:srgbClr val="000000">
                <a:alpha val="52000"/>
              </a:srgbClr>
            </a:outerShdw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36000" tIns="36000" rIns="36000" bIns="36000" anchor="ctr">
            <a:spAutoFit/>
          </a:bodyPr>
          <a:lstStyle/>
          <a:p>
            <a:pPr algn="ctr">
              <a:buFontTx/>
              <a:buNone/>
              <a:defRPr/>
            </a:pP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知识</a:t>
            </a:r>
            <a:r>
              <a:rPr lang="zh-CN" altLang="en-US" sz="2800" b="1" smtClean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点</a:t>
            </a:r>
            <a:endParaRPr lang="zh-CN" altLang="en-US" sz="2800" b="1">
              <a:solidFill>
                <a:srgbClr val="FFFFFF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0" name="矩形 80"/>
          <p:cNvSpPr>
            <a:spLocks noChangeArrowheads="1"/>
          </p:cNvSpPr>
          <p:nvPr/>
        </p:nvSpPr>
        <p:spPr bwMode="auto">
          <a:xfrm>
            <a:off x="3615175" y="243427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讲授新课</a:t>
            </a:r>
            <a:endParaRPr lang="zh-CN" altLang="en-US" sz="36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6342" grpId="0"/>
      <p:bldP spid="6343" grpId="0"/>
      <p:bldP spid="6344" grpId="0" animBg="1"/>
      <p:bldP spid="6347" grpId="0"/>
      <p:bldP spid="6348" grpId="0" animBg="1"/>
      <p:bldP spid="6350" grpId="0"/>
      <p:bldP spid="6352" grpId="0"/>
      <p:bldP spid="6355" grpId="0" animBg="1"/>
      <p:bldP spid="6356" grpId="0"/>
      <p:bldP spid="6357" grpId="0" animBg="1"/>
      <p:bldP spid="6358" grpId="0"/>
      <p:bldP spid="6360" grpId="0"/>
      <p:bldP spid="6363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3"/>
          <p:cNvSpPr>
            <a:spLocks noGrp="1" noChangeArrowheads="1"/>
          </p:cNvSpPr>
          <p:nvPr/>
        </p:nvSpPr>
        <p:spPr bwMode="auto">
          <a:xfrm>
            <a:off x="304800" y="757759"/>
            <a:ext cx="85344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观察下面等式：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+ 11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+ 12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13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+ 14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你还能找到其他的五个连续整数，使前三个数的平方和等于后两个数的平方和吗？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/>
        </p:nvSpPr>
        <p:spPr bwMode="auto">
          <a:xfrm>
            <a:off x="304800" y="2339975"/>
            <a:ext cx="84629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如果设五个连续整数中的第一个数为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，那么后面四个数依次可表示为：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根据题意，可得方程：</a:t>
            </a:r>
            <a:r>
              <a:rPr lang="zh-CN" altLang="en-US" sz="2800" u="sng" dirty="0">
                <a:latin typeface="黑体" panose="02010609060101010101" pitchFamily="49" charset="-122"/>
                <a:ea typeface="黑体" panose="02010609060101010101" pitchFamily="49" charset="-122"/>
              </a:rPr>
              <a:t> 　　　　　　　　　　　　　　　　　　　　　　</a:t>
            </a:r>
          </a:p>
        </p:txBody>
      </p:sp>
      <p:sp>
        <p:nvSpPr>
          <p:cNvPr id="8281" name="文本框 8280"/>
          <p:cNvSpPr txBox="1">
            <a:spLocks noChangeArrowheads="1"/>
          </p:cNvSpPr>
          <p:nvPr/>
        </p:nvSpPr>
        <p:spPr bwMode="auto">
          <a:xfrm>
            <a:off x="1598390" y="3482777"/>
            <a:ext cx="741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8282" name="文本框 8281"/>
          <p:cNvSpPr txBox="1">
            <a:spLocks noChangeArrowheads="1"/>
          </p:cNvSpPr>
          <p:nvPr/>
        </p:nvSpPr>
        <p:spPr bwMode="auto">
          <a:xfrm>
            <a:off x="3398589" y="3501008"/>
            <a:ext cx="7413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8283" name="文本框 8282"/>
          <p:cNvSpPr txBox="1">
            <a:spLocks noChangeArrowheads="1"/>
          </p:cNvSpPr>
          <p:nvPr/>
        </p:nvSpPr>
        <p:spPr bwMode="auto">
          <a:xfrm>
            <a:off x="5292080" y="3482777"/>
            <a:ext cx="7413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+3</a:t>
            </a:r>
          </a:p>
        </p:txBody>
      </p:sp>
      <p:sp>
        <p:nvSpPr>
          <p:cNvPr id="8284" name="文本框 8283"/>
          <p:cNvSpPr txBox="1">
            <a:spLocks noChangeArrowheads="1"/>
          </p:cNvSpPr>
          <p:nvPr/>
        </p:nvSpPr>
        <p:spPr bwMode="auto">
          <a:xfrm>
            <a:off x="7077075" y="3501008"/>
            <a:ext cx="739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+4</a:t>
            </a:r>
          </a:p>
        </p:txBody>
      </p:sp>
      <p:sp>
        <p:nvSpPr>
          <p:cNvPr id="8285" name="文本框 8284"/>
          <p:cNvSpPr txBox="1">
            <a:spLocks noChangeArrowheads="1"/>
          </p:cNvSpPr>
          <p:nvPr/>
        </p:nvSpPr>
        <p:spPr bwMode="auto">
          <a:xfrm>
            <a:off x="381670" y="4725144"/>
            <a:ext cx="627856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+ 1)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+ 2)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+ 3)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(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+ 4)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化简得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8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20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0.  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②</a:t>
            </a:r>
            <a:endParaRPr lang="zh-CN" altLang="en-US" sz="28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矩形标注 28"/>
          <p:cNvSpPr>
            <a:spLocks noChangeArrowheads="1"/>
          </p:cNvSpPr>
          <p:nvPr/>
        </p:nvSpPr>
        <p:spPr bwMode="auto">
          <a:xfrm>
            <a:off x="5437378" y="5368788"/>
            <a:ext cx="3344862" cy="1001712"/>
          </a:xfrm>
          <a:prstGeom prst="wedgeRectCallout">
            <a:avLst>
              <a:gd name="adj1" fmla="val -55750"/>
              <a:gd name="adj2" fmla="val -3642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该方程中未知数的个数和最高次数各是多少？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8281" grpId="0"/>
      <p:bldP spid="8282" grpId="0"/>
      <p:bldP spid="8283" grpId="0"/>
      <p:bldP spid="8284" grpId="0"/>
      <p:bldP spid="8285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/>
        </p:nvSpPr>
        <p:spPr bwMode="auto">
          <a:xfrm>
            <a:off x="250825" y="2417738"/>
            <a:ext cx="5329238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由勾股定理可知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滑动前梯子底端距墙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　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m.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如果设梯子底端滑动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m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那么滑动后梯子底端距墙</a:t>
            </a:r>
            <a:r>
              <a:rPr lang="zh-CN" altLang="en-US" sz="2800" u="sng">
                <a:latin typeface="Times New Roman" panose="02020603050405020304" pitchFamily="18" charset="0"/>
                <a:ea typeface="黑体" panose="02010609060101010101" pitchFamily="49" charset="-122"/>
              </a:rPr>
              <a:t>　　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根据题意，可得方程：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/>
        </p:nvSpPr>
        <p:spPr bwMode="auto">
          <a:xfrm>
            <a:off x="196850" y="764679"/>
            <a:ext cx="87503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80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如图，一个长为</a:t>
            </a: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10 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的梯子斜靠在墙上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梯子的顶端距地面的垂直距离为</a:t>
            </a: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8 m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如果梯子的顶端下滑</a:t>
            </a: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 m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那么梯子的底端滑动多少米？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746648" y="2922141"/>
            <a:ext cx="4572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925216" y="3933056"/>
            <a:ext cx="9906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+6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320675" y="5089525"/>
            <a:ext cx="48577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 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+ 6)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= 10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化简得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+ 12</a:t>
            </a:r>
            <a:r>
              <a: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15 = 0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. ③</a:t>
            </a:r>
          </a:p>
        </p:txBody>
      </p:sp>
      <p:sp>
        <p:nvSpPr>
          <p:cNvPr id="11270" name="直接连接符 9338"/>
          <p:cNvSpPr>
            <a:spLocks noChangeShapeType="1"/>
          </p:cNvSpPr>
          <p:nvPr/>
        </p:nvSpPr>
        <p:spPr bwMode="auto">
          <a:xfrm flipH="1">
            <a:off x="6300788" y="2636838"/>
            <a:ext cx="0" cy="2232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71" name="组合 9365"/>
          <p:cNvGrpSpPr/>
          <p:nvPr/>
        </p:nvGrpSpPr>
        <p:grpSpPr>
          <a:xfrm>
            <a:off x="6156325" y="2709863"/>
            <a:ext cx="144463" cy="2068512"/>
            <a:chOff x="3470" y="1616"/>
            <a:chExt cx="136" cy="1303"/>
          </a:xfrm>
        </p:grpSpPr>
        <p:sp>
          <p:nvSpPr>
            <p:cNvPr id="11272" name="直接连接符 9340"/>
            <p:cNvSpPr>
              <a:spLocks noChangeShapeType="1"/>
            </p:cNvSpPr>
            <p:nvPr/>
          </p:nvSpPr>
          <p:spPr bwMode="auto">
            <a:xfrm flipH="1">
              <a:off x="3470" y="1616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直接连接符 9341"/>
            <p:cNvSpPr>
              <a:spLocks noChangeShapeType="1"/>
            </p:cNvSpPr>
            <p:nvPr/>
          </p:nvSpPr>
          <p:spPr bwMode="auto">
            <a:xfrm flipH="1">
              <a:off x="3470" y="1752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直接连接符 9342"/>
            <p:cNvSpPr>
              <a:spLocks noChangeShapeType="1"/>
            </p:cNvSpPr>
            <p:nvPr/>
          </p:nvSpPr>
          <p:spPr bwMode="auto">
            <a:xfrm flipH="1">
              <a:off x="3470" y="1888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直接连接符 9343"/>
            <p:cNvSpPr>
              <a:spLocks noChangeShapeType="1"/>
            </p:cNvSpPr>
            <p:nvPr/>
          </p:nvSpPr>
          <p:spPr bwMode="auto">
            <a:xfrm flipH="1">
              <a:off x="3470" y="2024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6" name="直接连接符 9344"/>
            <p:cNvSpPr>
              <a:spLocks noChangeShapeType="1"/>
            </p:cNvSpPr>
            <p:nvPr/>
          </p:nvSpPr>
          <p:spPr bwMode="auto">
            <a:xfrm flipH="1">
              <a:off x="3470" y="2160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直接连接符 9345"/>
            <p:cNvSpPr>
              <a:spLocks noChangeShapeType="1"/>
            </p:cNvSpPr>
            <p:nvPr/>
          </p:nvSpPr>
          <p:spPr bwMode="auto">
            <a:xfrm flipH="1">
              <a:off x="3470" y="2296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直接连接符 9346"/>
            <p:cNvSpPr>
              <a:spLocks noChangeShapeType="1"/>
            </p:cNvSpPr>
            <p:nvPr/>
          </p:nvSpPr>
          <p:spPr bwMode="auto">
            <a:xfrm flipH="1">
              <a:off x="3470" y="2432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直接连接符 9347"/>
            <p:cNvSpPr>
              <a:spLocks noChangeShapeType="1"/>
            </p:cNvSpPr>
            <p:nvPr/>
          </p:nvSpPr>
          <p:spPr bwMode="auto">
            <a:xfrm flipH="1">
              <a:off x="3470" y="2568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直接连接符 9348"/>
            <p:cNvSpPr>
              <a:spLocks noChangeShapeType="1"/>
            </p:cNvSpPr>
            <p:nvPr/>
          </p:nvSpPr>
          <p:spPr bwMode="auto">
            <a:xfrm flipH="1">
              <a:off x="3470" y="2704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直接连接符 9349"/>
            <p:cNvSpPr>
              <a:spLocks noChangeShapeType="1"/>
            </p:cNvSpPr>
            <p:nvPr/>
          </p:nvSpPr>
          <p:spPr bwMode="auto">
            <a:xfrm flipH="1">
              <a:off x="3470" y="2840"/>
              <a:ext cx="136" cy="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82" name="组合 9366"/>
          <p:cNvGrpSpPr/>
          <p:nvPr/>
        </p:nvGrpSpPr>
        <p:grpSpPr>
          <a:xfrm>
            <a:off x="5724525" y="4868863"/>
            <a:ext cx="2879725" cy="144462"/>
            <a:chOff x="3243" y="2976"/>
            <a:chExt cx="1814" cy="91"/>
          </a:xfrm>
        </p:grpSpPr>
        <p:sp>
          <p:nvSpPr>
            <p:cNvPr id="11283" name="直接连接符 9339"/>
            <p:cNvSpPr>
              <a:spLocks noChangeShapeType="1"/>
            </p:cNvSpPr>
            <p:nvPr/>
          </p:nvSpPr>
          <p:spPr bwMode="auto">
            <a:xfrm>
              <a:off x="3243" y="2976"/>
              <a:ext cx="18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4" name="直接连接符 9350"/>
            <p:cNvSpPr>
              <a:spLocks noChangeShapeType="1"/>
            </p:cNvSpPr>
            <p:nvPr/>
          </p:nvSpPr>
          <p:spPr bwMode="auto">
            <a:xfrm flipH="1">
              <a:off x="3288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5" name="直接连接符 9351"/>
            <p:cNvSpPr>
              <a:spLocks noChangeShapeType="1"/>
            </p:cNvSpPr>
            <p:nvPr/>
          </p:nvSpPr>
          <p:spPr bwMode="auto">
            <a:xfrm flipH="1">
              <a:off x="3424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6" name="直接连接符 9353"/>
            <p:cNvSpPr>
              <a:spLocks noChangeShapeType="1"/>
            </p:cNvSpPr>
            <p:nvPr/>
          </p:nvSpPr>
          <p:spPr bwMode="auto">
            <a:xfrm flipH="1">
              <a:off x="3560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7" name="直接连接符 9354"/>
            <p:cNvSpPr>
              <a:spLocks noChangeShapeType="1"/>
            </p:cNvSpPr>
            <p:nvPr/>
          </p:nvSpPr>
          <p:spPr bwMode="auto">
            <a:xfrm flipH="1">
              <a:off x="3696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8" name="直接连接符 9355"/>
            <p:cNvSpPr>
              <a:spLocks noChangeShapeType="1"/>
            </p:cNvSpPr>
            <p:nvPr/>
          </p:nvSpPr>
          <p:spPr bwMode="auto">
            <a:xfrm flipH="1">
              <a:off x="3832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9" name="直接连接符 9356"/>
            <p:cNvSpPr>
              <a:spLocks noChangeShapeType="1"/>
            </p:cNvSpPr>
            <p:nvPr/>
          </p:nvSpPr>
          <p:spPr bwMode="auto">
            <a:xfrm flipH="1">
              <a:off x="3969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0" name="直接连接符 9357"/>
            <p:cNvSpPr>
              <a:spLocks noChangeShapeType="1"/>
            </p:cNvSpPr>
            <p:nvPr/>
          </p:nvSpPr>
          <p:spPr bwMode="auto">
            <a:xfrm flipH="1">
              <a:off x="4105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直接连接符 9358"/>
            <p:cNvSpPr>
              <a:spLocks noChangeShapeType="1"/>
            </p:cNvSpPr>
            <p:nvPr/>
          </p:nvSpPr>
          <p:spPr bwMode="auto">
            <a:xfrm flipH="1">
              <a:off x="4241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直接连接符 9360"/>
            <p:cNvSpPr>
              <a:spLocks noChangeShapeType="1"/>
            </p:cNvSpPr>
            <p:nvPr/>
          </p:nvSpPr>
          <p:spPr bwMode="auto">
            <a:xfrm flipH="1">
              <a:off x="4377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直接连接符 9361"/>
            <p:cNvSpPr>
              <a:spLocks noChangeShapeType="1"/>
            </p:cNvSpPr>
            <p:nvPr/>
          </p:nvSpPr>
          <p:spPr bwMode="auto">
            <a:xfrm flipH="1">
              <a:off x="4513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直接连接符 9362"/>
            <p:cNvSpPr>
              <a:spLocks noChangeShapeType="1"/>
            </p:cNvSpPr>
            <p:nvPr/>
          </p:nvSpPr>
          <p:spPr bwMode="auto">
            <a:xfrm flipH="1">
              <a:off x="4649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直接连接符 9363"/>
            <p:cNvSpPr>
              <a:spLocks noChangeShapeType="1"/>
            </p:cNvSpPr>
            <p:nvPr/>
          </p:nvSpPr>
          <p:spPr bwMode="auto">
            <a:xfrm flipH="1">
              <a:off x="4740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直接连接符 9364"/>
            <p:cNvSpPr>
              <a:spLocks noChangeShapeType="1"/>
            </p:cNvSpPr>
            <p:nvPr/>
          </p:nvSpPr>
          <p:spPr bwMode="auto">
            <a:xfrm flipH="1">
              <a:off x="4876" y="2976"/>
              <a:ext cx="91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97" name="直接连接符 9367"/>
          <p:cNvSpPr>
            <a:spLocks noChangeShapeType="1"/>
          </p:cNvSpPr>
          <p:nvPr/>
        </p:nvSpPr>
        <p:spPr bwMode="auto">
          <a:xfrm>
            <a:off x="6300788" y="3213100"/>
            <a:ext cx="1368425" cy="165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8" name="文本框 9368"/>
          <p:cNvSpPr txBox="1">
            <a:spLocks noChangeArrowheads="1"/>
          </p:cNvSpPr>
          <p:nvPr/>
        </p:nvSpPr>
        <p:spPr bwMode="auto">
          <a:xfrm>
            <a:off x="6804025" y="3622675"/>
            <a:ext cx="649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</a:rPr>
              <a:t>10m</a:t>
            </a:r>
          </a:p>
        </p:txBody>
      </p:sp>
      <p:sp>
        <p:nvSpPr>
          <p:cNvPr id="11299" name="直接连接符 9369"/>
          <p:cNvSpPr>
            <a:spLocks noChangeShapeType="1"/>
          </p:cNvSpPr>
          <p:nvPr/>
        </p:nvSpPr>
        <p:spPr bwMode="auto">
          <a:xfrm>
            <a:off x="6011863" y="3241675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00" name="直接连接符 9371"/>
          <p:cNvSpPr>
            <a:spLocks noChangeShapeType="1"/>
          </p:cNvSpPr>
          <p:nvPr/>
        </p:nvSpPr>
        <p:spPr bwMode="auto">
          <a:xfrm flipH="1">
            <a:off x="6084888" y="3286125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01" name="文本框 9372"/>
          <p:cNvSpPr txBox="1">
            <a:spLocks noChangeArrowheads="1"/>
          </p:cNvSpPr>
          <p:nvPr/>
        </p:nvSpPr>
        <p:spPr bwMode="auto">
          <a:xfrm>
            <a:off x="5580063" y="3933825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Times New Roman" panose="02020603050405020304" pitchFamily="18" charset="0"/>
              </a:rPr>
              <a:t>8m</a:t>
            </a:r>
          </a:p>
        </p:txBody>
      </p:sp>
      <p:sp>
        <p:nvSpPr>
          <p:cNvPr id="9374" name="直接连接符 9373"/>
          <p:cNvSpPr>
            <a:spLocks noChangeShapeType="1"/>
          </p:cNvSpPr>
          <p:nvPr/>
        </p:nvSpPr>
        <p:spPr bwMode="auto">
          <a:xfrm>
            <a:off x="6300788" y="3573463"/>
            <a:ext cx="1800225" cy="1295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75" name="直接连接符 9374"/>
          <p:cNvSpPr>
            <a:spLocks noChangeShapeType="1"/>
          </p:cNvSpPr>
          <p:nvPr/>
        </p:nvSpPr>
        <p:spPr bwMode="auto">
          <a:xfrm flipH="1">
            <a:off x="6300788" y="3213100"/>
            <a:ext cx="0" cy="3603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76" name="文本框 9375"/>
          <p:cNvSpPr txBox="1">
            <a:spLocks noChangeArrowheads="1"/>
          </p:cNvSpPr>
          <p:nvPr/>
        </p:nvSpPr>
        <p:spPr bwMode="auto">
          <a:xfrm>
            <a:off x="6227763" y="3213100"/>
            <a:ext cx="522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1m</a:t>
            </a:r>
          </a:p>
        </p:txBody>
      </p:sp>
      <p:sp>
        <p:nvSpPr>
          <p:cNvPr id="9377" name="直接连接符 9376"/>
          <p:cNvSpPr>
            <a:spLocks noChangeShapeType="1"/>
          </p:cNvSpPr>
          <p:nvPr/>
        </p:nvSpPr>
        <p:spPr bwMode="auto">
          <a:xfrm>
            <a:off x="7669213" y="4868863"/>
            <a:ext cx="431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78" name="文本框 9377"/>
          <p:cNvSpPr txBox="1">
            <a:spLocks noChangeArrowheads="1"/>
          </p:cNvSpPr>
          <p:nvPr/>
        </p:nvSpPr>
        <p:spPr bwMode="auto">
          <a:xfrm>
            <a:off x="7610475" y="4783138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xm</a:t>
            </a:r>
          </a:p>
        </p:txBody>
      </p:sp>
      <p:sp>
        <p:nvSpPr>
          <p:cNvPr id="44" name="矩形标注 28"/>
          <p:cNvSpPr>
            <a:spLocks noChangeArrowheads="1"/>
          </p:cNvSpPr>
          <p:nvPr/>
        </p:nvSpPr>
        <p:spPr bwMode="auto">
          <a:xfrm>
            <a:off x="5580063" y="5391150"/>
            <a:ext cx="3430587" cy="1009650"/>
          </a:xfrm>
          <a:prstGeom prst="wedgeRectCallout">
            <a:avLst>
              <a:gd name="adj1" fmla="val -71185"/>
              <a:gd name="adj2" fmla="val 2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该方程中未知数的个数和最高次数各是多少？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3" grpId="0"/>
      <p:bldP spid="46103" grpId="0"/>
      <p:bldP spid="46104" grpId="0"/>
      <p:bldP spid="46105" grpId="0"/>
      <p:bldP spid="9374" grpId="0" animBg="1"/>
      <p:bldP spid="9375" grpId="0" animBg="1"/>
      <p:bldP spid="9376" grpId="0"/>
      <p:bldP spid="9377" grpId="0" animBg="1"/>
      <p:bldP spid="9378" grpId="0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5" name="文本框 123914"/>
          <p:cNvSpPr txBox="1">
            <a:spLocks noChangeArrowheads="1"/>
          </p:cNvSpPr>
          <p:nvPr/>
        </p:nvSpPr>
        <p:spPr bwMode="auto">
          <a:xfrm>
            <a:off x="285750" y="2817813"/>
            <a:ext cx="83581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①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+ 11 = 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；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②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8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20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③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+ 12</a:t>
            </a:r>
            <a:r>
              <a:rPr lang="en-US" altLang="zh-CN" sz="28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15 = 0.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9" name="Rectangle 23"/>
          <p:cNvSpPr>
            <a:spLocks noGrp="1" noChangeArrowheads="1"/>
          </p:cNvSpPr>
          <p:nvPr/>
        </p:nvSpPr>
        <p:spPr bwMode="auto">
          <a:xfrm>
            <a:off x="1225847" y="4365104"/>
            <a:ext cx="4786313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只含有一个未知数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   </a:t>
            </a:r>
          </a:p>
          <a:p>
            <a:pPr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未知数的最高次数是</a:t>
            </a: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2;</a:t>
            </a:r>
            <a:b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80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整式方程． </a:t>
            </a:r>
          </a:p>
        </p:txBody>
      </p:sp>
      <p:sp>
        <p:nvSpPr>
          <p:cNvPr id="12291" name="圆角矩形 31"/>
          <p:cNvSpPr>
            <a:spLocks noChangeArrowheads="1"/>
          </p:cNvSpPr>
          <p:nvPr/>
        </p:nvSpPr>
        <p:spPr bwMode="auto">
          <a:xfrm>
            <a:off x="227013" y="790922"/>
            <a:ext cx="1981200" cy="477838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27013" y="1424272"/>
            <a:ext cx="8521451" cy="1212640"/>
          </a:xfrm>
          <a:prstGeom prst="rect">
            <a:avLst/>
          </a:prstGeom>
          <a:solidFill>
            <a:schemeClr val="bg1">
              <a:alpha val="34900"/>
            </a:schemeClr>
          </a:solidFill>
          <a:ln w="9525">
            <a:solidFill>
              <a:schemeClr val="bg1"/>
            </a:solidFill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方程</a:t>
            </a:r>
            <a:r>
              <a:rPr lang="zh-CN" altLang="en-US" sz="2800" smtClean="0">
                <a:latin typeface="黑体" panose="02010609060101010101" pitchFamily="49" charset="-122"/>
                <a:ea typeface="黑体" panose="02010609060101010101" pitchFamily="49" charset="-122"/>
              </a:rPr>
              <a:t>①②③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都不是一元一次方程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那么这两个方程与一元一次方程的区别在哪里？它们有什么共同特点呢？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79512" y="4490889"/>
            <a:ext cx="1301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特点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915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/>
        </p:nvSpPr>
        <p:spPr bwMode="auto">
          <a:xfrm>
            <a:off x="214313" y="1928328"/>
            <a:ext cx="8748712" cy="1212640"/>
          </a:xfrm>
          <a:prstGeom prst="rect">
            <a:avLst/>
          </a:prstGeom>
          <a:solidFill>
            <a:srgbClr val="ADEBEB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zh-CN" sz="2800" b="1" dirty="0"/>
              <a:t>只含有一个未知数</a:t>
            </a:r>
            <a:r>
              <a:rPr lang="en-US" altLang="zh-CN" sz="2800" b="1" dirty="0"/>
              <a:t>,</a:t>
            </a:r>
            <a:r>
              <a:rPr lang="zh-CN" altLang="zh-CN" sz="2800" b="1" dirty="0"/>
              <a:t>并且整理后未知数的</a:t>
            </a:r>
            <a:r>
              <a:rPr lang="zh-CN" altLang="zh-CN" sz="2800" b="1" dirty="0">
                <a:solidFill>
                  <a:srgbClr val="FF0000"/>
                </a:solidFill>
              </a:rPr>
              <a:t>最高次数是</a:t>
            </a:r>
            <a:r>
              <a:rPr lang="en-US" altLang="zh-CN" sz="2800" b="1" dirty="0">
                <a:solidFill>
                  <a:srgbClr val="FF0000"/>
                </a:solidFill>
              </a:rPr>
              <a:t>2</a:t>
            </a:r>
            <a:r>
              <a:rPr lang="zh-CN" altLang="zh-CN" sz="2800" b="1" dirty="0"/>
              <a:t>的整式方程</a:t>
            </a:r>
            <a:r>
              <a:rPr lang="en-US" altLang="zh-CN" sz="2800" b="1" dirty="0"/>
              <a:t>,</a:t>
            </a:r>
            <a:r>
              <a:rPr lang="zh-CN" altLang="zh-CN" sz="2800" b="1" dirty="0"/>
              <a:t>叫作一元二次方程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39" name="文本框 124938"/>
          <p:cNvSpPr txBox="1">
            <a:spLocks noChangeArrowheads="1"/>
          </p:cNvSpPr>
          <p:nvPr/>
        </p:nvSpPr>
        <p:spPr bwMode="auto">
          <a:xfrm>
            <a:off x="1676871" y="3986833"/>
            <a:ext cx="5559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为常数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4940" name="文本框 124939"/>
          <p:cNvSpPr txBox="1"/>
          <p:nvPr/>
        </p:nvSpPr>
        <p:spPr>
          <a:xfrm>
            <a:off x="1187450" y="4618038"/>
            <a:ext cx="6767513" cy="177165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ax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称为二次项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 		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noProof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称为二次项系数</a:t>
            </a:r>
            <a:r>
              <a:rPr lang="en-US" altLang="zh-CN" sz="2800" noProof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bx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称为一次项</a:t>
            </a:r>
            <a:r>
              <a:rPr lang="en-US" altLang="zh-CN" sz="2800" noProof="1">
                <a:latin typeface="黑体" panose="02010609060101010101" pitchFamily="49" charset="-122"/>
                <a:ea typeface="黑体" panose="02010609060101010101" pitchFamily="49" charset="-122"/>
              </a:rPr>
              <a:t>,		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noProof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称为一次项系数</a:t>
            </a:r>
            <a:r>
              <a:rPr lang="en-US" altLang="zh-CN" sz="2800" noProof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baseline="300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称为常数项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16" name="圆角矩形 31"/>
          <p:cNvSpPr>
            <a:spLocks noChangeArrowheads="1"/>
          </p:cNvSpPr>
          <p:nvPr/>
        </p:nvSpPr>
        <p:spPr bwMode="auto">
          <a:xfrm>
            <a:off x="358875" y="715739"/>
            <a:ext cx="1620837" cy="481013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51520" y="1250528"/>
            <a:ext cx="40449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一元二次方程的概念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rPr>
              <a:t> </a:t>
            </a:r>
            <a:endParaRPr lang="zh-CN" altLang="en-US" sz="2800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285750" y="3435350"/>
            <a:ext cx="53578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一元二次方程的一般形式是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4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4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4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nimBg="1"/>
      <p:bldP spid="124939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64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6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1464</Words>
  <Application>Microsoft Office PowerPoint</Application>
  <PresentationFormat>全屏显示(4:3)</PresentationFormat>
  <Paragraphs>203</Paragraphs>
  <Slides>22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22</vt:i4>
      </vt:variant>
    </vt:vector>
  </HeadingPairs>
  <TitlesOfParts>
    <vt:vector size="40" baseType="lpstr">
      <vt:lpstr>EU-B1X</vt:lpstr>
      <vt:lpstr>黑体</vt:lpstr>
      <vt:lpstr>隶书</vt:lpstr>
      <vt:lpstr>宋体</vt:lpstr>
      <vt:lpstr>微软雅黑</vt:lpstr>
      <vt:lpstr>Arial</vt:lpstr>
      <vt:lpstr>Calibri</vt:lpstr>
      <vt:lpstr>Franklin Gothic Book</vt:lpstr>
      <vt:lpstr>Symbol</vt:lpstr>
      <vt:lpstr>Times New Roman</vt:lpstr>
      <vt:lpstr>Wingdings</vt:lpstr>
      <vt:lpstr>Wingdings 2</vt:lpstr>
      <vt:lpstr>WWW.2PPT.COM</vt:lpstr>
      <vt:lpstr>Equation.KSEE3</vt:lpstr>
      <vt:lpstr>Equation.DSMT4</vt:lpstr>
      <vt:lpstr>Equation.3</vt:lpstr>
      <vt:lpstr>Equations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2021-01-26T16:43:00Z</cp:lastPrinted>
  <dcterms:created xsi:type="dcterms:W3CDTF">2021-01-26T16:43:00Z</dcterms:created>
  <dcterms:modified xsi:type="dcterms:W3CDTF">2023-01-16T19:18:53Z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103F0167A8C544B9B5858B5DD64E0137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