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0C0C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9460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 altLang="zh-CN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D1F3D27-F6D7-476E-8124-7637793DC7D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98B1E6-CE83-46D1-9F82-128895DD926B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2406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06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406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C1A68654-2263-4BF5-AC83-0A73788108DD}" type="slidenum">
              <a:rPr lang="en-US" altLang="zh-CN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F3D27-F6D7-476E-8124-7637793DC7D0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2806700"/>
            <a:ext cx="5184775" cy="963613"/>
          </a:xfrm>
        </p:spPr>
        <p:txBody>
          <a:bodyPr/>
          <a:lstStyle>
            <a:lvl1pPr marL="0" indent="0"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  <a:endParaRPr lang="zh-CN" altLang="fr-CA" noProof="0" smtClean="0">
              <a:sym typeface="MS PGothic" panose="020B0600070205080204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3743325"/>
            <a:ext cx="5184775" cy="12350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  <a:endParaRPr lang="zh-CN" altLang="fr-CA" noProof="0" smtClean="0">
              <a:sym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fr-CA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fr-CA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fr-CA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fr-CA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AE1517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2191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>
          <a:solidFill>
            <a:srgbClr val="32191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0161;&#29233;&#19971;&#24180;&#32423;&#19978;&#24050;&#25972;&#36164;&#28304;\&#20161;&#29233;&#19971;&#24180;&#32423;&#19978;Unit4\unit4%20topic3\&#35838;&#20214;\Unit4%20Topic3%20SectionC&#31934;&#21697;&#35838;&#20214;\SectionC-1a&#37197;&#22871;&#21548;&#21147;.mp3" TargetMode="External"/><Relationship Id="rId1" Type="http://schemas.microsoft.com/office/2007/relationships/media" Target="file:///H:\&#20161;&#29233;&#19971;&#24180;&#32423;&#19978;&#24050;&#25972;&#36164;&#28304;\&#20161;&#29233;&#19971;&#24180;&#32423;&#19978;Unit4\unit4%20topic3\&#35838;&#20214;\Unit4%20Topic3%20SectionC&#31934;&#21697;&#35838;&#20214;\SectionC-1a&#37197;&#22871;&#21548;&#21147;.mp3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://www.jpcai.com/shuchai/UploadFiles_5758/200606/2006062418091451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hyperlink" Target="http://www.jpcai.com/shuchai/UploadFiles_5758/200510/20051017204953179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8" name="TextBox 8"/>
          <p:cNvSpPr txBox="1">
            <a:spLocks noChangeArrowheads="1"/>
          </p:cNvSpPr>
          <p:nvPr/>
        </p:nvSpPr>
        <p:spPr bwMode="auto">
          <a:xfrm>
            <a:off x="0" y="980728"/>
            <a:ext cx="9144000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</a:rPr>
              <a:t>Unit 4 Topic 3</a:t>
            </a:r>
            <a:r>
              <a:rPr lang="en-US" altLang="zh-CN" sz="6000" b="1" dirty="0" smtClean="0">
                <a:solidFill>
                  <a:srgbClr val="FF0000"/>
                </a:solidFill>
              </a:rPr>
              <a:t> </a:t>
            </a:r>
            <a:endParaRPr lang="en-US" altLang="zh-CN" sz="60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FF0000"/>
                </a:solidFill>
              </a:rPr>
              <a:t>What time is it now?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</a:rPr>
              <a:t>Section </a:t>
            </a:r>
            <a:r>
              <a:rPr lang="en-US" altLang="zh-CN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矩形 8"/>
          <p:cNvSpPr/>
          <p:nvPr/>
        </p:nvSpPr>
        <p:spPr>
          <a:xfrm>
            <a:off x="2924754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11"/>
          <p:cNvSpPr txBox="1">
            <a:spLocks noChangeArrowheads="1"/>
          </p:cNvSpPr>
          <p:nvPr/>
        </p:nvSpPr>
        <p:spPr bwMode="auto">
          <a:xfrm>
            <a:off x="3886200" y="527050"/>
            <a:ext cx="2492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3300"/>
                </a:solidFill>
                <a:latin typeface="Arial Black" panose="020B0A04020102020204" pitchFamily="34" charset="0"/>
              </a:rPr>
              <a:t>panda</a:t>
            </a:r>
          </a:p>
        </p:txBody>
      </p:sp>
      <p:sp>
        <p:nvSpPr>
          <p:cNvPr id="249859" name="Text Box 12"/>
          <p:cNvSpPr txBox="1">
            <a:spLocks noChangeArrowheads="1"/>
          </p:cNvSpPr>
          <p:nvPr/>
        </p:nvSpPr>
        <p:spPr bwMode="auto">
          <a:xfrm>
            <a:off x="0" y="13716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Bamboo is the panda’s favorite food./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00FF"/>
                </a:solidFill>
              </a:rPr>
              <a:t>The panda likes bamboo.</a:t>
            </a:r>
          </a:p>
        </p:txBody>
      </p:sp>
      <p:pic>
        <p:nvPicPr>
          <p:cNvPr id="9" name="图片 8" descr="e44669af48e2cc414a36d66f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xiongma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743200"/>
            <a:ext cx="26003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5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5486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latin typeface="+mj-lt"/>
                <a:ea typeface="+mj-lt"/>
                <a:cs typeface="+mj-lt"/>
              </a:rPr>
              <a:t> Group work</a:t>
            </a:r>
            <a:endParaRPr lang="zh-CN" altLang="en-US" sz="4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50883" name="Text Box 5"/>
          <p:cNvSpPr txBox="1">
            <a:spLocks noChangeArrowheads="1"/>
          </p:cNvSpPr>
          <p:nvPr/>
        </p:nvSpPr>
        <p:spPr bwMode="auto">
          <a:xfrm>
            <a:off x="415925" y="838200"/>
            <a:ext cx="8728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Do you know these animals? Write down their names and talk about their favorite food.</a:t>
            </a:r>
          </a:p>
        </p:txBody>
      </p:sp>
      <p:sp>
        <p:nvSpPr>
          <p:cNvPr id="250884" name="Text Box 10"/>
          <p:cNvSpPr txBox="1">
            <a:spLocks noChangeArrowheads="1"/>
          </p:cNvSpPr>
          <p:nvPr/>
        </p:nvSpPr>
        <p:spPr bwMode="auto">
          <a:xfrm>
            <a:off x="687115" y="4976812"/>
            <a:ext cx="72548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33CC"/>
                </a:solidFill>
              </a:rPr>
              <a:t>Example: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A: I think meat is the tiger’s favorite food.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B: I think the rabbit likes 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C: …</a:t>
            </a:r>
          </a:p>
        </p:txBody>
      </p:sp>
      <p:pic>
        <p:nvPicPr>
          <p:cNvPr id="250885" name="Picture 11" descr="p9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600200"/>
            <a:ext cx="47244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99"/>
                            </p:stCondLst>
                            <p:childTnLst>
                              <p:par>
                                <p:cTn id="1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50883" grpId="0"/>
      <p:bldP spid="2508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7" descr="花边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07" name="Picture 8" descr="花边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38875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/>
          <p:nvPr/>
        </p:nvGrpSpPr>
        <p:grpSpPr bwMode="auto">
          <a:xfrm>
            <a:off x="4648200" y="609600"/>
            <a:ext cx="3352800" cy="1676400"/>
            <a:chOff x="2928" y="384"/>
            <a:chExt cx="2112" cy="1056"/>
          </a:xfrm>
        </p:grpSpPr>
        <p:pic>
          <p:nvPicPr>
            <p:cNvPr id="251909" name="Picture 10" descr="xs4060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28" y="384"/>
              <a:ext cx="211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910" name="Text Box 11"/>
            <p:cNvSpPr txBox="1">
              <a:spLocks noChangeArrowheads="1"/>
            </p:cNvSpPr>
            <p:nvPr/>
          </p:nvSpPr>
          <p:spPr bwMode="auto">
            <a:xfrm>
              <a:off x="3408" y="768"/>
              <a:ext cx="1152" cy="34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latin typeface="Comic Sans MS" panose="030F0702030302020204" pitchFamily="66" charset="0"/>
                </a:rPr>
                <a:t>  11:30</a:t>
              </a:r>
            </a:p>
          </p:txBody>
        </p:sp>
      </p:grpSp>
      <p:sp>
        <p:nvSpPr>
          <p:cNvPr id="251911" name="Text Box 14"/>
          <p:cNvSpPr txBox="1">
            <a:spLocks noChangeArrowheads="1"/>
          </p:cNvSpPr>
          <p:nvPr/>
        </p:nvSpPr>
        <p:spPr bwMode="auto">
          <a:xfrm>
            <a:off x="2743200" y="2133600"/>
            <a:ext cx="6807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It’s half past eleven.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It’s time to go home.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 err="1">
                <a:solidFill>
                  <a:srgbClr val="0000FF"/>
                </a:solidFill>
              </a:rPr>
              <a:t>Kangkang</a:t>
            </a:r>
            <a:r>
              <a:rPr lang="en-US" altLang="zh-CN" sz="3200" b="1" dirty="0">
                <a:solidFill>
                  <a:srgbClr val="0000FF"/>
                </a:solidFill>
              </a:rPr>
              <a:t> meets Baby Monkey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6600"/>
                </a:solidFill>
              </a:rPr>
              <a:t>on his way home </a:t>
            </a:r>
            <a:r>
              <a:rPr lang="en-US" altLang="zh-CN" sz="3200" b="1" dirty="0">
                <a:solidFill>
                  <a:srgbClr val="0000FF"/>
                </a:solidFill>
              </a:rPr>
              <a:t>in the afternoon.</a:t>
            </a:r>
          </a:p>
        </p:txBody>
      </p:sp>
      <p:sp>
        <p:nvSpPr>
          <p:cNvPr id="251912" name="Text Box 16"/>
          <p:cNvSpPr txBox="1">
            <a:spLocks noChangeArrowheads="1"/>
          </p:cNvSpPr>
          <p:nvPr/>
        </p:nvSpPr>
        <p:spPr bwMode="auto">
          <a:xfrm>
            <a:off x="3505200" y="5791200"/>
            <a:ext cx="306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3300"/>
                </a:solidFill>
              </a:rPr>
              <a:t>在他回家的路上</a:t>
            </a:r>
          </a:p>
        </p:txBody>
      </p:sp>
      <p:pic>
        <p:nvPicPr>
          <p:cNvPr id="251913" name="Picture 19" descr="26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27606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1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1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1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 descr="20061027014352403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02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zh-CN" altLang="en-US" sz="6600" b="1" kern="10">
              <a:ln w="9525">
                <a:rou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52931" name="TextBox 16"/>
          <p:cNvSpPr txBox="1">
            <a:spLocks noChangeArrowheads="1"/>
          </p:cNvSpPr>
          <p:nvPr/>
        </p:nvSpPr>
        <p:spPr bwMode="auto">
          <a:xfrm>
            <a:off x="533400" y="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6600"/>
                </a:solidFill>
                <a:ea typeface="华文新魏" panose="02010800040101010101" charset="-122"/>
              </a:rPr>
              <a:t>1a     Look, listen and say </a:t>
            </a:r>
          </a:p>
          <a:p>
            <a:pPr eaLnBrk="1" hangingPunct="1"/>
            <a:endParaRPr lang="en-US" altLang="zh-CN" sz="4000">
              <a:solidFill>
                <a:srgbClr val="FF6600"/>
              </a:solidFill>
            </a:endParaRPr>
          </a:p>
        </p:txBody>
      </p:sp>
      <p:pic>
        <p:nvPicPr>
          <p:cNvPr id="14340" name="图片 17" descr="ship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0"/>
            <a:ext cx="114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8" descr="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914400"/>
            <a:ext cx="64579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19" descr="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914400"/>
            <a:ext cx="64389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20" descr="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990600"/>
            <a:ext cx="6467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21" descr="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143000"/>
            <a:ext cx="57912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22" descr="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990600"/>
            <a:ext cx="6010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  <p:bldP spid="2529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228600" y="-381000"/>
            <a:ext cx="84455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66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000">
              <a:solidFill>
                <a:srgbClr val="FF0066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000">
              <a:solidFill>
                <a:srgbClr val="FF0066"/>
              </a:solidFill>
              <a:latin typeface="Courier New" panose="02070309020205020404" pitchFamily="49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</a:rPr>
              <a:t>1. What’s wrong with Baby Monkey?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00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00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00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</a:rPr>
              <a:t>2. Does Kangkang help him find his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</a:rPr>
              <a:t>    home?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09600" y="2743200"/>
            <a:ext cx="6910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66"/>
                </a:solidFill>
              </a:rPr>
              <a:t>He can’t find his way home</a:t>
            </a:r>
            <a:r>
              <a:rPr lang="en-US" altLang="zh-CN" sz="400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762000" y="5334000"/>
            <a:ext cx="343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66"/>
                </a:solidFill>
              </a:rPr>
              <a:t>Yes, he does.</a:t>
            </a:r>
          </a:p>
        </p:txBody>
      </p:sp>
      <p:sp>
        <p:nvSpPr>
          <p:cNvPr id="253957" name="WordArt 5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3771900" cy="89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6600"/>
                </a:solidFill>
                <a:latin typeface="+mj-lt"/>
                <a:ea typeface="+mj-lt"/>
                <a:cs typeface="+mj-lt"/>
              </a:rPr>
              <a:t>Listen to 1a and answer:</a:t>
            </a:r>
            <a:endParaRPr lang="zh-CN" altLang="en-US" sz="4400" b="1" kern="10" dirty="0">
              <a:ln w="9525">
                <a:solidFill>
                  <a:srgbClr val="FFFF00"/>
                </a:solidFill>
                <a:round/>
              </a:ln>
              <a:solidFill>
                <a:srgbClr val="FF66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4648200" y="76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zh-CN" sz="2400" b="1"/>
          </a:p>
        </p:txBody>
      </p:sp>
      <p:pic>
        <p:nvPicPr>
          <p:cNvPr id="7" name="SectionC-1a配套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1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3954" grpId="0"/>
      <p:bldP spid="253955" grpId="0"/>
      <p:bldP spid="2539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Flower Background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9" name="Text Box 8"/>
          <p:cNvSpPr txBox="1">
            <a:spLocks noChangeArrowheads="1"/>
          </p:cNvSpPr>
          <p:nvPr/>
        </p:nvSpPr>
        <p:spPr bwMode="auto">
          <a:xfrm>
            <a:off x="3200400" y="1752600"/>
            <a:ext cx="5257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6600"/>
                </a:solidFill>
              </a:rPr>
              <a:t>What’s wrong with you?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66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6600"/>
                </a:solidFill>
              </a:rPr>
              <a:t>I can’t find my way home.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66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6600"/>
                </a:solidFill>
              </a:rPr>
              <a:t>Here we are.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66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6600"/>
                </a:solidFill>
              </a:rPr>
              <a:t>It’s very kind of you.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>
              <a:solidFill>
                <a:srgbClr val="FF66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6600"/>
                </a:solidFill>
              </a:rPr>
              <a:t>Thank you for your help.</a:t>
            </a:r>
          </a:p>
        </p:txBody>
      </p:sp>
      <p:sp>
        <p:nvSpPr>
          <p:cNvPr id="254980" name="Text Box 9"/>
          <p:cNvSpPr txBox="1">
            <a:spLocks noChangeArrowheads="1"/>
          </p:cNvSpPr>
          <p:nvPr/>
        </p:nvSpPr>
        <p:spPr bwMode="auto">
          <a:xfrm rot="-618215">
            <a:off x="1978025" y="2960688"/>
            <a:ext cx="6778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FF"/>
                </a:solidFill>
              </a:rPr>
              <a:t>Group  work</a:t>
            </a:r>
          </a:p>
        </p:txBody>
      </p:sp>
      <p:sp>
        <p:nvSpPr>
          <p:cNvPr id="254981" name="Oval 10"/>
          <p:cNvSpPr>
            <a:spLocks noChangeArrowheads="1"/>
          </p:cNvSpPr>
          <p:nvPr/>
        </p:nvSpPr>
        <p:spPr bwMode="auto">
          <a:xfrm>
            <a:off x="3124200" y="152400"/>
            <a:ext cx="1143000" cy="1143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00FF"/>
              </a:solidFill>
            </a:endParaRPr>
          </a:p>
        </p:txBody>
      </p:sp>
      <p:pic>
        <p:nvPicPr>
          <p:cNvPr id="254982" name="Picture 12" descr="044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758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3" name="Picture 14" descr="200606241809145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3267075"/>
            <a:ext cx="2667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4" name="Picture 11" descr="000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83820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WordArt 4"/>
          <p:cNvSpPr>
            <a:spLocks noChangeArrowheads="1" noChangeShapeType="1" noTextEdit="1"/>
          </p:cNvSpPr>
          <p:nvPr/>
        </p:nvSpPr>
        <p:spPr bwMode="auto">
          <a:xfrm>
            <a:off x="3352800" y="228600"/>
            <a:ext cx="50292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093"/>
              </a:avLst>
            </a:prstTxWarp>
          </a:bodyPr>
          <a:lstStyle/>
          <a:p>
            <a:pPr algn="ctr"/>
            <a:r>
              <a:rPr lang="en-US" altLang="zh-CN" sz="60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99CC"/>
                </a:solidFill>
                <a:latin typeface="+mj-lt"/>
                <a:ea typeface="+mj-lt"/>
                <a:cs typeface="+mj-lt"/>
              </a:rPr>
              <a:t>1b  Act out 1a!</a:t>
            </a:r>
            <a:endParaRPr lang="zh-CN" altLang="en-US" sz="6000" b="1" kern="10">
              <a:ln w="9525">
                <a:solidFill>
                  <a:srgbClr val="FF00FF"/>
                </a:solidFill>
                <a:round/>
              </a:ln>
              <a:solidFill>
                <a:srgbClr val="FF99CC"/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/>
      <p:bldP spid="254980" grpId="0"/>
      <p:bldP spid="163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0292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latin typeface="+mj-lt"/>
                <a:ea typeface="+mj-lt"/>
                <a:cs typeface="+mj-lt"/>
              </a:rPr>
              <a:t>Project: Guess the animals!</a:t>
            </a:r>
            <a:endParaRPr lang="zh-CN" altLang="en-US" sz="6000" b="1" kern="10" dirty="0">
              <a:ln w="9525">
                <a:solidFill>
                  <a:srgbClr val="FF0000"/>
                </a:solidFill>
                <a:round/>
              </a:ln>
              <a:solidFill>
                <a:srgbClr val="FF99CC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56003" name="Text Box 9"/>
          <p:cNvSpPr txBox="1">
            <a:spLocks noChangeArrowheads="1"/>
          </p:cNvSpPr>
          <p:nvPr/>
        </p:nvSpPr>
        <p:spPr bwMode="auto">
          <a:xfrm>
            <a:off x="1219200" y="1981200"/>
            <a:ext cx="655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I’m white. I have red eyes,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a short tail and long ears.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I like vegetables.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CC"/>
                </a:solidFill>
                <a:latin typeface="Comic Sans MS" panose="030F0702030302020204" pitchFamily="66" charset="0"/>
              </a:rPr>
              <a:t>        Who am I</a:t>
            </a:r>
          </a:p>
        </p:txBody>
      </p:sp>
      <p:pic>
        <p:nvPicPr>
          <p:cNvPr id="21515" name="Picture 11" descr="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200400"/>
            <a:ext cx="69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真棒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838200"/>
            <a:ext cx="1504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6" name="Text Box 15"/>
          <p:cNvSpPr txBox="1">
            <a:spLocks noChangeArrowheads="1"/>
          </p:cNvSpPr>
          <p:nvPr/>
        </p:nvSpPr>
        <p:spPr bwMode="auto">
          <a:xfrm>
            <a:off x="5715000" y="5029200"/>
            <a:ext cx="160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</a:rPr>
              <a:t>rabbit</a:t>
            </a:r>
          </a:p>
        </p:txBody>
      </p:sp>
      <p:pic>
        <p:nvPicPr>
          <p:cNvPr id="17415" name="图片 8" descr="1865543_190842032685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4054475"/>
            <a:ext cx="3505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256003" grpId="0"/>
      <p:bldP spid="2560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0292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60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latin typeface="+mj-lt"/>
                <a:ea typeface="+mj-lt"/>
                <a:cs typeface="+mj-lt"/>
              </a:rPr>
              <a:t>Project: Guess the animals!</a:t>
            </a:r>
            <a:endParaRPr lang="zh-CN" altLang="en-US" sz="6000" b="1" kern="10">
              <a:ln w="9525">
                <a:solidFill>
                  <a:srgbClr val="FF0000"/>
                </a:solidFill>
                <a:round/>
              </a:ln>
              <a:solidFill>
                <a:srgbClr val="FF99CC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5072063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He has a long nose.  He has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two large ears like fans. His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legs are like pillars(</a:t>
            </a:r>
            <a:r>
              <a:rPr lang="zh-CN" altLang="en-US" sz="2800" b="1">
                <a:solidFill>
                  <a:srgbClr val="0000FF"/>
                </a:solidFill>
              </a:rPr>
              <a:t>柱子</a:t>
            </a:r>
            <a:r>
              <a:rPr lang="en-US" altLang="zh-CN" sz="2800" b="1">
                <a:solidFill>
                  <a:srgbClr val="0000FF"/>
                </a:solidFill>
              </a:rPr>
              <a:t>). His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</a:rPr>
              <a:t>tail is like a pigtail.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600" b="1">
              <a:solidFill>
                <a:srgbClr val="FF33CC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33CC"/>
                </a:solidFill>
                <a:latin typeface="Comic Sans MS" panose="030F0702030302020204" pitchFamily="66" charset="0"/>
              </a:rPr>
              <a:t>      Who is he</a:t>
            </a:r>
          </a:p>
        </p:txBody>
      </p:sp>
      <p:pic>
        <p:nvPicPr>
          <p:cNvPr id="22532" name="Picture 4" descr="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10000"/>
            <a:ext cx="69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真棒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447800"/>
            <a:ext cx="1504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/>
          <p:nvPr/>
        </p:nvGrpSpPr>
        <p:grpSpPr bwMode="auto">
          <a:xfrm>
            <a:off x="990600" y="4038600"/>
            <a:ext cx="5629275" cy="2667000"/>
            <a:chOff x="624" y="2544"/>
            <a:chExt cx="3546" cy="1680"/>
          </a:xfrm>
        </p:grpSpPr>
        <p:sp>
          <p:nvSpPr>
            <p:cNvPr id="257031" name="Text Box 8"/>
            <p:cNvSpPr txBox="1">
              <a:spLocks noChangeArrowheads="1"/>
            </p:cNvSpPr>
            <p:nvPr/>
          </p:nvSpPr>
          <p:spPr bwMode="auto">
            <a:xfrm>
              <a:off x="2592" y="3442"/>
              <a:ext cx="157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>
                  <a:solidFill>
                    <a:srgbClr val="0000FF"/>
                  </a:solidFill>
                </a:rPr>
                <a:t>elephant</a:t>
              </a:r>
            </a:p>
          </p:txBody>
        </p:sp>
        <p:pic>
          <p:nvPicPr>
            <p:cNvPr id="257032" name="Picture 11" descr="大象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2544"/>
              <a:ext cx="192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257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4"/>
          <p:cNvSpPr txBox="1">
            <a:spLocks noChangeArrowheads="1"/>
          </p:cNvSpPr>
          <p:nvPr/>
        </p:nvSpPr>
        <p:spPr bwMode="auto">
          <a:xfrm>
            <a:off x="0" y="685800"/>
            <a:ext cx="84216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</a:rPr>
              <a:t>Write a short passage about your favorite animal.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The following information in the table may help you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459" name="Picture 8" descr="107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0" y="1143000"/>
            <a:ext cx="6667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107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4953000"/>
            <a:ext cx="5191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04800" y="228600"/>
            <a:ext cx="456356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Written work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762000" y="2743200"/>
          <a:ext cx="7162800" cy="3930652"/>
        </p:xfrm>
        <a:graphic>
          <a:graphicData uri="http://schemas.openxmlformats.org/drawingml/2006/table">
            <a:tbl>
              <a:tblPr/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dog, panda, monkey…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white, black, brown…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small, big, short…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meat, vegetable, banana…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Reason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  <a:cs typeface="宋体" panose="02010600030101010101" pitchFamily="2" charset="-122"/>
                        </a:rPr>
                        <a:t>cute, strong, kind…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44958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zh-CN" altLang="en-US" sz="6000" b="1" kern="10">
              <a:ln w="9525">
                <a:solidFill>
                  <a:srgbClr val="FF99CC"/>
                </a:solidFill>
                <a:round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9075" name="Text Box 7"/>
          <p:cNvSpPr txBox="1">
            <a:spLocks noChangeArrowheads="1"/>
          </p:cNvSpPr>
          <p:nvPr/>
        </p:nvSpPr>
        <p:spPr bwMode="auto">
          <a:xfrm>
            <a:off x="2286000" y="1447800"/>
            <a:ext cx="5257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on </a:t>
            </a:r>
            <a:r>
              <a:rPr lang="en-US" altLang="zh-CN" sz="3200" b="1" dirty="0">
                <a:solidFill>
                  <a:srgbClr val="FF9900"/>
                </a:solidFill>
              </a:rPr>
              <a:t>one’s way home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on one’s </a:t>
            </a:r>
            <a:r>
              <a:rPr lang="en-US" altLang="zh-CN" sz="3200" b="1" dirty="0">
                <a:solidFill>
                  <a:srgbClr val="FF9900"/>
                </a:solidFill>
              </a:rPr>
              <a:t>way to </a:t>
            </a:r>
            <a:r>
              <a:rPr lang="en-US" altLang="zh-CN" sz="3200" b="1" dirty="0">
                <a:solidFill>
                  <a:srgbClr val="0000FF"/>
                </a:solidFill>
              </a:rPr>
              <a:t>+ </a:t>
            </a:r>
            <a:r>
              <a:rPr lang="zh-CN" altLang="en-US" sz="3200" b="1" dirty="0">
                <a:solidFill>
                  <a:srgbClr val="0000FF"/>
                </a:solidFill>
              </a:rPr>
              <a:t>名词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2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What’s </a:t>
            </a:r>
            <a:r>
              <a:rPr lang="en-US" altLang="zh-CN" sz="3200" b="1" dirty="0">
                <a:solidFill>
                  <a:srgbClr val="FF9900"/>
                </a:solidFill>
              </a:rPr>
              <a:t>wrong with </a:t>
            </a:r>
            <a:r>
              <a:rPr lang="en-US" altLang="zh-CN" sz="3200" b="1" dirty="0">
                <a:solidFill>
                  <a:srgbClr val="0000FF"/>
                </a:solidFill>
              </a:rPr>
              <a:t>you?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It’s very kind </a:t>
            </a:r>
            <a:r>
              <a:rPr lang="en-US" altLang="zh-CN" sz="3200" b="1" dirty="0">
                <a:solidFill>
                  <a:srgbClr val="FF9900"/>
                </a:solidFill>
              </a:rPr>
              <a:t>of </a:t>
            </a:r>
            <a:r>
              <a:rPr lang="en-US" altLang="zh-CN" sz="3200" b="1" dirty="0">
                <a:solidFill>
                  <a:srgbClr val="0000FF"/>
                </a:solidFill>
              </a:rPr>
              <a:t>you.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0000FF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</a:rPr>
              <a:t>Thank you </a:t>
            </a:r>
            <a:r>
              <a:rPr lang="en-US" altLang="zh-CN" sz="3200" b="1" dirty="0">
                <a:solidFill>
                  <a:srgbClr val="FF9900"/>
                </a:solidFill>
              </a:rPr>
              <a:t>for </a:t>
            </a:r>
            <a:r>
              <a:rPr lang="en-US" altLang="zh-CN" sz="3200" b="1" dirty="0">
                <a:solidFill>
                  <a:srgbClr val="0000FF"/>
                </a:solidFill>
              </a:rPr>
              <a:t>your help.</a:t>
            </a:r>
          </a:p>
        </p:txBody>
      </p:sp>
      <p:sp>
        <p:nvSpPr>
          <p:cNvPr id="259076" name="AutoShape 8"/>
          <p:cNvSpPr/>
          <p:nvPr/>
        </p:nvSpPr>
        <p:spPr bwMode="auto">
          <a:xfrm>
            <a:off x="2133600" y="1752600"/>
            <a:ext cx="152400" cy="533400"/>
          </a:xfrm>
          <a:prstGeom prst="leftBrace">
            <a:avLst>
              <a:gd name="adj1" fmla="val 2915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2209800" y="1"/>
            <a:ext cx="6705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 kern="10" dirty="0">
                <a:ln w="9525">
                  <a:solidFill>
                    <a:srgbClr val="FF99CC"/>
                  </a:solidFill>
                  <a:round/>
                </a:ln>
                <a:solidFill>
                  <a:srgbClr val="0000FF"/>
                </a:solidFill>
                <a:latin typeface="+mj-lt"/>
                <a:ea typeface="MS UI Gothic" panose="020B0600070205080204" pitchFamily="34" charset="-128"/>
              </a:rPr>
              <a:t>    Summary</a:t>
            </a:r>
            <a:endParaRPr lang="zh-CN" altLang="en-US" sz="5400" b="1" kern="10" dirty="0">
              <a:ln w="9525">
                <a:solidFill>
                  <a:srgbClr val="FF99CC"/>
                </a:solidFill>
                <a:round/>
              </a:ln>
              <a:solidFill>
                <a:srgbClr val="0000FF"/>
              </a:solidFill>
              <a:latin typeface="+mj-lt"/>
              <a:ea typeface="MS UI Gothic" panose="020B0600070205080204" pitchFamily="34" charset="-128"/>
            </a:endParaRPr>
          </a:p>
          <a:p>
            <a:pPr>
              <a:defRPr/>
            </a:pPr>
            <a:endParaRPr lang="zh-CN" altLang="en-US" sz="5400" b="1" dirty="0">
              <a:latin typeface="+mj-lt"/>
              <a:ea typeface="MS UI Gothic" panose="020B0600070205080204" pitchFamily="34" charset="-128"/>
            </a:endParaRPr>
          </a:p>
        </p:txBody>
      </p:sp>
      <p:pic>
        <p:nvPicPr>
          <p:cNvPr id="20486" name="图片 12" descr="yuanqiu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895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13" descr="yuanqiu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396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14" descr="yuanqiu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4953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15" descr="yuanqiu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752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59075" grpId="0"/>
      <p:bldP spid="259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4" descr="panda"/>
          <p:cNvPicPr>
            <a:picLocks noChangeAspect="1" noChangeArrowheads="1"/>
          </p:cNvPicPr>
          <p:nvPr/>
        </p:nvPicPr>
        <p:blipFill>
          <a:blip r:embed="rId3" cstate="email"/>
          <a:srcRect l="-883" r="-766"/>
          <a:stretch>
            <a:fillRect/>
          </a:stretch>
        </p:blipFill>
        <p:spPr bwMode="auto">
          <a:xfrm>
            <a:off x="381000" y="990600"/>
            <a:ext cx="533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Rectangle 16"/>
          <p:cNvSpPr>
            <a:spLocks noChangeArrowheads="1"/>
          </p:cNvSpPr>
          <p:nvPr/>
        </p:nvSpPr>
        <p:spPr bwMode="auto">
          <a:xfrm>
            <a:off x="381000" y="990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68" name="Rectangle 18"/>
          <p:cNvSpPr>
            <a:spLocks noChangeArrowheads="1"/>
          </p:cNvSpPr>
          <p:nvPr/>
        </p:nvSpPr>
        <p:spPr bwMode="auto">
          <a:xfrm>
            <a:off x="4038600" y="9906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69" name="Rectangle 19"/>
          <p:cNvSpPr>
            <a:spLocks noChangeArrowheads="1"/>
          </p:cNvSpPr>
          <p:nvPr/>
        </p:nvSpPr>
        <p:spPr bwMode="auto">
          <a:xfrm>
            <a:off x="2209800" y="990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70" name="Rectangle 22"/>
          <p:cNvSpPr>
            <a:spLocks noChangeArrowheads="1"/>
          </p:cNvSpPr>
          <p:nvPr/>
        </p:nvSpPr>
        <p:spPr bwMode="auto">
          <a:xfrm>
            <a:off x="381000" y="2514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71" name="Rectangle 23"/>
          <p:cNvSpPr>
            <a:spLocks noChangeArrowheads="1"/>
          </p:cNvSpPr>
          <p:nvPr/>
        </p:nvSpPr>
        <p:spPr bwMode="auto">
          <a:xfrm>
            <a:off x="381000" y="4038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72" name="Rectangle 24"/>
          <p:cNvSpPr>
            <a:spLocks noChangeArrowheads="1"/>
          </p:cNvSpPr>
          <p:nvPr/>
        </p:nvSpPr>
        <p:spPr bwMode="auto">
          <a:xfrm>
            <a:off x="2209800" y="2514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73" name="Rectangle 25"/>
          <p:cNvSpPr>
            <a:spLocks noChangeArrowheads="1"/>
          </p:cNvSpPr>
          <p:nvPr/>
        </p:nvSpPr>
        <p:spPr bwMode="auto">
          <a:xfrm>
            <a:off x="2209800" y="40386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74" name="Rectangle 26"/>
          <p:cNvSpPr>
            <a:spLocks noChangeArrowheads="1"/>
          </p:cNvSpPr>
          <p:nvPr/>
        </p:nvSpPr>
        <p:spPr bwMode="auto">
          <a:xfrm>
            <a:off x="4038600" y="25146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1675" name="Rectangle 27"/>
          <p:cNvSpPr>
            <a:spLocks noChangeArrowheads="1"/>
          </p:cNvSpPr>
          <p:nvPr/>
        </p:nvSpPr>
        <p:spPr bwMode="auto">
          <a:xfrm>
            <a:off x="4038600" y="40386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3084" name="WordArt 29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latin typeface="+mj-lt"/>
                <a:ea typeface="+mj-lt"/>
                <a:cs typeface="+mj-lt"/>
              </a:rPr>
              <a:t>What is the animal?</a:t>
            </a:r>
            <a:endParaRPr lang="zh-CN" altLang="en-US" sz="4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1677" name="Text Box 30"/>
          <p:cNvSpPr txBox="1">
            <a:spLocks noChangeArrowheads="1"/>
          </p:cNvSpPr>
          <p:nvPr/>
        </p:nvSpPr>
        <p:spPr bwMode="auto">
          <a:xfrm>
            <a:off x="6553200" y="2819400"/>
            <a:ext cx="200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0000FF"/>
                </a:solidFill>
              </a:rPr>
              <a:t>panda</a:t>
            </a:r>
          </a:p>
        </p:txBody>
      </p:sp>
      <p:sp>
        <p:nvSpPr>
          <p:cNvPr id="3086" name="WordArt 31" descr="20061027014352403"/>
          <p:cNvSpPr>
            <a:spLocks noChangeArrowheads="1" noChangeShapeType="1" noTextEdit="1"/>
          </p:cNvSpPr>
          <p:nvPr/>
        </p:nvSpPr>
        <p:spPr bwMode="auto">
          <a:xfrm rot="1827755">
            <a:off x="6488113" y="682625"/>
            <a:ext cx="29194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6600" b="1" kern="10">
                <a:ln w="9525">
                  <a:round/>
                </a:ln>
                <a:solidFill>
                  <a:srgbClr val="FF6600"/>
                </a:solidFill>
                <a:latin typeface="+mj-lt"/>
                <a:ea typeface="+mj-lt"/>
                <a:cs typeface="+mj-lt"/>
              </a:rPr>
              <a:t>Game!   </a:t>
            </a:r>
            <a:endParaRPr lang="zh-CN" altLang="en-US" sz="6600" b="1" kern="10">
              <a:ln w="9525">
                <a:round/>
              </a:ln>
              <a:solidFill>
                <a:srgbClr val="FF6600"/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0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241670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Effect transition="out" filter="circle(in)">
                                      <p:cBhvr>
                                        <p:cTn id="32" dur="10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8" grpId="0"/>
      <p:bldP spid="241669" grpId="0"/>
      <p:bldP spid="241670" grpId="0"/>
      <p:bldP spid="241671" grpId="0"/>
      <p:bldP spid="241672" grpId="0"/>
      <p:bldP spid="241673" grpId="0"/>
      <p:bldP spid="241674" grpId="0"/>
      <p:bldP spid="241675" grpId="0"/>
      <p:bldP spid="3084" grpId="0" animBg="1"/>
      <p:bldP spid="241677" grpId="0"/>
      <p:bldP spid="30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4"/>
          <p:cNvSpPr txBox="1">
            <a:spLocks noChangeArrowheads="1"/>
          </p:cNvSpPr>
          <p:nvPr/>
        </p:nvSpPr>
        <p:spPr bwMode="auto">
          <a:xfrm>
            <a:off x="3851920" y="2766953"/>
            <a:ext cx="512832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33CC"/>
                </a:solidFill>
                <a:ea typeface="楷体_GB2312" pitchFamily="49" charset="-122"/>
              </a:rPr>
              <a:t>用所学知识，写一篇描述自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33CC"/>
                </a:solidFill>
                <a:ea typeface="楷体_GB2312" pitchFamily="49" charset="-122"/>
              </a:rPr>
              <a:t>己最喜爱的动物的短文。然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33CC"/>
                </a:solidFill>
                <a:ea typeface="楷体_GB2312" pitchFamily="49" charset="-122"/>
              </a:rPr>
              <a:t>后读给同伴听，让他猜猜你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33CC"/>
                </a:solidFill>
                <a:ea typeface="楷体_GB2312" pitchFamily="49" charset="-122"/>
              </a:rPr>
              <a:t>最喜爱的动物是什么</a:t>
            </a:r>
            <a:r>
              <a:rPr lang="zh-CN" altLang="en-US" sz="3200" b="1" dirty="0" smtClean="0">
                <a:solidFill>
                  <a:srgbClr val="FF33CC"/>
                </a:solidFill>
                <a:ea typeface="楷体_GB2312" pitchFamily="49" charset="-122"/>
              </a:rPr>
              <a:t>？ </a:t>
            </a:r>
            <a:endParaRPr lang="zh-CN" altLang="en-US" sz="3200" b="1" dirty="0">
              <a:solidFill>
                <a:srgbClr val="FF33CC"/>
              </a:solidFill>
              <a:ea typeface="楷体_GB2312" pitchFamily="49" charset="-122"/>
            </a:endParaRPr>
          </a:p>
        </p:txBody>
      </p:sp>
      <p:pic>
        <p:nvPicPr>
          <p:cNvPr id="24581" name="Picture 5" descr="homewo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31862">
            <a:off x="5126038" y="1136650"/>
            <a:ext cx="36718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0" name="Picture 6" descr="写字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3620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1" name="图片 4" descr="作业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94977"/>
            <a:ext cx="37290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2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latin typeface="+mj-lt"/>
                <a:ea typeface="+mj-lt"/>
                <a:cs typeface="+mj-lt"/>
              </a:rPr>
              <a:t>What is the animal?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2691" name="Text Box 13"/>
          <p:cNvSpPr txBox="1">
            <a:spLocks noChangeArrowheads="1"/>
          </p:cNvSpPr>
          <p:nvPr/>
        </p:nvSpPr>
        <p:spPr bwMode="auto">
          <a:xfrm>
            <a:off x="6629400" y="3048000"/>
            <a:ext cx="1570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0000FF"/>
                </a:solidFill>
              </a:rPr>
              <a:t>cats</a:t>
            </a:r>
          </a:p>
        </p:txBody>
      </p:sp>
      <p:sp>
        <p:nvSpPr>
          <p:cNvPr id="4100" name="WordArt 14" descr="20061027014352403"/>
          <p:cNvSpPr>
            <a:spLocks noChangeArrowheads="1" noChangeShapeType="1" noTextEdit="1"/>
          </p:cNvSpPr>
          <p:nvPr/>
        </p:nvSpPr>
        <p:spPr bwMode="auto">
          <a:xfrm rot="1827755">
            <a:off x="6224588" y="914400"/>
            <a:ext cx="29194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6600" b="1" kern="10">
                <a:ln w="9525">
                  <a:round/>
                </a:ln>
                <a:solidFill>
                  <a:srgbClr val="FF6600"/>
                </a:solidFill>
                <a:latin typeface="+mj-lt"/>
                <a:ea typeface="+mj-lt"/>
                <a:cs typeface="+mj-lt"/>
              </a:rPr>
              <a:t>Game!   </a:t>
            </a:r>
            <a:endParaRPr lang="zh-CN" altLang="en-US" sz="6600" b="1" kern="10">
              <a:ln w="9525">
                <a:round/>
              </a:ln>
              <a:solidFill>
                <a:srgbClr val="FF6600"/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242693" name="图片 15" descr="paojiao_afc873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200" y="1066800"/>
            <a:ext cx="345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4" name="Rectangle 10"/>
          <p:cNvSpPr>
            <a:spLocks noChangeArrowheads="1"/>
          </p:cNvSpPr>
          <p:nvPr/>
        </p:nvSpPr>
        <p:spPr bwMode="auto">
          <a:xfrm>
            <a:off x="381000" y="1600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695" name="Rectangle 10"/>
          <p:cNvSpPr>
            <a:spLocks noChangeArrowheads="1"/>
          </p:cNvSpPr>
          <p:nvPr/>
        </p:nvSpPr>
        <p:spPr bwMode="auto">
          <a:xfrm>
            <a:off x="2133600" y="1600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696" name="Rectangle 10"/>
          <p:cNvSpPr>
            <a:spLocks noChangeArrowheads="1"/>
          </p:cNvSpPr>
          <p:nvPr/>
        </p:nvSpPr>
        <p:spPr bwMode="auto">
          <a:xfrm>
            <a:off x="3886200" y="1600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697" name="Rectangle 10"/>
          <p:cNvSpPr>
            <a:spLocks noChangeArrowheads="1"/>
          </p:cNvSpPr>
          <p:nvPr/>
        </p:nvSpPr>
        <p:spPr bwMode="auto">
          <a:xfrm>
            <a:off x="381000" y="3124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2133600" y="3124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699" name="Rectangle 10"/>
          <p:cNvSpPr>
            <a:spLocks noChangeArrowheads="1"/>
          </p:cNvSpPr>
          <p:nvPr/>
        </p:nvSpPr>
        <p:spPr bwMode="auto">
          <a:xfrm>
            <a:off x="3886200" y="3124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700" name="Rectangle 10"/>
          <p:cNvSpPr>
            <a:spLocks noChangeArrowheads="1"/>
          </p:cNvSpPr>
          <p:nvPr/>
        </p:nvSpPr>
        <p:spPr bwMode="auto">
          <a:xfrm>
            <a:off x="381000" y="4648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701" name="Rectangle 10"/>
          <p:cNvSpPr>
            <a:spLocks noChangeArrowheads="1"/>
          </p:cNvSpPr>
          <p:nvPr/>
        </p:nvSpPr>
        <p:spPr bwMode="auto">
          <a:xfrm>
            <a:off x="2133600" y="4648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2702" name="Rectangle 10"/>
          <p:cNvSpPr>
            <a:spLocks noChangeArrowheads="1"/>
          </p:cNvSpPr>
          <p:nvPr/>
        </p:nvSpPr>
        <p:spPr bwMode="auto">
          <a:xfrm>
            <a:off x="3886200" y="4648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32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47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57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242691" grpId="0"/>
      <p:bldP spid="4100" grpId="0" animBg="1"/>
      <p:bldP spid="242694" grpId="0"/>
      <p:bldP spid="242695" grpId="0"/>
      <p:bldP spid="242696" grpId="0"/>
      <p:bldP spid="242697" grpId="0"/>
      <p:bldP spid="242698" grpId="0"/>
      <p:bldP spid="242699" grpId="0"/>
      <p:bldP spid="242700" grpId="0"/>
      <p:bldP spid="242701" grpId="0"/>
      <p:bldP spid="242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16" descr="猴子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600200"/>
            <a:ext cx="5410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81000" y="1600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4038600" y="1600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2209800" y="1600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381000" y="3124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381000" y="4648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2209800" y="3124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2209800" y="4648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4038600" y="3124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4038600" y="46482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latin typeface="+mj-lt"/>
                <a:ea typeface="+mj-lt"/>
                <a:cs typeface="+mj-lt"/>
              </a:rPr>
              <a:t>What is the animal?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6248400" y="2438400"/>
            <a:ext cx="2800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0000FF"/>
                </a:solidFill>
              </a:rPr>
              <a:t>monkey</a:t>
            </a:r>
          </a:p>
        </p:txBody>
      </p:sp>
      <p:sp>
        <p:nvSpPr>
          <p:cNvPr id="5134" name="WordArt 14" descr="20061027014352403"/>
          <p:cNvSpPr>
            <a:spLocks noChangeArrowheads="1" noChangeShapeType="1" noTextEdit="1"/>
          </p:cNvSpPr>
          <p:nvPr/>
        </p:nvSpPr>
        <p:spPr bwMode="auto">
          <a:xfrm rot="1827755">
            <a:off x="6224588" y="914400"/>
            <a:ext cx="29194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6600" b="1" kern="10">
                <a:ln w="9525">
                  <a:round/>
                </a:ln>
                <a:solidFill>
                  <a:srgbClr val="FF6600"/>
                </a:solidFill>
                <a:latin typeface="+mj-lt"/>
                <a:ea typeface="+mj-lt"/>
                <a:cs typeface="+mj-lt"/>
              </a:rPr>
              <a:t>Game!   </a:t>
            </a:r>
            <a:endParaRPr lang="zh-CN" altLang="en-US" sz="6600" b="1" kern="10">
              <a:ln w="9525">
                <a:round/>
              </a:ln>
              <a:solidFill>
                <a:srgbClr val="FF6600"/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circle(in)">
                                      <p:cBhvr>
                                        <p:cTn id="27" dur="10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43718"/>
                                        </p:tgtEl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37" dur="1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/>
      <p:bldP spid="243716" grpId="0"/>
      <p:bldP spid="243717" grpId="0"/>
      <p:bldP spid="243718" grpId="0"/>
      <p:bldP spid="243719" grpId="0"/>
      <p:bldP spid="243720" grpId="0"/>
      <p:bldP spid="243721" grpId="0"/>
      <p:bldP spid="243722" grpId="0"/>
      <p:bldP spid="243723" grpId="0"/>
      <p:bldP spid="5132" grpId="0" animBg="1"/>
      <p:bldP spid="243725" grpId="0"/>
      <p:bldP spid="5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4864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latin typeface="+mj-lt"/>
                <a:ea typeface="+mj-lt"/>
                <a:cs typeface="+mj-lt"/>
              </a:rPr>
              <a:t>What is the animal?</a:t>
            </a:r>
            <a:endParaRPr lang="zh-CN" altLang="en-US" sz="4400" b="1" kern="1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6147" name="WordArt 6" descr="20061027014352403"/>
          <p:cNvSpPr>
            <a:spLocks noChangeArrowheads="1" noChangeShapeType="1" noTextEdit="1"/>
          </p:cNvSpPr>
          <p:nvPr/>
        </p:nvSpPr>
        <p:spPr bwMode="auto">
          <a:xfrm rot="1827755">
            <a:off x="6224588" y="914400"/>
            <a:ext cx="29194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6600" b="1" kern="10">
                <a:ln w="9525">
                  <a:round/>
                </a:ln>
                <a:solidFill>
                  <a:srgbClr val="FF6600"/>
                </a:solidFill>
                <a:latin typeface="+mj-lt"/>
                <a:ea typeface="+mj-lt"/>
                <a:cs typeface="+mj-lt"/>
              </a:rPr>
              <a:t>Game!   </a:t>
            </a:r>
            <a:endParaRPr lang="zh-CN" altLang="en-US" sz="6600" b="1" kern="10">
              <a:ln w="9525">
                <a:round/>
              </a:ln>
              <a:solidFill>
                <a:srgbClr val="FF66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4740" name="Text Box 16"/>
          <p:cNvSpPr txBox="1">
            <a:spLocks noChangeArrowheads="1"/>
          </p:cNvSpPr>
          <p:nvPr/>
        </p:nvSpPr>
        <p:spPr bwMode="auto">
          <a:xfrm>
            <a:off x="6477000" y="2819400"/>
            <a:ext cx="1416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663300"/>
                </a:solidFill>
              </a:rPr>
              <a:t>lion</a:t>
            </a:r>
          </a:p>
        </p:txBody>
      </p:sp>
      <p:pic>
        <p:nvPicPr>
          <p:cNvPr id="244741" name="内容占位符 17" descr="shiz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857375"/>
            <a:ext cx="5202238" cy="3276600"/>
          </a:xfrm>
        </p:spPr>
      </p:pic>
      <p:sp>
        <p:nvSpPr>
          <p:cNvPr id="244742" name="Rectangle 12"/>
          <p:cNvSpPr>
            <a:spLocks noChangeArrowheads="1"/>
          </p:cNvSpPr>
          <p:nvPr/>
        </p:nvSpPr>
        <p:spPr bwMode="auto">
          <a:xfrm>
            <a:off x="1066800" y="13716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3" name="Rectangle 12"/>
          <p:cNvSpPr>
            <a:spLocks noChangeArrowheads="1"/>
          </p:cNvSpPr>
          <p:nvPr/>
        </p:nvSpPr>
        <p:spPr bwMode="auto">
          <a:xfrm>
            <a:off x="2819400" y="13716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4" name="Rectangle 12"/>
          <p:cNvSpPr>
            <a:spLocks noChangeArrowheads="1"/>
          </p:cNvSpPr>
          <p:nvPr/>
        </p:nvSpPr>
        <p:spPr bwMode="auto">
          <a:xfrm>
            <a:off x="4495800" y="13716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5" name="Rectangle 12"/>
          <p:cNvSpPr>
            <a:spLocks noChangeArrowheads="1"/>
          </p:cNvSpPr>
          <p:nvPr/>
        </p:nvSpPr>
        <p:spPr bwMode="auto">
          <a:xfrm>
            <a:off x="1066800" y="28194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6" name="Rectangle 12"/>
          <p:cNvSpPr>
            <a:spLocks noChangeArrowheads="1"/>
          </p:cNvSpPr>
          <p:nvPr/>
        </p:nvSpPr>
        <p:spPr bwMode="auto">
          <a:xfrm>
            <a:off x="2819400" y="28194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7" name="Rectangle 12"/>
          <p:cNvSpPr>
            <a:spLocks noChangeArrowheads="1"/>
          </p:cNvSpPr>
          <p:nvPr/>
        </p:nvSpPr>
        <p:spPr bwMode="auto">
          <a:xfrm>
            <a:off x="4495800" y="28194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1066800" y="4267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49" name="Rectangle 12"/>
          <p:cNvSpPr>
            <a:spLocks noChangeArrowheads="1"/>
          </p:cNvSpPr>
          <p:nvPr/>
        </p:nvSpPr>
        <p:spPr bwMode="auto">
          <a:xfrm>
            <a:off x="2819400" y="4267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4750" name="Rectangle 12"/>
          <p:cNvSpPr>
            <a:spLocks noChangeArrowheads="1"/>
          </p:cNvSpPr>
          <p:nvPr/>
        </p:nvSpPr>
        <p:spPr bwMode="auto">
          <a:xfrm>
            <a:off x="4495800" y="4267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244740" grpId="0"/>
      <p:bldP spid="244742" grpId="0"/>
      <p:bldP spid="244743" grpId="0"/>
      <p:bldP spid="244744" grpId="0"/>
      <p:bldP spid="244745" grpId="0"/>
      <p:bldP spid="244746" grpId="0"/>
      <p:bldP spid="244747" grpId="0"/>
      <p:bldP spid="244748" grpId="0"/>
      <p:bldP spid="244749" grpId="0"/>
      <p:bldP spid="2447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1" descr="图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3" name="Picture 5" descr="14ms09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1828800"/>
            <a:ext cx="5867400" cy="4400550"/>
          </a:xfrm>
        </p:spPr>
      </p:pic>
      <p:sp>
        <p:nvSpPr>
          <p:cNvPr id="7172" name="WordArt 7" descr="20061027014352403"/>
          <p:cNvSpPr>
            <a:spLocks noChangeArrowheads="1" noChangeShapeType="1" noTextEdit="1"/>
          </p:cNvSpPr>
          <p:nvPr/>
        </p:nvSpPr>
        <p:spPr bwMode="auto">
          <a:xfrm rot="1827755">
            <a:off x="6934200" y="533400"/>
            <a:ext cx="29194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6600" b="1" kern="10">
                <a:ln w="9525">
                  <a:rou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华文新魏" panose="02010800040101010101" charset="-122"/>
                <a:ea typeface="华文新魏" panose="02010800040101010101" charset="-122"/>
              </a:rPr>
              <a:t>Game!   </a:t>
            </a:r>
            <a:endParaRPr lang="zh-CN" altLang="en-US" sz="6600" b="1" kern="10">
              <a:ln w="9525">
                <a:rou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45765" name="Rectangle 8"/>
          <p:cNvSpPr>
            <a:spLocks noChangeArrowheads="1"/>
          </p:cNvSpPr>
          <p:nvPr/>
        </p:nvSpPr>
        <p:spPr bwMode="auto">
          <a:xfrm>
            <a:off x="457200" y="18288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66" name="Rectangle 9"/>
          <p:cNvSpPr>
            <a:spLocks noChangeArrowheads="1"/>
          </p:cNvSpPr>
          <p:nvPr/>
        </p:nvSpPr>
        <p:spPr bwMode="auto">
          <a:xfrm>
            <a:off x="2438400" y="18288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67" name="Rectangle 10"/>
          <p:cNvSpPr>
            <a:spLocks noChangeArrowheads="1"/>
          </p:cNvSpPr>
          <p:nvPr/>
        </p:nvSpPr>
        <p:spPr bwMode="auto">
          <a:xfrm>
            <a:off x="4419600" y="18288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68" name="Rectangle 11"/>
          <p:cNvSpPr>
            <a:spLocks noChangeArrowheads="1"/>
          </p:cNvSpPr>
          <p:nvPr/>
        </p:nvSpPr>
        <p:spPr bwMode="auto">
          <a:xfrm>
            <a:off x="457200" y="32766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69" name="Rectangle 12"/>
          <p:cNvSpPr>
            <a:spLocks noChangeArrowheads="1"/>
          </p:cNvSpPr>
          <p:nvPr/>
        </p:nvSpPr>
        <p:spPr bwMode="auto">
          <a:xfrm>
            <a:off x="457200" y="4724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70" name="Rectangle 13"/>
          <p:cNvSpPr>
            <a:spLocks noChangeArrowheads="1"/>
          </p:cNvSpPr>
          <p:nvPr/>
        </p:nvSpPr>
        <p:spPr bwMode="auto">
          <a:xfrm>
            <a:off x="2438400" y="32766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71" name="Rectangle 14"/>
          <p:cNvSpPr>
            <a:spLocks noChangeArrowheads="1"/>
          </p:cNvSpPr>
          <p:nvPr/>
        </p:nvSpPr>
        <p:spPr bwMode="auto">
          <a:xfrm>
            <a:off x="4419600" y="32766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72" name="Rectangle 15"/>
          <p:cNvSpPr>
            <a:spLocks noChangeArrowheads="1"/>
          </p:cNvSpPr>
          <p:nvPr/>
        </p:nvSpPr>
        <p:spPr bwMode="auto">
          <a:xfrm>
            <a:off x="2438400" y="4724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73" name="Rectangle 16"/>
          <p:cNvSpPr>
            <a:spLocks noChangeArrowheads="1"/>
          </p:cNvSpPr>
          <p:nvPr/>
        </p:nvSpPr>
        <p:spPr bwMode="auto">
          <a:xfrm>
            <a:off x="4419600" y="4724400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5774" name="Text Box 18"/>
          <p:cNvSpPr txBox="1">
            <a:spLocks noChangeArrowheads="1"/>
          </p:cNvSpPr>
          <p:nvPr/>
        </p:nvSpPr>
        <p:spPr bwMode="auto">
          <a:xfrm>
            <a:off x="288925" y="195263"/>
            <a:ext cx="5083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990000"/>
                </a:solidFill>
              </a:rPr>
              <a:t>What are the animals?</a:t>
            </a:r>
          </a:p>
        </p:txBody>
      </p:sp>
      <p:sp>
        <p:nvSpPr>
          <p:cNvPr id="245775" name="Text Box 19"/>
          <p:cNvSpPr txBox="1">
            <a:spLocks noChangeArrowheads="1"/>
          </p:cNvSpPr>
          <p:nvPr/>
        </p:nvSpPr>
        <p:spPr bwMode="auto">
          <a:xfrm>
            <a:off x="5940152" y="3013868"/>
            <a:ext cx="306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b="1" dirty="0"/>
              <a:t>elephants</a:t>
            </a:r>
          </a:p>
        </p:txBody>
      </p:sp>
      <p:sp>
        <p:nvSpPr>
          <p:cNvPr id="245776" name="Text Box 20"/>
          <p:cNvSpPr txBox="1">
            <a:spLocks noChangeArrowheads="1"/>
          </p:cNvSpPr>
          <p:nvPr/>
        </p:nvSpPr>
        <p:spPr bwMode="auto">
          <a:xfrm>
            <a:off x="228600" y="914400"/>
            <a:ext cx="795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990000"/>
                </a:solidFill>
              </a:rPr>
              <a:t>How many elephants are there in the picture?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5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4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Effect transition="out" filter="circle(in)">
                                      <p:cBhvr>
                                        <p:cTn id="73" dur="20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45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245765" grpId="0"/>
      <p:bldP spid="245766" grpId="0"/>
      <p:bldP spid="245767" grpId="0"/>
      <p:bldP spid="245768" grpId="0"/>
      <p:bldP spid="245769" grpId="0"/>
      <p:bldP spid="245770" grpId="0"/>
      <p:bldP spid="245771" grpId="0"/>
      <p:bldP spid="245772" grpId="0"/>
      <p:bldP spid="245773" grpId="0"/>
      <p:bldP spid="245774" grpId="0"/>
      <p:bldP spid="245775" grpId="0"/>
      <p:bldP spid="2457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5"/>
          <p:cNvSpPr txBox="1">
            <a:spLocks noChangeArrowheads="1"/>
          </p:cNvSpPr>
          <p:nvPr/>
        </p:nvSpPr>
        <p:spPr bwMode="auto">
          <a:xfrm>
            <a:off x="746125" y="369888"/>
            <a:ext cx="482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663300"/>
                </a:solidFill>
              </a:rPr>
              <a:t>What are the animal?</a:t>
            </a:r>
          </a:p>
        </p:txBody>
      </p:sp>
      <p:sp>
        <p:nvSpPr>
          <p:cNvPr id="246787" name="Text Box 6"/>
          <p:cNvSpPr txBox="1">
            <a:spLocks noChangeArrowheads="1"/>
          </p:cNvSpPr>
          <p:nvPr/>
        </p:nvSpPr>
        <p:spPr bwMode="auto">
          <a:xfrm>
            <a:off x="746125" y="1131888"/>
            <a:ext cx="597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</a:rPr>
              <a:t>How many animals are there?</a:t>
            </a:r>
          </a:p>
        </p:txBody>
      </p:sp>
      <p:sp>
        <p:nvSpPr>
          <p:cNvPr id="8196" name="WordArt 7" descr="20061027014352403"/>
          <p:cNvSpPr>
            <a:spLocks noChangeArrowheads="1" noChangeShapeType="1" noTextEdit="1"/>
          </p:cNvSpPr>
          <p:nvPr/>
        </p:nvSpPr>
        <p:spPr bwMode="auto">
          <a:xfrm rot="1827755">
            <a:off x="6224588" y="914400"/>
            <a:ext cx="29194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altLang="zh-CN" sz="6600" b="1" kern="10">
                <a:ln w="9525">
                  <a:round/>
                </a:ln>
                <a:solidFill>
                  <a:srgbClr val="FF6600"/>
                </a:solidFill>
                <a:latin typeface="+mj-lt"/>
                <a:ea typeface="+mj-lt"/>
                <a:cs typeface="+mj-lt"/>
              </a:rPr>
              <a:t>Game!   </a:t>
            </a:r>
            <a:endParaRPr lang="zh-CN" altLang="en-US" sz="6600" b="1" kern="10">
              <a:ln w="9525">
                <a:round/>
              </a:ln>
              <a:solidFill>
                <a:srgbClr val="FF66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6789" name="Text Box 18"/>
          <p:cNvSpPr txBox="1">
            <a:spLocks noChangeArrowheads="1"/>
          </p:cNvSpPr>
          <p:nvPr/>
        </p:nvSpPr>
        <p:spPr bwMode="auto">
          <a:xfrm>
            <a:off x="7073900" y="3200400"/>
            <a:ext cx="2070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dirty="0"/>
              <a:t>tigers</a:t>
            </a:r>
          </a:p>
        </p:txBody>
      </p:sp>
      <p:pic>
        <p:nvPicPr>
          <p:cNvPr id="246790" name="内容占位符 16" descr="laohu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04975"/>
            <a:ext cx="6443663" cy="4038600"/>
          </a:xfrm>
        </p:spPr>
      </p:pic>
      <p:sp>
        <p:nvSpPr>
          <p:cNvPr id="246791" name="Rectangle 11"/>
          <p:cNvSpPr>
            <a:spLocks noChangeArrowheads="1"/>
          </p:cNvSpPr>
          <p:nvPr/>
        </p:nvSpPr>
        <p:spPr bwMode="auto">
          <a:xfrm>
            <a:off x="914400" y="17526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2" name="Rectangle 11"/>
          <p:cNvSpPr>
            <a:spLocks noChangeArrowheads="1"/>
          </p:cNvSpPr>
          <p:nvPr/>
        </p:nvSpPr>
        <p:spPr bwMode="auto">
          <a:xfrm>
            <a:off x="2743200" y="17526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3" name="Rectangle 11"/>
          <p:cNvSpPr>
            <a:spLocks noChangeArrowheads="1"/>
          </p:cNvSpPr>
          <p:nvPr/>
        </p:nvSpPr>
        <p:spPr bwMode="auto">
          <a:xfrm>
            <a:off x="4572000" y="17526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4" name="Rectangle 11"/>
          <p:cNvSpPr>
            <a:spLocks noChangeArrowheads="1"/>
          </p:cNvSpPr>
          <p:nvPr/>
        </p:nvSpPr>
        <p:spPr bwMode="auto">
          <a:xfrm>
            <a:off x="914400" y="32004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2743200" y="32004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6" name="Rectangle 11"/>
          <p:cNvSpPr>
            <a:spLocks noChangeArrowheads="1"/>
          </p:cNvSpPr>
          <p:nvPr/>
        </p:nvSpPr>
        <p:spPr bwMode="auto">
          <a:xfrm>
            <a:off x="4572000" y="32004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7" name="Rectangle 11"/>
          <p:cNvSpPr>
            <a:spLocks noChangeArrowheads="1"/>
          </p:cNvSpPr>
          <p:nvPr/>
        </p:nvSpPr>
        <p:spPr bwMode="auto">
          <a:xfrm>
            <a:off x="4572000" y="46482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8" name="Rectangle 11"/>
          <p:cNvSpPr>
            <a:spLocks noChangeArrowheads="1"/>
          </p:cNvSpPr>
          <p:nvPr/>
        </p:nvSpPr>
        <p:spPr bwMode="auto">
          <a:xfrm>
            <a:off x="2743200" y="46482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46799" name="Rectangle 11"/>
          <p:cNvSpPr>
            <a:spLocks noChangeArrowheads="1"/>
          </p:cNvSpPr>
          <p:nvPr/>
        </p:nvSpPr>
        <p:spPr bwMode="auto">
          <a:xfrm>
            <a:off x="914400" y="4648200"/>
            <a:ext cx="182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1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246789" grpId="0"/>
      <p:bldP spid="246791" grpId="0"/>
      <p:bldP spid="246792" grpId="0"/>
      <p:bldP spid="246793" grpId="0"/>
      <p:bldP spid="246794" grpId="0"/>
      <p:bldP spid="246795" grpId="0"/>
      <p:bldP spid="246796" grpId="0"/>
      <p:bldP spid="246797" grpId="0"/>
      <p:bldP spid="246798" grpId="0"/>
      <p:bldP spid="2467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2008514224240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86200"/>
            <a:ext cx="3276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Text Box 8"/>
          <p:cNvSpPr txBox="1">
            <a:spLocks noChangeArrowheads="1"/>
          </p:cNvSpPr>
          <p:nvPr/>
        </p:nvSpPr>
        <p:spPr bwMode="auto">
          <a:xfrm>
            <a:off x="3886200" y="228600"/>
            <a:ext cx="1684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FF3300"/>
                </a:solidFill>
              </a:rPr>
              <a:t>tiger</a:t>
            </a:r>
          </a:p>
        </p:txBody>
      </p:sp>
      <p:sp>
        <p:nvSpPr>
          <p:cNvPr id="247812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685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FF"/>
                </a:solidFill>
              </a:rPr>
              <a:t>Meat is the tiger’s favorite food.</a:t>
            </a:r>
          </a:p>
        </p:txBody>
      </p:sp>
      <p:pic>
        <p:nvPicPr>
          <p:cNvPr id="247813" name="图片 6" descr="ro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3733800"/>
            <a:ext cx="2357437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00023 L 0.5375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  <p:bldP spid="2478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200510172049531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63246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16"/>
          <p:cNvSpPr txBox="1">
            <a:spLocks noChangeArrowheads="1"/>
          </p:cNvSpPr>
          <p:nvPr/>
        </p:nvSpPr>
        <p:spPr bwMode="auto">
          <a:xfrm>
            <a:off x="3429000" y="381000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rgbClr val="FF3300"/>
                </a:solidFill>
                <a:latin typeface="Arial Black" panose="020B0A04020102020204" pitchFamily="34" charset="0"/>
              </a:rPr>
              <a:t>monkey</a:t>
            </a:r>
          </a:p>
        </p:txBody>
      </p:sp>
      <p:sp>
        <p:nvSpPr>
          <p:cNvPr id="248836" name="Text Box 17"/>
          <p:cNvSpPr txBox="1">
            <a:spLocks noChangeArrowheads="1"/>
          </p:cNvSpPr>
          <p:nvPr/>
        </p:nvSpPr>
        <p:spPr bwMode="auto">
          <a:xfrm>
            <a:off x="990600" y="1143000"/>
            <a:ext cx="7497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00FF"/>
                </a:solidFill>
              </a:rPr>
              <a:t>The monkey likes banana</a:t>
            </a:r>
            <a:r>
              <a:rPr lang="en-US" altLang="zh-CN" sz="4400" b="1">
                <a:solidFill>
                  <a:srgbClr val="FF3300"/>
                </a:solidFill>
              </a:rPr>
              <a:t>s</a:t>
            </a:r>
            <a:r>
              <a:rPr lang="en-US" altLang="zh-CN" sz="44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0245" name="图片 6" descr="仙桃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0800" y="4381500"/>
            <a:ext cx="2184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 descr="2839366_105029065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8600"/>
            <a:ext cx="1398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 descr="2839366_105029065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675" y="3962400"/>
            <a:ext cx="14573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10" descr="2839366_105029065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33600" y="4343400"/>
            <a:ext cx="60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/>
      <p:bldP spid="24883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礼物丝带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452</Words>
  <Application>Microsoft Office PowerPoint</Application>
  <PresentationFormat>全屏显示(4:3)</PresentationFormat>
  <Paragraphs>114</Paragraphs>
  <Slides>20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MS PGothic</vt:lpstr>
      <vt:lpstr>MS UI Gothic</vt:lpstr>
      <vt:lpstr>华文新魏</vt:lpstr>
      <vt:lpstr>楷体_GB2312</vt:lpstr>
      <vt:lpstr>宋体</vt:lpstr>
      <vt:lpstr>微软雅黑</vt:lpstr>
      <vt:lpstr>Arial</vt:lpstr>
      <vt:lpstr>Arial Black</vt:lpstr>
      <vt:lpstr>Calibri</vt:lpstr>
      <vt:lpstr>Comic Sans MS</vt:lpstr>
      <vt:lpstr>Courier New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2022-02-08T05:37:33Z</dcterms:created>
  <dcterms:modified xsi:type="dcterms:W3CDTF">2023-01-16T19:19:16Z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9F7B0204EBD04FE991699FB472B44DC0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