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98" r:id="rId2"/>
    <p:sldId id="269" r:id="rId3"/>
    <p:sldId id="312" r:id="rId4"/>
    <p:sldId id="273" r:id="rId5"/>
    <p:sldId id="302" r:id="rId6"/>
    <p:sldId id="313" r:id="rId7"/>
    <p:sldId id="300" r:id="rId8"/>
    <p:sldId id="314" r:id="rId9"/>
    <p:sldId id="301" r:id="rId10"/>
    <p:sldId id="271" r:id="rId11"/>
    <p:sldId id="315" r:id="rId12"/>
    <p:sldId id="277" r:id="rId13"/>
    <p:sldId id="278" r:id="rId14"/>
    <p:sldId id="316" r:id="rId15"/>
    <p:sldId id="279" r:id="rId16"/>
    <p:sldId id="280" r:id="rId17"/>
    <p:sldId id="317" r:id="rId18"/>
    <p:sldId id="284" r:id="rId19"/>
    <p:sldId id="281" r:id="rId20"/>
    <p:sldId id="319" r:id="rId21"/>
    <p:sldId id="285" r:id="rId22"/>
    <p:sldId id="303" r:id="rId23"/>
    <p:sldId id="304" r:id="rId24"/>
    <p:sldId id="307" r:id="rId25"/>
    <p:sldId id="321" r:id="rId26"/>
    <p:sldId id="306" r:id="rId27"/>
    <p:sldId id="308" r:id="rId28"/>
    <p:sldId id="305" r:id="rId29"/>
    <p:sldId id="310" r:id="rId30"/>
    <p:sldId id="322" r:id="rId31"/>
    <p:sldId id="309" r:id="rId32"/>
    <p:sldId id="288" r:id="rId33"/>
    <p:sldId id="323" r:id="rId34"/>
    <p:sldId id="290" r:id="rId35"/>
    <p:sldId id="291" r:id="rId36"/>
    <p:sldId id="325" r:id="rId37"/>
    <p:sldId id="324" r:id="rId38"/>
    <p:sldId id="286" r:id="rId39"/>
    <p:sldId id="292" r:id="rId40"/>
    <p:sldId id="327" r:id="rId41"/>
    <p:sldId id="311" r:id="rId42"/>
    <p:sldId id="328" r:id="rId43"/>
    <p:sldId id="293" r:id="rId44"/>
    <p:sldId id="326" r:id="rId45"/>
    <p:sldId id="297" r:id="rId4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4216CE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8319" autoAdjust="0"/>
  </p:normalViewPr>
  <p:slideViewPr>
    <p:cSldViewPr snapToGrid="0">
      <p:cViewPr varScale="1">
        <p:scale>
          <a:sx n="114" d="100"/>
          <a:sy n="114" d="100"/>
        </p:scale>
        <p:origin x="-4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9267" y="117475"/>
            <a:ext cx="27432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9667" y="117475"/>
            <a:ext cx="8070573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667" y="1123950"/>
            <a:ext cx="5376672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15795" y="1123950"/>
            <a:ext cx="5376672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1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719667" y="1123950"/>
            <a:ext cx="109728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0" y="1726683"/>
            <a:ext cx="12192000" cy="2588100"/>
            <a:chOff x="2815" y="1761"/>
            <a:chExt cx="14330" cy="3765"/>
          </a:xfrm>
        </p:grpSpPr>
        <p:sp>
          <p:nvSpPr>
            <p:cNvPr id="3" name="Rectangle 5"/>
            <p:cNvSpPr/>
            <p:nvPr/>
          </p:nvSpPr>
          <p:spPr>
            <a:xfrm>
              <a:off x="6511" y="4317"/>
              <a:ext cx="693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" pitchFamily="18" charset="0"/>
                  <a:ea typeface="仿宋" panose="02010609060101010101" charset="-122"/>
                </a:rPr>
                <a:t>Reading</a:t>
              </a:r>
              <a:endParaRPr lang="zh-CN" altLang="en-US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" pitchFamily="18" charset="0"/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815" y="1761"/>
              <a:ext cx="1433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6600" b="1" dirty="0" smtClean="0">
                  <a:latin typeface="Times" pitchFamily="18" charset="0"/>
                  <a:ea typeface="微软雅黑" panose="020B0503020204020204" charset="-122"/>
                </a:rPr>
                <a:t>Unit 3  Teenage problems</a:t>
              </a:r>
              <a:endParaRPr lang="zh-CN" altLang="en-US" sz="6600" b="1" dirty="0" smtClean="0">
                <a:latin typeface="Times" pitchFamily="18" charset="0"/>
                <a:ea typeface="微软雅黑" panose="020B050302020402020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52215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52381" y="1699944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4015" y="185237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70327" y="2240403"/>
            <a:ext cx="11290621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deal vi. </a:t>
            </a:r>
            <a:r>
              <a:rPr lang="zh-CN" altLang="en-US" sz="3000" b="1" dirty="0" smtClean="0"/>
              <a:t>处理</a:t>
            </a:r>
          </a:p>
        </p:txBody>
      </p:sp>
      <p:sp>
        <p:nvSpPr>
          <p:cNvPr id="8" name="矩形 7"/>
          <p:cNvSpPr/>
          <p:nvPr/>
        </p:nvSpPr>
        <p:spPr>
          <a:xfrm>
            <a:off x="822158" y="2882706"/>
            <a:ext cx="10580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I have a problem, and I do not know how I should deal with it.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000" b="1" dirty="0" smtClean="0">
                <a:solidFill>
                  <a:prstClr val="black"/>
                </a:solidFill>
              </a:rPr>
              <a:t>我有一个问题，而且我不知道怎样处理它。</a:t>
            </a:r>
          </a:p>
          <a:p>
            <a:pPr lvl="0"/>
            <a:r>
              <a:rPr lang="en-US" sz="3000" b="1" dirty="0" smtClean="0">
                <a:solidFill>
                  <a:prstClr val="black"/>
                </a:solidFill>
              </a:rPr>
              <a:t>I don't know how they deal with the problem.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I don't know what they do with the problem.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000" b="1" dirty="0" smtClean="0">
                <a:solidFill>
                  <a:prstClr val="black"/>
                </a:solidFill>
              </a:rPr>
              <a:t>我不知道他们如何处理这个问题。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69823" y="2302920"/>
            <a:ext cx="111115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deal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常与介词</a:t>
            </a:r>
            <a:r>
              <a:rPr lang="en-US" sz="3000" b="1" dirty="0" smtClean="0">
                <a:solidFill>
                  <a:prstClr val="black"/>
                </a:solidFill>
              </a:rPr>
              <a:t>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连用，意为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对付，处理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，相当于 </a:t>
            </a:r>
            <a:r>
              <a:rPr lang="en-US" sz="3000" b="1" dirty="0" smtClean="0">
                <a:solidFill>
                  <a:prstClr val="black"/>
                </a:solidFill>
              </a:rPr>
              <a:t>do 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。但</a:t>
            </a:r>
            <a:r>
              <a:rPr lang="en-US" sz="3000" b="1" dirty="0" smtClean="0">
                <a:solidFill>
                  <a:prstClr val="black"/>
                </a:solidFill>
              </a:rPr>
              <a:t>do 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常与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搭配，</a:t>
            </a:r>
            <a:r>
              <a:rPr lang="en-US" sz="3000" b="1" dirty="0" smtClean="0">
                <a:solidFill>
                  <a:prstClr val="black"/>
                </a:solidFill>
              </a:rPr>
              <a:t>deal with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常与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搭配。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25210" y="2791550"/>
            <a:ext cx="907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what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782874" y="2803236"/>
            <a:ext cx="795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94429" y="2271354"/>
            <a:ext cx="927811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无锡  </a:t>
            </a:r>
            <a:r>
              <a:rPr lang="en-US" sz="3000" b="1" dirty="0" smtClean="0"/>
              <a:t>Quite a lot of teenagers have no idea how     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to ________ (</a:t>
            </a:r>
            <a:r>
              <a:rPr lang="zh-CN" altLang="en-US" sz="3000" b="1" dirty="0" smtClean="0"/>
              <a:t>处理</a:t>
            </a:r>
            <a:r>
              <a:rPr lang="en-US" sz="3000" b="1" dirty="0" smtClean="0"/>
              <a:t>) with stress. 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2546734" y="2971254"/>
            <a:ext cx="731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deal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993883" y="1380189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514809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9536" y="2355984"/>
            <a:ext cx="1100937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/>
              <a:t>They aren't awake yet.</a:t>
            </a:r>
            <a:r>
              <a:rPr lang="zh-CN" altLang="en-US" sz="3000" b="1" dirty="0" smtClean="0"/>
              <a:t>他们还没醒。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The noise was keeping everyone awake.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喧闹声吵得大家都睡不着。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Are you fully awake to the danger you're facing?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你充分意识到自己所面临的危险了吗？</a:t>
            </a:r>
          </a:p>
        </p:txBody>
      </p:sp>
      <p:sp>
        <p:nvSpPr>
          <p:cNvPr id="3" name="矩形 2"/>
          <p:cNvSpPr/>
          <p:nvPr/>
        </p:nvSpPr>
        <p:spPr>
          <a:xfrm>
            <a:off x="613257" y="1756685"/>
            <a:ext cx="4466287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●2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</a:t>
            </a:r>
            <a:r>
              <a:rPr lang="en-US" sz="3000" b="1" dirty="0" smtClean="0">
                <a:solidFill>
                  <a:prstClr val="black"/>
                </a:solidFill>
              </a:rPr>
              <a:t>awake   adj.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醒着的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00800" y="1600386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awake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作形容词时，可作表语、宾语补足语、后置定语，不能作前置定语。</a:t>
            </a:r>
            <a:r>
              <a:rPr lang="en-US" sz="3000" b="1" dirty="0" smtClean="0">
                <a:solidFill>
                  <a:prstClr val="black"/>
                </a:solidFill>
              </a:rPr>
              <a:t>be awake to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“________________________”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22872" y="3016685"/>
            <a:ext cx="3587842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charset="0"/>
              </a:rPr>
              <a:t>察觉到某事，意识到某事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61120" y="2175877"/>
            <a:ext cx="9916039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常州  </a:t>
            </a:r>
            <a:r>
              <a:rPr lang="en-US" sz="3000" b="1" dirty="0" smtClean="0"/>
              <a:t>To complete the work, he drank some coffee 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to keep himself ________(wake)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4335668" y="2868807"/>
            <a:ext cx="102303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awake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14479" y="2043600"/>
            <a:ext cx="1138123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/>
              <a:t>I hardly have any spare time for my hobbies.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我几乎没有空闲时间顾及我的爱好。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16800" y="3045600"/>
            <a:ext cx="787395" cy="6195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64431" y="1461485"/>
            <a:ext cx="4456285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●3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 </a:t>
            </a:r>
            <a:r>
              <a:rPr lang="en-US" sz="3000" b="1" dirty="0" smtClean="0">
                <a:solidFill>
                  <a:prstClr val="black"/>
                </a:solidFill>
              </a:rPr>
              <a:t>hardly  adv.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几乎不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87999" y="1315539"/>
            <a:ext cx="109588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(1)hardly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几乎不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，表示否定意义，因此不能同</a:t>
            </a:r>
            <a:r>
              <a:rPr lang="en-US" sz="3000" b="1" dirty="0" smtClean="0">
                <a:solidFill>
                  <a:prstClr val="black"/>
                </a:solidFill>
              </a:rPr>
              <a:t>not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或其他否定词连用，但可与</a:t>
            </a:r>
            <a:r>
              <a:rPr lang="en-US" sz="3000" b="1" dirty="0" smtClean="0">
                <a:solidFill>
                  <a:prstClr val="black"/>
                </a:solidFill>
              </a:rPr>
              <a:t>ever, any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连用。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在含有</a:t>
            </a:r>
            <a:r>
              <a:rPr lang="en-US" sz="3000" b="1" dirty="0" smtClean="0">
                <a:solidFill>
                  <a:prstClr val="black"/>
                </a:solidFill>
              </a:rPr>
              <a:t>hardly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的反意疑问句中，附加疑问部分要用肯定形式。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He can hardly understand it, can he?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他几乎不懂，是吗？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58415" y="1368864"/>
            <a:ext cx="10935170" cy="42934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2016·</a:t>
            </a:r>
            <a:r>
              <a:rPr lang="zh-CN" altLang="en-US" sz="3000" b="1" dirty="0" smtClean="0"/>
              <a:t>襄阳  </a:t>
            </a:r>
            <a:r>
              <a:rPr lang="en-US" sz="3000" b="1" dirty="0" smtClean="0"/>
              <a:t>—Can you catch what the speaker is saying,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Tina?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—Sorry. He speaks so fast that I can </a:t>
            </a:r>
            <a:r>
              <a:rPr lang="en-US" altLang="zh-CN" sz="3200" b="1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______ </a:t>
            </a:r>
            <a:r>
              <a:rPr lang="en-US" sz="3000" b="1" dirty="0" smtClean="0"/>
              <a:t>understand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him.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nearly</a:t>
            </a:r>
            <a:r>
              <a:rPr lang="zh-CN" altLang="en-US" sz="3000" b="1" dirty="0" smtClean="0"/>
              <a:t>　　  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hardly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probably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exactly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8519053" y="2702456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7617" y="1639882"/>
            <a:ext cx="11484864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suggestion  n. </a:t>
            </a:r>
            <a:r>
              <a:rPr lang="zh-CN" altLang="en-US" sz="3000" b="1" dirty="0" smtClean="0"/>
              <a:t>建议</a:t>
            </a:r>
          </a:p>
        </p:txBody>
      </p:sp>
      <p:sp>
        <p:nvSpPr>
          <p:cNvPr id="3" name="矩形 2"/>
          <p:cNvSpPr/>
          <p:nvPr/>
        </p:nvSpPr>
        <p:spPr>
          <a:xfrm>
            <a:off x="824355" y="3583212"/>
            <a:ext cx="10540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suggestion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是可数名词，它的动词形式为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9068034" y="3623408"/>
            <a:ext cx="1143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suggest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3555" y="2345707"/>
            <a:ext cx="990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Can you offer me some suggestions?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你能给我提供一些建议吗？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2424" y="910590"/>
            <a:ext cx="3611733" cy="761365"/>
            <a:chOff x="233" y="1434"/>
            <a:chExt cx="4986" cy="1199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33" y="1570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37" y="1434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925962" y="188167"/>
            <a:ext cx="949529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lnSpc>
                <a:spcPct val="150000"/>
              </a:lnSpc>
              <a:buNone/>
            </a:pP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93661" y="1877349"/>
          <a:ext cx="10761785" cy="4592035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20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除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外；只有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．几乎不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．友谊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．清单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．怀疑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j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．值得；值</a:t>
                      </a:r>
                      <a:r>
                        <a:rPr lang="en-US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钱</a:t>
                      </a: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899908" y="2148397"/>
            <a:ext cx="63030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but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470276" y="2828182"/>
            <a:ext cx="105670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hardly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17761" y="3519998"/>
            <a:ext cx="153599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friendship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76834" y="4265955"/>
            <a:ext cx="57740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list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05689" y="4920968"/>
            <a:ext cx="9557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doubt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61767" y="5604291"/>
            <a:ext cx="12266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imagine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43199" y="1287790"/>
            <a:ext cx="1073427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</a:rPr>
              <a:t>辨析</a:t>
            </a:r>
            <a:r>
              <a:rPr lang="en-US" sz="3000" b="1" dirty="0" smtClean="0">
                <a:solidFill>
                  <a:srgbClr val="FFC000"/>
                </a:solidFill>
                <a:latin typeface="+mn-ea"/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suggestion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与</a:t>
            </a:r>
            <a:r>
              <a:rPr lang="en-US" sz="3000" b="1" dirty="0" smtClean="0">
                <a:solidFill>
                  <a:prstClr val="black"/>
                </a:solidFill>
              </a:rPr>
              <a:t>advice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(1)suggestion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是可数名词，可以直接与数词搭配。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 suggestion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一条建议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two suggestions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两条建议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(2)advice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</a:t>
            </a:r>
            <a:r>
              <a:rPr lang="en-US" sz="3000" b="1" dirty="0" smtClean="0">
                <a:solidFill>
                  <a:prstClr val="black"/>
                </a:solidFill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名词，不可以直接与数词搭配，常用于</a:t>
            </a:r>
            <a:r>
              <a:rPr lang="en-US" sz="3000" b="1" dirty="0" smtClean="0">
                <a:solidFill>
                  <a:prstClr val="black"/>
                </a:solidFill>
              </a:rPr>
              <a:t>“…piece(s) of advice”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结构。 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a piece of advice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一条建议　</a:t>
            </a:r>
            <a:r>
              <a:rPr lang="en-US" sz="3000" b="1" dirty="0" smtClean="0">
                <a:solidFill>
                  <a:prstClr val="black"/>
                </a:solidFill>
              </a:rPr>
              <a:t>two pieces of advice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两条建议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26993" y="4053339"/>
            <a:ext cx="1382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charset="0"/>
              </a:rPr>
              <a:t>不可数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11061" y="1530012"/>
            <a:ext cx="1143419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达州  </a:t>
            </a:r>
            <a:r>
              <a:rPr lang="en-US" sz="3000" b="1" dirty="0" smtClean="0"/>
              <a:t>—Could you please offer me some</a:t>
            </a:r>
            <a:r>
              <a:rPr lang="en-US" altLang="zh-CN" sz="2600" b="1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______</a:t>
            </a:r>
            <a:r>
              <a:rPr lang="en-US" sz="3000" b="1" dirty="0" smtClean="0"/>
              <a:t> in my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research?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—Yes, sure.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idea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message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suggestion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advice 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9390480" y="1586245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40585" y="1810753"/>
            <a:ext cx="10377238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5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hear from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收到某人的来信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65600" y="2614535"/>
            <a:ext cx="810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 hope to hear from you soon.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我希望很快收到你的来信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1065176" y="3961562"/>
            <a:ext cx="9950400" cy="1391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]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hear from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sb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表示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收到某人的来信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get/receive  a letter from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同义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49768" y="2043348"/>
            <a:ext cx="1070387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5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铁岭你昨天收到她的来信了吗？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Did you ______________________________________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her yesterday?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2070734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6792" y="2736530"/>
            <a:ext cx="7099957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hear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from/get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letter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from/receive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letter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96060" y="1374785"/>
            <a:ext cx="1119375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6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cause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n.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原因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5600" y="2035539"/>
            <a:ext cx="1112781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However, my love of football has become the cause of my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problem. 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然而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我对足球的热爱已经成为我的问题的原因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What you did will cause more trouble.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你所做的将导致更多的麻烦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16800" y="2329280"/>
            <a:ext cx="1187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cause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作名词时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lang="zh-CN" altLang="en-US" sz="3000" b="1" dirty="0" smtClean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它还可作动词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为</a:t>
            </a:r>
            <a:r>
              <a:rPr lang="zh-CN" altLang="en-US" sz="3000" b="1" dirty="0" smtClean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02276" y="2400183"/>
            <a:ext cx="803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charset="0"/>
              </a:rPr>
              <a:t>原因</a:t>
            </a:r>
            <a:endParaRPr lang="zh-CN" altLang="en-US" sz="2400" b="1" dirty="0">
              <a:solidFill>
                <a:srgbClr val="FF0000"/>
              </a:solidFill>
              <a:latin typeface="+mn-ea"/>
              <a:cs typeface="Times New Roman" panose="020206030504050203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64256" y="3039017"/>
            <a:ext cx="2040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cs typeface="Times New Roman" panose="02020603050405020304" charset="0"/>
              </a:rPr>
              <a:t>引起，使发生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49769" y="2043348"/>
            <a:ext cx="9739994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6 .2017·</a:t>
            </a:r>
            <a:r>
              <a:rPr lang="zh-CN" altLang="en-US" sz="3000" b="1" dirty="0" smtClean="0"/>
              <a:t>包头  </a:t>
            </a:r>
            <a:r>
              <a:rPr lang="en-US" sz="3000" b="1" dirty="0" smtClean="0"/>
              <a:t>Actually, there are many accidents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________(cause) by carelessness every year.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2070734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85514" y="2793896"/>
            <a:ext cx="107433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caused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83200" y="4450423"/>
            <a:ext cx="10569600" cy="1391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be strict ________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sb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对某人要求严格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；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be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strict 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________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在某事上要求严格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86218" y="1120000"/>
            <a:ext cx="1162153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7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strict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adj.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严格的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ingLiU_HKSCS" panose="02020500000000000000" charset="-12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严厉的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67834" y="4563566"/>
            <a:ext cx="76655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96904" y="5159212"/>
            <a:ext cx="44114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in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1600" y="1650674"/>
            <a:ext cx="1151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 do not understand why they are so strict with me. 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我不明白他们为什么对我如此严格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We should be strict in our work.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对工作我们应该严格要求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9937" grpId="0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49769" y="1384445"/>
            <a:ext cx="9739994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7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My English teacher Sara is always strict ________ us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________ our studies.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in; with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at; about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with; in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about; in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691854" y="1411831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17981" y="1356836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88258" y="1344684"/>
            <a:ext cx="11862486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8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anose="02070309020205020404" pitchFamily="49" charset="0"/>
              </a:rPr>
              <a:t>work out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charset="0"/>
              </a:rPr>
              <a:t>算出；解决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847" y="2135288"/>
            <a:ext cx="1163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Can you work out this problem? </a:t>
            </a:r>
            <a:endParaRPr lang="en-US" altLang="zh-CN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你能解答出这道题吗？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Maths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problems are not very difficult. I think you can work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them  out. 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这些数学题不是很难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我认为你能解答出来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41222" y="1855697"/>
          <a:ext cx="8930625" cy="3154356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5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3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j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sz="3000" b="1" kern="100" dirty="0" smtClean="0">
                          <a:latin typeface="+mj-lt"/>
                          <a:ea typeface="+mn-ea"/>
                          <a:cs typeface="Times New Roman" panose="02020603050405020304"/>
                        </a:rPr>
                        <a:t>．想象，设想</a:t>
                      </a: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 smtClean="0">
                          <a:latin typeface="+mj-lt"/>
                          <a:ea typeface="+mn-ea"/>
                          <a:cs typeface="Times New Roman" panose="02020603050405020304"/>
                        </a:rPr>
                        <a:t>．原因</a:t>
                      </a: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9.</a:t>
                      </a:r>
                      <a:r>
                        <a:rPr lang="zh-CN" sz="3000" b="1" kern="100" dirty="0" smtClean="0">
                          <a:latin typeface="+mj-lt"/>
                          <a:ea typeface="+mn-ea"/>
                          <a:cs typeface="Times New Roman" panose="02020603050405020304"/>
                        </a:rPr>
                        <a:t>严格的，严厉的</a:t>
                      </a: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j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 smtClean="0">
                          <a:latin typeface="+mj-lt"/>
                          <a:ea typeface="+mn-ea"/>
                          <a:cs typeface="Times New Roman" panose="02020603050405020304"/>
                        </a:rPr>
                        <a:t>．课业</a:t>
                      </a:r>
                      <a:r>
                        <a:rPr lang="en-US" sz="3000" b="1" kern="100" dirty="0" smtClean="0">
                          <a:latin typeface="+mj-lt"/>
                          <a:ea typeface="+mn-ea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</a:t>
                      </a:r>
                      <a:endParaRPr lang="zh-CN" sz="3000" b="1" kern="100" dirty="0"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728139" y="2089302"/>
            <a:ext cx="97174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worth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32582" y="2708928"/>
            <a:ext cx="90281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cause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71148" y="3478951"/>
            <a:ext cx="86754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strict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21578" y="4122639"/>
            <a:ext cx="168988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MingLiU_HKSCS" panose="02020500000000000000" charset="-120"/>
                <a:cs typeface="Times New Roman" panose="02020603050405020304" charset="0"/>
              </a:rPr>
              <a:t>schoolwork</a:t>
            </a:r>
            <a:endParaRPr lang="zh-CN" altLang="en-US" sz="2400" b="1" dirty="0">
              <a:solidFill>
                <a:srgbClr val="FF0000"/>
              </a:solidFill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74859" y="2831914"/>
          <a:ext cx="10920800" cy="2057400"/>
        </p:xfrm>
        <a:graphic>
          <a:graphicData uri="http://schemas.openxmlformats.org/drawingml/2006/table">
            <a:tbl>
              <a:tblPr/>
              <a:tblGrid>
                <a:gridCol w="35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当宾语是名词时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宾语可位于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work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和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out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之间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还可位于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work out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之后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当宾语是代词时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宾语只能位于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7048694" y="4194591"/>
            <a:ext cx="2225289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work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和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out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之间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1158" y="1805076"/>
            <a:ext cx="95894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+mn-ea"/>
                <a:cs typeface="Times New Roman" panose="02020603050405020304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work out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为动副结构短语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算出；解决</a:t>
            </a:r>
            <a:r>
              <a:rPr lang="zh-CN" altLang="en-US" sz="3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83544" y="994645"/>
            <a:ext cx="973999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8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锦州</a:t>
            </a:r>
            <a:r>
              <a:rPr lang="en-US" sz="3000" b="1" dirty="0" smtClean="0"/>
              <a:t>We all want to know who can ________ the Physics problem. You know, it's very difficult.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work out          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take out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set out              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look out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6389454" y="1022031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68188" y="3744784"/>
            <a:ext cx="10269168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【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解析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】</a:t>
            </a:r>
            <a:r>
              <a:rPr lang="zh-CN" altLang="en-US" sz="2600" b="1" dirty="0" smtClean="0">
                <a:ea typeface="仿宋" panose="02010609060101010101" charset="-122"/>
                <a:cs typeface="Times New Roman" panose="02020603050405020304" charset="0"/>
              </a:rPr>
              <a:t>：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考查动词短语辨析。句意：我们都想知道谁能解出这道物理题。你知道的，它很难。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work out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意为“解出，算出”；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take out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意为“拿出，取出”；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set out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意为“出发，动身”；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look out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意为“当心”。故选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仿宋" panose="02010609060101010101" charset="-122"/>
                <a:cs typeface="Times New Roman" panose="02020603050405020304" charset="0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仿宋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38774" y="1012289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9217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26400" y="1703338"/>
            <a:ext cx="11210400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I have a lot of homework every day, and I have no choice but to do it.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每天我都有很多家庭作业，我别无选择，只能去做。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993883" y="1178484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585106" y="3825936"/>
            <a:ext cx="109255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have no choice but to do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别无选择，只能做某事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404000" y="1509939"/>
            <a:ext cx="9410400" cy="389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</a:rPr>
              <a:t>拓展</a:t>
            </a:r>
            <a:r>
              <a:rPr lang="en-US" sz="2800" b="1" dirty="0" smtClean="0">
                <a:solidFill>
                  <a:srgbClr val="FFC000"/>
                </a:solidFill>
              </a:rPr>
              <a:t>] 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别无选择，只能做某事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还可以用</a:t>
            </a:r>
            <a:r>
              <a:rPr lang="en-US" sz="2800" b="1" dirty="0" smtClean="0">
                <a:solidFill>
                  <a:prstClr val="black"/>
                </a:solidFill>
              </a:rPr>
              <a:t>“can do nothing but do </a:t>
            </a:r>
            <a:r>
              <a:rPr lang="en-US" sz="2800" b="1" dirty="0" err="1" smtClean="0">
                <a:solidFill>
                  <a:prstClr val="black"/>
                </a:solidFill>
              </a:rPr>
              <a:t>sth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结构表示。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His mum is out. He has no choice but to look after his little sister at home.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＝</a:t>
            </a:r>
            <a:r>
              <a:rPr lang="en-US" sz="2800" b="1" dirty="0" smtClean="0">
                <a:solidFill>
                  <a:prstClr val="black"/>
                </a:solidFill>
              </a:rPr>
              <a:t>His mum is out. He can do nothing but look after his little sister at home. 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他妈妈出去了，他别无选择，只能在家照看妹妹。</a:t>
            </a:r>
            <a:endParaRPr lang="zh-CN" altLang="en-US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90246" y="1699350"/>
            <a:ext cx="10907579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I have no choice but________ what you're saying.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believe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to believe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believing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believed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5119659" y="1685960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993883" y="117848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0515" y="1313104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6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43588" y="1746937"/>
            <a:ext cx="11869153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  </a:t>
            </a:r>
            <a:r>
              <a:rPr lang="en-US" sz="3000" b="1" dirty="0" smtClean="0"/>
              <a:t>I often doubt whether it is worth spending so much time on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homework.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我常常怀疑花这么多时间做家庭作业是否值得。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46399" y="1310440"/>
            <a:ext cx="1111362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</a:rPr>
              <a:t>探究</a:t>
            </a:r>
            <a:r>
              <a:rPr lang="en-US" sz="2800" b="1" dirty="0" smtClean="0">
                <a:solidFill>
                  <a:srgbClr val="FFC000"/>
                </a:solidFill>
              </a:rPr>
              <a:t>] </a:t>
            </a:r>
            <a:r>
              <a:rPr lang="en-US" sz="2800" b="1" dirty="0" smtClean="0">
                <a:solidFill>
                  <a:prstClr val="black"/>
                </a:solidFill>
              </a:rPr>
              <a:t>(1)doubt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可作动词或名词，意为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怀疑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I doubt whether he can arrive here on time. </a:t>
            </a:r>
            <a:endParaRPr lang="zh-CN" altLang="en-US" sz="28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/>
                </a:solidFill>
              </a:rPr>
              <a:t>我怀疑他是否能准时到达这里。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There is no doubt that you can solve the problem by yourself. </a:t>
            </a:r>
            <a:endParaRPr lang="zh-CN" altLang="en-US" sz="28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/>
                </a:solidFill>
              </a:rPr>
              <a:t>毫无疑问，你能独自解决这个问题。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solidFill>
                  <a:prstClr val="black"/>
                </a:solidFill>
              </a:rPr>
              <a:t>(2)_____________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意为</a:t>
            </a:r>
            <a:r>
              <a:rPr lang="en-US" sz="28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值得做某事</a:t>
            </a:r>
            <a:r>
              <a:rPr lang="en-US" sz="28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。</a:t>
            </a:r>
            <a:r>
              <a:rPr lang="en-US" sz="2800" b="1" dirty="0" smtClean="0">
                <a:solidFill>
                  <a:prstClr val="black"/>
                </a:solidFill>
              </a:rPr>
              <a:t>This book is well worth reading.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这本书很值得一读。</a:t>
            </a:r>
          </a:p>
        </p:txBody>
      </p:sp>
      <p:sp>
        <p:nvSpPr>
          <p:cNvPr id="3" name="矩形 2"/>
          <p:cNvSpPr/>
          <p:nvPr/>
        </p:nvSpPr>
        <p:spPr>
          <a:xfrm>
            <a:off x="908546" y="4509838"/>
            <a:ext cx="264046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be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worth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doing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sth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56000" y="1954237"/>
            <a:ext cx="10317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在肯定句中，</a:t>
            </a:r>
            <a:r>
              <a:rPr lang="en-US" sz="3000" b="1" dirty="0" smtClean="0">
                <a:solidFill>
                  <a:prstClr val="black"/>
                </a:solidFill>
              </a:rPr>
              <a:t>doubt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后面常接</a:t>
            </a:r>
            <a:r>
              <a:rPr lang="en-US" sz="3000" b="1" dirty="0" smtClean="0">
                <a:solidFill>
                  <a:prstClr val="black"/>
                </a:solidFill>
              </a:rPr>
              <a:t>if/whether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引导的从句；在否定句中，</a:t>
            </a:r>
            <a:r>
              <a:rPr lang="en-US" sz="3000" b="1" dirty="0" smtClean="0">
                <a:solidFill>
                  <a:prstClr val="black"/>
                </a:solidFill>
              </a:rPr>
              <a:t>doubt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后面常接</a:t>
            </a:r>
            <a:r>
              <a:rPr lang="en-US" sz="3000" b="1" dirty="0" smtClean="0">
                <a:solidFill>
                  <a:prstClr val="black"/>
                </a:solidFill>
              </a:rPr>
              <a:t>that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引导的从句。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We never doubt that Tom is honest.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我们从不怀疑汤姆的诚实。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5551" y="1454005"/>
            <a:ext cx="1130605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(1)2017·</a:t>
            </a:r>
            <a:r>
              <a:rPr lang="zh-CN" altLang="en-US" sz="3000" b="1" dirty="0" smtClean="0"/>
              <a:t>眉山改编毫无疑问，母爱是世界上最伟大的爱。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________________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the greatest love in the world is the love of a mother.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(2)2017·</a:t>
            </a:r>
            <a:r>
              <a:rPr lang="zh-CN" altLang="en-US" sz="3000" b="1" dirty="0" smtClean="0"/>
              <a:t>恩施改编电视节目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最强大脑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很值得一看。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The TV </a:t>
            </a:r>
            <a:r>
              <a:rPr lang="en-US" sz="3000" b="1" dirty="0" err="1" smtClean="0"/>
              <a:t>programme</a:t>
            </a:r>
            <a:r>
              <a:rPr lang="en-US" sz="3000" b="1" dirty="0" smtClean="0"/>
              <a:t> Super Brain is well______________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562254" y="1372334"/>
            <a:ext cx="787395" cy="619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　</a:t>
            </a:r>
            <a:endParaRPr lang="en-US" altLang="zh-CN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42122" y="2125556"/>
            <a:ext cx="212192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Without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doubt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40023" y="4157654"/>
            <a:ext cx="224612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worth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watching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59365" y="1878489"/>
            <a:ext cx="11316830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Then I get into trouble because my parents do not allow me to play outside after 6 p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然后我遇到了麻烦，因为我的父母不允许我下午六点以后在外面玩。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96622" y="2095230"/>
          <a:ext cx="10981521" cy="3200400"/>
        </p:xfrm>
        <a:graphic>
          <a:graphicData uri="http://schemas.openxmlformats.org/drawingml/2006/table">
            <a:tbl>
              <a:tblPr/>
              <a:tblGrid>
                <a:gridCol w="678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11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．选择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12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．醒着的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adj.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唤醒，醒来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 &amp; vi.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13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．建议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err="1" smtClean="0">
                          <a:latin typeface="+mn-lt"/>
                          <a:ea typeface="+mn-ea"/>
                          <a:cs typeface="Courier New" panose="02070309020205020404"/>
                        </a:rPr>
                        <a:t>vt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 ________</a:t>
                      </a:r>
                      <a:endParaRPr lang="zh-CN" altLang="en-US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14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．价值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n. ________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宝贵的；贵重的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adj.________</a:t>
                      </a:r>
                      <a:endParaRPr lang="zh-CN" altLang="en-US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794900" y="2101334"/>
            <a:ext cx="100380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choice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75964" y="2149461"/>
            <a:ext cx="105670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choose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6556" y="2841277"/>
            <a:ext cx="102303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awake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753701" y="2787135"/>
            <a:ext cx="86914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33160" y="3478949"/>
            <a:ext cx="155363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suggestion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33996" y="3503013"/>
            <a:ext cx="114326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suggest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19468" y="4206861"/>
            <a:ext cx="88517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value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39514" y="4194829"/>
            <a:ext cx="129554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valuable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05600" y="2216321"/>
          <a:ext cx="10497600" cy="2998169"/>
        </p:xfrm>
        <a:graphic>
          <a:graphicData uri="http://schemas.openxmlformats.org/drawingml/2006/table">
            <a:tbl>
              <a:tblPr/>
              <a:tblGrid>
                <a:gridCol w="341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5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ea"/>
                          <a:ea typeface="+mn-ea"/>
                          <a:cs typeface="Courier New" panose="02070309020205020404"/>
                        </a:rPr>
                        <a:t>_________________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遇到麻烦；陷入麻烦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，表示短暂性动作。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ea"/>
                          <a:ea typeface="+mn-ea"/>
                          <a:cs typeface="Courier New" panose="02070309020205020404"/>
                        </a:rPr>
                        <a:t>_________________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处于困境中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，表示状态。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ea"/>
                          <a:ea typeface="+mn-ea"/>
                          <a:cs typeface="Courier New" panose="02070309020205020404"/>
                        </a:rPr>
                        <a:t>_________________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做某事遇到麻烦</a:t>
                      </a:r>
                      <a:r>
                        <a:rPr lang="en-US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47525" y="2505570"/>
            <a:ext cx="219566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get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into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trouble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18714" y="3597497"/>
            <a:ext cx="1469505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in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trouble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63869" y="4499578"/>
            <a:ext cx="190552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have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trouble</a:t>
            </a:r>
            <a:r>
              <a:rPr lang="en-US" altLang="zh-CN" sz="2400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8979" y="1266083"/>
            <a:ext cx="11155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</a:t>
            </a:r>
            <a:r>
              <a:rPr lang="en-US" altLang="zh-CN" sz="3000" b="1" dirty="0" smtClean="0"/>
              <a:t>trouble </a:t>
            </a:r>
            <a:r>
              <a:rPr lang="zh-CN" altLang="en-US" sz="3000" b="1" dirty="0" smtClean="0"/>
              <a:t>通常作不可数名词，意为“问题；苦恼”。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479292" y="1950724"/>
            <a:ext cx="1106547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Jack has been in trouble for a long time.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杰克陷入困境很久了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You could ask the teacher for help when you have trouble (in)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learning English.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当你学英语遇到困难的时候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你可以向老师寻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求帮助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33080" y="1910383"/>
            <a:ext cx="1106547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(2) allow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to do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sth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允许某人做某事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其被动语态为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______________________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，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意为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某人被允许做某事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Children under 18 are not allowed to go into the Internet bars.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18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岁以下的孩子不允许进入网吧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31437" y="2712504"/>
            <a:ext cx="2683530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worth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307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06400" y="1009421"/>
            <a:ext cx="1158172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①</a:t>
            </a:r>
            <a:r>
              <a:rPr lang="zh-CN" altLang="en-US" sz="3000" b="1" dirty="0" smtClean="0"/>
              <a:t>小心，否则你会陷入麻烦。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Be careful, or you'll ____________________</a:t>
            </a:r>
            <a:r>
              <a:rPr lang="zh-CN" altLang="en-US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②</a:t>
            </a:r>
            <a:r>
              <a:rPr lang="zh-CN" altLang="en-US" sz="3000" b="1" dirty="0" smtClean="0"/>
              <a:t>你在学习汉语方面有困难吗？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Do you ____________________________ Chinese?</a:t>
            </a:r>
          </a:p>
        </p:txBody>
      </p:sp>
      <p:sp>
        <p:nvSpPr>
          <p:cNvPr id="7" name="矩形 6"/>
          <p:cNvSpPr/>
          <p:nvPr/>
        </p:nvSpPr>
        <p:spPr>
          <a:xfrm>
            <a:off x="5301163" y="2427693"/>
            <a:ext cx="2312236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get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into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trouble</a:t>
            </a:r>
            <a:endParaRPr lang="zh-CN" altLang="en-US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83160" y="3816014"/>
            <a:ext cx="3742115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have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trouble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(in)</a:t>
            </a:r>
            <a:r>
              <a:rPr lang="en-US" altLang="zh-CN" dirty="0" smtClean="0"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learning</a:t>
            </a:r>
            <a:endParaRPr lang="zh-CN" altLang="en-US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8000" y="4484353"/>
            <a:ext cx="1002960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【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解析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rgbClr val="0927DB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charset="0"/>
              </a:rPr>
              <a:t>考查含情态动词的被动语态。句意：青少年可以被允许自己做决定。含情态动词的被动语态的结构：情态动词＋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charset="0"/>
              </a:rPr>
              <a:t>be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charset="0"/>
              </a:rPr>
              <a:t>＋过去分词。故选</a:t>
            </a: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charset="0"/>
              </a:rPr>
              <a:t>A</a:t>
            </a:r>
            <a:r>
              <a:rPr kumimoji="0" lang="zh-CN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Times New Roman" panose="02020603050405020304" charset="0"/>
              </a:rPr>
              <a:t>。 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仿宋" panose="02010609060101010101" charset="-122"/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7" grpId="0"/>
      <p:bldP spid="8" grpId="0"/>
      <p:bldP spid="204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79200" y="1882237"/>
            <a:ext cx="108811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</a:t>
            </a:r>
            <a:r>
              <a:rPr lang="zh-CN" altLang="en-US" sz="3000" b="1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2017·</a:t>
            </a:r>
            <a:r>
              <a:rPr lang="zh-CN" altLang="en-US" sz="3000" b="1" dirty="0" smtClean="0"/>
              <a:t>岳阳改编  </a:t>
            </a:r>
            <a:r>
              <a:rPr lang="en-US" sz="3000" b="1" dirty="0" smtClean="0"/>
              <a:t>Teen­agers </a:t>
            </a:r>
            <a:r>
              <a:rPr lang="en-US" altLang="zh-CN" sz="3000" b="1" dirty="0" smtClean="0">
                <a:cs typeface="Times New Roman" panose="02020603050405020304" charset="0"/>
              </a:rPr>
              <a:t>________</a:t>
            </a:r>
            <a:r>
              <a:rPr lang="en-US" sz="3000" b="1" dirty="0" smtClean="0"/>
              <a:t> decide for themselves.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may be allowed to        </a:t>
            </a:r>
            <a:r>
              <a:rPr lang="zh-CN" altLang="en-US" sz="3000" b="1" dirty="0" smtClean="0"/>
              <a:t> </a:t>
            </a:r>
            <a:r>
              <a:rPr 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may are allowed to</a:t>
            </a:r>
            <a:r>
              <a:rPr lang="zh-CN" altLang="en-US" sz="3000" b="1" dirty="0" smtClean="0"/>
              <a:t> 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may be allow to</a:t>
            </a:r>
            <a:r>
              <a:rPr lang="zh-CN" altLang="en-US" sz="3000" b="1" dirty="0" smtClean="0"/>
              <a:t>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may are allow to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6029392" y="2543797"/>
            <a:ext cx="425116" cy="620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</a:t>
            </a:r>
            <a:endParaRPr lang="zh-CN" altLang="en-US" sz="26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0536" y="117222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7631" y="1073154"/>
            <a:ext cx="149912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389" y="1770710"/>
            <a:ext cx="11153274" cy="493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2190197" y="3737628"/>
            <a:ext cx="5822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stay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32589" y="3912440"/>
            <a:ext cx="9412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hobbies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06381" y="5560059"/>
            <a:ext cx="86017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Dream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83260" y="2847292"/>
            <a:ext cx="7232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crazy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877726" y="2817212"/>
            <a:ext cx="6806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relax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82398" y="3719581"/>
            <a:ext cx="7104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when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12081" y="4339207"/>
            <a:ext cx="7104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allow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87476" y="4905400"/>
            <a:ext cx="76174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angry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196392" y="5536704"/>
            <a:ext cx="91563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achieve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06324" y="4615580"/>
            <a:ext cx="8002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Doubt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12068" y="1691687"/>
          <a:ext cx="9535026" cy="3347403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处理，对付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．熬夜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．值得做某事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．对某人要求严格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．算出；解决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728872" y="1814697"/>
            <a:ext cx="139012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deal with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97829" y="2374164"/>
            <a:ext cx="1135247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stay up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6809" y="3053950"/>
            <a:ext cx="264046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be worth doing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charset="0"/>
              </a:rPr>
              <a:t>sth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41404" y="3727719"/>
            <a:ext cx="227979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be strict with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Times New Roman" panose="02020603050405020304" charset="0"/>
              </a:rPr>
              <a:t>sb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26999" y="4419534"/>
            <a:ext cx="137409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work out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87522" y="1579924"/>
          <a:ext cx="9535026" cy="3347403"/>
        </p:xfrm>
        <a:graphic>
          <a:graphicData uri="http://schemas.openxmlformats.org/drawingml/2006/table">
            <a:tbl>
              <a:tblPr/>
              <a:tblGrid>
                <a:gridCol w="53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89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6.be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crazy about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get into trouble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8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worry about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9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stay out late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hear from 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808968" y="1559913"/>
            <a:ext cx="1728358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对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狂热</a:t>
            </a:r>
          </a:p>
        </p:txBody>
      </p:sp>
      <p:sp>
        <p:nvSpPr>
          <p:cNvPr id="5" name="矩形 4"/>
          <p:cNvSpPr/>
          <p:nvPr/>
        </p:nvSpPr>
        <p:spPr>
          <a:xfrm>
            <a:off x="5394416" y="2287823"/>
            <a:ext cx="142218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陷入麻烦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86220" y="2991670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担心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92312" y="3587234"/>
            <a:ext cx="2350323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在外面待到很晚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32152" y="4218891"/>
            <a:ext cx="2347117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收到</a:t>
            </a:r>
            <a:r>
              <a:rPr lang="en-US" altLang="zh-CN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cs typeface="Times New Roman" panose="02020603050405020304" charset="0"/>
              </a:rPr>
              <a:t>的来信</a:t>
            </a:r>
            <a:endParaRPr lang="zh-CN" altLang="en-US" sz="2400" b="1" dirty="0">
              <a:solidFill>
                <a:srgbClr val="FF0000"/>
              </a:solidFill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2505" y="1862414"/>
          <a:ext cx="11622505" cy="2481263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28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1.</a:t>
                      </a:r>
                      <a:r>
                        <a:rPr lang="zh-CN" sz="2800" b="1" kern="100" dirty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然后有时我发现第二天很难保持清醒</a:t>
                      </a:r>
                      <a:r>
                        <a:rPr lang="zh-CN" sz="2800" b="1" kern="100" dirty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Then I sometimes </a:t>
                      </a: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_____________ </a:t>
                      </a: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to </a:t>
                      </a: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__________ </a:t>
                      </a: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the next day.</a:t>
                      </a:r>
                      <a:endParaRPr lang="zh-CN" sz="2800" b="1" kern="100" dirty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2</a:t>
                      </a:r>
                      <a:r>
                        <a:rPr lang="zh-CN" sz="2800" b="1" kern="100" dirty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800" b="1" kern="100" dirty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每天我都有很多家庭作业</a:t>
                      </a:r>
                      <a:r>
                        <a:rPr lang="zh-CN" sz="2800" b="1" kern="100" dirty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800" b="1" kern="100" dirty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我别无选择</a:t>
                      </a:r>
                      <a:r>
                        <a:rPr lang="zh-CN" sz="2800" b="1" kern="100" dirty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800" b="1" kern="100" dirty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只能去做</a:t>
                      </a:r>
                      <a:r>
                        <a:rPr lang="zh-CN" sz="2800" b="1" kern="100" dirty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I have a lot of homework every day, and </a:t>
                      </a: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I___________________.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383730" y="2561935"/>
            <a:ext cx="168988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find it hard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44540" y="2543548"/>
            <a:ext cx="170751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stay awake 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7773567" y="3705987"/>
            <a:ext cx="362150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have no choice but to do it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3600" y="1180466"/>
          <a:ext cx="11622505" cy="4397693"/>
        </p:xfrm>
        <a:graphic>
          <a:graphicData uri="http://schemas.openxmlformats.org/drawingml/2006/table">
            <a:tbl>
              <a:tblPr/>
              <a:tblGrid>
                <a:gridCol w="630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28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3</a:t>
                      </a:r>
                      <a:r>
                        <a:rPr lang="zh-CN" sz="28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800" b="1" kern="100" dirty="0" smtClean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我常常怀疑花这么多时间做家庭作业是否值得</a:t>
                      </a:r>
                      <a:r>
                        <a:rPr lang="zh-CN" sz="28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 smtClean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I often ________________ it is ________________ so much time 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MingLiU_HKSCS" panose="02020500000000000000" charset="-120"/>
                          <a:cs typeface="Times New Roman" panose="02020603050405020304" charset="0"/>
                        </a:rPr>
                        <a:t>________</a:t>
                      </a: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 homework.</a:t>
                      </a:r>
                      <a:endParaRPr lang="zh-CN" sz="2800" b="1" kern="100" dirty="0" smtClean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4</a:t>
                      </a:r>
                      <a:r>
                        <a:rPr lang="zh-CN" sz="28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800" b="1" kern="100" dirty="0" smtClean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然后我遇到了麻烦</a:t>
                      </a:r>
                      <a:r>
                        <a:rPr lang="zh-CN" sz="28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800" b="1" kern="100" dirty="0" smtClean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因为我的父母不允许我下午六点以后在外面玩</a:t>
                      </a:r>
                      <a:r>
                        <a:rPr lang="zh-CN" sz="28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 smtClean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Then I  ______________________ because my parents do not _____________________ outside after 6 p</a:t>
                      </a:r>
                      <a:r>
                        <a:rPr lang="zh-CN" sz="2800" b="1" kern="100" dirty="0" smtClean="0">
                          <a:latin typeface="+mn-lt"/>
                          <a:ea typeface="宋体" panose="02010600030101010101" pitchFamily="2" charset="-122"/>
                          <a:cs typeface="Times New Roman" panose="02020603050405020304"/>
                        </a:rPr>
                        <a:t>．</a:t>
                      </a:r>
                      <a:r>
                        <a:rPr lang="en-US" sz="2800" b="1" kern="100" dirty="0" smtClean="0">
                          <a:latin typeface="+mn-lt"/>
                          <a:ea typeface="宋体" panose="02010600030101010101" pitchFamily="2" charset="-122"/>
                          <a:cs typeface="Courier New" panose="02070309020205020404"/>
                        </a:rPr>
                        <a:t>m.</a:t>
                      </a:r>
                      <a:endParaRPr lang="zh-CN" sz="2800" b="1" kern="100" dirty="0">
                        <a:latin typeface="+mn-lt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696933" y="2428556"/>
            <a:ext cx="51007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14558" y="4231166"/>
            <a:ext cx="219566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get into trouble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29699" y="4965362"/>
            <a:ext cx="2329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allow me to play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30284" y="1874013"/>
            <a:ext cx="2109873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doubt whether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40973" y="1806939"/>
            <a:ext cx="223009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worth spending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29057" y="1182548"/>
          <a:ext cx="10536054" cy="5041583"/>
        </p:xfrm>
        <a:graphic>
          <a:graphicData uri="http://schemas.openxmlformats.org/drawingml/2006/table">
            <a:tbl>
              <a:tblPr/>
              <a:tblGrid>
                <a:gridCol w="5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课文初探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(T)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误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(F)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。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　　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)1.Millie and Simon are both Grade 9 students.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　　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)2.Millie and Simon both like football best.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　　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)3.Millie and Simon spend much time on their homework.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　</a:t>
                      </a:r>
                      <a:r>
                        <a:rPr lang="zh-CN" altLang="zh-CN" sz="2400" b="1" kern="1200" dirty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Times New Roman" panose="02020603050405020304" charset="0"/>
                        </a:rPr>
                        <a:t>　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)4.Millie and Simon both feel angry with their parents.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(</a:t>
                      </a:r>
                      <a:r>
                        <a:rPr lang="zh-CN" sz="2800" b="1" kern="100" dirty="0">
                          <a:latin typeface="+mn-lt"/>
                          <a:ea typeface="+mj-ea"/>
                          <a:cs typeface="Times New Roman" panose="02020603050405020304"/>
                        </a:rPr>
                        <a:t>　　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)5.Millie and Simon both hope to get some advice from </a:t>
                      </a:r>
                      <a:r>
                        <a:rPr lang="en-US" sz="2800" b="1" kern="100" dirty="0" err="1">
                          <a:latin typeface="+mn-lt"/>
                          <a:ea typeface="+mj-ea"/>
                          <a:cs typeface="Courier New" panose="02070309020205020404"/>
                        </a:rPr>
                        <a:t>Mr</a:t>
                      </a:r>
                      <a:r>
                        <a:rPr lang="en-US" sz="2800" b="1" kern="100" dirty="0">
                          <a:latin typeface="+mn-lt"/>
                          <a:ea typeface="+mj-ea"/>
                          <a:cs typeface="Courier New" panose="02070309020205020404"/>
                        </a:rPr>
                        <a:t> Friend.</a:t>
                      </a:r>
                      <a:endParaRPr lang="zh-CN" sz="2800" b="1" kern="100" dirty="0">
                        <a:latin typeface="+mn-lt"/>
                        <a:ea typeface="+mj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395663" y="5308248"/>
            <a:ext cx="659155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</a:t>
            </a:r>
          </a:p>
        </p:txBody>
      </p:sp>
      <p:sp>
        <p:nvSpPr>
          <p:cNvPr id="4" name="矩形 3"/>
          <p:cNvSpPr/>
          <p:nvPr/>
        </p:nvSpPr>
        <p:spPr>
          <a:xfrm>
            <a:off x="1549993" y="1778282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85300" y="2541529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62515" y="3222118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2768" y="4577187"/>
            <a:ext cx="372218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charset="0"/>
                <a:ea typeface="MingLiU_HKSCS" panose="02020500000000000000" charset="-120"/>
                <a:cs typeface="Times New Roman" panose="02020603050405020304" charset="0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charset="0"/>
              <a:ea typeface="MingLiU_HKSCS" panose="02020500000000000000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2101</Words>
  <Application>Microsoft Office PowerPoint</Application>
  <PresentationFormat>宽屏</PresentationFormat>
  <Paragraphs>288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7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044B418067404EB0BB2323D0598E59E4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