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522" r:id="rId2"/>
    <p:sldId id="258" r:id="rId3"/>
    <p:sldId id="523" r:id="rId4"/>
    <p:sldId id="598" r:id="rId5"/>
    <p:sldId id="680" r:id="rId6"/>
    <p:sldId id="681" r:id="rId7"/>
    <p:sldId id="611" r:id="rId8"/>
    <p:sldId id="693" r:id="rId9"/>
    <p:sldId id="694" r:id="rId10"/>
    <p:sldId id="513" r:id="rId11"/>
    <p:sldId id="702" r:id="rId12"/>
    <p:sldId id="620" r:id="rId13"/>
    <p:sldId id="709" r:id="rId14"/>
    <p:sldId id="710" r:id="rId15"/>
    <p:sldId id="711" r:id="rId16"/>
    <p:sldId id="712" r:id="rId17"/>
    <p:sldId id="668" r:id="rId18"/>
    <p:sldId id="715" r:id="rId19"/>
    <p:sldId id="671" r:id="rId20"/>
    <p:sldId id="717" r:id="rId21"/>
    <p:sldId id="718" r:id="rId22"/>
    <p:sldId id="719" r:id="rId23"/>
    <p:sldId id="720" r:id="rId24"/>
    <p:sldId id="721" r:id="rId25"/>
    <p:sldId id="722" r:id="rId26"/>
    <p:sldId id="723" r:id="rId27"/>
    <p:sldId id="724" r:id="rId28"/>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1pPr>
    <a:lvl2pPr marL="3429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2pPr>
    <a:lvl3pPr marL="6858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3pPr>
    <a:lvl4pPr marL="10287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4pPr>
    <a:lvl5pPr marL="13716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5pPr>
    <a:lvl6pPr marL="17145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6pPr>
    <a:lvl7pPr marL="20574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7pPr>
    <a:lvl8pPr marL="24003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8pPr>
    <a:lvl9pPr marL="27432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70">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5C8DFA"/>
    <a:srgbClr val="1382E7"/>
    <a:srgbClr val="0099FF"/>
    <a:srgbClr val="6600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9" autoAdjust="0"/>
    <p:restoredTop sz="90949" autoAdjust="0"/>
  </p:normalViewPr>
  <p:slideViewPr>
    <p:cSldViewPr>
      <p:cViewPr>
        <p:scale>
          <a:sx n="140" d="100"/>
          <a:sy n="140" d="100"/>
        </p:scale>
        <p:origin x="-804" y="-330"/>
      </p:cViewPr>
      <p:guideLst>
        <p:guide orient="horz" pos="1670"/>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0450" name="页眉占位符 36044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360451" name="日期占位符 360450"/>
          <p:cNvSpPr>
            <a:spLocks noGrp="1"/>
          </p:cNvSpPr>
          <p:nvPr>
            <p:ph type="dt" sz="quarter"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360452" name="页脚占位符 360451"/>
          <p:cNvSpPr>
            <a:spLocks noGrp="1"/>
          </p:cNvSpPr>
          <p:nvPr>
            <p:ph type="ftr" sz="quarter" idx="2"/>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360453" name="灯片编号占位符 360452"/>
          <p:cNvSpPr>
            <a:spLocks noGrp="1"/>
          </p:cNvSpPr>
          <p:nvPr>
            <p:ph type="sldNum" sz="quarter" idx="3"/>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8EC2B4BA-AAB4-4D4B-94AA-DA8C91F08548}"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页眉占位符 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11267" name="日期占位符 2"/>
          <p:cNvSpPr>
            <a:spLocks noGrp="1"/>
          </p:cNvSpPr>
          <p:nvPr>
            <p:ph type="dt"/>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6149" name="备注占位符 4"/>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70" name="页脚占位符 5"/>
          <p:cNvSpPr>
            <a:spLocks noGrp="1"/>
          </p:cNvSpPr>
          <p:nvPr>
            <p:ph type="ftr" sz="quarter"/>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11271" name="灯片编号占位符 6"/>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4402485F-119C-4F88-BD18-AF0D1A4B4E0E}"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1pPr>
    <a:lvl2pPr marL="342900" lvl="1"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2pPr>
    <a:lvl3pPr marL="685800" lvl="2"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3pPr>
    <a:lvl4pPr marL="1028700" lvl="3"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4pPr>
    <a:lvl5pPr marL="1371600" lvl="4"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5pPr>
    <a:lvl6pPr marL="1714500" lvl="5"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6pPr>
    <a:lvl7pPr marL="2057400" lvl="6"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7pPr>
    <a:lvl8pPr marL="2400300" lvl="7"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8pPr>
    <a:lvl9pPr marL="2743200" lvl="8"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617" y="1005846"/>
            <a:ext cx="8571470" cy="484696"/>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31617" y="273856"/>
            <a:ext cx="1486689" cy="4359080"/>
          </a:xfrm>
          <a:prstGeom prst="rect">
            <a:avLst/>
          </a:prstGeom>
        </p:spPr>
        <p:txBody>
          <a:bodyPr vert="eaVert"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998879" y="273856"/>
            <a:ext cx="1846552" cy="435908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39426" y="1005847"/>
            <a:ext cx="8029429" cy="177735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67979" y="1282364"/>
            <a:ext cx="5915795" cy="2139651"/>
          </a:xfrm>
          <a:prstGeom prst="rect">
            <a:avLst/>
          </a:prstGeom>
        </p:spPr>
        <p:txBody>
          <a:bodyPr lIns="68571" tIns="34285" rIns="68571" bIns="34285" anchor="b"/>
          <a:lstStyle>
            <a:lvl1pPr>
              <a:defRPr sz="34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7979" y="3442258"/>
            <a:ext cx="5915795" cy="392363"/>
          </a:xfrm>
        </p:spPr>
        <p:txBody>
          <a:bodyPr/>
          <a:lstStyle>
            <a:lvl1pPr marL="0" indent="0">
              <a:buNone/>
              <a:defRPr sz="1400">
                <a:solidFill>
                  <a:schemeClr val="tx1">
                    <a:tint val="75000"/>
                  </a:schemeClr>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3108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353356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72444" y="273856"/>
            <a:ext cx="5915795" cy="994218"/>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67650" y="1423608"/>
            <a:ext cx="2741743"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4" name="内容占位符 3"/>
          <p:cNvSpPr>
            <a:spLocks noGrp="1"/>
          </p:cNvSpPr>
          <p:nvPr>
            <p:ph sz="half" idx="2"/>
          </p:nvPr>
        </p:nvSpPr>
        <p:spPr>
          <a:xfrm>
            <a:off x="667650" y="1999127"/>
            <a:ext cx="2741743"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519988" y="1423608"/>
            <a:ext cx="2755245"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6" name="内容占位符 5"/>
          <p:cNvSpPr>
            <a:spLocks noGrp="1"/>
          </p:cNvSpPr>
          <p:nvPr>
            <p:ph sz="quarter" idx="4"/>
          </p:nvPr>
        </p:nvSpPr>
        <p:spPr>
          <a:xfrm>
            <a:off x="3519988" y="1999127"/>
            <a:ext cx="2755245"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4" y="342916"/>
            <a:ext cx="2212171"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2915923" y="740602"/>
            <a:ext cx="3472314" cy="1444958"/>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72444" y="1543122"/>
            <a:ext cx="2212171" cy="276946"/>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noProof="1"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343314"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915923" y="342917"/>
            <a:ext cx="3472314" cy="484696"/>
          </a:xfrm>
        </p:spPr>
        <p:txBody>
          <a:bodyPr/>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endParaRPr lang="zh-CN" altLang="en-US" noProof="1"/>
          </a:p>
        </p:txBody>
      </p:sp>
      <p:sp>
        <p:nvSpPr>
          <p:cNvPr id="4" name="文本占位符 3"/>
          <p:cNvSpPr>
            <a:spLocks noGrp="1"/>
          </p:cNvSpPr>
          <p:nvPr>
            <p:ph type="body" sz="half" idx="2"/>
          </p:nvPr>
        </p:nvSpPr>
        <p:spPr>
          <a:xfrm>
            <a:off x="472442" y="1543123"/>
            <a:ext cx="2343314" cy="323113"/>
          </a:xfrm>
        </p:spPr>
        <p:txBody>
          <a:bodyPr/>
          <a:lstStyle>
            <a:lvl1pPr marL="0" indent="0">
              <a:buNone/>
              <a:defRPr sz="1100"/>
            </a:lvl1pPr>
            <a:lvl2pPr marL="257175" indent="0">
              <a:buNone/>
              <a:defRPr sz="1000"/>
            </a:lvl2pPr>
            <a:lvl3pPr marL="514350" indent="0">
              <a:buNone/>
              <a:defRPr sz="900"/>
            </a:lvl3pPr>
            <a:lvl4pPr marL="771525" indent="0">
              <a:buNone/>
              <a:defRPr sz="800"/>
            </a:lvl4pPr>
            <a:lvl5pPr marL="1028700" indent="0">
              <a:buNone/>
              <a:defRPr sz="800"/>
            </a:lvl5pPr>
            <a:lvl6pPr marL="1285875" indent="0">
              <a:buNone/>
              <a:defRPr sz="800"/>
            </a:lvl6pPr>
            <a:lvl7pPr marL="1543050" indent="0">
              <a:buNone/>
              <a:defRPr sz="800"/>
            </a:lvl7pPr>
            <a:lvl8pPr marL="1800225" indent="0">
              <a:buNone/>
              <a:defRPr sz="800"/>
            </a:lvl8pPr>
            <a:lvl9pPr marL="2057400" indent="0">
              <a:buNone/>
              <a:defRPr sz="800"/>
            </a:lvl9pPr>
          </a:lstStyle>
          <a:p>
            <a:pPr lvl="0"/>
            <a:r>
              <a:rPr lang="zh-CN" altLang="en-US" noProof="1"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文本占位符 93185"/>
          <p:cNvSpPr>
            <a:spLocks noGrp="1" noChangeArrowheads="1"/>
          </p:cNvSpPr>
          <p:nvPr>
            <p:ph type="body" idx="4294967295"/>
          </p:nvPr>
        </p:nvSpPr>
        <p:spPr bwMode="auto">
          <a:xfrm>
            <a:off x="539426" y="1005846"/>
            <a:ext cx="8029429" cy="48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27" tIns="34264" rIns="68527" bIns="34264" numCol="1" anchor="t" anchorCtr="0" compatLnSpc="1">
            <a:spAutoFit/>
          </a:bodyPr>
          <a:lstStyle/>
          <a:p>
            <a:pPr lvl="0"/>
            <a:r>
              <a:rPr lang="zh-CN" altLang="en-US" smtClean="0"/>
              <a:t>单击此处编辑母版文本样式</a:t>
            </a:r>
          </a:p>
        </p:txBody>
      </p:sp>
      <p:sp>
        <p:nvSpPr>
          <p:cNvPr id="1026" name="矩形 1032"/>
          <p:cNvSpPr>
            <a:spLocks noChangeArrowheads="1"/>
          </p:cNvSpPr>
          <p:nvPr userDrawn="1"/>
        </p:nvSpPr>
        <p:spPr bwMode="auto">
          <a:xfrm>
            <a:off x="0" y="1"/>
            <a:ext cx="9144000" cy="492805"/>
          </a:xfrm>
          <a:prstGeom prst="rect">
            <a:avLst/>
          </a:prstGeom>
          <a:gradFill rotWithShape="1">
            <a:gsLst>
              <a:gs pos="0">
                <a:srgbClr val="F98BC5"/>
              </a:gs>
              <a:gs pos="100000">
                <a:srgbClr val="B65E8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lstStyle/>
          <a:p>
            <a:pPr defTabSz="386080"/>
            <a:endParaRPr lang="zh-CN" altLang="en-US" sz="800" b="0" i="1">
              <a:solidFill>
                <a:schemeClr val="tx1"/>
              </a:solidFill>
              <a:latin typeface="Arial" panose="020B0604020202020204" pitchFamily="34" charset="0"/>
            </a:endParaRPr>
          </a:p>
        </p:txBody>
      </p:sp>
      <p:sp>
        <p:nvSpPr>
          <p:cNvPr id="1027" name="文本框 153621"/>
          <p:cNvSpPr txBox="1">
            <a:spLocks noChangeArrowheads="1"/>
          </p:cNvSpPr>
          <p:nvPr userDrawn="1"/>
        </p:nvSpPr>
        <p:spPr bwMode="auto">
          <a:xfrm>
            <a:off x="128605" y="76183"/>
            <a:ext cx="3471124" cy="34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r>
              <a:rPr lang="zh-CN" altLang="en-US" sz="2000">
                <a:solidFill>
                  <a:schemeClr val="bg1"/>
                </a:solidFill>
                <a:latin typeface="方正大标宋_GBK" pitchFamily="65" charset="-122"/>
                <a:ea typeface="方正大标宋_GBK" pitchFamily="65" charset="-122"/>
              </a:rPr>
              <a:t>外研版英语</a:t>
            </a:r>
            <a:r>
              <a:rPr lang="en-US" altLang="zh-CN" sz="2000">
                <a:solidFill>
                  <a:schemeClr val="bg1"/>
                </a:solidFill>
                <a:latin typeface="方正大标宋_GBK" pitchFamily="65" charset="-122"/>
                <a:ea typeface="方正大标宋_GBK" pitchFamily="65" charset="-122"/>
              </a:rPr>
              <a:t>·</a:t>
            </a:r>
            <a:r>
              <a:rPr lang="zh-CN" altLang="en-US" sz="2000">
                <a:solidFill>
                  <a:schemeClr val="bg1"/>
                </a:solidFill>
                <a:latin typeface="方正大标宋_GBK" pitchFamily="65" charset="-122"/>
                <a:ea typeface="方正大标宋_GBK" pitchFamily="65" charset="-122"/>
              </a:rPr>
              <a:t>必修第三册</a:t>
            </a:r>
            <a:r>
              <a:rPr lang="en-US" altLang="zh-CN" sz="2000">
                <a:solidFill>
                  <a:schemeClr val="bg1"/>
                </a:solidFill>
                <a:latin typeface="方正大标宋_GBK" pitchFamily="65" charset="-122"/>
                <a:ea typeface="方正大标宋_GBK" pitchFamily="65" charset="-122"/>
              </a:rPr>
              <a:t> </a:t>
            </a:r>
          </a:p>
        </p:txBody>
      </p:sp>
      <p:sp>
        <p:nvSpPr>
          <p:cNvPr id="1029" name="TextBox 13">
            <a:hlinkClick r:id="rId13" action="ppaction://hlinksldjump"/>
          </p:cNvPr>
          <p:cNvSpPr txBox="1">
            <a:spLocks noChangeArrowheads="1"/>
          </p:cNvSpPr>
          <p:nvPr userDrawn="1"/>
        </p:nvSpPr>
        <p:spPr bwMode="auto">
          <a:xfrm>
            <a:off x="6408780" y="141652"/>
            <a:ext cx="1149103" cy="285146"/>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pPr algn="ctr"/>
            <a:r>
              <a:rPr lang="zh-CN" altLang="en-US" sz="1600">
                <a:solidFill>
                  <a:schemeClr val="tx1"/>
                </a:solidFill>
                <a:latin typeface="黑体" panose="02010609060101010101" pitchFamily="49" charset="-122"/>
                <a:ea typeface="黑体" panose="02010609060101010101" pitchFamily="49" charset="-122"/>
              </a:rPr>
              <a:t>返回导航</a:t>
            </a:r>
          </a:p>
        </p:txBody>
      </p:sp>
      <p:sp>
        <p:nvSpPr>
          <p:cNvPr id="1028" name="TextBox 15">
            <a:hlinkClick r:id="" action="ppaction://hlinkshowjump?jump=nextslide"/>
          </p:cNvPr>
          <p:cNvSpPr txBox="1">
            <a:spLocks noChangeArrowheads="1"/>
          </p:cNvSpPr>
          <p:nvPr userDrawn="1"/>
        </p:nvSpPr>
        <p:spPr bwMode="auto">
          <a:xfrm>
            <a:off x="8435485"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1030" name="矩形 153609">
            <a:hlinkClick r:id="" action="ppaction://hlinkshowjump?jump=nextslide"/>
          </p:cNvPr>
          <p:cNvSpPr>
            <a:spLocks noChangeArrowheads="1"/>
          </p:cNvSpPr>
          <p:nvPr userDrawn="1"/>
        </p:nvSpPr>
        <p:spPr bwMode="auto">
          <a:xfrm>
            <a:off x="8526629"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下页</a:t>
            </a:r>
          </a:p>
        </p:txBody>
      </p:sp>
      <p:sp>
        <p:nvSpPr>
          <p:cNvPr id="2" name="TextBox 15">
            <a:hlinkClick r:id="" action="ppaction://hlinkshowjump?jump=nextslide"/>
          </p:cNvPr>
          <p:cNvSpPr txBox="1">
            <a:spLocks noChangeArrowheads="1"/>
          </p:cNvSpPr>
          <p:nvPr userDrawn="1"/>
        </p:nvSpPr>
        <p:spPr bwMode="auto">
          <a:xfrm>
            <a:off x="7678149"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3" name="矩形 153609">
            <a:hlinkClick r:id="" action="ppaction://hlinkshowjump?jump=previousslide"/>
          </p:cNvPr>
          <p:cNvSpPr>
            <a:spLocks noChangeArrowheads="1"/>
          </p:cNvSpPr>
          <p:nvPr userDrawn="1"/>
        </p:nvSpPr>
        <p:spPr bwMode="auto">
          <a:xfrm>
            <a:off x="7771674"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上页</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buFont typeface="Arial" panose="020B0604020202020204" pitchFamily="34" charset="0"/>
        <a:defRPr sz="3300" kern="1200">
          <a:solidFill>
            <a:schemeClr val="tx1"/>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5pPr>
      <a:lvl6pPr marL="3429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6pPr>
      <a:lvl7pPr marL="6858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7pPr>
      <a:lvl8pPr marL="10287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8pPr>
      <a:lvl9pPr marL="13716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9pPr>
    </p:titleStyle>
    <p:bodyStyle>
      <a:lvl1pPr algn="l" rtl="0" fontAlgn="base" hangingPunct="0">
        <a:lnSpc>
          <a:spcPct val="150000"/>
        </a:lnSpc>
        <a:spcBef>
          <a:spcPct val="0"/>
        </a:spcBef>
        <a:spcAft>
          <a:spcPct val="0"/>
        </a:spcAft>
        <a:buFont typeface="Arial" panose="020B0604020202020204" pitchFamily="34" charset="0"/>
        <a:defRPr sz="1800" b="1" kern="1200">
          <a:solidFill>
            <a:schemeClr val="tx1"/>
          </a:solidFill>
          <a:latin typeface="Times New Roman" panose="02020603050405020304" pitchFamily="18" charset="0"/>
          <a:ea typeface="+mn-ea"/>
          <a:cs typeface="+mn-cs"/>
        </a:defRPr>
      </a:lvl1pPr>
      <a:lvl2pPr marL="620395" lvl="1" indent="-215265"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27735" lvl="2" indent="-17272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31265" lvl="3"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lvl="4"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lvl="5"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6pPr>
      <a:lvl7pPr marL="2228850" lvl="6"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7pPr>
      <a:lvl8pPr marL="2571750" lvl="7"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8pPr>
      <a:lvl9pPr marL="2914650" lvl="8"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Font typeface="Arial" panose="020B0604020202020204" pitchFamily="34" charset="0"/>
        <a:buNone/>
        <a:defRPr sz="1500" b="0" i="0" u="none" kern="1200" baseline="0">
          <a:solidFill>
            <a:srgbClr val="FF0000"/>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6pPr>
      <a:lvl7pPr marL="2057400" lvl="6"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7pPr>
      <a:lvl8pPr marL="2400300" lvl="7"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8pPr>
      <a:lvl9pPr marL="2743200" lvl="8"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641960" y="2931790"/>
            <a:ext cx="7848431" cy="692445"/>
          </a:xfrm>
        </p:spPr>
        <p:txBody>
          <a:bodyPr/>
          <a:lstStyle/>
          <a:p>
            <a:pPr algn="ctr"/>
            <a:r>
              <a:rPr lang="en-US" altLang="en-US" sz="2700" b="0" dirty="0">
                <a:solidFill>
                  <a:srgbClr val="FF00FF"/>
                </a:solidFill>
                <a:cs typeface="Times New Roman" panose="02020603050405020304" pitchFamily="18" charset="0"/>
              </a:rPr>
              <a:t>Section Ⅲ　Using language &amp; Writing</a:t>
            </a:r>
            <a:endParaRPr lang="zh-CN" altLang="en-US" sz="2700" b="0" dirty="0">
              <a:solidFill>
                <a:srgbClr val="FF00FF"/>
              </a:solidFill>
              <a:cs typeface="Times New Roman" panose="02020603050405020304" pitchFamily="18" charset="0"/>
            </a:endParaRPr>
          </a:p>
        </p:txBody>
      </p:sp>
      <p:pic>
        <p:nvPicPr>
          <p:cNvPr id="4" name="Picture 6" descr="第四单元.TIF"/>
          <p:cNvPicPr>
            <a:picLocks noChangeAspect="1" noChangeArrowheads="1"/>
          </p:cNvPicPr>
          <p:nvPr/>
        </p:nvPicPr>
        <p:blipFill>
          <a:blip r:embed="rId2" r:link="rId3" cstate="email"/>
          <a:srcRect/>
          <a:stretch>
            <a:fillRect/>
          </a:stretch>
        </p:blipFill>
        <p:spPr bwMode="auto">
          <a:xfrm>
            <a:off x="611560" y="699545"/>
            <a:ext cx="8210428" cy="231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23848" y="4227934"/>
            <a:ext cx="9084656"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38" name="Picture 14" descr="写作能力提升.TIF"/>
          <p:cNvPicPr>
            <a:picLocks noChangeAspect="1" noChangeArrowheads="1"/>
          </p:cNvPicPr>
          <p:nvPr/>
        </p:nvPicPr>
        <p:blipFill>
          <a:blip r:embed="rId2" r:link="rId3" cstate="email"/>
          <a:srcRect/>
          <a:stretch>
            <a:fillRect/>
          </a:stretch>
        </p:blipFill>
        <p:spPr bwMode="auto">
          <a:xfrm>
            <a:off x="251257" y="1007036"/>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5039" name="Picture 15" descr="写作指导.TIF"/>
          <p:cNvPicPr>
            <a:picLocks noChangeAspect="1" noChangeArrowheads="1"/>
          </p:cNvPicPr>
          <p:nvPr/>
        </p:nvPicPr>
        <p:blipFill>
          <a:blip r:embed="rId4" r:link="rId3" cstate="email"/>
          <a:srcRect/>
          <a:stretch>
            <a:fillRect/>
          </a:stretch>
        </p:blipFill>
        <p:spPr bwMode="auto">
          <a:xfrm>
            <a:off x="521562" y="2004550"/>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5041" name="Rectangle 17"/>
          <p:cNvSpPr>
            <a:spLocks noGrp="1" noChangeArrowheads="1"/>
          </p:cNvSpPr>
          <p:nvPr>
            <p:ph type="body" idx="1"/>
          </p:nvPr>
        </p:nvSpPr>
        <p:spPr>
          <a:xfrm>
            <a:off x="539426" y="1604593"/>
            <a:ext cx="8029429" cy="2562187"/>
          </a:xfrm>
        </p:spPr>
        <p:txBody>
          <a:bodyPr/>
          <a:lstStyle/>
          <a:p>
            <a:pPr algn="ctr"/>
            <a:r>
              <a:rPr lang="zh-CN" altLang="en-US" smtClean="0">
                <a:solidFill>
                  <a:srgbClr val="000000"/>
                </a:solidFill>
                <a:ea typeface="华文新魏" panose="02010800040101010101" pitchFamily="2" charset="-122"/>
                <a:cs typeface="Times New Roman" panose="02020603050405020304" pitchFamily="18" charset="0"/>
              </a:rPr>
              <a:t>介绍一件艺术品</a:t>
            </a:r>
          </a:p>
          <a:p>
            <a:pPr algn="ctr"/>
            <a:endParaRPr lang="zh-CN" altLang="en-US" smtClean="0">
              <a:solidFill>
                <a:srgbClr val="000000"/>
              </a:solidFill>
              <a:ea typeface="华文新魏" panose="02010800040101010101" pitchFamily="2" charset="-122"/>
              <a:cs typeface="Times New Roman" panose="02020603050405020304" pitchFamily="18" charset="0"/>
            </a:endParaRPr>
          </a:p>
          <a:p>
            <a:pPr algn="ct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文体分析</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zh-CN" altLang="en-US" smtClean="0">
                <a:solidFill>
                  <a:srgbClr val="000000"/>
                </a:solidFill>
                <a:ea typeface="仿宋_GB2312" pitchFamily="49" charset="-122"/>
              </a:rPr>
              <a:t>用</a:t>
            </a:r>
            <a:r>
              <a:rPr lang="zh-CN" altLang="en-US" smtClean="0">
                <a:solidFill>
                  <a:srgbClr val="000000"/>
                </a:solidFill>
                <a:cs typeface="Times New Roman" panose="02020603050405020304" pitchFamily="18" charset="0"/>
              </a:rPr>
              <a:t>英语介绍一件艺术品，属于说明文。说明文是一种常见文体，它是以简明的文字介绍事物的形状、构造、变化、功用、特征等的文章。要让说明直观、形象，使读者如临其境。</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body" idx="1"/>
          </p:nvPr>
        </p:nvSpPr>
        <p:spPr>
          <a:xfrm>
            <a:off x="539426" y="1005846"/>
            <a:ext cx="8029429" cy="3393184"/>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常用句式</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ea typeface="黑体" panose="02010609060101010101" pitchFamily="49" charset="-122"/>
                <a:cs typeface="Times New Roman" panose="02020603050405020304" pitchFamily="18" charset="0"/>
              </a:rPr>
              <a:t>1</a:t>
            </a:r>
            <a:r>
              <a:rPr lang="zh-CN" altLang="en-US"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Times New Roman" panose="02020603050405020304" pitchFamily="18" charset="0"/>
              </a:rPr>
              <a:t>...dates back to the late Western Zhou Dynasty. </a:t>
            </a:r>
          </a:p>
          <a:p>
            <a:pPr algn="just"/>
            <a:r>
              <a:rPr lang="en-US" altLang="zh-CN" smtClean="0">
                <a:solidFill>
                  <a:srgbClr val="000000"/>
                </a:solidFill>
                <a:latin typeface="宋体" panose="02010600030101010101" pitchFamily="2" charset="-122"/>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可</a:t>
            </a:r>
            <a:r>
              <a:rPr lang="zh-CN" altLang="en-US" smtClean="0">
                <a:solidFill>
                  <a:srgbClr val="000000"/>
                </a:solidFill>
                <a:cs typeface="Times New Roman" panose="02020603050405020304" pitchFamily="18" charset="0"/>
              </a:rPr>
              <a:t>追溯到西周末期。</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is assumed that...is of great significance to the study of the economic system and culture during the Tang Dynasty.</a:t>
            </a:r>
          </a:p>
          <a:p>
            <a:pPr algn="just"/>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被认为对研究唐朝经济体系和文化有重要意义。</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is regarded as one of the precious treasures to the study of Chinese.</a:t>
            </a:r>
          </a:p>
          <a:p>
            <a:pPr algn="just"/>
            <a:r>
              <a:rPr lang="zh-CN" altLang="en-US" smtClean="0">
                <a:solidFill>
                  <a:srgbClr val="000000"/>
                </a:solidFill>
                <a:cs typeface="Times New Roman" panose="02020603050405020304" pitchFamily="18" charset="0"/>
              </a:rPr>
              <a:t>它被认为是研究中国历史的宝贵财物之一。</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27" name="Picture 3" descr="典题示例.TIF"/>
          <p:cNvPicPr>
            <a:picLocks noChangeAspect="1" noChangeArrowheads="1"/>
          </p:cNvPicPr>
          <p:nvPr/>
        </p:nvPicPr>
        <p:blipFill>
          <a:blip r:embed="rId2" r:link="rId3" cstate="email"/>
          <a:srcRect/>
          <a:stretch>
            <a:fillRect/>
          </a:stretch>
        </p:blipFill>
        <p:spPr bwMode="auto">
          <a:xfrm>
            <a:off x="521562" y="842768"/>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9856" name="Rectangle 32"/>
          <p:cNvSpPr>
            <a:spLocks noGrp="1" noChangeArrowheads="1"/>
          </p:cNvSpPr>
          <p:nvPr>
            <p:ph type="body" idx="1"/>
          </p:nvPr>
        </p:nvSpPr>
        <p:spPr>
          <a:xfrm>
            <a:off x="539426" y="1160591"/>
            <a:ext cx="8029429" cy="3393184"/>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写作要求</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你</a:t>
            </a:r>
            <a:r>
              <a:rPr lang="zh-CN" altLang="en-US" smtClean="0">
                <a:solidFill>
                  <a:srgbClr val="000000"/>
                </a:solidFill>
                <a:cs typeface="Times New Roman" panose="02020603050405020304" pitchFamily="18" charset="0"/>
              </a:rPr>
              <a:t>的笔友</a:t>
            </a:r>
            <a:r>
              <a:rPr lang="en-US" altLang="zh-CN" smtClean="0">
                <a:solidFill>
                  <a:srgbClr val="000000"/>
                </a:solidFill>
                <a:cs typeface="Times New Roman" panose="02020603050405020304" pitchFamily="18" charset="0"/>
              </a:rPr>
              <a:t>Bob</a:t>
            </a:r>
            <a:r>
              <a:rPr lang="zh-CN" altLang="en-US" smtClean="0">
                <a:solidFill>
                  <a:srgbClr val="000000"/>
                </a:solidFill>
                <a:cs typeface="Times New Roman" panose="02020603050405020304" pitchFamily="18" charset="0"/>
              </a:rPr>
              <a:t>在春节期间来中国旅游，看到好多地方都贴着</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鲤鱼跳龙门</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这幅年画，但他看不懂图画的内容，请你给他简单描述图画内容，并说明中国人喜爱这幅画的理由。</a:t>
            </a:r>
          </a:p>
          <a:p>
            <a:pPr algn="just"/>
            <a:r>
              <a:rPr lang="zh-CN" altLang="en-US" smtClean="0">
                <a:solidFill>
                  <a:srgbClr val="000000"/>
                </a:solidFill>
                <a:cs typeface="Times New Roman" panose="02020603050405020304" pitchFamily="18" charset="0"/>
              </a:rPr>
              <a:t>注意：</a:t>
            </a:r>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词数</a:t>
            </a:r>
            <a:r>
              <a:rPr lang="en-US" altLang="zh-CN" smtClean="0">
                <a:solidFill>
                  <a:srgbClr val="000000"/>
                </a:solidFill>
                <a:cs typeface="Times New Roman" panose="02020603050405020304" pitchFamily="18" charset="0"/>
              </a:rPr>
              <a:t>80</a:t>
            </a:r>
            <a:r>
              <a:rPr lang="zh-CN" altLang="en-US" smtClean="0">
                <a:solidFill>
                  <a:srgbClr val="000000"/>
                </a:solidFill>
                <a:cs typeface="Times New Roman" panose="02020603050405020304" pitchFamily="18" charset="0"/>
              </a:rPr>
              <a:t>左右；</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．可适当增加细节，以使行文连贯；</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．参考词汇：鲤</a:t>
            </a:r>
            <a:r>
              <a:rPr lang="en-US" altLang="zh-CN" smtClean="0">
                <a:solidFill>
                  <a:srgbClr val="000000"/>
                </a:solidFill>
                <a:cs typeface="Times New Roman" panose="02020603050405020304" pitchFamily="18" charset="0"/>
              </a:rPr>
              <a:t>carp(</a:t>
            </a:r>
            <a:r>
              <a:rPr lang="zh-CN" altLang="en-US" smtClean="0">
                <a:solidFill>
                  <a:srgbClr val="000000"/>
                </a:solidFill>
                <a:cs typeface="Times New Roman" panose="02020603050405020304" pitchFamily="18" charset="0"/>
              </a:rPr>
              <a:t>单复数同形</a:t>
            </a:r>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龙门</a:t>
            </a:r>
            <a:r>
              <a:rPr lang="en-US" altLang="zh-CN" smtClean="0">
                <a:solidFill>
                  <a:srgbClr val="000000"/>
                </a:solidFill>
                <a:cs typeface="Times New Roman" panose="02020603050405020304" pitchFamily="18" charset="0"/>
              </a:rPr>
              <a:t>Dragon Gate</a:t>
            </a:r>
            <a:r>
              <a:rPr lang="zh-CN" altLang="en-US" smtClean="0">
                <a:solidFill>
                  <a:srgbClr val="000000"/>
                </a:solidFill>
                <a:cs typeface="Times New Roman" panose="02020603050405020304" pitchFamily="18" charset="0"/>
              </a:rPr>
              <a:t>；湍急的</a:t>
            </a:r>
            <a:r>
              <a:rPr lang="en-US" altLang="zh-CN" smtClean="0">
                <a:solidFill>
                  <a:srgbClr val="000000"/>
                </a:solidFill>
                <a:cs typeface="Times New Roman" panose="02020603050405020304" pitchFamily="18" charset="0"/>
              </a:rPr>
              <a:t>swift</a:t>
            </a:r>
            <a:r>
              <a:rPr lang="zh-CN" altLang="en-US" smtClean="0">
                <a:solidFill>
                  <a:srgbClr val="000000"/>
                </a:solidFill>
                <a:cs typeface="Times New Roman" panose="02020603050405020304" pitchFamily="18" charset="0"/>
              </a:rPr>
              <a:t>；毅力</a:t>
            </a:r>
            <a:r>
              <a:rPr lang="en-US" altLang="zh-CN" smtClean="0">
                <a:solidFill>
                  <a:srgbClr val="000000"/>
                </a:solidFill>
                <a:cs typeface="Times New Roman" panose="02020603050405020304" pitchFamily="18" charset="0"/>
              </a:rPr>
              <a:t>perseverance</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body" idx="1"/>
          </p:nvPr>
        </p:nvSpPr>
        <p:spPr>
          <a:xfrm>
            <a:off x="539426" y="1005846"/>
            <a:ext cx="8029429" cy="484696"/>
          </a:xfrm>
        </p:spPr>
        <p:txBody>
          <a:bodyPr/>
          <a:lstStyle/>
          <a:p>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审题谋篇</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zh-CN" altLang="en-US" smtClean="0">
              <a:solidFill>
                <a:srgbClr val="000000"/>
              </a:solidFill>
              <a:latin typeface="IPAPANNEW" charset="0"/>
              <a:ea typeface="黑体" panose="02010609060101010101" pitchFamily="49" charset="-122"/>
              <a:cs typeface="Times New Roman" panose="02020603050405020304" pitchFamily="18" charset="0"/>
            </a:endParaRPr>
          </a:p>
        </p:txBody>
      </p:sp>
      <p:graphicFrame>
        <p:nvGraphicFramePr>
          <p:cNvPr id="733236" name="Group 52"/>
          <p:cNvGraphicFramePr>
            <a:graphicFrameLocks noGrp="1"/>
          </p:cNvGraphicFramePr>
          <p:nvPr/>
        </p:nvGraphicFramePr>
        <p:xfrm>
          <a:off x="2842395" y="1653397"/>
          <a:ext cx="2755465" cy="2267615"/>
        </p:xfrm>
        <a:graphic>
          <a:graphicData uri="http://schemas.openxmlformats.org/drawingml/2006/table">
            <a:tbl>
              <a:tblPr/>
              <a:tblGrid>
                <a:gridCol w="993111">
                  <a:extLst>
                    <a:ext uri="{9D8B030D-6E8A-4147-A177-3AD203B41FA5}">
                      <a16:colId xmlns:a16="http://schemas.microsoft.com/office/drawing/2014/main" val="20000"/>
                    </a:ext>
                  </a:extLst>
                </a:gridCol>
                <a:gridCol w="1762354">
                  <a:extLst>
                    <a:ext uri="{9D8B030D-6E8A-4147-A177-3AD203B41FA5}">
                      <a16:colId xmlns:a16="http://schemas.microsoft.com/office/drawing/2014/main" val="20001"/>
                    </a:ext>
                  </a:extLst>
                </a:gridCol>
              </a:tblGrid>
              <a:tr h="566606">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体裁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说明文</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7797">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话题</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介绍年画</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606">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时态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一般现在时</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606">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人称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第三人称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body" idx="1"/>
          </p:nvPr>
        </p:nvSpPr>
        <p:spPr>
          <a:xfrm>
            <a:off x="539426" y="1005846"/>
            <a:ext cx="8029429" cy="2977686"/>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词句推敲</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ea typeface="黑体" panose="02010609060101010101" pitchFamily="49" charset="-122"/>
                <a:cs typeface="Times New Roman" panose="02020603050405020304" pitchFamily="18" charset="0"/>
              </a:rPr>
              <a:t>1</a:t>
            </a:r>
            <a:r>
              <a:rPr lang="zh-CN" altLang="en-US"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词</a:t>
            </a:r>
            <a:r>
              <a:rPr lang="zh-CN" altLang="en-US" smtClean="0">
                <a:solidFill>
                  <a:srgbClr val="000000"/>
                </a:solidFill>
                <a:cs typeface="Times New Roman" panose="02020603050405020304" pitchFamily="18" charset="0"/>
              </a:rPr>
              <a:t>汇</a:t>
            </a:r>
          </a:p>
          <a:p>
            <a:pPr algn="just"/>
            <a:r>
              <a:rPr lang="zh-CN" altLang="en-US" smtClean="0">
                <a:solidFill>
                  <a:srgbClr val="000000"/>
                </a:solidFill>
                <a:cs typeface="Times New Roman" panose="02020603050405020304" pitchFamily="18" charset="0"/>
              </a:rPr>
              <a:t>①传统中国画　</a:t>
            </a:r>
            <a:r>
              <a:rPr lang="en-US" altLang="zh-CN" smtClean="0">
                <a:solidFill>
                  <a:srgbClr val="000000"/>
                </a:solidFill>
                <a:cs typeface="Times New Roman" panose="02020603050405020304" pitchFamily="18" charset="0"/>
              </a:rPr>
              <a:t>__________________________________</a:t>
            </a:r>
          </a:p>
          <a:p>
            <a:pPr algn="just"/>
            <a:r>
              <a:rPr lang="en-US" altLang="zh-CN" smtClean="0">
                <a:solidFill>
                  <a:srgbClr val="000000"/>
                </a:solidFill>
                <a:cs typeface="Times New Roman" panose="02020603050405020304" pitchFamily="18" charset="0"/>
              </a:rPr>
              <a:t>②</a:t>
            </a:r>
            <a:r>
              <a:rPr lang="zh-CN" altLang="en-US" smtClean="0">
                <a:solidFill>
                  <a:srgbClr val="000000"/>
                </a:solidFill>
                <a:cs typeface="Times New Roman" panose="02020603050405020304" pitchFamily="18" charset="0"/>
              </a:rPr>
              <a:t>作为</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而出名  </a:t>
            </a:r>
            <a:r>
              <a:rPr lang="en-US" altLang="zh-CN" smtClean="0">
                <a:solidFill>
                  <a:srgbClr val="000000"/>
                </a:solidFill>
                <a:cs typeface="Times New Roman" panose="02020603050405020304" pitchFamily="18" charset="0"/>
              </a:rPr>
              <a:t>____________________</a:t>
            </a:r>
          </a:p>
          <a:p>
            <a:pPr algn="just"/>
            <a:r>
              <a:rPr lang="en-US" altLang="zh-CN" smtClean="0">
                <a:solidFill>
                  <a:srgbClr val="000000"/>
                </a:solidFill>
                <a:cs typeface="Times New Roman" panose="02020603050405020304" pitchFamily="18" charset="0"/>
              </a:rPr>
              <a:t>③</a:t>
            </a:r>
            <a:r>
              <a:rPr lang="zh-CN" altLang="en-US" smtClean="0">
                <a:solidFill>
                  <a:srgbClr val="000000"/>
                </a:solidFill>
                <a:cs typeface="Times New Roman" panose="02020603050405020304" pitchFamily="18" charset="0"/>
              </a:rPr>
              <a:t>实现目标  </a:t>
            </a:r>
            <a:r>
              <a:rPr lang="en-US" altLang="zh-CN" smtClean="0">
                <a:solidFill>
                  <a:srgbClr val="000000"/>
                </a:solidFill>
                <a:cs typeface="Times New Roman" panose="02020603050405020304" pitchFamily="18" charset="0"/>
              </a:rPr>
              <a:t>____________________</a:t>
            </a:r>
          </a:p>
          <a:p>
            <a:pPr algn="just"/>
            <a:r>
              <a:rPr lang="en-US" altLang="zh-CN" smtClean="0">
                <a:solidFill>
                  <a:srgbClr val="000000"/>
                </a:solidFill>
                <a:cs typeface="Times New Roman" panose="02020603050405020304" pitchFamily="18" charset="0"/>
              </a:rPr>
              <a:t>④</a:t>
            </a:r>
            <a:r>
              <a:rPr lang="zh-CN" altLang="en-US" smtClean="0">
                <a:solidFill>
                  <a:srgbClr val="000000"/>
                </a:solidFill>
                <a:cs typeface="Times New Roman" panose="02020603050405020304" pitchFamily="18" charset="0"/>
              </a:rPr>
              <a:t>一次又一次  </a:t>
            </a:r>
            <a:r>
              <a:rPr lang="en-US" altLang="zh-CN" smtClean="0">
                <a:solidFill>
                  <a:srgbClr val="000000"/>
                </a:solidFill>
                <a:cs typeface="Times New Roman" panose="02020603050405020304" pitchFamily="18" charset="0"/>
              </a:rPr>
              <a:t>____________________</a:t>
            </a:r>
          </a:p>
          <a:p>
            <a:pPr algn="just"/>
            <a:r>
              <a:rPr lang="en-US" altLang="zh-CN" smtClean="0">
                <a:solidFill>
                  <a:srgbClr val="000000"/>
                </a:solidFill>
                <a:cs typeface="Times New Roman" panose="02020603050405020304" pitchFamily="18" charset="0"/>
              </a:rPr>
              <a:t>⑤</a:t>
            </a:r>
            <a:r>
              <a:rPr lang="zh-CN" altLang="en-US" smtClean="0">
                <a:solidFill>
                  <a:srgbClr val="000000"/>
                </a:solidFill>
                <a:cs typeface="Times New Roman" panose="02020603050405020304" pitchFamily="18" charset="0"/>
              </a:rPr>
              <a:t>实现  </a:t>
            </a:r>
            <a:r>
              <a:rPr lang="en-US" altLang="zh-CN" smtClean="0">
                <a:solidFill>
                  <a:srgbClr val="000000"/>
                </a:solidFill>
                <a:cs typeface="Times New Roman" panose="02020603050405020304" pitchFamily="18" charset="0"/>
              </a:rPr>
              <a:t>____________________</a:t>
            </a:r>
            <a:endParaRPr lang="zh-CN" altLang="en-US" smtClean="0">
              <a:solidFill>
                <a:srgbClr val="000000"/>
              </a:solidFill>
              <a:cs typeface="Times New Roman" panose="02020603050405020304" pitchFamily="18" charset="0"/>
            </a:endParaRPr>
          </a:p>
        </p:txBody>
      </p:sp>
      <p:sp>
        <p:nvSpPr>
          <p:cNvPr id="734211" name="Rectangle 3"/>
          <p:cNvSpPr>
            <a:spLocks noChangeArrowheads="1"/>
          </p:cNvSpPr>
          <p:nvPr/>
        </p:nvSpPr>
        <p:spPr bwMode="auto">
          <a:xfrm>
            <a:off x="2326787" y="1868352"/>
            <a:ext cx="346205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a traditional Chinese folk picture </a:t>
            </a:r>
          </a:p>
        </p:txBody>
      </p:sp>
      <p:sp>
        <p:nvSpPr>
          <p:cNvPr id="734212" name="Rectangle 4"/>
          <p:cNvSpPr>
            <a:spLocks noChangeArrowheads="1"/>
          </p:cNvSpPr>
          <p:nvPr/>
        </p:nvSpPr>
        <p:spPr bwMode="auto">
          <a:xfrm>
            <a:off x="2779282" y="2300448"/>
            <a:ext cx="158911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be known as</a:t>
            </a:r>
            <a:r>
              <a:rPr lang="zh-CN" altLang="en-US"/>
              <a:t>　</a:t>
            </a:r>
            <a:endParaRPr lang="en-US" altLang="zh-CN"/>
          </a:p>
        </p:txBody>
      </p:sp>
      <p:sp>
        <p:nvSpPr>
          <p:cNvPr id="734213" name="Rectangle 5"/>
          <p:cNvSpPr>
            <a:spLocks noChangeArrowheads="1"/>
          </p:cNvSpPr>
          <p:nvPr/>
        </p:nvSpPr>
        <p:spPr bwMode="auto">
          <a:xfrm>
            <a:off x="2087438" y="2715187"/>
            <a:ext cx="189528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achieve one's goal</a:t>
            </a:r>
            <a:endParaRPr lang="zh-CN" altLang="en-US"/>
          </a:p>
        </p:txBody>
      </p:sp>
      <p:sp>
        <p:nvSpPr>
          <p:cNvPr id="734214" name="Rectangle 6"/>
          <p:cNvSpPr>
            <a:spLocks noChangeArrowheads="1"/>
          </p:cNvSpPr>
          <p:nvPr/>
        </p:nvSpPr>
        <p:spPr bwMode="auto">
          <a:xfrm>
            <a:off x="2411332" y="3109887"/>
            <a:ext cx="176063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again and again </a:t>
            </a:r>
          </a:p>
        </p:txBody>
      </p:sp>
      <p:sp>
        <p:nvSpPr>
          <p:cNvPr id="734215" name="Rectangle 7"/>
          <p:cNvSpPr>
            <a:spLocks noChangeArrowheads="1"/>
          </p:cNvSpPr>
          <p:nvPr/>
        </p:nvSpPr>
        <p:spPr bwMode="auto">
          <a:xfrm>
            <a:off x="1493240" y="3541983"/>
            <a:ext cx="230789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come true/be realized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34211"/>
                                        </p:tgtEl>
                                        <p:attrNameLst>
                                          <p:attrName>style.visibility</p:attrName>
                                        </p:attrNameLst>
                                      </p:cBhvr>
                                      <p:to>
                                        <p:strVal val="visible"/>
                                      </p:to>
                                    </p:set>
                                    <p:animEffect transition="in" filter="slide(fromBottom)">
                                      <p:cBhvr>
                                        <p:cTn id="7" dur="500"/>
                                        <p:tgtEl>
                                          <p:spTgt spid="7342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4212"/>
                                        </p:tgtEl>
                                        <p:attrNameLst>
                                          <p:attrName>style.visibility</p:attrName>
                                        </p:attrNameLst>
                                      </p:cBhvr>
                                      <p:to>
                                        <p:strVal val="visible"/>
                                      </p:to>
                                    </p:set>
                                    <p:animEffect transition="in" filter="slide(fromBottom)">
                                      <p:cBhvr>
                                        <p:cTn id="12" dur="500"/>
                                        <p:tgtEl>
                                          <p:spTgt spid="73421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34213"/>
                                        </p:tgtEl>
                                        <p:attrNameLst>
                                          <p:attrName>style.visibility</p:attrName>
                                        </p:attrNameLst>
                                      </p:cBhvr>
                                      <p:to>
                                        <p:strVal val="visible"/>
                                      </p:to>
                                    </p:set>
                                    <p:animEffect transition="in" filter="slide(fromBottom)">
                                      <p:cBhvr>
                                        <p:cTn id="17" dur="500"/>
                                        <p:tgtEl>
                                          <p:spTgt spid="7342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34214"/>
                                        </p:tgtEl>
                                        <p:attrNameLst>
                                          <p:attrName>style.visibility</p:attrName>
                                        </p:attrNameLst>
                                      </p:cBhvr>
                                      <p:to>
                                        <p:strVal val="visible"/>
                                      </p:to>
                                    </p:set>
                                    <p:animEffect transition="in" filter="slide(fromBottom)">
                                      <p:cBhvr>
                                        <p:cTn id="22" dur="500"/>
                                        <p:tgtEl>
                                          <p:spTgt spid="73421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34215"/>
                                        </p:tgtEl>
                                        <p:attrNameLst>
                                          <p:attrName>style.visibility</p:attrName>
                                        </p:attrNameLst>
                                      </p:cBhvr>
                                      <p:to>
                                        <p:strVal val="visible"/>
                                      </p:to>
                                    </p:set>
                                    <p:animEffect transition="in" filter="slide(fromBottom)">
                                      <p:cBhvr>
                                        <p:cTn id="27" dur="500"/>
                                        <p:tgtEl>
                                          <p:spTgt spid="73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p:bldP spid="734212" grpId="0"/>
      <p:bldP spid="734213" grpId="0"/>
      <p:bldP spid="734214" grpId="0"/>
      <p:bldP spid="7342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body" idx="1"/>
          </p:nvPr>
        </p:nvSpPr>
        <p:spPr>
          <a:xfrm>
            <a:off x="539426" y="1005846"/>
            <a:ext cx="8029429" cy="3393184"/>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．句式</a:t>
            </a:r>
          </a:p>
          <a:p>
            <a:pPr algn="just"/>
            <a:r>
              <a:rPr lang="zh-CN" altLang="en-US" smtClean="0">
                <a:solidFill>
                  <a:srgbClr val="000000"/>
                </a:solidFill>
                <a:cs typeface="Times New Roman" panose="02020603050405020304" pitchFamily="18" charset="0"/>
              </a:rPr>
              <a:t>①这是一幅传统的中国民间画，被称为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鲤鱼跳龙门</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，深受中国人的欢迎和喜爱。</a:t>
            </a:r>
          </a:p>
          <a:p>
            <a:pPr algn="just"/>
            <a:r>
              <a:rPr lang="en-US" altLang="zh-CN" smtClean="0">
                <a:solidFill>
                  <a:srgbClr val="000000"/>
                </a:solidFill>
                <a:cs typeface="Times New Roman" panose="02020603050405020304" pitchFamily="18" charset="0"/>
              </a:rPr>
              <a:t>This is a traditional Chinese folk picture, known as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Carp jumping over the Dragon Gate</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 and it is popular and deeply loved by Chinese people.</a:t>
            </a:r>
          </a:p>
          <a:p>
            <a:pPr algn="just"/>
            <a:r>
              <a:rPr lang="en-US" altLang="zh-CN" smtClean="0">
                <a:solidFill>
                  <a:srgbClr val="000000"/>
                </a:solidFill>
                <a:cs typeface="Times New Roman" panose="02020603050405020304" pitchFamily="18" charset="0"/>
              </a:rPr>
              <a:t>→__________________________________________________________________</a:t>
            </a:r>
          </a:p>
          <a:p>
            <a:pPr algn="just"/>
            <a:r>
              <a:rPr lang="en-US" altLang="zh-CN" smtClean="0">
                <a:solidFill>
                  <a:srgbClr val="000000"/>
                </a:solidFill>
                <a:cs typeface="Times New Roman" panose="02020603050405020304" pitchFamily="18" charset="0"/>
              </a:rPr>
              <a:t>__________________________________________________________________(</a:t>
            </a:r>
            <a:r>
              <a:rPr lang="zh-CN" altLang="en-US" smtClean="0">
                <a:solidFill>
                  <a:srgbClr val="000000"/>
                </a:solidFill>
                <a:cs typeface="Times New Roman" panose="02020603050405020304" pitchFamily="18" charset="0"/>
              </a:rPr>
              <a:t>用非限制性定语从句改写句子</a:t>
            </a:r>
            <a:r>
              <a:rPr lang="en-US" altLang="zh-CN" smtClean="0">
                <a:solidFill>
                  <a:srgbClr val="000000"/>
                </a:solidFill>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735235" name="Rectangle 3"/>
          <p:cNvSpPr>
            <a:spLocks noChangeArrowheads="1"/>
          </p:cNvSpPr>
          <p:nvPr/>
        </p:nvSpPr>
        <p:spPr bwMode="auto">
          <a:xfrm>
            <a:off x="1081228" y="3083698"/>
            <a:ext cx="722591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This is a traditional Chinese folk picture, known as “Carp jumping over</a:t>
            </a:r>
          </a:p>
        </p:txBody>
      </p:sp>
      <p:sp>
        <p:nvSpPr>
          <p:cNvPr id="735236" name="Rectangle 4"/>
          <p:cNvSpPr>
            <a:spLocks noChangeArrowheads="1"/>
          </p:cNvSpPr>
          <p:nvPr/>
        </p:nvSpPr>
        <p:spPr bwMode="auto">
          <a:xfrm>
            <a:off x="683510" y="3517483"/>
            <a:ext cx="749040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the Dragon Gate”</a:t>
            </a:r>
            <a:r>
              <a:rPr lang="zh-CN" altLang="en-US"/>
              <a:t>， </a:t>
            </a:r>
            <a:r>
              <a:rPr lang="en-US" altLang="zh-CN"/>
              <a:t>which is popular and deeply loved by Chinese people.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35235"/>
                                        </p:tgtEl>
                                        <p:attrNameLst>
                                          <p:attrName>style.visibility</p:attrName>
                                        </p:attrNameLst>
                                      </p:cBhvr>
                                      <p:to>
                                        <p:strVal val="visible"/>
                                      </p:to>
                                    </p:set>
                                    <p:animEffect transition="in" filter="slide(fromBottom)">
                                      <p:cBhvr>
                                        <p:cTn id="7" dur="500"/>
                                        <p:tgtEl>
                                          <p:spTgt spid="73523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735236"/>
                                        </p:tgtEl>
                                        <p:attrNameLst>
                                          <p:attrName>style.visibility</p:attrName>
                                        </p:attrNameLst>
                                      </p:cBhvr>
                                      <p:to>
                                        <p:strVal val="visible"/>
                                      </p:to>
                                    </p:set>
                                    <p:animEffect transition="in" filter="slide(fromBottom)">
                                      <p:cBhvr>
                                        <p:cTn id="10" dur="500"/>
                                        <p:tgtEl>
                                          <p:spTgt spid="73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5" grpId="0"/>
      <p:bldP spid="7352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body" idx="1"/>
          </p:nvPr>
        </p:nvSpPr>
        <p:spPr>
          <a:xfrm>
            <a:off x="539426" y="1778384"/>
            <a:ext cx="8029429" cy="1731191"/>
          </a:xfrm>
        </p:spPr>
        <p:txBody>
          <a:bodyPr/>
          <a:lstStyle/>
          <a:p>
            <a:pPr algn="just"/>
            <a:r>
              <a:rPr lang="zh-CN" altLang="en-US" smtClean="0">
                <a:solidFill>
                  <a:srgbClr val="000000"/>
                </a:solidFill>
                <a:cs typeface="Times New Roman" panose="02020603050405020304" pitchFamily="18" charset="0"/>
              </a:rPr>
              <a:t>②这就是中国人非常欣赏这幅画的原因。</a:t>
            </a:r>
          </a:p>
          <a:p>
            <a:pPr algn="just"/>
            <a:r>
              <a:rPr lang="en-US" altLang="zh-CN" smtClean="0">
                <a:solidFill>
                  <a:srgbClr val="000000"/>
                </a:solidFill>
                <a:cs typeface="Times New Roman" panose="02020603050405020304" pitchFamily="18" charset="0"/>
              </a:rPr>
              <a:t>This is the reason why Chinese people appreciate it very much.</a:t>
            </a:r>
          </a:p>
          <a:p>
            <a:pPr algn="just"/>
            <a:r>
              <a:rPr lang="en-US" altLang="zh-CN" smtClean="0">
                <a:solidFill>
                  <a:srgbClr val="000000"/>
                </a:solidFill>
                <a:cs typeface="Times New Roman" panose="02020603050405020304" pitchFamily="18" charset="0"/>
              </a:rPr>
              <a:t>→________________________________________________ (</a:t>
            </a:r>
            <a:r>
              <a:rPr lang="zh-CN" altLang="en-US" smtClean="0">
                <a:solidFill>
                  <a:srgbClr val="000000"/>
                </a:solidFill>
                <a:cs typeface="Times New Roman" panose="02020603050405020304" pitchFamily="18" charset="0"/>
              </a:rPr>
              <a:t>用表语从句改写句子</a:t>
            </a:r>
            <a:r>
              <a:rPr lang="en-US" altLang="zh-CN" smtClean="0">
                <a:solidFill>
                  <a:srgbClr val="000000"/>
                </a:solidFill>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736259" name="Rectangle 3"/>
          <p:cNvSpPr>
            <a:spLocks noChangeArrowheads="1"/>
          </p:cNvSpPr>
          <p:nvPr/>
        </p:nvSpPr>
        <p:spPr bwMode="auto">
          <a:xfrm>
            <a:off x="899042" y="2624224"/>
            <a:ext cx="528307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That's why Chinese people appreciate it very much.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36259"/>
                                        </p:tgtEl>
                                        <p:attrNameLst>
                                          <p:attrName>style.visibility</p:attrName>
                                        </p:attrNameLst>
                                      </p:cBhvr>
                                      <p:to>
                                        <p:strVal val="visible"/>
                                      </p:to>
                                    </p:set>
                                    <p:animEffect transition="in" filter="slide(fromBottom)">
                                      <p:cBhvr>
                                        <p:cTn id="7" dur="500"/>
                                        <p:tgtEl>
                                          <p:spTgt spid="73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body" idx="1"/>
          </p:nvPr>
        </p:nvSpPr>
        <p:spPr>
          <a:xfrm>
            <a:off x="539426" y="1005847"/>
            <a:ext cx="8029429" cy="2562187"/>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妙笔成篇</a:t>
            </a:r>
            <a:r>
              <a:rPr lang="en-US" altLang="zh-CN" smtClean="0">
                <a:solidFill>
                  <a:srgbClr val="000000"/>
                </a:solidFill>
                <a:latin typeface="IPAPANNEW" charset="0"/>
                <a:ea typeface="IPAPANNEW" charset="0"/>
                <a:cs typeface="Times New Roman" panose="02020603050405020304" pitchFamily="18" charset="0"/>
              </a:rPr>
              <a:t>]</a:t>
            </a:r>
            <a:endParaRPr lang="en-US" altLang="zh-CN" u="sng" smtClean="0">
              <a:solidFill>
                <a:srgbClr val="000000"/>
              </a:solidFill>
              <a:cs typeface="Times New Roman" panose="02020603050405020304" pitchFamily="18" charset="0"/>
            </a:endParaRP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smtClean="0"/>
              <a:t> </a:t>
            </a:r>
            <a:endParaRPr lang="zh-CN" altLang="en-US" smtClean="0"/>
          </a:p>
        </p:txBody>
      </p:sp>
      <p:sp>
        <p:nvSpPr>
          <p:cNvPr id="674819" name="Line 3"/>
          <p:cNvSpPr>
            <a:spLocks noChangeShapeType="1"/>
          </p:cNvSpPr>
          <p:nvPr/>
        </p:nvSpPr>
        <p:spPr bwMode="auto">
          <a:xfrm>
            <a:off x="683510" y="197836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0" name="Line 4"/>
          <p:cNvSpPr>
            <a:spLocks noChangeShapeType="1"/>
          </p:cNvSpPr>
          <p:nvPr/>
        </p:nvSpPr>
        <p:spPr bwMode="auto">
          <a:xfrm>
            <a:off x="683510" y="262591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1" name="Line 5"/>
          <p:cNvSpPr>
            <a:spLocks noChangeShapeType="1"/>
          </p:cNvSpPr>
          <p:nvPr/>
        </p:nvSpPr>
        <p:spPr bwMode="auto">
          <a:xfrm>
            <a:off x="737093" y="3381783"/>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2" name="Line 6"/>
          <p:cNvSpPr>
            <a:spLocks noChangeShapeType="1"/>
          </p:cNvSpPr>
          <p:nvPr/>
        </p:nvSpPr>
        <p:spPr bwMode="auto">
          <a:xfrm>
            <a:off x="737093" y="4191221"/>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body" idx="1"/>
          </p:nvPr>
        </p:nvSpPr>
        <p:spPr>
          <a:xfrm>
            <a:off x="539426" y="717782"/>
            <a:ext cx="8029429" cy="4224181"/>
          </a:xfrm>
        </p:spPr>
        <p:txBody>
          <a:bodyPr/>
          <a:lstStyle/>
          <a:p>
            <a:pPr algn="just"/>
            <a:r>
              <a:rPr lang="en-US" altLang="zh-CN" smtClean="0">
                <a:solidFill>
                  <a:srgbClr val="FF0000"/>
                </a:solidFill>
                <a:ea typeface="黑体" panose="02010609060101010101" pitchFamily="49" charset="-122"/>
                <a:cs typeface="Times New Roman" panose="02020603050405020304" pitchFamily="18" charset="0"/>
              </a:rPr>
              <a:t>[</a:t>
            </a:r>
            <a:r>
              <a:rPr lang="zh-CN" altLang="en-US" smtClean="0">
                <a:solidFill>
                  <a:srgbClr val="FF0000"/>
                </a:solidFill>
                <a:ea typeface="黑体" panose="02010609060101010101" pitchFamily="49" charset="-122"/>
                <a:cs typeface="Times New Roman" panose="02020603050405020304" pitchFamily="18" charset="0"/>
              </a:rPr>
              <a:t>参考范文</a:t>
            </a:r>
            <a:r>
              <a:rPr lang="en-US" altLang="zh-CN" smtClean="0">
                <a:solidFill>
                  <a:srgbClr val="FF0000"/>
                </a:solidFill>
                <a:ea typeface="黑体" panose="02010609060101010101" pitchFamily="49" charset="-122"/>
                <a:cs typeface="Times New Roman" panose="02020603050405020304" pitchFamily="18" charset="0"/>
              </a:rPr>
              <a:t>]</a:t>
            </a:r>
          </a:p>
          <a:p>
            <a:pPr algn="just"/>
            <a:r>
              <a:rPr lang="en-US" altLang="zh-CN" smtClean="0">
                <a:solidFill>
                  <a:srgbClr val="000000"/>
                </a:solidFill>
                <a:ea typeface="黑体" panose="02010609060101010101" pitchFamily="49" charset="-122"/>
                <a:cs typeface="Times New Roman" panose="02020603050405020304" pitchFamily="18" charset="0"/>
              </a:rPr>
              <a:t>          This is a traditional Chinese folk picture, known as“Carp jumping over the Dragon Gate”</a:t>
            </a:r>
            <a:r>
              <a:rPr lang="zh-CN" altLang="en-US"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Times New Roman" panose="02020603050405020304" pitchFamily="18" charset="0"/>
              </a:rPr>
              <a:t>which is popular and deeply loved by Chinese people.</a:t>
            </a:r>
          </a:p>
          <a:p>
            <a:pPr algn="just"/>
            <a:r>
              <a:rPr lang="en-US" altLang="zh-CN" smtClean="0">
                <a:solidFill>
                  <a:srgbClr val="000000"/>
                </a:solidFill>
                <a:ea typeface="黑体" panose="02010609060101010101" pitchFamily="49" charset="-122"/>
                <a:cs typeface="Times New Roman" panose="02020603050405020304" pitchFamily="18" charset="0"/>
              </a:rPr>
              <a:t>          You can see a red carp jumping over a gate. It looks wonderfully alive. As the legend goes, the carp in the Yellow River wanted to achieve their goal. They tried to jump over the swift river again and again and one finally succeeded and became a real “dragon”</a:t>
            </a:r>
            <a:r>
              <a:rPr lang="zh-CN" altLang="en-US"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Times New Roman" panose="02020603050405020304" pitchFamily="18" charset="0"/>
              </a:rPr>
              <a:t>The picture means that you should work hard in order to make your dream come true and it is a symbol of courage, perseverance, and achievement as well as good luck. That's why Chinese people appreciate it very much.</a:t>
            </a:r>
            <a:endParaRPr lang="zh-CN" altLang="en-US" smtClean="0">
              <a:solidFill>
                <a:srgbClr val="000000"/>
              </a:solidFill>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539426" y="1561740"/>
            <a:ext cx="8029429" cy="1731191"/>
          </a:xfrm>
        </p:spPr>
        <p:txBody>
          <a:bodyPr/>
          <a:lstStyle/>
          <a:p>
            <a:pPr algn="ctr"/>
            <a:r>
              <a:rPr lang="zh-CN" altLang="en-US" smtClean="0">
                <a:solidFill>
                  <a:srgbClr val="000000"/>
                </a:solidFill>
                <a:cs typeface="Times New Roman" panose="02020603050405020304" pitchFamily="18" charset="0"/>
              </a:rPr>
              <a:t>名著赏析</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素养提能</a:t>
            </a:r>
            <a:endParaRPr lang="zh-CN" altLang="en-US" smtClean="0">
              <a:solidFill>
                <a:srgbClr val="000000"/>
              </a:solidFill>
              <a:ea typeface="黑体" panose="02010609060101010101" pitchFamily="49" charset="-122"/>
              <a:cs typeface="Times New Roman" panose="02020603050405020304" pitchFamily="18" charset="0"/>
            </a:endParaRPr>
          </a:p>
          <a:p>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导读</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　这是一部由著名作家</a:t>
            </a:r>
            <a:r>
              <a:rPr lang="en-US" altLang="zh-CN" smtClean="0">
                <a:solidFill>
                  <a:srgbClr val="000000"/>
                </a:solidFill>
                <a:cs typeface="Times New Roman" panose="02020603050405020304" pitchFamily="18" charset="0"/>
              </a:rPr>
              <a:t>C.S.</a:t>
            </a:r>
            <a:r>
              <a:rPr lang="zh-CN" altLang="en-US" smtClean="0">
                <a:solidFill>
                  <a:srgbClr val="000000"/>
                </a:solidFill>
                <a:cs typeface="Times New Roman" panose="02020603050405020304" pitchFamily="18" charset="0"/>
              </a:rPr>
              <a:t>刘易斯所著的伟大传奇历险故事。故事发生在二战期间，四个从伦敦到郊区古怪教授家里避难的兄弟姐妹，一起从魔幻的衣橱一脚踏入了神秘的纳尼亚国度。</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 name="矩形 164890">
            <a:hlinkClick r:id="rId2" action="ppaction://hlinksldjump"/>
          </p:cNvPr>
          <p:cNvSpPr>
            <a:spLocks noChangeArrowheads="1"/>
          </p:cNvSpPr>
          <p:nvPr/>
        </p:nvSpPr>
        <p:spPr bwMode="auto">
          <a:xfrm>
            <a:off x="2261292" y="95466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164878" name="圆角矩形 164877">
            <a:hlinkClick r:id="rId3" action="ppaction://hlinksldjump"/>
          </p:cNvPr>
          <p:cNvSpPr>
            <a:spLocks noChangeArrowheads="1"/>
          </p:cNvSpPr>
          <p:nvPr/>
        </p:nvSpPr>
        <p:spPr bwMode="auto">
          <a:xfrm>
            <a:off x="2220805" y="982039"/>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164879" name="组合 164878"/>
          <p:cNvGrpSpPr/>
          <p:nvPr/>
        </p:nvGrpSpPr>
        <p:grpSpPr bwMode="auto">
          <a:xfrm>
            <a:off x="2180319" y="958231"/>
            <a:ext cx="928808" cy="809438"/>
            <a:chOff x="1066" y="1298"/>
            <a:chExt cx="862" cy="862"/>
          </a:xfrm>
        </p:grpSpPr>
        <p:sp>
          <p:nvSpPr>
            <p:cNvPr id="722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2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2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883" name="文本框 164882">
            <a:hlinkClick r:id="rId5" action="ppaction://hlinksldjump"/>
          </p:cNvPr>
          <p:cNvSpPr txBox="1">
            <a:spLocks noChangeArrowheads="1"/>
          </p:cNvSpPr>
          <p:nvPr/>
        </p:nvSpPr>
        <p:spPr bwMode="auto">
          <a:xfrm>
            <a:off x="3151996" y="1186779"/>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语法 专项突破</a:t>
            </a:r>
          </a:p>
        </p:txBody>
      </p:sp>
      <p:sp>
        <p:nvSpPr>
          <p:cNvPr id="7226" name="矩形 164890">
            <a:hlinkClick r:id="rId2" action="ppaction://hlinksldjump"/>
          </p:cNvPr>
          <p:cNvSpPr>
            <a:spLocks noChangeArrowheads="1"/>
          </p:cNvSpPr>
          <p:nvPr/>
        </p:nvSpPr>
        <p:spPr bwMode="auto">
          <a:xfrm>
            <a:off x="2282726" y="187242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2" name="圆角矩形 164877">
            <a:hlinkClick r:id="" action="ppaction://noaction"/>
          </p:cNvPr>
          <p:cNvSpPr>
            <a:spLocks noChangeArrowheads="1"/>
          </p:cNvSpPr>
          <p:nvPr/>
        </p:nvSpPr>
        <p:spPr bwMode="auto">
          <a:xfrm>
            <a:off x="2242239" y="1899799"/>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3" name="组合 164878"/>
          <p:cNvGrpSpPr/>
          <p:nvPr/>
        </p:nvGrpSpPr>
        <p:grpSpPr bwMode="auto">
          <a:xfrm>
            <a:off x="2229140" y="1875991"/>
            <a:ext cx="928808" cy="809438"/>
            <a:chOff x="1066" y="1298"/>
            <a:chExt cx="862" cy="862"/>
          </a:xfrm>
        </p:grpSpPr>
        <p:sp>
          <p:nvSpPr>
            <p:cNvPr id="7229"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30"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31"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框 164882">
            <a:hlinkClick r:id="rId2" action="ppaction://hlinksldjump"/>
          </p:cNvPr>
          <p:cNvSpPr txBox="1">
            <a:spLocks noChangeArrowheads="1"/>
          </p:cNvSpPr>
          <p:nvPr/>
        </p:nvSpPr>
        <p:spPr bwMode="auto">
          <a:xfrm>
            <a:off x="3173430" y="2104539"/>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写作 能力提升</a:t>
            </a:r>
          </a:p>
        </p:txBody>
      </p:sp>
      <p:sp>
        <p:nvSpPr>
          <p:cNvPr id="7261" name="矩形 164890">
            <a:hlinkClick r:id="rId2" action="ppaction://hlinksldjump"/>
          </p:cNvPr>
          <p:cNvSpPr>
            <a:spLocks noChangeArrowheads="1"/>
          </p:cNvSpPr>
          <p:nvPr/>
        </p:nvSpPr>
        <p:spPr bwMode="auto">
          <a:xfrm>
            <a:off x="2339884" y="2842555"/>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5" name="圆角矩形 164877">
            <a:hlinkClick r:id="" action="ppaction://noaction"/>
          </p:cNvPr>
          <p:cNvSpPr>
            <a:spLocks noChangeArrowheads="1"/>
          </p:cNvSpPr>
          <p:nvPr/>
        </p:nvSpPr>
        <p:spPr bwMode="auto">
          <a:xfrm>
            <a:off x="2299397" y="2815177"/>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6" name="组合 164878"/>
          <p:cNvGrpSpPr/>
          <p:nvPr/>
        </p:nvGrpSpPr>
        <p:grpSpPr bwMode="auto">
          <a:xfrm>
            <a:off x="2286298" y="2791369"/>
            <a:ext cx="928808" cy="809438"/>
            <a:chOff x="1066" y="1298"/>
            <a:chExt cx="862" cy="862"/>
          </a:xfrm>
        </p:grpSpPr>
        <p:sp>
          <p:nvSpPr>
            <p:cNvPr id="7264"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65"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66"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164882">
            <a:hlinkClick r:id="rId3" action="ppaction://hlinksldjump"/>
          </p:cNvPr>
          <p:cNvSpPr txBox="1">
            <a:spLocks noChangeArrowheads="1"/>
          </p:cNvSpPr>
          <p:nvPr/>
        </p:nvSpPr>
        <p:spPr bwMode="auto">
          <a:xfrm>
            <a:off x="3219870" y="3058008"/>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课后 限时训练</a:t>
            </a:r>
          </a:p>
        </p:txBody>
      </p:sp>
      <p:sp>
        <p:nvSpPr>
          <p:cNvPr id="7269" name="矩形 164890">
            <a:hlinkClick r:id="rId6" action="ppaction://hlinksldjump"/>
          </p:cNvPr>
          <p:cNvSpPr>
            <a:spLocks noChangeArrowheads="1"/>
          </p:cNvSpPr>
          <p:nvPr/>
        </p:nvSpPr>
        <p:spPr bwMode="auto">
          <a:xfrm>
            <a:off x="2339884" y="3759124"/>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8" name="圆角矩形 164877">
            <a:hlinkClick r:id="rId6" action="ppaction://hlinksldjump"/>
          </p:cNvPr>
          <p:cNvSpPr>
            <a:spLocks noChangeArrowheads="1"/>
          </p:cNvSpPr>
          <p:nvPr/>
        </p:nvSpPr>
        <p:spPr bwMode="auto">
          <a:xfrm>
            <a:off x="2299397" y="3731746"/>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9" name="组合 164878"/>
          <p:cNvGrpSpPr/>
          <p:nvPr/>
        </p:nvGrpSpPr>
        <p:grpSpPr bwMode="auto">
          <a:xfrm>
            <a:off x="2286298" y="3707938"/>
            <a:ext cx="928808" cy="809438"/>
            <a:chOff x="1066" y="1298"/>
            <a:chExt cx="862" cy="862"/>
          </a:xfrm>
        </p:grpSpPr>
        <p:sp>
          <p:nvSpPr>
            <p:cNvPr id="727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7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7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64882">
            <a:hlinkClick r:id="rId6" action="ppaction://hlinksldjump"/>
          </p:cNvPr>
          <p:cNvSpPr txBox="1">
            <a:spLocks noChangeArrowheads="1"/>
          </p:cNvSpPr>
          <p:nvPr/>
        </p:nvSpPr>
        <p:spPr bwMode="auto">
          <a:xfrm>
            <a:off x="3219870" y="3910299"/>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名著赏析</a:t>
            </a:r>
            <a:r>
              <a:rPr lang="en-US" altLang="zh-CN" sz="2100" dirty="0">
                <a:solidFill>
                  <a:srgbClr val="000000"/>
                </a:solidFill>
                <a:latin typeface="Arial" panose="020B0604020202020204" pitchFamily="34" charset="0"/>
                <a:ea typeface="黑体" panose="02010609060101010101" pitchFamily="49" charset="-122"/>
              </a:rPr>
              <a:t>•</a:t>
            </a:r>
            <a:r>
              <a:rPr lang="zh-CN" altLang="en-US" sz="2100" dirty="0">
                <a:solidFill>
                  <a:srgbClr val="000000"/>
                </a:solidFill>
                <a:latin typeface="Arial" panose="020B0604020202020204" pitchFamily="34" charset="0"/>
                <a:ea typeface="黑体" panose="02010609060101010101" pitchFamily="49" charset="-122"/>
              </a:rPr>
              <a:t>素养提能</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487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64879"/>
                                        </p:tgtEl>
                                      </p:cBhvr>
                                    </p:animEffect>
                                    <p:animScale>
                                      <p:cBhvr>
                                        <p:cTn id="10" dur="250" autoRev="1" fill="hold"/>
                                        <p:tgtEl>
                                          <p:spTgt spid="164879"/>
                                        </p:tgtEl>
                                      </p:cBhvr>
                                      <p:by x="105000" y="105000"/>
                                    </p:animScale>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164878"/>
                                        </p:tgtEl>
                                        <p:attrNameLst>
                                          <p:attrName>style.visibility</p:attrName>
                                        </p:attrNameLst>
                                      </p:cBhvr>
                                      <p:to>
                                        <p:strVal val="visible"/>
                                      </p:to>
                                    </p:set>
                                    <p:animEffect transition="in" filter="slide(fromLeft)">
                                      <p:cBhvr>
                                        <p:cTn id="14" dur="500"/>
                                        <p:tgtEl>
                                          <p:spTgt spid="16487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64883"/>
                                        </p:tgtEl>
                                        <p:attrNameLst>
                                          <p:attrName>style.visibility</p:attrName>
                                        </p:attrNameLst>
                                      </p:cBhvr>
                                      <p:to>
                                        <p:strVal val="visible"/>
                                      </p:to>
                                    </p:set>
                                    <p:anim calcmode="discrete" valueType="clr">
                                      <p:cBhvr override="childStyle">
                                        <p:cTn id="18" dur="500"/>
                                        <p:tgtEl>
                                          <p:spTgt spid="164883"/>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64883"/>
                                        </p:tgtEl>
                                        <p:attrNameLst>
                                          <p:attrName>fillcolor</p:attrName>
                                        </p:attrNameLst>
                                      </p:cBhvr>
                                      <p:tavLst>
                                        <p:tav tm="0">
                                          <p:val>
                                            <p:clrVal>
                                              <a:schemeClr val="accent2"/>
                                            </p:clrVal>
                                          </p:val>
                                        </p:tav>
                                        <p:tav tm="50000">
                                          <p:val>
                                            <p:clrVal>
                                              <a:schemeClr val="hlink"/>
                                            </p:clrVal>
                                          </p:val>
                                        </p:tav>
                                      </p:tavLst>
                                    </p:anim>
                                    <p:set>
                                      <p:cBhvr>
                                        <p:cTn id="20" dur="500"/>
                                        <p:tgtEl>
                                          <p:spTgt spid="164883"/>
                                        </p:tgtEl>
                                        <p:attrNameLst>
                                          <p:attrName>fill.type</p:attrName>
                                        </p:attrNameLst>
                                      </p:cBhvr>
                                      <p:to>
                                        <p:strVal val="solid"/>
                                      </p:to>
                                    </p:se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3000"/>
                            </p:stCondLst>
                            <p:childTnLst>
                              <p:par>
                                <p:cTn id="25" presetID="26" presetClass="emph" presetSubtype="0" fill="hold" nodeType="afterEffect">
                                  <p:stCondLst>
                                    <p:cond delay="0"/>
                                  </p:stCondLst>
                                  <p:childTnLst>
                                    <p:animEffect transition="out" filter="fade">
                                      <p:cBhvr>
                                        <p:cTn id="26" dur="500" tmFilter="0, 0; .2, .5; .8, .5; 1, 0"/>
                                        <p:tgtEl>
                                          <p:spTgt spid="3"/>
                                        </p:tgtEl>
                                      </p:cBhvr>
                                    </p:animEffect>
                                    <p:animScale>
                                      <p:cBhvr>
                                        <p:cTn id="27" dur="250" autoRev="1" fill="hold"/>
                                        <p:tgtEl>
                                          <p:spTgt spid="3"/>
                                        </p:tgtEl>
                                      </p:cBhvr>
                                      <p:by x="105000" y="105000"/>
                                    </p:animScale>
                                  </p:childTnLst>
                                </p:cTn>
                              </p:par>
                            </p:childTnLst>
                          </p:cTn>
                        </p:par>
                        <p:par>
                          <p:cTn id="28" fill="hold">
                            <p:stCondLst>
                              <p:cond delay="3500"/>
                            </p:stCondLst>
                            <p:childTnLst>
                              <p:par>
                                <p:cTn id="29" presetID="1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lide(fromLeft)">
                                      <p:cBhvr>
                                        <p:cTn id="31" dur="500"/>
                                        <p:tgtEl>
                                          <p:spTgt spid="2"/>
                                        </p:tgtEl>
                                      </p:cBhvr>
                                    </p:animEffect>
                                  </p:childTnLst>
                                </p:cTn>
                              </p:par>
                            </p:childTnLst>
                          </p:cTn>
                        </p:par>
                        <p:par>
                          <p:cTn id="32" fill="hold">
                            <p:stCondLst>
                              <p:cond delay="40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4"/>
                                        </p:tgtEl>
                                        <p:attrNameLst>
                                          <p:attrName>style.visibility</p:attrName>
                                        </p:attrNameLst>
                                      </p:cBhvr>
                                      <p:to>
                                        <p:strVal val="visible"/>
                                      </p:to>
                                    </p:set>
                                    <p:anim calcmode="discrete" valueType="clr">
                                      <p:cBhvr override="childStyle">
                                        <p:cTn id="35"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4"/>
                                        </p:tgtEl>
                                        <p:attrNameLst>
                                          <p:attrName>fillcolor</p:attrName>
                                        </p:attrNameLst>
                                      </p:cBhvr>
                                      <p:tavLst>
                                        <p:tav tm="0">
                                          <p:val>
                                            <p:clrVal>
                                              <a:schemeClr val="accent2"/>
                                            </p:clrVal>
                                          </p:val>
                                        </p:tav>
                                        <p:tav tm="50000">
                                          <p:val>
                                            <p:clrVal>
                                              <a:schemeClr val="hlink"/>
                                            </p:clrVal>
                                          </p:val>
                                        </p:tav>
                                      </p:tavLst>
                                    </p:anim>
                                    <p:set>
                                      <p:cBhvr>
                                        <p:cTn id="37" dur="500"/>
                                        <p:tgtEl>
                                          <p:spTgt spid="4"/>
                                        </p:tgtEl>
                                        <p:attrNameLst>
                                          <p:attrName>fill.type</p:attrName>
                                        </p:attrNameLst>
                                      </p:cBhvr>
                                      <p:to>
                                        <p:strVal val="solid"/>
                                      </p:to>
                                    </p:set>
                                  </p:childTnLst>
                                </p:cTn>
                              </p:par>
                            </p:childTnLst>
                          </p:cTn>
                        </p:par>
                        <p:par>
                          <p:cTn id="38" fill="hold">
                            <p:stCondLst>
                              <p:cond delay="6001"/>
                            </p:stCondLst>
                            <p:childTnLst>
                              <p:par>
                                <p:cTn id="39" presetID="1"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6001"/>
                            </p:stCondLst>
                            <p:childTnLst>
                              <p:par>
                                <p:cTn id="42" presetID="26" presetClass="emph" presetSubtype="0" fill="hold" nodeType="afterEffect">
                                  <p:stCondLst>
                                    <p:cond delay="0"/>
                                  </p:stCondLst>
                                  <p:childTnLst>
                                    <p:animEffect transition="out" filter="fade">
                                      <p:cBhvr>
                                        <p:cTn id="43" dur="500" tmFilter="0, 0; .2, .5; .8, .5; 1, 0"/>
                                        <p:tgtEl>
                                          <p:spTgt spid="6"/>
                                        </p:tgtEl>
                                      </p:cBhvr>
                                    </p:animEffect>
                                    <p:animScale>
                                      <p:cBhvr>
                                        <p:cTn id="44" dur="250" autoRev="1" fill="hold"/>
                                        <p:tgtEl>
                                          <p:spTgt spid="6"/>
                                        </p:tgtEl>
                                      </p:cBhvr>
                                      <p:by x="105000" y="105000"/>
                                    </p:animScale>
                                  </p:childTnLst>
                                </p:cTn>
                              </p:par>
                            </p:childTnLst>
                          </p:cTn>
                        </p:par>
                        <p:par>
                          <p:cTn id="45" fill="hold">
                            <p:stCondLst>
                              <p:cond delay="6501"/>
                            </p:stCondLst>
                            <p:childTnLst>
                              <p:par>
                                <p:cTn id="46" presetID="1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slide(fromLeft)">
                                      <p:cBhvr>
                                        <p:cTn id="48" dur="500"/>
                                        <p:tgtEl>
                                          <p:spTgt spid="5"/>
                                        </p:tgtEl>
                                      </p:cBhvr>
                                    </p:animEffect>
                                  </p:childTnLst>
                                </p:cTn>
                              </p:par>
                            </p:childTnLst>
                          </p:cTn>
                        </p:par>
                        <p:par>
                          <p:cTn id="49" fill="hold">
                            <p:stCondLst>
                              <p:cond delay="7001"/>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500"/>
                                        <p:tgtEl>
                                          <p:spTgt spid="7"/>
                                        </p:tgtEl>
                                        <p:attrNameLst>
                                          <p:attrName>fillcolor</p:attrName>
                                        </p:attrNameLst>
                                      </p:cBhvr>
                                      <p:tavLst>
                                        <p:tav tm="0">
                                          <p:val>
                                            <p:clrVal>
                                              <a:schemeClr val="accent2"/>
                                            </p:clrVal>
                                          </p:val>
                                        </p:tav>
                                        <p:tav tm="50000">
                                          <p:val>
                                            <p:clrVal>
                                              <a:schemeClr val="hlink"/>
                                            </p:clrVal>
                                          </p:val>
                                        </p:tav>
                                      </p:tavLst>
                                    </p:anim>
                                    <p:set>
                                      <p:cBhvr>
                                        <p:cTn id="54" dur="500"/>
                                        <p:tgtEl>
                                          <p:spTgt spid="7"/>
                                        </p:tgtEl>
                                        <p:attrNameLst>
                                          <p:attrName>fill.type</p:attrName>
                                        </p:attrNameLst>
                                      </p:cBhvr>
                                      <p:to>
                                        <p:strVal val="solid"/>
                                      </p:to>
                                    </p:set>
                                  </p:childTnLst>
                                </p:cTn>
                              </p:par>
                            </p:childTnLst>
                          </p:cTn>
                        </p:par>
                        <p:par>
                          <p:cTn id="55" fill="hold">
                            <p:stCondLst>
                              <p:cond delay="9003"/>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par>
                          <p:cTn id="58" fill="hold">
                            <p:stCondLst>
                              <p:cond delay="9003"/>
                            </p:stCondLst>
                            <p:childTnLst>
                              <p:par>
                                <p:cTn id="59" presetID="26" presetClass="emph" presetSubtype="0" fill="hold" nodeType="after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par>
                          <p:cTn id="62" fill="hold">
                            <p:stCondLst>
                              <p:cond delay="9503"/>
                            </p:stCondLst>
                            <p:childTnLst>
                              <p:par>
                                <p:cTn id="63" presetID="1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slide(fromLeft)">
                                      <p:cBhvr>
                                        <p:cTn id="65" dur="500"/>
                                        <p:tgtEl>
                                          <p:spTgt spid="8"/>
                                        </p:tgtEl>
                                      </p:cBhvr>
                                    </p:animEffect>
                                  </p:childTnLst>
                                </p:cTn>
                              </p:par>
                            </p:childTnLst>
                          </p:cTn>
                        </p:par>
                        <p:par>
                          <p:cTn id="66" fill="hold">
                            <p:stCondLst>
                              <p:cond delay="10003"/>
                            </p:stCondLst>
                            <p:childTnLst>
                              <p:par>
                                <p:cTn id="67" presetID="27" presetClass="entr" presetSubtype="0" fill="hold" grpId="0" nodeType="after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10"/>
                                        </p:tgtEl>
                                        <p:attrNameLst>
                                          <p:attrName>fillcolor</p:attrName>
                                        </p:attrNameLst>
                                      </p:cBhvr>
                                      <p:tavLst>
                                        <p:tav tm="0">
                                          <p:val>
                                            <p:clrVal>
                                              <a:schemeClr val="accent2"/>
                                            </p:clrVal>
                                          </p:val>
                                        </p:tav>
                                        <p:tav tm="50000">
                                          <p:val>
                                            <p:clrVal>
                                              <a:schemeClr val="hlink"/>
                                            </p:clrVal>
                                          </p:val>
                                        </p:tav>
                                      </p:tavLst>
                                    </p:anim>
                                    <p:set>
                                      <p:cBhvr>
                                        <p:cTn id="71" dur="5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3" grpId="0"/>
      <p:bldP spid="4"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body" idx="1"/>
          </p:nvPr>
        </p:nvSpPr>
        <p:spPr>
          <a:xfrm>
            <a:off x="539426" y="415434"/>
            <a:ext cx="8029429" cy="4639679"/>
          </a:xfrm>
        </p:spPr>
        <p:txBody>
          <a:bodyPr/>
          <a:lstStyle/>
          <a:p>
            <a:pPr algn="ctr"/>
            <a:r>
              <a:rPr lang="en-US" altLang="zh-CN" i="1" dirty="0" smtClean="0">
                <a:solidFill>
                  <a:srgbClr val="FF00FF"/>
                </a:solidFill>
                <a:cs typeface="Times New Roman" panose="02020603050405020304" pitchFamily="18" charset="0"/>
              </a:rPr>
              <a:t>The Chronicles of Narnia  (excerpt)</a:t>
            </a:r>
            <a:endParaRPr lang="en-US" altLang="zh-CN" i="1"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          Looking into the inside, she saw several coats hanging up</a:t>
            </a:r>
            <a:r>
              <a:rPr lang="en-US" altLang="zh-CN" dirty="0" smtClean="0">
                <a:solidFill>
                  <a:srgbClr val="000000"/>
                </a:solidFill>
                <a:latin typeface="Courier New" panose="02070309020205020404"/>
                <a:cs typeface="Times New Roman" panose="02020603050405020304" pitchFamily="18" charset="0"/>
              </a:rPr>
              <a:t>—</a:t>
            </a:r>
            <a:r>
              <a:rPr lang="en-US" altLang="zh-CN" dirty="0" smtClean="0">
                <a:solidFill>
                  <a:srgbClr val="000000"/>
                </a:solidFill>
                <a:cs typeface="Times New Roman" panose="02020603050405020304" pitchFamily="18" charset="0"/>
              </a:rPr>
              <a:t>mostly long fur coats. There was nothing Lucy liked so much as the smell and feel of fur. She immediately stepped into the wardrobe and got in among the coats and rubbed her face against them, leaving the door open, of course, because she knew that it is very foolish to shut oneself into any wardrobe. Soon she went further in and found that there was a second row of coats hanging up behind the first one. It  was almost quite dark in there and she kept her arms stretched out in front of her so as not to bump her face into the back of the wardrobe. She took a step further in</a:t>
            </a:r>
            <a:r>
              <a:rPr lang="en-US" altLang="zh-CN" dirty="0" smtClean="0">
                <a:solidFill>
                  <a:srgbClr val="000000"/>
                </a:solidFill>
                <a:latin typeface="Courier New" panose="02070309020205020404"/>
                <a:cs typeface="Times New Roman" panose="02020603050405020304" pitchFamily="18" charset="0"/>
              </a:rPr>
              <a:t>—</a:t>
            </a:r>
            <a:r>
              <a:rPr lang="en-US" altLang="zh-CN" dirty="0" smtClean="0">
                <a:solidFill>
                  <a:srgbClr val="000000"/>
                </a:solidFill>
                <a:cs typeface="Times New Roman" panose="02020603050405020304" pitchFamily="18" charset="0"/>
              </a:rPr>
              <a:t>then two or three steps always expecting to feel woodwork against the tips of her fingers. But she could not feel it.</a:t>
            </a:r>
            <a:endParaRPr lang="zh-CN" altLang="en-US" dirty="0"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body" idx="1"/>
          </p:nvPr>
        </p:nvSpPr>
        <p:spPr>
          <a:xfrm>
            <a:off x="539426" y="1247486"/>
            <a:ext cx="8029429" cy="2977686"/>
          </a:xfrm>
        </p:spPr>
        <p:txBody>
          <a:bodyPr/>
          <a:lstStyle/>
          <a:p>
            <a:r>
              <a:rPr lang="zh-CN" altLang="en-US" dirty="0" smtClean="0">
                <a:solidFill>
                  <a:srgbClr val="000000"/>
                </a:solidFill>
                <a:cs typeface="Times New Roman" panose="02020603050405020304" pitchFamily="18" charset="0"/>
              </a:rPr>
              <a:t>           </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This must be a simply enormous wardrobe</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thought Lucy, going still further in and pushing the soft folds of the coats aside to make room for her. Then she noticed that there was something  crunching under her feet. </a:t>
            </a:r>
            <a:r>
              <a:rPr lang="en-US" altLang="zh-CN"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I wonder is that more mothballs</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she thought, stooping down to feel it with her hand. But instead of feeling the hard, smooth wood of the floor of the wardrobe, she felt something soft and powdery and extremely cold. </a:t>
            </a:r>
            <a:r>
              <a:rPr lang="en-US" altLang="zh-CN"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This is very queer</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she said, and went on a step or two further.</a:t>
            </a:r>
            <a:endParaRPr lang="zh-CN" altLang="en-US" dirty="0"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539426" y="1005846"/>
            <a:ext cx="8029429" cy="3393184"/>
          </a:xfrm>
        </p:spPr>
        <p:txBody>
          <a:bodyPr/>
          <a:lstStyle/>
          <a:p>
            <a:r>
              <a:rPr lang="en-US" altLang="zh-CN" smtClean="0">
                <a:solidFill>
                  <a:srgbClr val="000000"/>
                </a:solidFill>
                <a:cs typeface="Times New Roman" panose="02020603050405020304" pitchFamily="18" charset="0"/>
              </a:rPr>
              <a:t>             Next moment she found that what was rubbing against her face and hands was no longer soft fur but something hard and rough and even prickly.</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Why</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is just like branches of trees</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exclaimed Lucy. And then she saw that there was a light ahead of her; not a few inches away where the back of the wardrobe ought to have been, but a long way off. Something cold and soft was falling on her. A moment later she found that she was standing in the middle of a wood at night</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time with snow under her feet and snowflakes falling through the air.</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body" idx="1"/>
          </p:nvPr>
        </p:nvSpPr>
        <p:spPr>
          <a:xfrm>
            <a:off x="539426" y="1005846"/>
            <a:ext cx="8029429" cy="3393184"/>
          </a:xfrm>
        </p:spPr>
        <p:txBody>
          <a:bodyPr/>
          <a:lstStyle/>
          <a:p>
            <a:pPr algn="ctr"/>
            <a:r>
              <a:rPr lang="en-US" altLang="zh-CN"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黑体" panose="02010609060101010101" pitchFamily="49" charset="-122"/>
                <a:cs typeface="Times New Roman" panose="02020603050405020304" pitchFamily="18" charset="0"/>
              </a:rPr>
              <a:t>纳尼亚传奇</a:t>
            </a:r>
            <a:r>
              <a:rPr lang="en-US" altLang="zh-CN"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节选</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         她朝橱里仔细看了一下，里面并排挂着好几件外套，几乎全都是长长的皮外套。这些衣服摸上去软绵绵的，还带有樟脑丸的清香，露茜高兴极了。她一步跨进衣橱，挤到皮衣中间，把她的小脸蛋贴在毛茸茸的皮衣上轻轻地摩擦。当然喽，她让橱门开在那儿，因为她知道，一个人把自己关在衣橱里是非常愚蠢的。她往里挪动了一下身子，发现在第一排衣服的后面还挂着一排衣服，里面黑乎乎的。她把两只手往前伸，生怕自己的脸碰到了橱的后壁。她向前又跨了一步，接着两步，三步，想用手指尖摸到木头的橱壁，但她始终没能摸到。</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9426" y="1367713"/>
            <a:ext cx="8029429" cy="2146689"/>
          </a:xfrm>
        </p:spPr>
        <p:txBody>
          <a:bodyPr/>
          <a:lstStyle/>
          <a:p>
            <a:r>
              <a:rPr lang="zh-CN" altLang="en-US" smtClean="0">
                <a:solidFill>
                  <a:srgbClr val="000000"/>
                </a:solidFill>
                <a:cs typeface="Times New Roman" panose="02020603050405020304" pitchFamily="18" charset="0"/>
              </a:rPr>
              <a:t>          </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这个衣橱多大啊！</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露茜一边暗自想，一边又继续往前走。她不时拨开交叠着的柔软的皮衣，为自己开路。这时，她感到脚底下有什么东西在</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吱嘎</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吱嘎</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作响。</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我难道踩着了樟脑丸了？</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她想，一边蹲下身来用手去摸。然而她摸到的不是坚硬而又光滑的木头橱底，而是一样柔软的、粉末似的、冰冷的东西。</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多么奇怪啊！</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她一边说，一边又朝前走了一两步。</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body" idx="1"/>
          </p:nvPr>
        </p:nvSpPr>
        <p:spPr>
          <a:xfrm>
            <a:off x="539426" y="1421279"/>
            <a:ext cx="8029429" cy="2146689"/>
          </a:xfrm>
        </p:spPr>
        <p:txBody>
          <a:bodyPr/>
          <a:lstStyle/>
          <a:p>
            <a:r>
              <a:rPr lang="zh-CN" altLang="en-US" smtClean="0">
                <a:solidFill>
                  <a:srgbClr val="000000"/>
                </a:solidFill>
                <a:ea typeface="楷体_GB2312" pitchFamily="49" charset="-122"/>
                <a:cs typeface="Times New Roman" panose="02020603050405020304" pitchFamily="18" charset="0"/>
              </a:rPr>
              <a:t>         她很快就发现，碰在她脸上和手上的已不再是软绵绵的皮毛了，而是一种又坚硬又粗糙甚至有点戳手的东西。</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哎哟，这像树枝嘛！</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露茜一声惊叫。这时，她看见前面亮着一盏灯。本来衣橱后壁只有几英寸远，但这盏灯看上去却在老远老远的地方。一种轻飘飘的冰冷的东西落在她身上。一会儿以后，她发现自己站在深夜的树林中，雪花正从空中飘落下来，她的脚下全是积雪。</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23" name="Object 3"/>
          <p:cNvGraphicFramePr>
            <a:graphicFrameLocks noChangeAspect="1"/>
          </p:cNvGraphicFramePr>
          <p:nvPr/>
        </p:nvGraphicFramePr>
        <p:xfrm>
          <a:off x="470359" y="1141547"/>
          <a:ext cx="8112784" cy="3428206"/>
        </p:xfrm>
        <a:graphic>
          <a:graphicData uri="http://schemas.openxmlformats.org/presentationml/2006/ole">
            <mc:AlternateContent xmlns:mc="http://schemas.openxmlformats.org/markup-compatibility/2006">
              <mc:Choice xmlns:v="urn:schemas-microsoft-com:vml" Requires="v">
                <p:oleObj spid="_x0000_s747529" name="Document" r:id="rId3" imgW="10958830" imgH="4634230" progId="Word.Document.8">
                  <p:embed/>
                </p:oleObj>
              </mc:Choice>
              <mc:Fallback>
                <p:oleObj name="Document" r:id="rId3" imgW="10958830" imgH="4634230" progId="Word.Document.8">
                  <p:embed/>
                  <p:pic>
                    <p:nvPicPr>
                      <p:cNvPr id="0" name="Object 3"/>
                      <p:cNvPicPr>
                        <a:picLocks noChangeAspect="1" noChangeArrowheads="1"/>
                      </p:cNvPicPr>
                      <p:nvPr/>
                    </p:nvPicPr>
                    <p:blipFill>
                      <a:blip r:embed="rId4"/>
                      <a:srcRect/>
                      <a:stretch>
                        <a:fillRect/>
                      </a:stretch>
                    </p:blipFill>
                    <p:spPr bwMode="auto">
                      <a:xfrm>
                        <a:off x="470359" y="1141547"/>
                        <a:ext cx="8112784" cy="342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body" idx="1"/>
          </p:nvPr>
        </p:nvSpPr>
        <p:spPr>
          <a:xfrm>
            <a:off x="539426" y="1334383"/>
            <a:ext cx="8029429" cy="2562187"/>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Next moment she found that what was rubbing against her face and hands was no longer soft fur but something hard  and rough and even prickly.</a:t>
            </a:r>
          </a:p>
          <a:p>
            <a:pPr algn="just"/>
            <a:r>
              <a:rPr lang="zh-CN" altLang="en-US" smtClean="0">
                <a:solidFill>
                  <a:srgbClr val="000000"/>
                </a:solidFill>
                <a:cs typeface="Times New Roman" panose="02020603050405020304" pitchFamily="18" charset="0"/>
              </a:rPr>
              <a:t>分析：该句是一个主从复合句。</a:t>
            </a:r>
            <a:r>
              <a:rPr lang="en-US" altLang="zh-CN" smtClean="0">
                <a:solidFill>
                  <a:srgbClr val="000000"/>
                </a:solidFill>
                <a:cs typeface="Times New Roman" panose="02020603050405020304" pitchFamily="18" charset="0"/>
              </a:rPr>
              <a:t>found</a:t>
            </a:r>
            <a:r>
              <a:rPr lang="zh-CN" altLang="en-US" smtClean="0">
                <a:solidFill>
                  <a:srgbClr val="000000"/>
                </a:solidFill>
                <a:cs typeface="Times New Roman" panose="02020603050405020304" pitchFamily="18" charset="0"/>
              </a:rPr>
              <a:t>之后的</a:t>
            </a:r>
            <a:r>
              <a:rPr lang="en-US" altLang="zh-CN" smtClean="0">
                <a:solidFill>
                  <a:srgbClr val="000000"/>
                </a:solidFill>
                <a:cs typeface="Times New Roman" panose="02020603050405020304" pitchFamily="18" charset="0"/>
              </a:rPr>
              <a:t>that</a:t>
            </a:r>
            <a:r>
              <a:rPr lang="zh-CN" altLang="en-US" smtClean="0">
                <a:solidFill>
                  <a:srgbClr val="000000"/>
                </a:solidFill>
                <a:cs typeface="Times New Roman" panose="02020603050405020304" pitchFamily="18" charset="0"/>
              </a:rPr>
              <a:t>从句是一个宾语从句，宾语从句的基本结构是</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主＋系＋表</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。从句中</a:t>
            </a:r>
            <a:r>
              <a:rPr lang="zh-CN" altLang="en-US"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what was rubbing against her face and hands</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又是一个主语从句，表示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摩擦到她的脸和手的东西</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。之后的</a:t>
            </a:r>
            <a:r>
              <a:rPr lang="en-US" altLang="zh-CN" smtClean="0">
                <a:solidFill>
                  <a:srgbClr val="000000"/>
                </a:solidFill>
                <a:cs typeface="Times New Roman" panose="02020603050405020304" pitchFamily="18" charset="0"/>
              </a:rPr>
              <a:t>but</a:t>
            </a:r>
            <a:r>
              <a:rPr lang="zh-CN" altLang="en-US" smtClean="0">
                <a:solidFill>
                  <a:srgbClr val="000000"/>
                </a:solidFill>
                <a:cs typeface="Times New Roman" panose="02020603050405020304" pitchFamily="18" charset="0"/>
              </a:rPr>
              <a:t>与前面的</a:t>
            </a:r>
            <a:r>
              <a:rPr lang="en-US" altLang="zh-CN" smtClean="0">
                <a:solidFill>
                  <a:srgbClr val="000000"/>
                </a:solidFill>
                <a:cs typeface="Times New Roman" panose="02020603050405020304" pitchFamily="18" charset="0"/>
              </a:rPr>
              <a:t>no longer</a:t>
            </a:r>
            <a:r>
              <a:rPr lang="zh-CN" altLang="en-US" smtClean="0">
                <a:solidFill>
                  <a:srgbClr val="000000"/>
                </a:solidFill>
                <a:cs typeface="Times New Roman" panose="02020603050405020304" pitchFamily="18" charset="0"/>
              </a:rPr>
              <a:t>相对应，表示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不是</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而是</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4364" name="Picture 12" descr="语法专项突破.TIF"/>
          <p:cNvPicPr>
            <a:picLocks noChangeAspect="1" noChangeArrowheads="1"/>
          </p:cNvPicPr>
          <p:nvPr/>
        </p:nvPicPr>
        <p:blipFill>
          <a:blip r:embed="rId2" r:link="rId3" cstate="email"/>
          <a:srcRect/>
          <a:stretch>
            <a:fillRect/>
          </a:stretch>
        </p:blipFill>
        <p:spPr bwMode="auto">
          <a:xfrm>
            <a:off x="258400" y="682071"/>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4365" name="Picture 13" descr="知识精要.TIF"/>
          <p:cNvPicPr>
            <a:picLocks noChangeAspect="1" noChangeArrowheads="1"/>
          </p:cNvPicPr>
          <p:nvPr/>
        </p:nvPicPr>
        <p:blipFill>
          <a:blip r:embed="rId4" r:link="rId3" cstate="email"/>
          <a:srcRect/>
          <a:stretch>
            <a:fillRect/>
          </a:stretch>
        </p:blipFill>
        <p:spPr bwMode="auto">
          <a:xfrm>
            <a:off x="575147" y="1708153"/>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66" name="Rectangle 14"/>
          <p:cNvSpPr>
            <a:spLocks noGrp="1" noChangeArrowheads="1"/>
          </p:cNvSpPr>
          <p:nvPr>
            <p:ph type="body" idx="1"/>
          </p:nvPr>
        </p:nvSpPr>
        <p:spPr>
          <a:xfrm>
            <a:off x="539426" y="1271293"/>
            <a:ext cx="8029429" cy="1315692"/>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现在进行时的被动语态</a:t>
            </a:r>
          </a:p>
          <a:p>
            <a:pPr algn="ctr"/>
            <a:endParaRPr lang="zh-CN" altLang="en-US" dirty="0" smtClean="0">
              <a:solidFill>
                <a:srgbClr val="000000"/>
              </a:solidFill>
              <a:ea typeface="黑体" panose="02010609060101010101" pitchFamily="49" charset="-122"/>
              <a:cs typeface="Times New Roman" panose="02020603050405020304" pitchFamily="18" charset="0"/>
            </a:endParaRPr>
          </a:p>
          <a:p>
            <a:pPr algn="just"/>
            <a:r>
              <a:rPr lang="zh-CN" altLang="en-US" dirty="0" smtClean="0">
                <a:solidFill>
                  <a:srgbClr val="000000"/>
                </a:solidFill>
                <a:ea typeface="黑体" panose="02010609060101010101" pitchFamily="49" charset="-122"/>
                <a:cs typeface="Times New Roman" panose="02020603050405020304" pitchFamily="18" charset="0"/>
              </a:rPr>
              <a:t>一、现在进行时的被动语态的结构</a:t>
            </a:r>
          </a:p>
        </p:txBody>
      </p:sp>
      <p:graphicFrame>
        <p:nvGraphicFramePr>
          <p:cNvPr id="484416" name="Group 64"/>
          <p:cNvGraphicFramePr>
            <a:graphicFrameLocks noGrp="1"/>
          </p:cNvGraphicFramePr>
          <p:nvPr/>
        </p:nvGraphicFramePr>
        <p:xfrm>
          <a:off x="683510" y="2733044"/>
          <a:ext cx="7723399" cy="2115811"/>
        </p:xfrm>
        <a:graphic>
          <a:graphicData uri="http://schemas.openxmlformats.org/drawingml/2006/table">
            <a:tbl>
              <a:tblPr/>
              <a:tblGrid>
                <a:gridCol w="1758782">
                  <a:extLst>
                    <a:ext uri="{9D8B030D-6E8A-4147-A177-3AD203B41FA5}">
                      <a16:colId xmlns:a16="http://schemas.microsoft.com/office/drawing/2014/main" val="20000"/>
                    </a:ext>
                  </a:extLst>
                </a:gridCol>
                <a:gridCol w="5964617">
                  <a:extLst>
                    <a:ext uri="{9D8B030D-6E8A-4147-A177-3AD203B41FA5}">
                      <a16:colId xmlns:a16="http://schemas.microsoft.com/office/drawing/2014/main" val="20001"/>
                    </a:ext>
                  </a:extLst>
                </a:gridCol>
              </a:tblGrid>
              <a:tr h="499947">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肯定句</a:t>
                      </a:r>
                      <a:endParaRPr kumimoji="0" lang="zh-CN" altLang="en-US"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 (am</a:t>
                      </a:r>
                      <a:r>
                        <a:rPr kumimoji="0" lang="en-US" altLang="zh-CN" sz="1800" b="1" i="0" u="none" strike="noStrike" cap="none" normalizeH="0" baseline="0" dirty="0" smtClean="0">
                          <a:ln>
                            <a:noFill/>
                          </a:ln>
                          <a:solidFill>
                            <a:schemeClr val="tx1"/>
                          </a:solidFill>
                          <a:effectLst/>
                          <a:latin typeface="IPAPANNEW" charset="0"/>
                          <a:ea typeface="宋体" panose="02010600030101010101" pitchFamily="2" charset="-122"/>
                          <a:cs typeface="Times New Roman" panose="02020603050405020304" pitchFamily="18" charset="0"/>
                        </a:rPr>
                        <a:t>/is/</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are)</a:t>
                      </a: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being done</a:t>
                      </a:r>
                      <a:endParaRPr kumimoji="0" lang="en-US" altLang="zh-CN"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9947">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否定句</a:t>
                      </a:r>
                      <a:endParaRPr kumimoji="0" lang="zh-CN" altLang="en-US"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 (am</a:t>
                      </a:r>
                      <a:r>
                        <a:rPr kumimoji="0" lang="en-US" altLang="zh-CN" sz="1800" b="1" i="0" u="none" strike="noStrike" cap="none" normalizeH="0" baseline="0" dirty="0" smtClean="0">
                          <a:ln>
                            <a:noFill/>
                          </a:ln>
                          <a:solidFill>
                            <a:schemeClr val="tx1"/>
                          </a:solidFill>
                          <a:effectLst/>
                          <a:latin typeface="IPAPANNEW" charset="0"/>
                          <a:ea typeface="宋体" panose="02010600030101010101" pitchFamily="2" charset="-122"/>
                          <a:cs typeface="Times New Roman" panose="02020603050405020304" pitchFamily="18" charset="0"/>
                        </a:rPr>
                        <a:t>/is/</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are)</a:t>
                      </a: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not being done</a:t>
                      </a:r>
                      <a:endParaRPr kumimoji="0" lang="en-US" altLang="zh-CN"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8757">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一般疑问句</a:t>
                      </a:r>
                      <a:endParaRPr kumimoji="0" lang="zh-CN" altLang="en-US"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 (am</a:t>
                      </a:r>
                      <a:r>
                        <a:rPr kumimoji="0" lang="en-US" altLang="zh-CN" sz="1800" b="1" i="0" u="none" strike="noStrike" cap="none" normalizeH="0" baseline="0" dirty="0" smtClean="0">
                          <a:ln>
                            <a:noFill/>
                          </a:ln>
                          <a:solidFill>
                            <a:schemeClr val="tx1"/>
                          </a:solidFill>
                          <a:effectLst/>
                          <a:latin typeface="IPAPANNEW" charset="0"/>
                          <a:ea typeface="宋体" panose="02010600030101010101" pitchFamily="2" charset="-122"/>
                          <a:cs typeface="Times New Roman" panose="02020603050405020304" pitchFamily="18" charset="0"/>
                        </a:rPr>
                        <a:t>/is/</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are)</a:t>
                      </a: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＋主语＋</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being done</a:t>
                      </a:r>
                      <a:endParaRPr kumimoji="0" lang="en-US" altLang="zh-CN"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7160">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特殊疑问句</a:t>
                      </a:r>
                      <a:endParaRPr kumimoji="0" lang="zh-CN" altLang="en-US"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特殊疑问词＋</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 (am</a:t>
                      </a:r>
                      <a:r>
                        <a:rPr kumimoji="0" lang="en-US" altLang="zh-CN" sz="1800" b="1" i="0" u="none" strike="noStrike" cap="none" normalizeH="0" baseline="0" dirty="0" smtClean="0">
                          <a:ln>
                            <a:noFill/>
                          </a:ln>
                          <a:solidFill>
                            <a:schemeClr val="tx1"/>
                          </a:solidFill>
                          <a:effectLst/>
                          <a:latin typeface="IPAPANNEW" charset="0"/>
                          <a:ea typeface="宋体" panose="02010600030101010101" pitchFamily="2" charset="-122"/>
                          <a:cs typeface="Times New Roman" panose="02020603050405020304" pitchFamily="18" charset="0"/>
                        </a:rPr>
                        <a:t>/is/</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are)</a:t>
                      </a:r>
                      <a:r>
                        <a:rPr kumimoji="0" lang="zh-CN" altLang="en-US"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＋主语＋</a:t>
                      </a: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being done</a:t>
                      </a:r>
                      <a:endParaRPr kumimoji="0" lang="en-US" altLang="zh-CN"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1" name="Rectangle 5"/>
          <p:cNvSpPr>
            <a:spLocks noGrp="1" noChangeArrowheads="1"/>
          </p:cNvSpPr>
          <p:nvPr>
            <p:ph type="body" idx="1"/>
          </p:nvPr>
        </p:nvSpPr>
        <p:spPr>
          <a:xfrm>
            <a:off x="539426" y="1005846"/>
            <a:ext cx="8029429" cy="3393184"/>
          </a:xfrm>
        </p:spPr>
        <p:txBody>
          <a:bodyPr/>
          <a:lstStyle/>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We can't take this road for the road </a:t>
            </a:r>
            <a:r>
              <a:rPr lang="en-US" altLang="zh-CN" dirty="0" smtClean="0">
                <a:solidFill>
                  <a:srgbClr val="FF00FF"/>
                </a:solidFill>
                <a:cs typeface="Times New Roman" panose="02020603050405020304" pitchFamily="18" charset="0"/>
              </a:rPr>
              <a:t>is being repaired</a:t>
            </a:r>
            <a:r>
              <a:rPr lang="en-US" altLang="zh-CN" dirty="0" smtClean="0">
                <a:solidFill>
                  <a:srgbClr val="000000"/>
                </a:solidFill>
                <a:cs typeface="Times New Roman" panose="02020603050405020304" pitchFamily="18" charset="0"/>
              </a:rPr>
              <a:t> now.</a:t>
            </a:r>
          </a:p>
          <a:p>
            <a:pPr algn="just"/>
            <a:r>
              <a:rPr lang="zh-CN" altLang="en-US" dirty="0" smtClean="0">
                <a:solidFill>
                  <a:srgbClr val="000000"/>
                </a:solidFill>
                <a:cs typeface="Times New Roman" panose="02020603050405020304" pitchFamily="18" charset="0"/>
              </a:rPr>
              <a:t>我们不能走这条路，因为这条路正在修建。</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It is reported that the water in the lake </a:t>
            </a:r>
            <a:r>
              <a:rPr lang="en-US" altLang="zh-CN" dirty="0" smtClean="0">
                <a:solidFill>
                  <a:srgbClr val="FF00FF"/>
                </a:solidFill>
                <a:cs typeface="Times New Roman" panose="02020603050405020304" pitchFamily="18" charset="0"/>
              </a:rPr>
              <a:t>is not being protected</a:t>
            </a:r>
            <a:r>
              <a:rPr lang="en-US" altLang="zh-CN" dirty="0" smtClean="0">
                <a:solidFill>
                  <a:srgbClr val="000000"/>
                </a:solidFill>
                <a:cs typeface="Times New Roman" panose="02020603050405020304" pitchFamily="18" charset="0"/>
              </a:rPr>
              <a:t> now.</a:t>
            </a:r>
          </a:p>
          <a:p>
            <a:pPr algn="just"/>
            <a:r>
              <a:rPr lang="zh-CN" altLang="en-US" dirty="0" smtClean="0">
                <a:solidFill>
                  <a:srgbClr val="000000"/>
                </a:solidFill>
                <a:cs typeface="Times New Roman" panose="02020603050405020304" pitchFamily="18" charset="0"/>
              </a:rPr>
              <a:t>据报道，这个湖里的水现在没有得到保护。</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Are the babies being taken care of</a:t>
            </a:r>
            <a:r>
              <a:rPr lang="en-US" altLang="zh-CN" dirty="0" smtClean="0">
                <a:solidFill>
                  <a:srgbClr val="000000"/>
                </a:solidFill>
                <a:cs typeface="Times New Roman" panose="02020603050405020304" pitchFamily="18" charset="0"/>
              </a:rPr>
              <a:t> by this nurse? </a:t>
            </a:r>
          </a:p>
          <a:p>
            <a:pPr algn="just"/>
            <a:r>
              <a:rPr lang="zh-CN" altLang="en-US" dirty="0" smtClean="0">
                <a:solidFill>
                  <a:srgbClr val="000000"/>
                </a:solidFill>
                <a:cs typeface="Times New Roman" panose="02020603050405020304" pitchFamily="18" charset="0"/>
              </a:rPr>
              <a:t>这些婴儿正由这个护士照看吗？</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Who is being trained </a:t>
            </a:r>
            <a:r>
              <a:rPr lang="en-US" altLang="zh-CN" dirty="0" smtClean="0">
                <a:solidFill>
                  <a:srgbClr val="000000"/>
                </a:solidFill>
                <a:cs typeface="Times New Roman" panose="02020603050405020304" pitchFamily="18" charset="0"/>
              </a:rPr>
              <a:t>for the coming English speech contest?</a:t>
            </a:r>
          </a:p>
          <a:p>
            <a:pPr algn="just"/>
            <a:r>
              <a:rPr lang="zh-CN" altLang="en-US" dirty="0" smtClean="0">
                <a:solidFill>
                  <a:srgbClr val="000000"/>
                </a:solidFill>
                <a:cs typeface="Times New Roman" panose="02020603050405020304" pitchFamily="18" charset="0"/>
              </a:rPr>
              <a:t>谁正在为了即将举行的英语演讲比赛接受训练？</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body" idx="1"/>
          </p:nvPr>
        </p:nvSpPr>
        <p:spPr>
          <a:xfrm>
            <a:off x="539426" y="1005846"/>
            <a:ext cx="8029429" cy="3393184"/>
          </a:xfrm>
        </p:spPr>
        <p:txBody>
          <a:bodyPr/>
          <a:lstStyle/>
          <a:p>
            <a:pPr algn="just"/>
            <a:r>
              <a:rPr lang="zh-CN" altLang="en-US" dirty="0" smtClean="0">
                <a:solidFill>
                  <a:srgbClr val="000000"/>
                </a:solidFill>
                <a:ea typeface="黑体" panose="02010609060101010101" pitchFamily="49" charset="-122"/>
                <a:cs typeface="Times New Roman" panose="02020603050405020304" pitchFamily="18" charset="0"/>
              </a:rPr>
              <a:t>二、现在进行时的被动语态的用法</a:t>
            </a:r>
          </a:p>
          <a:p>
            <a:pPr algn="just"/>
            <a:r>
              <a:rPr lang="en-US" altLang="zh-CN" dirty="0" smtClean="0">
                <a:solidFill>
                  <a:srgbClr val="000000"/>
                </a:solidFill>
                <a:ea typeface="黑体" panose="02010609060101010101" pitchFamily="49" charset="-122"/>
                <a:cs typeface="Times New Roman" panose="02020603050405020304" pitchFamily="18" charset="0"/>
              </a:rPr>
              <a:t>1</a:t>
            </a:r>
            <a:r>
              <a:rPr lang="zh-CN" altLang="en-US" dirty="0" smtClean="0">
                <a:solidFill>
                  <a:srgbClr val="000000"/>
                </a:solidFill>
                <a:ea typeface="黑体" panose="02010609060101010101" pitchFamily="49" charset="-122"/>
                <a:cs typeface="Times New Roman" panose="02020603050405020304" pitchFamily="18" charset="0"/>
              </a:rPr>
              <a:t>．</a:t>
            </a:r>
            <a:r>
              <a:rPr lang="zh-CN" altLang="en-US" dirty="0" smtClean="0">
                <a:solidFill>
                  <a:srgbClr val="000000"/>
                </a:solidFill>
                <a:ea typeface="仿宋_GB2312" pitchFamily="49" charset="-122"/>
                <a:cs typeface="Times New Roman" panose="02020603050405020304" pitchFamily="18" charset="0"/>
              </a:rPr>
              <a:t>表</a:t>
            </a:r>
            <a:r>
              <a:rPr lang="zh-CN" altLang="en-US" dirty="0" smtClean="0">
                <a:solidFill>
                  <a:srgbClr val="000000"/>
                </a:solidFill>
                <a:cs typeface="Times New Roman" panose="02020603050405020304" pitchFamily="18" charset="0"/>
              </a:rPr>
              <a:t>示说话时正在进行的被动动作。句中常用</a:t>
            </a:r>
            <a:r>
              <a:rPr lang="en-US" altLang="zh-CN" dirty="0" smtClean="0">
                <a:solidFill>
                  <a:srgbClr val="000000"/>
                </a:solidFill>
                <a:cs typeface="Times New Roman" panose="02020603050405020304" pitchFamily="18" charset="0"/>
              </a:rPr>
              <a:t>now, at the moment</a:t>
            </a:r>
            <a:r>
              <a:rPr lang="zh-CN" altLang="en-US" dirty="0" smtClean="0">
                <a:solidFill>
                  <a:srgbClr val="000000"/>
                </a:solidFill>
                <a:cs typeface="Times New Roman" panose="02020603050405020304" pitchFamily="18" charset="0"/>
              </a:rPr>
              <a:t>等时间状语。</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As far as I know, he</a:t>
            </a:r>
            <a:r>
              <a:rPr lang="en-US" altLang="zh-CN" dirty="0" smtClean="0">
                <a:solidFill>
                  <a:srgbClr val="FF00FF"/>
                </a:solidFill>
                <a:cs typeface="Times New Roman" panose="02020603050405020304" pitchFamily="18" charset="0"/>
              </a:rPr>
              <a:t> is</a:t>
            </a:r>
            <a:r>
              <a:rPr lang="en-US" altLang="zh-CN" dirty="0" smtClean="0">
                <a:solidFill>
                  <a:srgbClr val="000000"/>
                </a:solidFill>
                <a:cs typeface="Times New Roman" panose="02020603050405020304" pitchFamily="18" charset="0"/>
              </a:rPr>
              <a:t> now </a:t>
            </a:r>
            <a:r>
              <a:rPr lang="en-US" altLang="zh-CN" dirty="0" smtClean="0">
                <a:solidFill>
                  <a:srgbClr val="FF00FF"/>
                </a:solidFill>
                <a:cs typeface="Times New Roman" panose="02020603050405020304" pitchFamily="18" charset="0"/>
              </a:rPr>
              <a:t>being treated</a:t>
            </a:r>
            <a:r>
              <a:rPr lang="en-US" altLang="zh-CN" dirty="0" smtClean="0">
                <a:solidFill>
                  <a:srgbClr val="000000"/>
                </a:solidFill>
                <a:cs typeface="Times New Roman" panose="02020603050405020304" pitchFamily="18" charset="0"/>
              </a:rPr>
              <a:t> in China.</a:t>
            </a:r>
          </a:p>
          <a:p>
            <a:pPr algn="just"/>
            <a:r>
              <a:rPr lang="zh-CN" altLang="en-US" dirty="0" smtClean="0">
                <a:solidFill>
                  <a:srgbClr val="000000"/>
                </a:solidFill>
                <a:cs typeface="Times New Roman" panose="02020603050405020304" pitchFamily="18" charset="0"/>
              </a:rPr>
              <a:t>据我所知，他现在正在中国接受治疗。</a:t>
            </a:r>
          </a:p>
          <a:p>
            <a:pPr algn="just"/>
            <a:r>
              <a:rPr lang="en-US" altLang="zh-CN" dirty="0" smtClean="0">
                <a:solidFill>
                  <a:srgbClr val="000000"/>
                </a:solidFill>
                <a:cs typeface="Times New Roman" panose="02020603050405020304" pitchFamily="18" charset="0"/>
              </a:rPr>
              <a:t>2</a:t>
            </a:r>
            <a:r>
              <a:rPr lang="zh-CN" altLang="en-US" dirty="0" smtClean="0">
                <a:solidFill>
                  <a:srgbClr val="000000"/>
                </a:solidFill>
                <a:cs typeface="Times New Roman" panose="02020603050405020304" pitchFamily="18" charset="0"/>
              </a:rPr>
              <a:t>．表示现阶段正在进行的被动动作，但该动作在说话的瞬间未必正在进行。</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Many interesting experiments </a:t>
            </a:r>
            <a:r>
              <a:rPr lang="en-US" altLang="zh-CN" dirty="0" smtClean="0">
                <a:solidFill>
                  <a:srgbClr val="FF00FF"/>
                </a:solidFill>
                <a:cs typeface="Times New Roman" panose="02020603050405020304" pitchFamily="18" charset="0"/>
              </a:rPr>
              <a:t>are being carried</a:t>
            </a:r>
            <a:r>
              <a:rPr lang="en-US" altLang="zh-CN" dirty="0" smtClean="0">
                <a:solidFill>
                  <a:srgbClr val="000000"/>
                </a:solidFill>
                <a:cs typeface="Times New Roman" panose="02020603050405020304" pitchFamily="18" charset="0"/>
              </a:rPr>
              <a:t> out these days.</a:t>
            </a:r>
          </a:p>
          <a:p>
            <a:pPr algn="just"/>
            <a:r>
              <a:rPr lang="zh-CN" altLang="en-US" dirty="0" smtClean="0">
                <a:solidFill>
                  <a:srgbClr val="000000"/>
                </a:solidFill>
                <a:cs typeface="Times New Roman" panose="02020603050405020304" pitchFamily="18" charset="0"/>
              </a:rPr>
              <a:t>最近许多有趣的实验正在被进行着。</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说话时，并不一定正在进行</a:t>
            </a:r>
            <a:r>
              <a:rPr lang="en-US" altLang="zh-CN" dirty="0" smtClean="0">
                <a:solidFill>
                  <a:srgbClr val="000000"/>
                </a:solidFill>
                <a:cs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body" idx="1"/>
          </p:nvPr>
        </p:nvSpPr>
        <p:spPr>
          <a:xfrm>
            <a:off x="539426" y="1259390"/>
            <a:ext cx="8029429" cy="2146689"/>
          </a:xfrm>
        </p:spPr>
        <p:txBody>
          <a:bodyPr/>
          <a:lstStyle/>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．表示一种经常性的被动行为，常与 </a:t>
            </a:r>
            <a:r>
              <a:rPr lang="en-US" altLang="zh-CN" smtClean="0">
                <a:solidFill>
                  <a:srgbClr val="000000"/>
                </a:solidFill>
                <a:cs typeface="Times New Roman" panose="02020603050405020304" pitchFamily="18" charset="0"/>
              </a:rPr>
              <a:t>always, constantly</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frequently</a:t>
            </a:r>
            <a:r>
              <a:rPr lang="zh-CN" altLang="en-US" smtClean="0">
                <a:solidFill>
                  <a:srgbClr val="000000"/>
                </a:solidFill>
                <a:cs typeface="Times New Roman" panose="02020603050405020304" pitchFamily="18" charset="0"/>
              </a:rPr>
              <a:t>等副词连用，往往带有夸奖、羡慕、埋怨、讨厌等感情色彩。</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feel very amazed that the glass of our living room </a:t>
            </a:r>
            <a:r>
              <a:rPr lang="en-US" altLang="zh-CN" smtClean="0">
                <a:solidFill>
                  <a:srgbClr val="FF00FF"/>
                </a:solidFill>
                <a:cs typeface="Times New Roman" panose="02020603050405020304" pitchFamily="18" charset="0"/>
              </a:rPr>
              <a:t>are frequently being broken</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我感到非常吃惊的是我们起居室的玻璃经常被打破。</a:t>
            </a:r>
            <a:endParaRPr lang="zh-CN" alt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0611" name="Picture 3" descr="语法专练.TIF"/>
          <p:cNvPicPr>
            <a:picLocks noChangeAspect="1" noChangeArrowheads="1"/>
          </p:cNvPicPr>
          <p:nvPr/>
        </p:nvPicPr>
        <p:blipFill>
          <a:blip r:embed="rId2" r:link="rId3" cstate="email"/>
          <a:srcRect/>
          <a:stretch>
            <a:fillRect/>
          </a:stretch>
        </p:blipFill>
        <p:spPr bwMode="auto">
          <a:xfrm>
            <a:off x="662074" y="529706"/>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0621" name="Rectangle 13"/>
          <p:cNvSpPr>
            <a:spLocks noGrp="1" noChangeArrowheads="1"/>
          </p:cNvSpPr>
          <p:nvPr>
            <p:ph type="body" idx="1"/>
          </p:nvPr>
        </p:nvSpPr>
        <p:spPr>
          <a:xfrm>
            <a:off x="539426" y="835626"/>
            <a:ext cx="8029429" cy="4224181"/>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Ⅰ</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单句语法填空</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(2018</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黑体" panose="02010609060101010101" pitchFamily="49" charset="-122"/>
              </a:rPr>
              <a:t>高考天津卷</a:t>
            </a:r>
            <a:r>
              <a:rPr lang="en-US" altLang="zh-CN" smtClean="0">
                <a:solidFill>
                  <a:srgbClr val="000000"/>
                </a:solidFill>
                <a:cs typeface="Times New Roman" panose="02020603050405020304" pitchFamily="18" charset="0"/>
              </a:rPr>
              <a:t>) My washing machine __________________  (repair) this week, so I have to wash my clothes by hand.</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To our delight, many endangered species ____________________  (protect) by the government now.</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My hometown ____________  (situate) in southern Shandong Province.</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Please keep quiet! The notice  ____________________ (broadcast) by the teacher.</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This programme ___________________  (broadcast) by a local TV station many times.</a:t>
            </a:r>
            <a:endParaRPr lang="zh-CN" altLang="en-US" smtClean="0">
              <a:solidFill>
                <a:srgbClr val="000000"/>
              </a:solidFill>
              <a:cs typeface="Times New Roman" panose="02020603050405020304" pitchFamily="18" charset="0"/>
            </a:endParaRPr>
          </a:p>
        </p:txBody>
      </p:sp>
      <p:sp>
        <p:nvSpPr>
          <p:cNvPr id="580622" name="Rectangle 14"/>
          <p:cNvSpPr>
            <a:spLocks noChangeArrowheads="1"/>
          </p:cNvSpPr>
          <p:nvPr/>
        </p:nvSpPr>
        <p:spPr bwMode="auto">
          <a:xfrm>
            <a:off x="5159650" y="1243419"/>
            <a:ext cx="201679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is being repaired</a:t>
            </a:r>
            <a:r>
              <a:rPr lang="zh-CN" altLang="en-US"/>
              <a:t>　</a:t>
            </a:r>
            <a:endParaRPr lang="en-US" altLang="zh-CN"/>
          </a:p>
        </p:txBody>
      </p:sp>
      <p:sp>
        <p:nvSpPr>
          <p:cNvPr id="580623" name="Rectangle 15"/>
          <p:cNvSpPr>
            <a:spLocks noChangeArrowheads="1"/>
          </p:cNvSpPr>
          <p:nvPr/>
        </p:nvSpPr>
        <p:spPr bwMode="auto">
          <a:xfrm>
            <a:off x="5273966" y="2090253"/>
            <a:ext cx="227327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are being protected</a:t>
            </a:r>
            <a:r>
              <a:rPr lang="zh-CN" altLang="en-US"/>
              <a:t>　</a:t>
            </a:r>
          </a:p>
        </p:txBody>
      </p:sp>
      <p:sp>
        <p:nvSpPr>
          <p:cNvPr id="580624" name="Rectangle 16"/>
          <p:cNvSpPr>
            <a:spLocks noChangeArrowheads="1"/>
          </p:cNvSpPr>
          <p:nvPr/>
        </p:nvSpPr>
        <p:spPr bwMode="auto">
          <a:xfrm>
            <a:off x="2519691" y="2954447"/>
            <a:ext cx="136469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situated</a:t>
            </a:r>
            <a:r>
              <a:rPr lang="zh-CN" altLang="en-US"/>
              <a:t>　</a:t>
            </a:r>
          </a:p>
        </p:txBody>
      </p:sp>
      <p:sp>
        <p:nvSpPr>
          <p:cNvPr id="580625" name="Rectangle 17"/>
          <p:cNvSpPr>
            <a:spLocks noChangeArrowheads="1"/>
          </p:cNvSpPr>
          <p:nvPr/>
        </p:nvSpPr>
        <p:spPr bwMode="auto">
          <a:xfrm>
            <a:off x="4396360" y="3328217"/>
            <a:ext cx="191676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being broadcast</a:t>
            </a:r>
            <a:endParaRPr lang="zh-CN" altLang="en-US"/>
          </a:p>
        </p:txBody>
      </p:sp>
      <p:sp>
        <p:nvSpPr>
          <p:cNvPr id="580626" name="Rectangle 18"/>
          <p:cNvSpPr>
            <a:spLocks noChangeArrowheads="1"/>
          </p:cNvSpPr>
          <p:nvPr/>
        </p:nvSpPr>
        <p:spPr bwMode="auto">
          <a:xfrm>
            <a:off x="2778091" y="4170489"/>
            <a:ext cx="207706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has been broadcast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0622"/>
                                        </p:tgtEl>
                                        <p:attrNameLst>
                                          <p:attrName>style.visibility</p:attrName>
                                        </p:attrNameLst>
                                      </p:cBhvr>
                                      <p:to>
                                        <p:strVal val="visible"/>
                                      </p:to>
                                    </p:set>
                                    <p:animEffect transition="in" filter="slide(fromBottom)">
                                      <p:cBhvr>
                                        <p:cTn id="7" dur="500"/>
                                        <p:tgtEl>
                                          <p:spTgt spid="5806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80623"/>
                                        </p:tgtEl>
                                        <p:attrNameLst>
                                          <p:attrName>style.visibility</p:attrName>
                                        </p:attrNameLst>
                                      </p:cBhvr>
                                      <p:to>
                                        <p:strVal val="visible"/>
                                      </p:to>
                                    </p:set>
                                    <p:animEffect transition="in" filter="slide(fromBottom)">
                                      <p:cBhvr>
                                        <p:cTn id="12" dur="500"/>
                                        <p:tgtEl>
                                          <p:spTgt spid="58062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80624"/>
                                        </p:tgtEl>
                                        <p:attrNameLst>
                                          <p:attrName>style.visibility</p:attrName>
                                        </p:attrNameLst>
                                      </p:cBhvr>
                                      <p:to>
                                        <p:strVal val="visible"/>
                                      </p:to>
                                    </p:set>
                                    <p:animEffect transition="in" filter="slide(fromBottom)">
                                      <p:cBhvr>
                                        <p:cTn id="17" dur="500"/>
                                        <p:tgtEl>
                                          <p:spTgt spid="58062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80625"/>
                                        </p:tgtEl>
                                        <p:attrNameLst>
                                          <p:attrName>style.visibility</p:attrName>
                                        </p:attrNameLst>
                                      </p:cBhvr>
                                      <p:to>
                                        <p:strVal val="visible"/>
                                      </p:to>
                                    </p:set>
                                    <p:animEffect transition="in" filter="slide(fromBottom)">
                                      <p:cBhvr>
                                        <p:cTn id="22" dur="500"/>
                                        <p:tgtEl>
                                          <p:spTgt spid="58062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80626"/>
                                        </p:tgtEl>
                                        <p:attrNameLst>
                                          <p:attrName>style.visibility</p:attrName>
                                        </p:attrNameLst>
                                      </p:cBhvr>
                                      <p:to>
                                        <p:strVal val="visible"/>
                                      </p:to>
                                    </p:set>
                                    <p:animEffect transition="in" filter="slide(fromBottom)">
                                      <p:cBhvr>
                                        <p:cTn id="27" dur="500"/>
                                        <p:tgtEl>
                                          <p:spTgt spid="580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2" grpId="0"/>
      <p:bldP spid="580623" grpId="0"/>
      <p:bldP spid="580624" grpId="0"/>
      <p:bldP spid="580625" grpId="0"/>
      <p:bldP spid="5806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body" idx="1"/>
          </p:nvPr>
        </p:nvSpPr>
        <p:spPr>
          <a:xfrm>
            <a:off x="539426" y="1059411"/>
            <a:ext cx="8029429" cy="3393184"/>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Someone lends you his car while yours __________________(repair) at the garage.</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New Year's Day is coming and Children's Park _________________  (prepare) for it.</a:t>
            </a:r>
          </a:p>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old man ____________  (kill)by a car when he crossed the road.</a:t>
            </a:r>
          </a:p>
          <a:p>
            <a:pPr algn="just"/>
            <a:r>
              <a:rPr lang="en-US" altLang="zh-CN" smtClean="0">
                <a:solidFill>
                  <a:srgbClr val="000000"/>
                </a:solidFill>
                <a:cs typeface="Times New Roman" panose="02020603050405020304" pitchFamily="18" charset="0"/>
              </a:rPr>
              <a:t>9</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meeting which ____________  (hold) now is of great importance.</a:t>
            </a:r>
          </a:p>
          <a:p>
            <a:pPr algn="just"/>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She is one of the girls in our class who __________________  (train) for the coming match now.</a:t>
            </a:r>
            <a:endParaRPr lang="zh-CN" altLang="en-US" smtClean="0">
              <a:solidFill>
                <a:srgbClr val="000000"/>
              </a:solidFill>
              <a:cs typeface="Times New Roman" panose="02020603050405020304" pitchFamily="18" charset="0"/>
            </a:endParaRPr>
          </a:p>
        </p:txBody>
      </p:sp>
      <p:sp>
        <p:nvSpPr>
          <p:cNvPr id="715779" name="Rectangle 3"/>
          <p:cNvSpPr>
            <a:spLocks noChangeArrowheads="1"/>
          </p:cNvSpPr>
          <p:nvPr/>
        </p:nvSpPr>
        <p:spPr bwMode="auto">
          <a:xfrm>
            <a:off x="5104874" y="1085103"/>
            <a:ext cx="201679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is being repaired</a:t>
            </a:r>
            <a:r>
              <a:rPr lang="zh-CN" altLang="en-US"/>
              <a:t>　</a:t>
            </a:r>
            <a:endParaRPr lang="en-US" altLang="zh-CN"/>
          </a:p>
        </p:txBody>
      </p:sp>
      <p:sp>
        <p:nvSpPr>
          <p:cNvPr id="715780" name="Rectangle 4"/>
          <p:cNvSpPr>
            <a:spLocks noChangeArrowheads="1"/>
          </p:cNvSpPr>
          <p:nvPr/>
        </p:nvSpPr>
        <p:spPr bwMode="auto">
          <a:xfrm>
            <a:off x="6607639" y="1931937"/>
            <a:ext cx="208091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being prepared</a:t>
            </a:r>
            <a:r>
              <a:rPr lang="zh-CN" altLang="en-US"/>
              <a:t>　</a:t>
            </a:r>
            <a:endParaRPr lang="en-US" altLang="zh-CN"/>
          </a:p>
        </p:txBody>
      </p:sp>
      <p:sp>
        <p:nvSpPr>
          <p:cNvPr id="715781" name="Rectangle 5"/>
          <p:cNvSpPr>
            <a:spLocks noChangeArrowheads="1"/>
          </p:cNvSpPr>
          <p:nvPr/>
        </p:nvSpPr>
        <p:spPr bwMode="auto">
          <a:xfrm>
            <a:off x="2313686" y="2760420"/>
            <a:ext cx="135186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was killed</a:t>
            </a:r>
            <a:r>
              <a:rPr lang="zh-CN" altLang="en-US"/>
              <a:t>　</a:t>
            </a:r>
            <a:endParaRPr lang="en-US" altLang="zh-CN"/>
          </a:p>
        </p:txBody>
      </p:sp>
      <p:sp>
        <p:nvSpPr>
          <p:cNvPr id="715782" name="Rectangle 6"/>
          <p:cNvSpPr>
            <a:spLocks noChangeArrowheads="1"/>
          </p:cNvSpPr>
          <p:nvPr/>
        </p:nvSpPr>
        <p:spPr bwMode="auto">
          <a:xfrm>
            <a:off x="2897171" y="3173471"/>
            <a:ext cx="160193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being held</a:t>
            </a:r>
            <a:r>
              <a:rPr lang="zh-CN" altLang="en-US"/>
              <a:t>　</a:t>
            </a:r>
            <a:endParaRPr lang="en-US" altLang="zh-CN"/>
          </a:p>
        </p:txBody>
      </p:sp>
      <p:sp>
        <p:nvSpPr>
          <p:cNvPr id="715783" name="Rectangle 7"/>
          <p:cNvSpPr>
            <a:spLocks noChangeArrowheads="1"/>
          </p:cNvSpPr>
          <p:nvPr/>
        </p:nvSpPr>
        <p:spPr bwMode="auto">
          <a:xfrm>
            <a:off x="5081058" y="3571048"/>
            <a:ext cx="182699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are being trained</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5779"/>
                                        </p:tgtEl>
                                        <p:attrNameLst>
                                          <p:attrName>style.visibility</p:attrName>
                                        </p:attrNameLst>
                                      </p:cBhvr>
                                      <p:to>
                                        <p:strVal val="visible"/>
                                      </p:to>
                                    </p:set>
                                    <p:animEffect transition="in" filter="slide(fromBottom)">
                                      <p:cBhvr>
                                        <p:cTn id="7" dur="500"/>
                                        <p:tgtEl>
                                          <p:spTgt spid="7157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5780"/>
                                        </p:tgtEl>
                                        <p:attrNameLst>
                                          <p:attrName>style.visibility</p:attrName>
                                        </p:attrNameLst>
                                      </p:cBhvr>
                                      <p:to>
                                        <p:strVal val="visible"/>
                                      </p:to>
                                    </p:set>
                                    <p:animEffect transition="in" filter="slide(fromBottom)">
                                      <p:cBhvr>
                                        <p:cTn id="12" dur="500"/>
                                        <p:tgtEl>
                                          <p:spTgt spid="71578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5781"/>
                                        </p:tgtEl>
                                        <p:attrNameLst>
                                          <p:attrName>style.visibility</p:attrName>
                                        </p:attrNameLst>
                                      </p:cBhvr>
                                      <p:to>
                                        <p:strVal val="visible"/>
                                      </p:to>
                                    </p:set>
                                    <p:animEffect transition="in" filter="slide(fromBottom)">
                                      <p:cBhvr>
                                        <p:cTn id="17" dur="500"/>
                                        <p:tgtEl>
                                          <p:spTgt spid="71578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5782"/>
                                        </p:tgtEl>
                                        <p:attrNameLst>
                                          <p:attrName>style.visibility</p:attrName>
                                        </p:attrNameLst>
                                      </p:cBhvr>
                                      <p:to>
                                        <p:strVal val="visible"/>
                                      </p:to>
                                    </p:set>
                                    <p:animEffect transition="in" filter="slide(fromBottom)">
                                      <p:cBhvr>
                                        <p:cTn id="22" dur="500"/>
                                        <p:tgtEl>
                                          <p:spTgt spid="71578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5783"/>
                                        </p:tgtEl>
                                        <p:attrNameLst>
                                          <p:attrName>style.visibility</p:attrName>
                                        </p:attrNameLst>
                                      </p:cBhvr>
                                      <p:to>
                                        <p:strVal val="visible"/>
                                      </p:to>
                                    </p:set>
                                    <p:animEffect transition="in" filter="slide(fromBottom)">
                                      <p:cBhvr>
                                        <p:cTn id="27" dur="500"/>
                                        <p:tgtEl>
                                          <p:spTgt spid="71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p:bldP spid="715780" grpId="0"/>
      <p:bldP spid="715781" grpId="0"/>
      <p:bldP spid="715782" grpId="0"/>
      <p:bldP spid="7157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body" idx="1"/>
          </p:nvPr>
        </p:nvSpPr>
        <p:spPr>
          <a:xfrm>
            <a:off x="539426" y="411862"/>
            <a:ext cx="8029429" cy="4639679"/>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Ⅱ</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语法与写作</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______________________________ (</a:t>
            </a:r>
            <a:r>
              <a:rPr lang="zh-CN" altLang="en-US" smtClean="0">
                <a:solidFill>
                  <a:srgbClr val="000000"/>
                </a:solidFill>
                <a:ea typeface="仿宋_GB2312" pitchFamily="49" charset="-122"/>
              </a:rPr>
              <a:t>这</a:t>
            </a:r>
            <a:r>
              <a:rPr lang="zh-CN" altLang="en-US" smtClean="0">
                <a:solidFill>
                  <a:srgbClr val="000000"/>
                </a:solidFill>
                <a:cs typeface="Times New Roman" panose="02020603050405020304" pitchFamily="18" charset="0"/>
              </a:rPr>
              <a:t>些动物正在被捕杀</a:t>
            </a:r>
            <a:r>
              <a:rPr lang="en-US" altLang="zh-CN" smtClean="0">
                <a:solidFill>
                  <a:srgbClr val="000000"/>
                </a:solidFill>
                <a:cs typeface="Times New Roman" panose="02020603050405020304" pitchFamily="18" charset="0"/>
              </a:rPr>
              <a:t>) at such a speed that they will disappear soon.</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Most of the buildings destroyed in the earthquake ____________________  (</a:t>
            </a:r>
            <a:r>
              <a:rPr lang="zh-CN" altLang="en-US" smtClean="0">
                <a:solidFill>
                  <a:srgbClr val="000000"/>
                </a:solidFill>
                <a:cs typeface="Times New Roman" panose="02020603050405020304" pitchFamily="18" charset="0"/>
              </a:rPr>
              <a:t>正在被重建</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classroom ____________________  (</a:t>
            </a:r>
            <a:r>
              <a:rPr lang="zh-CN" altLang="en-US" smtClean="0">
                <a:solidFill>
                  <a:srgbClr val="000000"/>
                </a:solidFill>
                <a:cs typeface="Times New Roman" panose="02020603050405020304" pitchFamily="18" charset="0"/>
              </a:rPr>
              <a:t>正在被装饰</a:t>
            </a:r>
            <a:r>
              <a:rPr lang="en-US" altLang="zh-CN" smtClean="0">
                <a:solidFill>
                  <a:srgbClr val="000000"/>
                </a:solidFill>
                <a:cs typeface="Times New Roman" panose="02020603050405020304" pitchFamily="18" charset="0"/>
              </a:rPr>
              <a:t>) with balloons and flowers right now and the students are preparing for the New Year party.</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Since __________________________________  (</a:t>
            </a:r>
            <a:r>
              <a:rPr lang="zh-CN" altLang="en-US" smtClean="0">
                <a:solidFill>
                  <a:srgbClr val="000000"/>
                </a:solidFill>
                <a:cs typeface="Times New Roman" panose="02020603050405020304" pitchFamily="18" charset="0"/>
              </a:rPr>
              <a:t>你的电脑正在被修理</a:t>
            </a:r>
            <a:r>
              <a:rPr lang="en-US" altLang="zh-CN" smtClean="0">
                <a:solidFill>
                  <a:srgbClr val="000000"/>
                </a:solidFill>
                <a:cs typeface="Times New Roman" panose="02020603050405020304" pitchFamily="18" charset="0"/>
              </a:rPr>
              <a:t>), you can use mine.</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____________________  (</a:t>
            </a:r>
            <a:r>
              <a:rPr lang="zh-CN" altLang="en-US" smtClean="0">
                <a:solidFill>
                  <a:srgbClr val="000000"/>
                </a:solidFill>
                <a:cs typeface="Times New Roman" panose="02020603050405020304" pitchFamily="18" charset="0"/>
              </a:rPr>
              <a:t>正在接受治疗</a:t>
            </a:r>
            <a:r>
              <a:rPr lang="en-US" altLang="zh-CN" smtClean="0">
                <a:solidFill>
                  <a:srgbClr val="000000"/>
                </a:solidFill>
                <a:cs typeface="Times New Roman" panose="02020603050405020304" pitchFamily="18" charset="0"/>
              </a:rPr>
              <a:t>) at the hospital now, so I cannot go to the cinema at present.</a:t>
            </a:r>
            <a:endParaRPr lang="zh-CN" altLang="en-US" smtClean="0">
              <a:solidFill>
                <a:srgbClr val="000000"/>
              </a:solidFill>
              <a:cs typeface="Times New Roman" panose="02020603050405020304" pitchFamily="18" charset="0"/>
            </a:endParaRPr>
          </a:p>
        </p:txBody>
      </p:sp>
      <p:sp>
        <p:nvSpPr>
          <p:cNvPr id="716803" name="Rectangle 3"/>
          <p:cNvSpPr>
            <a:spLocks noChangeArrowheads="1"/>
          </p:cNvSpPr>
          <p:nvPr/>
        </p:nvSpPr>
        <p:spPr bwMode="auto">
          <a:xfrm>
            <a:off x="1007400" y="841080"/>
            <a:ext cx="349572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These animals are being hunted</a:t>
            </a:r>
            <a:r>
              <a:rPr lang="zh-CN" altLang="en-US"/>
              <a:t>　</a:t>
            </a:r>
            <a:endParaRPr lang="en-US" altLang="zh-CN"/>
          </a:p>
        </p:txBody>
      </p:sp>
      <p:sp>
        <p:nvSpPr>
          <p:cNvPr id="716804" name="Rectangle 4"/>
          <p:cNvSpPr>
            <a:spLocks noChangeArrowheads="1"/>
          </p:cNvSpPr>
          <p:nvPr/>
        </p:nvSpPr>
        <p:spPr bwMode="auto">
          <a:xfrm>
            <a:off x="6462364" y="1687915"/>
            <a:ext cx="177153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are being rebuilt</a:t>
            </a:r>
            <a:endParaRPr lang="zh-CN" altLang="en-US"/>
          </a:p>
        </p:txBody>
      </p:sp>
      <p:sp>
        <p:nvSpPr>
          <p:cNvPr id="716805" name="Rectangle 5"/>
          <p:cNvSpPr>
            <a:spLocks noChangeArrowheads="1"/>
          </p:cNvSpPr>
          <p:nvPr/>
        </p:nvSpPr>
        <p:spPr bwMode="auto">
          <a:xfrm>
            <a:off x="2789998" y="2461146"/>
            <a:ext cx="197864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is being decorated </a:t>
            </a:r>
          </a:p>
        </p:txBody>
      </p:sp>
      <p:sp>
        <p:nvSpPr>
          <p:cNvPr id="716806" name="Rectangle 6"/>
          <p:cNvSpPr>
            <a:spLocks noChangeArrowheads="1"/>
          </p:cNvSpPr>
          <p:nvPr/>
        </p:nvSpPr>
        <p:spPr bwMode="auto">
          <a:xfrm>
            <a:off x="1821896" y="3307485"/>
            <a:ext cx="335978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your computer is being repaired </a:t>
            </a:r>
          </a:p>
        </p:txBody>
      </p:sp>
      <p:sp>
        <p:nvSpPr>
          <p:cNvPr id="716807" name="Rectangle 7"/>
          <p:cNvSpPr>
            <a:spLocks noChangeArrowheads="1"/>
          </p:cNvSpPr>
          <p:nvPr/>
        </p:nvSpPr>
        <p:spPr bwMode="auto">
          <a:xfrm>
            <a:off x="1384878" y="4116922"/>
            <a:ext cx="185905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am being treated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03"/>
                                        </p:tgtEl>
                                        <p:attrNameLst>
                                          <p:attrName>style.visibility</p:attrName>
                                        </p:attrNameLst>
                                      </p:cBhvr>
                                      <p:to>
                                        <p:strVal val="visible"/>
                                      </p:to>
                                    </p:set>
                                    <p:animEffect transition="in" filter="slide(fromBottom)">
                                      <p:cBhvr>
                                        <p:cTn id="7" dur="500"/>
                                        <p:tgtEl>
                                          <p:spTgt spid="7168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6804"/>
                                        </p:tgtEl>
                                        <p:attrNameLst>
                                          <p:attrName>style.visibility</p:attrName>
                                        </p:attrNameLst>
                                      </p:cBhvr>
                                      <p:to>
                                        <p:strVal val="visible"/>
                                      </p:to>
                                    </p:set>
                                    <p:animEffect transition="in" filter="slide(fromBottom)">
                                      <p:cBhvr>
                                        <p:cTn id="12" dur="500"/>
                                        <p:tgtEl>
                                          <p:spTgt spid="7168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6805"/>
                                        </p:tgtEl>
                                        <p:attrNameLst>
                                          <p:attrName>style.visibility</p:attrName>
                                        </p:attrNameLst>
                                      </p:cBhvr>
                                      <p:to>
                                        <p:strVal val="visible"/>
                                      </p:to>
                                    </p:set>
                                    <p:animEffect transition="in" filter="slide(fromBottom)">
                                      <p:cBhvr>
                                        <p:cTn id="17" dur="500"/>
                                        <p:tgtEl>
                                          <p:spTgt spid="71680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6806"/>
                                        </p:tgtEl>
                                        <p:attrNameLst>
                                          <p:attrName>style.visibility</p:attrName>
                                        </p:attrNameLst>
                                      </p:cBhvr>
                                      <p:to>
                                        <p:strVal val="visible"/>
                                      </p:to>
                                    </p:set>
                                    <p:animEffect transition="in" filter="slide(fromBottom)">
                                      <p:cBhvr>
                                        <p:cTn id="22" dur="500"/>
                                        <p:tgtEl>
                                          <p:spTgt spid="71680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6807"/>
                                        </p:tgtEl>
                                        <p:attrNameLst>
                                          <p:attrName>style.visibility</p:attrName>
                                        </p:attrNameLst>
                                      </p:cBhvr>
                                      <p:to>
                                        <p:strVal val="visible"/>
                                      </p:to>
                                    </p:set>
                                    <p:animEffect transition="in" filter="slide(fromBottom)">
                                      <p:cBhvr>
                                        <p:cTn id="27" dur="500"/>
                                        <p:tgtEl>
                                          <p:spTgt spid="716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p:bldP spid="716804" grpId="0"/>
      <p:bldP spid="716805" grpId="0"/>
      <p:bldP spid="716806" grpId="0"/>
      <p:bldP spid="716807" grpId="0"/>
    </p:bldLst>
  </p:timing>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2190</Words>
  <Application>Microsoft Office PowerPoint</Application>
  <PresentationFormat>全屏显示(16:9)</PresentationFormat>
  <Paragraphs>136</Paragraphs>
  <Slides>27</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42" baseType="lpstr">
      <vt:lpstr>IPAPANNEW</vt:lpstr>
      <vt:lpstr>方正大标宋_GBK</vt:lpstr>
      <vt:lpstr>方正楷体_GBK</vt:lpstr>
      <vt:lpstr>仿宋_GB2312</vt:lpstr>
      <vt:lpstr>黑体</vt:lpstr>
      <vt:lpstr>华文新魏</vt:lpstr>
      <vt:lpstr>楷体_GB2312</vt:lpstr>
      <vt:lpstr>宋体</vt:lpstr>
      <vt:lpstr>微软雅黑</vt:lpstr>
      <vt:lpstr>Arial</vt:lpstr>
      <vt:lpstr>Calibri</vt:lpstr>
      <vt:lpstr>Courier New</vt:lpstr>
      <vt:lpstr>Times New Roman</vt:lpstr>
      <vt:lpstr>WWW.2PPT.COM
</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2016-01-26T01:00:00Z</dcterms:created>
  <dcterms:modified xsi:type="dcterms:W3CDTF">2023-01-16T19:19:45Z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19D9F9F31C4542458B6D480F69B2E943</vt:lpwstr>
  </property>
  <property fmtid="{A09F084E-AD41-489F-8076-AA5BE3082BCA}" pid="100">
    <vt:ui4>5</vt:ui4>
  </property>
  <property fmtid="{64440492-4C8B-11D1-8B70-080036B11A03}" pid="11">
    <vt:lpwstr>www.2ppt.com-爱PPT提供资源下载</vt:lpwstr>
  </property>
</Properties>
</file>