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3" r:id="rId3"/>
  </p:sldMasterIdLst>
  <p:notesMasterIdLst>
    <p:notesMasterId r:id="rId57"/>
  </p:notesMasterIdLst>
  <p:handoutMasterIdLst>
    <p:handoutMasterId r:id="rId58"/>
  </p:handoutMasterIdLst>
  <p:sldIdLst>
    <p:sldId id="259" r:id="rId4"/>
    <p:sldId id="263" r:id="rId5"/>
    <p:sldId id="260" r:id="rId6"/>
    <p:sldId id="257" r:id="rId7"/>
    <p:sldId id="258" r:id="rId8"/>
    <p:sldId id="264" r:id="rId9"/>
    <p:sldId id="267" r:id="rId10"/>
    <p:sldId id="292" r:id="rId11"/>
    <p:sldId id="293" r:id="rId12"/>
    <p:sldId id="294" r:id="rId13"/>
    <p:sldId id="295" r:id="rId14"/>
    <p:sldId id="296" r:id="rId15"/>
    <p:sldId id="268" r:id="rId16"/>
    <p:sldId id="269" r:id="rId17"/>
    <p:sldId id="270" r:id="rId18"/>
    <p:sldId id="271" r:id="rId19"/>
    <p:sldId id="272" r:id="rId20"/>
    <p:sldId id="274" r:id="rId21"/>
    <p:sldId id="275" r:id="rId22"/>
    <p:sldId id="276" r:id="rId23"/>
    <p:sldId id="277" r:id="rId24"/>
    <p:sldId id="278" r:id="rId25"/>
    <p:sldId id="279" r:id="rId26"/>
    <p:sldId id="307" r:id="rId27"/>
    <p:sldId id="309" r:id="rId28"/>
    <p:sldId id="310" r:id="rId29"/>
    <p:sldId id="311" r:id="rId30"/>
    <p:sldId id="312" r:id="rId31"/>
    <p:sldId id="318" r:id="rId32"/>
    <p:sldId id="319" r:id="rId33"/>
    <p:sldId id="314" r:id="rId34"/>
    <p:sldId id="315" r:id="rId35"/>
    <p:sldId id="316" r:id="rId36"/>
    <p:sldId id="317" r:id="rId37"/>
    <p:sldId id="298" r:id="rId38"/>
    <p:sldId id="299" r:id="rId39"/>
    <p:sldId id="300" r:id="rId40"/>
    <p:sldId id="301" r:id="rId41"/>
    <p:sldId id="302" r:id="rId42"/>
    <p:sldId id="303" r:id="rId43"/>
    <p:sldId id="304" r:id="rId44"/>
    <p:sldId id="305" r:id="rId45"/>
    <p:sldId id="282" r:id="rId46"/>
    <p:sldId id="283" r:id="rId47"/>
    <p:sldId id="320" r:id="rId48"/>
    <p:sldId id="321" r:id="rId49"/>
    <p:sldId id="285" r:id="rId50"/>
    <p:sldId id="286" r:id="rId51"/>
    <p:sldId id="287" r:id="rId52"/>
    <p:sldId id="322" r:id="rId53"/>
    <p:sldId id="288" r:id="rId54"/>
    <p:sldId id="289" r:id="rId55"/>
    <p:sldId id="290" r:id="rId5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handoutMaster" Target="handoutMasters/handoutMaster1.xml"/><Relationship Id="rId5" Type="http://schemas.openxmlformats.org/officeDocument/2006/relationships/slide" Target="slides/slide2.xml"/><Relationship Id="rId61" Type="http://schemas.openxmlformats.org/officeDocument/2006/relationships/theme" Target="theme/theme1.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notesMaster" Target="notesMasters/notesMaster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E81C8-7E8A-4A8B-A5FD-EF1EBBDA49A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2D700-80B8-4CD6-AF62-3C293C44354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F2D700-80B8-4CD6-AF62-3C293C443548}"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DDA594FF-F784-423F-B4E5-8749EC4FD5D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250B2B1E-BAAD-4C7D-B633-7DF2BD1C891A}" type="slidenum">
              <a:rPr lang="zh-CN" altLang="en-US"/>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A3574C96-C729-4A40-B4BD-B3D236345C59}" type="slidenum">
              <a:rPr lang="zh-CN" altLang="en-US"/>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1027"/>
          <p:cNvSpPr>
            <a:spLocks noGrp="1"/>
          </p:cNvSpPr>
          <p:nvPr>
            <p:ph type="dt" sz="half" idx="10"/>
          </p:nvPr>
        </p:nvSpPr>
        <p:spPr/>
        <p:txBody>
          <a:bodyPr/>
          <a:lstStyle>
            <a:lvl1pPr>
              <a:defRPr/>
            </a:lvl1pPr>
          </a:lstStyle>
          <a:p>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D02E1F7B-F657-4221-A3B5-B6ACD5ECDA6F}"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44035"/>
          <p:cNvSpPr>
            <a:spLocks noGrp="1"/>
          </p:cNvSpPr>
          <p:nvPr>
            <p:ph type="dt" sz="half" idx="10"/>
          </p:nvPr>
        </p:nvSpPr>
        <p:spPr/>
        <p:txBody>
          <a:bodyPr/>
          <a:lstStyle>
            <a:lvl1pPr>
              <a:defRPr/>
            </a:lvl1pPr>
          </a:lstStyle>
          <a:p>
            <a:endParaRPr lang="zh-CN" altLang="en-US"/>
          </a:p>
        </p:txBody>
      </p:sp>
      <p:sp>
        <p:nvSpPr>
          <p:cNvPr id="5" name="页脚占位符 44036"/>
          <p:cNvSpPr>
            <a:spLocks noGrp="1"/>
          </p:cNvSpPr>
          <p:nvPr>
            <p:ph type="ftr" sz="quarter" idx="11"/>
          </p:nvPr>
        </p:nvSpPr>
        <p:spPr/>
        <p:txBody>
          <a:bodyPr/>
          <a:lstStyle>
            <a:lvl1pPr>
              <a:defRPr/>
            </a:lvl1pPr>
          </a:lstStyle>
          <a:p>
            <a:endParaRPr lang="zh-CN" altLang="en-US"/>
          </a:p>
        </p:txBody>
      </p:sp>
      <p:sp>
        <p:nvSpPr>
          <p:cNvPr id="6" name="灯片编号占位符 44037"/>
          <p:cNvSpPr>
            <a:spLocks noGrp="1"/>
          </p:cNvSpPr>
          <p:nvPr>
            <p:ph type="sldNum" sz="quarter" idx="12"/>
          </p:nvPr>
        </p:nvSpPr>
        <p:spPr/>
        <p:txBody>
          <a:bodyPr/>
          <a:lstStyle>
            <a:lvl1pPr>
              <a:defRPr/>
            </a:lvl1pPr>
          </a:lstStyle>
          <a:p>
            <a:fld id="{96A85A2C-64BA-4C81-A95D-099BC27BE3C0}"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4035"/>
          <p:cNvSpPr>
            <a:spLocks noGrp="1"/>
          </p:cNvSpPr>
          <p:nvPr>
            <p:ph type="dt" sz="half" idx="10"/>
          </p:nvPr>
        </p:nvSpPr>
        <p:spPr/>
        <p:txBody>
          <a:bodyPr/>
          <a:lstStyle>
            <a:lvl1pPr>
              <a:defRPr/>
            </a:lvl1pPr>
          </a:lstStyle>
          <a:p>
            <a:endParaRPr lang="zh-CN" altLang="en-US"/>
          </a:p>
        </p:txBody>
      </p:sp>
      <p:sp>
        <p:nvSpPr>
          <p:cNvPr id="5" name="页脚占位符 44036"/>
          <p:cNvSpPr>
            <a:spLocks noGrp="1"/>
          </p:cNvSpPr>
          <p:nvPr>
            <p:ph type="ftr" sz="quarter" idx="11"/>
          </p:nvPr>
        </p:nvSpPr>
        <p:spPr/>
        <p:txBody>
          <a:bodyPr/>
          <a:lstStyle>
            <a:lvl1pPr>
              <a:defRPr/>
            </a:lvl1pPr>
          </a:lstStyle>
          <a:p>
            <a:endParaRPr lang="zh-CN" altLang="en-US"/>
          </a:p>
        </p:txBody>
      </p:sp>
      <p:sp>
        <p:nvSpPr>
          <p:cNvPr id="6" name="灯片编号占位符 44037"/>
          <p:cNvSpPr>
            <a:spLocks noGrp="1"/>
          </p:cNvSpPr>
          <p:nvPr>
            <p:ph type="sldNum" sz="quarter" idx="12"/>
          </p:nvPr>
        </p:nvSpPr>
        <p:spPr/>
        <p:txBody>
          <a:bodyPr/>
          <a:lstStyle>
            <a:lvl1pPr>
              <a:defRPr/>
            </a:lvl1pPr>
          </a:lstStyle>
          <a:p>
            <a:fld id="{CC5433F6-AFAC-4C58-9A76-1E095BB372F8}"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44035"/>
          <p:cNvSpPr>
            <a:spLocks noGrp="1"/>
          </p:cNvSpPr>
          <p:nvPr>
            <p:ph type="dt" sz="half" idx="10"/>
          </p:nvPr>
        </p:nvSpPr>
        <p:spPr/>
        <p:txBody>
          <a:bodyPr/>
          <a:lstStyle>
            <a:lvl1pPr>
              <a:defRPr/>
            </a:lvl1pPr>
          </a:lstStyle>
          <a:p>
            <a:endParaRPr lang="zh-CN" altLang="en-US"/>
          </a:p>
        </p:txBody>
      </p:sp>
      <p:sp>
        <p:nvSpPr>
          <p:cNvPr id="5" name="页脚占位符 44036"/>
          <p:cNvSpPr>
            <a:spLocks noGrp="1"/>
          </p:cNvSpPr>
          <p:nvPr>
            <p:ph type="ftr" sz="quarter" idx="11"/>
          </p:nvPr>
        </p:nvSpPr>
        <p:spPr/>
        <p:txBody>
          <a:bodyPr/>
          <a:lstStyle>
            <a:lvl1pPr>
              <a:defRPr/>
            </a:lvl1pPr>
          </a:lstStyle>
          <a:p>
            <a:endParaRPr lang="zh-CN" altLang="en-US"/>
          </a:p>
        </p:txBody>
      </p:sp>
      <p:sp>
        <p:nvSpPr>
          <p:cNvPr id="6" name="灯片编号占位符 44037"/>
          <p:cNvSpPr>
            <a:spLocks noGrp="1"/>
          </p:cNvSpPr>
          <p:nvPr>
            <p:ph type="sldNum" sz="quarter" idx="12"/>
          </p:nvPr>
        </p:nvSpPr>
        <p:spPr/>
        <p:txBody>
          <a:bodyPr/>
          <a:lstStyle>
            <a:lvl1pPr>
              <a:defRPr/>
            </a:lvl1pPr>
          </a:lstStyle>
          <a:p>
            <a:fld id="{C1192DD5-1E9F-4680-83F8-2D01323C6F2F}"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4035"/>
          <p:cNvSpPr>
            <a:spLocks noGrp="1"/>
          </p:cNvSpPr>
          <p:nvPr>
            <p:ph type="dt" sz="half" idx="10"/>
          </p:nvPr>
        </p:nvSpPr>
        <p:spPr/>
        <p:txBody>
          <a:bodyPr/>
          <a:lstStyle>
            <a:lvl1pPr>
              <a:defRPr/>
            </a:lvl1pPr>
          </a:lstStyle>
          <a:p>
            <a:endParaRPr lang="zh-CN" altLang="en-US"/>
          </a:p>
        </p:txBody>
      </p:sp>
      <p:sp>
        <p:nvSpPr>
          <p:cNvPr id="6" name="页脚占位符 44036"/>
          <p:cNvSpPr>
            <a:spLocks noGrp="1"/>
          </p:cNvSpPr>
          <p:nvPr>
            <p:ph type="ftr" sz="quarter" idx="11"/>
          </p:nvPr>
        </p:nvSpPr>
        <p:spPr/>
        <p:txBody>
          <a:bodyPr/>
          <a:lstStyle>
            <a:lvl1pPr>
              <a:defRPr/>
            </a:lvl1pPr>
          </a:lstStyle>
          <a:p>
            <a:endParaRPr lang="zh-CN" altLang="en-US"/>
          </a:p>
        </p:txBody>
      </p:sp>
      <p:sp>
        <p:nvSpPr>
          <p:cNvPr id="7" name="灯片编号占位符 44037"/>
          <p:cNvSpPr>
            <a:spLocks noGrp="1"/>
          </p:cNvSpPr>
          <p:nvPr>
            <p:ph type="sldNum" sz="quarter" idx="12"/>
          </p:nvPr>
        </p:nvSpPr>
        <p:spPr/>
        <p:txBody>
          <a:bodyPr/>
          <a:lstStyle>
            <a:lvl1pPr>
              <a:defRPr/>
            </a:lvl1pPr>
          </a:lstStyle>
          <a:p>
            <a:fld id="{5224CFEF-7A58-4F2E-A5E9-4EAC846F35B3}"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44035"/>
          <p:cNvSpPr>
            <a:spLocks noGrp="1"/>
          </p:cNvSpPr>
          <p:nvPr>
            <p:ph type="dt" sz="half" idx="10"/>
          </p:nvPr>
        </p:nvSpPr>
        <p:spPr/>
        <p:txBody>
          <a:bodyPr/>
          <a:lstStyle>
            <a:lvl1pPr>
              <a:defRPr/>
            </a:lvl1pPr>
          </a:lstStyle>
          <a:p>
            <a:endParaRPr lang="zh-CN" altLang="en-US"/>
          </a:p>
        </p:txBody>
      </p:sp>
      <p:sp>
        <p:nvSpPr>
          <p:cNvPr id="8" name="页脚占位符 44036"/>
          <p:cNvSpPr>
            <a:spLocks noGrp="1"/>
          </p:cNvSpPr>
          <p:nvPr>
            <p:ph type="ftr" sz="quarter" idx="11"/>
          </p:nvPr>
        </p:nvSpPr>
        <p:spPr/>
        <p:txBody>
          <a:bodyPr/>
          <a:lstStyle>
            <a:lvl1pPr>
              <a:defRPr/>
            </a:lvl1pPr>
          </a:lstStyle>
          <a:p>
            <a:endParaRPr lang="zh-CN" altLang="en-US"/>
          </a:p>
        </p:txBody>
      </p:sp>
      <p:sp>
        <p:nvSpPr>
          <p:cNvPr id="9" name="灯片编号占位符 44037"/>
          <p:cNvSpPr>
            <a:spLocks noGrp="1"/>
          </p:cNvSpPr>
          <p:nvPr>
            <p:ph type="sldNum" sz="quarter" idx="12"/>
          </p:nvPr>
        </p:nvSpPr>
        <p:spPr/>
        <p:txBody>
          <a:bodyPr/>
          <a:lstStyle>
            <a:lvl1pPr>
              <a:defRPr/>
            </a:lvl1pPr>
          </a:lstStyle>
          <a:p>
            <a:fld id="{F0E75631-5076-4087-8A53-6F8C7D01E9DA}"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44035"/>
          <p:cNvSpPr>
            <a:spLocks noGrp="1"/>
          </p:cNvSpPr>
          <p:nvPr>
            <p:ph type="dt" sz="half" idx="10"/>
          </p:nvPr>
        </p:nvSpPr>
        <p:spPr/>
        <p:txBody>
          <a:bodyPr/>
          <a:lstStyle>
            <a:lvl1pPr>
              <a:defRPr/>
            </a:lvl1pPr>
          </a:lstStyle>
          <a:p>
            <a:endParaRPr lang="zh-CN" altLang="en-US"/>
          </a:p>
        </p:txBody>
      </p:sp>
      <p:sp>
        <p:nvSpPr>
          <p:cNvPr id="4" name="页脚占位符 44036"/>
          <p:cNvSpPr>
            <a:spLocks noGrp="1"/>
          </p:cNvSpPr>
          <p:nvPr>
            <p:ph type="ftr" sz="quarter" idx="11"/>
          </p:nvPr>
        </p:nvSpPr>
        <p:spPr/>
        <p:txBody>
          <a:bodyPr/>
          <a:lstStyle>
            <a:lvl1pPr>
              <a:defRPr/>
            </a:lvl1pPr>
          </a:lstStyle>
          <a:p>
            <a:endParaRPr lang="zh-CN" altLang="en-US"/>
          </a:p>
        </p:txBody>
      </p:sp>
      <p:sp>
        <p:nvSpPr>
          <p:cNvPr id="5" name="灯片编号占位符 44037"/>
          <p:cNvSpPr>
            <a:spLocks noGrp="1"/>
          </p:cNvSpPr>
          <p:nvPr>
            <p:ph type="sldNum" sz="quarter" idx="12"/>
          </p:nvPr>
        </p:nvSpPr>
        <p:spPr/>
        <p:txBody>
          <a:bodyPr/>
          <a:lstStyle>
            <a:lvl1pPr>
              <a:defRPr/>
            </a:lvl1pPr>
          </a:lstStyle>
          <a:p>
            <a:fld id="{139AA72D-973E-4C5F-9F30-CE89568F64A6}"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4035"/>
          <p:cNvSpPr>
            <a:spLocks noGrp="1"/>
          </p:cNvSpPr>
          <p:nvPr>
            <p:ph type="dt" sz="half" idx="10"/>
          </p:nvPr>
        </p:nvSpPr>
        <p:spPr/>
        <p:txBody>
          <a:bodyPr/>
          <a:lstStyle>
            <a:lvl1pPr>
              <a:defRPr/>
            </a:lvl1pPr>
          </a:lstStyle>
          <a:p>
            <a:endParaRPr lang="zh-CN" altLang="en-US"/>
          </a:p>
        </p:txBody>
      </p:sp>
      <p:sp>
        <p:nvSpPr>
          <p:cNvPr id="3" name="页脚占位符 44036"/>
          <p:cNvSpPr>
            <a:spLocks noGrp="1"/>
          </p:cNvSpPr>
          <p:nvPr>
            <p:ph type="ftr" sz="quarter" idx="11"/>
          </p:nvPr>
        </p:nvSpPr>
        <p:spPr/>
        <p:txBody>
          <a:bodyPr/>
          <a:lstStyle>
            <a:lvl1pPr>
              <a:defRPr/>
            </a:lvl1pPr>
          </a:lstStyle>
          <a:p>
            <a:endParaRPr lang="zh-CN" altLang="en-US"/>
          </a:p>
        </p:txBody>
      </p:sp>
      <p:sp>
        <p:nvSpPr>
          <p:cNvPr id="4" name="灯片编号占位符 44037"/>
          <p:cNvSpPr>
            <a:spLocks noGrp="1"/>
          </p:cNvSpPr>
          <p:nvPr>
            <p:ph type="sldNum" sz="quarter" idx="12"/>
          </p:nvPr>
        </p:nvSpPr>
        <p:spPr/>
        <p:txBody>
          <a:bodyPr/>
          <a:lstStyle>
            <a:lvl1pPr>
              <a:defRPr/>
            </a:lvl1pPr>
          </a:lstStyle>
          <a:p>
            <a:fld id="{3DC070E9-3BE8-411B-BC8E-AFE8C2254D0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937391CA-92B9-4108-8DFB-040016B0F90F}" type="slidenum">
              <a:rPr lang="zh-CN" altLang="en-US"/>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44035"/>
          <p:cNvSpPr>
            <a:spLocks noGrp="1"/>
          </p:cNvSpPr>
          <p:nvPr>
            <p:ph type="dt" sz="half" idx="10"/>
          </p:nvPr>
        </p:nvSpPr>
        <p:spPr/>
        <p:txBody>
          <a:bodyPr/>
          <a:lstStyle>
            <a:lvl1pPr>
              <a:defRPr/>
            </a:lvl1pPr>
          </a:lstStyle>
          <a:p>
            <a:endParaRPr lang="zh-CN" altLang="en-US"/>
          </a:p>
        </p:txBody>
      </p:sp>
      <p:sp>
        <p:nvSpPr>
          <p:cNvPr id="6" name="页脚占位符 44036"/>
          <p:cNvSpPr>
            <a:spLocks noGrp="1"/>
          </p:cNvSpPr>
          <p:nvPr>
            <p:ph type="ftr" sz="quarter" idx="11"/>
          </p:nvPr>
        </p:nvSpPr>
        <p:spPr/>
        <p:txBody>
          <a:bodyPr/>
          <a:lstStyle>
            <a:lvl1pPr>
              <a:defRPr/>
            </a:lvl1pPr>
          </a:lstStyle>
          <a:p>
            <a:endParaRPr lang="zh-CN" altLang="en-US"/>
          </a:p>
        </p:txBody>
      </p:sp>
      <p:sp>
        <p:nvSpPr>
          <p:cNvPr id="7" name="灯片编号占位符 44037"/>
          <p:cNvSpPr>
            <a:spLocks noGrp="1"/>
          </p:cNvSpPr>
          <p:nvPr>
            <p:ph type="sldNum" sz="quarter" idx="12"/>
          </p:nvPr>
        </p:nvSpPr>
        <p:spPr/>
        <p:txBody>
          <a:bodyPr/>
          <a:lstStyle>
            <a:lvl1pPr>
              <a:defRPr/>
            </a:lvl1pPr>
          </a:lstStyle>
          <a:p>
            <a:fld id="{F7A07EEE-0056-4AFA-B243-495AEAEB5726}"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4035"/>
          <p:cNvSpPr>
            <a:spLocks noGrp="1"/>
          </p:cNvSpPr>
          <p:nvPr>
            <p:ph type="dt" sz="half" idx="10"/>
          </p:nvPr>
        </p:nvSpPr>
        <p:spPr/>
        <p:txBody>
          <a:bodyPr/>
          <a:lstStyle>
            <a:lvl1pPr>
              <a:defRPr/>
            </a:lvl1pPr>
          </a:lstStyle>
          <a:p>
            <a:endParaRPr lang="zh-CN" altLang="en-US"/>
          </a:p>
        </p:txBody>
      </p:sp>
      <p:sp>
        <p:nvSpPr>
          <p:cNvPr id="6" name="页脚占位符 44036"/>
          <p:cNvSpPr>
            <a:spLocks noGrp="1"/>
          </p:cNvSpPr>
          <p:nvPr>
            <p:ph type="ftr" sz="quarter" idx="11"/>
          </p:nvPr>
        </p:nvSpPr>
        <p:spPr/>
        <p:txBody>
          <a:bodyPr/>
          <a:lstStyle>
            <a:lvl1pPr>
              <a:defRPr/>
            </a:lvl1pPr>
          </a:lstStyle>
          <a:p>
            <a:endParaRPr lang="zh-CN" altLang="en-US"/>
          </a:p>
        </p:txBody>
      </p:sp>
      <p:sp>
        <p:nvSpPr>
          <p:cNvPr id="7" name="灯片编号占位符 44037"/>
          <p:cNvSpPr>
            <a:spLocks noGrp="1"/>
          </p:cNvSpPr>
          <p:nvPr>
            <p:ph type="sldNum" sz="quarter" idx="12"/>
          </p:nvPr>
        </p:nvSpPr>
        <p:spPr/>
        <p:txBody>
          <a:bodyPr/>
          <a:lstStyle>
            <a:lvl1pPr>
              <a:defRPr/>
            </a:lvl1pPr>
          </a:lstStyle>
          <a:p>
            <a:fld id="{8F92C7F1-4E19-4F72-B5F6-EBE98D221056}"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4035"/>
          <p:cNvSpPr>
            <a:spLocks noGrp="1"/>
          </p:cNvSpPr>
          <p:nvPr>
            <p:ph type="dt" sz="half" idx="10"/>
          </p:nvPr>
        </p:nvSpPr>
        <p:spPr/>
        <p:txBody>
          <a:bodyPr/>
          <a:lstStyle>
            <a:lvl1pPr>
              <a:defRPr/>
            </a:lvl1pPr>
          </a:lstStyle>
          <a:p>
            <a:endParaRPr lang="zh-CN" altLang="en-US"/>
          </a:p>
        </p:txBody>
      </p:sp>
      <p:sp>
        <p:nvSpPr>
          <p:cNvPr id="5" name="页脚占位符 44036"/>
          <p:cNvSpPr>
            <a:spLocks noGrp="1"/>
          </p:cNvSpPr>
          <p:nvPr>
            <p:ph type="ftr" sz="quarter" idx="11"/>
          </p:nvPr>
        </p:nvSpPr>
        <p:spPr/>
        <p:txBody>
          <a:bodyPr/>
          <a:lstStyle>
            <a:lvl1pPr>
              <a:defRPr/>
            </a:lvl1pPr>
          </a:lstStyle>
          <a:p>
            <a:endParaRPr lang="zh-CN" altLang="en-US"/>
          </a:p>
        </p:txBody>
      </p:sp>
      <p:sp>
        <p:nvSpPr>
          <p:cNvPr id="6" name="灯片编号占位符 44037"/>
          <p:cNvSpPr>
            <a:spLocks noGrp="1"/>
          </p:cNvSpPr>
          <p:nvPr>
            <p:ph type="sldNum" sz="quarter" idx="12"/>
          </p:nvPr>
        </p:nvSpPr>
        <p:spPr/>
        <p:txBody>
          <a:bodyPr/>
          <a:lstStyle>
            <a:lvl1pPr>
              <a:defRPr/>
            </a:lvl1pPr>
          </a:lstStyle>
          <a:p>
            <a:fld id="{CA532F29-6230-4463-867E-58A9C77FAE22}"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44035"/>
          <p:cNvSpPr>
            <a:spLocks noGrp="1"/>
          </p:cNvSpPr>
          <p:nvPr>
            <p:ph type="dt" sz="half" idx="10"/>
          </p:nvPr>
        </p:nvSpPr>
        <p:spPr/>
        <p:txBody>
          <a:bodyPr/>
          <a:lstStyle>
            <a:lvl1pPr>
              <a:defRPr/>
            </a:lvl1pPr>
          </a:lstStyle>
          <a:p>
            <a:endParaRPr lang="zh-CN" altLang="en-US"/>
          </a:p>
        </p:txBody>
      </p:sp>
      <p:sp>
        <p:nvSpPr>
          <p:cNvPr id="5" name="页脚占位符 44036"/>
          <p:cNvSpPr>
            <a:spLocks noGrp="1"/>
          </p:cNvSpPr>
          <p:nvPr>
            <p:ph type="ftr" sz="quarter" idx="11"/>
          </p:nvPr>
        </p:nvSpPr>
        <p:spPr/>
        <p:txBody>
          <a:bodyPr/>
          <a:lstStyle>
            <a:lvl1pPr>
              <a:defRPr/>
            </a:lvl1pPr>
          </a:lstStyle>
          <a:p>
            <a:endParaRPr lang="zh-CN" altLang="en-US"/>
          </a:p>
        </p:txBody>
      </p:sp>
      <p:sp>
        <p:nvSpPr>
          <p:cNvPr id="6" name="灯片编号占位符 44037"/>
          <p:cNvSpPr>
            <a:spLocks noGrp="1"/>
          </p:cNvSpPr>
          <p:nvPr>
            <p:ph type="sldNum" sz="quarter" idx="12"/>
          </p:nvPr>
        </p:nvSpPr>
        <p:spPr/>
        <p:txBody>
          <a:bodyPr/>
          <a:lstStyle>
            <a:lvl1pPr>
              <a:defRPr/>
            </a:lvl1pPr>
          </a:lstStyle>
          <a:p>
            <a:fld id="{60181F63-AB38-4D81-BCBA-A48AC9EE35E7}"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65539"/>
          <p:cNvSpPr>
            <a:spLocks noGrp="1"/>
          </p:cNvSpPr>
          <p:nvPr>
            <p:ph type="dt" sz="half" idx="10"/>
          </p:nvPr>
        </p:nvSpPr>
        <p:spPr/>
        <p:txBody>
          <a:bodyPr/>
          <a:lstStyle>
            <a:lvl1pPr>
              <a:defRPr/>
            </a:lvl1pPr>
          </a:lstStyle>
          <a:p>
            <a:endParaRPr lang="zh-CN" altLang="en-US"/>
          </a:p>
        </p:txBody>
      </p:sp>
      <p:sp>
        <p:nvSpPr>
          <p:cNvPr id="5" name="页脚占位符 65540"/>
          <p:cNvSpPr>
            <a:spLocks noGrp="1"/>
          </p:cNvSpPr>
          <p:nvPr>
            <p:ph type="ftr" sz="quarter" idx="11"/>
          </p:nvPr>
        </p:nvSpPr>
        <p:spPr/>
        <p:txBody>
          <a:bodyPr/>
          <a:lstStyle>
            <a:lvl1pPr>
              <a:defRPr/>
            </a:lvl1pPr>
          </a:lstStyle>
          <a:p>
            <a:endParaRPr lang="zh-CN" altLang="en-US"/>
          </a:p>
        </p:txBody>
      </p:sp>
      <p:sp>
        <p:nvSpPr>
          <p:cNvPr id="6" name="灯片编号占位符 65541"/>
          <p:cNvSpPr>
            <a:spLocks noGrp="1"/>
          </p:cNvSpPr>
          <p:nvPr>
            <p:ph type="sldNum" sz="quarter" idx="12"/>
          </p:nvPr>
        </p:nvSpPr>
        <p:spPr/>
        <p:txBody>
          <a:bodyPr/>
          <a:lstStyle>
            <a:lvl1pPr>
              <a:defRPr/>
            </a:lvl1pPr>
          </a:lstStyle>
          <a:p>
            <a:fld id="{5E81CB0D-B158-4D50-8582-F0EC356A5351}"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65539"/>
          <p:cNvSpPr>
            <a:spLocks noGrp="1"/>
          </p:cNvSpPr>
          <p:nvPr>
            <p:ph type="dt" sz="half" idx="10"/>
          </p:nvPr>
        </p:nvSpPr>
        <p:spPr/>
        <p:txBody>
          <a:bodyPr/>
          <a:lstStyle>
            <a:lvl1pPr>
              <a:defRPr/>
            </a:lvl1pPr>
          </a:lstStyle>
          <a:p>
            <a:endParaRPr lang="zh-CN" altLang="en-US"/>
          </a:p>
        </p:txBody>
      </p:sp>
      <p:sp>
        <p:nvSpPr>
          <p:cNvPr id="5" name="页脚占位符 65540"/>
          <p:cNvSpPr>
            <a:spLocks noGrp="1"/>
          </p:cNvSpPr>
          <p:nvPr>
            <p:ph type="ftr" sz="quarter" idx="11"/>
          </p:nvPr>
        </p:nvSpPr>
        <p:spPr/>
        <p:txBody>
          <a:bodyPr/>
          <a:lstStyle>
            <a:lvl1pPr>
              <a:defRPr/>
            </a:lvl1pPr>
          </a:lstStyle>
          <a:p>
            <a:endParaRPr lang="zh-CN" altLang="en-US"/>
          </a:p>
        </p:txBody>
      </p:sp>
      <p:sp>
        <p:nvSpPr>
          <p:cNvPr id="6" name="灯片编号占位符 65541"/>
          <p:cNvSpPr>
            <a:spLocks noGrp="1"/>
          </p:cNvSpPr>
          <p:nvPr>
            <p:ph type="sldNum" sz="quarter" idx="12"/>
          </p:nvPr>
        </p:nvSpPr>
        <p:spPr/>
        <p:txBody>
          <a:bodyPr/>
          <a:lstStyle>
            <a:lvl1pPr>
              <a:defRPr/>
            </a:lvl1pPr>
          </a:lstStyle>
          <a:p>
            <a:fld id="{46AA3075-F20F-4D2E-8CEF-E6A3BF6D09B9}"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65539"/>
          <p:cNvSpPr>
            <a:spLocks noGrp="1"/>
          </p:cNvSpPr>
          <p:nvPr>
            <p:ph type="dt" sz="half" idx="10"/>
          </p:nvPr>
        </p:nvSpPr>
        <p:spPr/>
        <p:txBody>
          <a:bodyPr/>
          <a:lstStyle>
            <a:lvl1pPr>
              <a:defRPr/>
            </a:lvl1pPr>
          </a:lstStyle>
          <a:p>
            <a:endParaRPr lang="zh-CN" altLang="en-US"/>
          </a:p>
        </p:txBody>
      </p:sp>
      <p:sp>
        <p:nvSpPr>
          <p:cNvPr id="5" name="页脚占位符 65540"/>
          <p:cNvSpPr>
            <a:spLocks noGrp="1"/>
          </p:cNvSpPr>
          <p:nvPr>
            <p:ph type="ftr" sz="quarter" idx="11"/>
          </p:nvPr>
        </p:nvSpPr>
        <p:spPr/>
        <p:txBody>
          <a:bodyPr/>
          <a:lstStyle>
            <a:lvl1pPr>
              <a:defRPr/>
            </a:lvl1pPr>
          </a:lstStyle>
          <a:p>
            <a:endParaRPr lang="zh-CN" altLang="en-US"/>
          </a:p>
        </p:txBody>
      </p:sp>
      <p:sp>
        <p:nvSpPr>
          <p:cNvPr id="6" name="灯片编号占位符 65541"/>
          <p:cNvSpPr>
            <a:spLocks noGrp="1"/>
          </p:cNvSpPr>
          <p:nvPr>
            <p:ph type="sldNum" sz="quarter" idx="12"/>
          </p:nvPr>
        </p:nvSpPr>
        <p:spPr/>
        <p:txBody>
          <a:bodyPr/>
          <a:lstStyle>
            <a:lvl1pPr>
              <a:defRPr/>
            </a:lvl1pPr>
          </a:lstStyle>
          <a:p>
            <a:fld id="{315C9EF0-BA51-4E4F-B922-4176C188676B}"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65539"/>
          <p:cNvSpPr>
            <a:spLocks noGrp="1"/>
          </p:cNvSpPr>
          <p:nvPr>
            <p:ph type="dt" sz="half" idx="10"/>
          </p:nvPr>
        </p:nvSpPr>
        <p:spPr/>
        <p:txBody>
          <a:bodyPr/>
          <a:lstStyle>
            <a:lvl1pPr>
              <a:defRPr/>
            </a:lvl1pPr>
          </a:lstStyle>
          <a:p>
            <a:endParaRPr lang="zh-CN" altLang="en-US"/>
          </a:p>
        </p:txBody>
      </p:sp>
      <p:sp>
        <p:nvSpPr>
          <p:cNvPr id="6" name="页脚占位符 65540"/>
          <p:cNvSpPr>
            <a:spLocks noGrp="1"/>
          </p:cNvSpPr>
          <p:nvPr>
            <p:ph type="ftr" sz="quarter" idx="11"/>
          </p:nvPr>
        </p:nvSpPr>
        <p:spPr/>
        <p:txBody>
          <a:bodyPr/>
          <a:lstStyle>
            <a:lvl1pPr>
              <a:defRPr/>
            </a:lvl1pPr>
          </a:lstStyle>
          <a:p>
            <a:endParaRPr lang="zh-CN" altLang="en-US"/>
          </a:p>
        </p:txBody>
      </p:sp>
      <p:sp>
        <p:nvSpPr>
          <p:cNvPr id="7" name="灯片编号占位符 65541"/>
          <p:cNvSpPr>
            <a:spLocks noGrp="1"/>
          </p:cNvSpPr>
          <p:nvPr>
            <p:ph type="sldNum" sz="quarter" idx="12"/>
          </p:nvPr>
        </p:nvSpPr>
        <p:spPr/>
        <p:txBody>
          <a:bodyPr/>
          <a:lstStyle>
            <a:lvl1pPr>
              <a:defRPr/>
            </a:lvl1pPr>
          </a:lstStyle>
          <a:p>
            <a:fld id="{48A68D03-4C46-43DC-8E54-B78D89F1479D}"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5539"/>
          <p:cNvSpPr>
            <a:spLocks noGrp="1"/>
          </p:cNvSpPr>
          <p:nvPr>
            <p:ph type="dt" sz="half" idx="10"/>
          </p:nvPr>
        </p:nvSpPr>
        <p:spPr/>
        <p:txBody>
          <a:bodyPr/>
          <a:lstStyle>
            <a:lvl1pPr>
              <a:defRPr/>
            </a:lvl1pPr>
          </a:lstStyle>
          <a:p>
            <a:endParaRPr lang="zh-CN" altLang="en-US"/>
          </a:p>
        </p:txBody>
      </p:sp>
      <p:sp>
        <p:nvSpPr>
          <p:cNvPr id="8" name="页脚占位符 65540"/>
          <p:cNvSpPr>
            <a:spLocks noGrp="1"/>
          </p:cNvSpPr>
          <p:nvPr>
            <p:ph type="ftr" sz="quarter" idx="11"/>
          </p:nvPr>
        </p:nvSpPr>
        <p:spPr/>
        <p:txBody>
          <a:bodyPr/>
          <a:lstStyle>
            <a:lvl1pPr>
              <a:defRPr/>
            </a:lvl1pPr>
          </a:lstStyle>
          <a:p>
            <a:endParaRPr lang="zh-CN" altLang="en-US"/>
          </a:p>
        </p:txBody>
      </p:sp>
      <p:sp>
        <p:nvSpPr>
          <p:cNvPr id="9" name="灯片编号占位符 65541"/>
          <p:cNvSpPr>
            <a:spLocks noGrp="1"/>
          </p:cNvSpPr>
          <p:nvPr>
            <p:ph type="sldNum" sz="quarter" idx="12"/>
          </p:nvPr>
        </p:nvSpPr>
        <p:spPr/>
        <p:txBody>
          <a:bodyPr/>
          <a:lstStyle>
            <a:lvl1pPr>
              <a:defRPr/>
            </a:lvl1pPr>
          </a:lstStyle>
          <a:p>
            <a:fld id="{415FB954-AF62-4365-9E4B-B22D1FABE364}"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65539"/>
          <p:cNvSpPr>
            <a:spLocks noGrp="1"/>
          </p:cNvSpPr>
          <p:nvPr>
            <p:ph type="dt" sz="half" idx="10"/>
          </p:nvPr>
        </p:nvSpPr>
        <p:spPr/>
        <p:txBody>
          <a:bodyPr/>
          <a:lstStyle>
            <a:lvl1pPr>
              <a:defRPr/>
            </a:lvl1pPr>
          </a:lstStyle>
          <a:p>
            <a:endParaRPr lang="zh-CN" altLang="en-US"/>
          </a:p>
        </p:txBody>
      </p:sp>
      <p:sp>
        <p:nvSpPr>
          <p:cNvPr id="4" name="页脚占位符 65540"/>
          <p:cNvSpPr>
            <a:spLocks noGrp="1"/>
          </p:cNvSpPr>
          <p:nvPr>
            <p:ph type="ftr" sz="quarter" idx="11"/>
          </p:nvPr>
        </p:nvSpPr>
        <p:spPr/>
        <p:txBody>
          <a:bodyPr/>
          <a:lstStyle>
            <a:lvl1pPr>
              <a:defRPr/>
            </a:lvl1pPr>
          </a:lstStyle>
          <a:p>
            <a:endParaRPr lang="zh-CN" altLang="en-US"/>
          </a:p>
        </p:txBody>
      </p:sp>
      <p:sp>
        <p:nvSpPr>
          <p:cNvPr id="5" name="灯片编号占位符 65541"/>
          <p:cNvSpPr>
            <a:spLocks noGrp="1"/>
          </p:cNvSpPr>
          <p:nvPr>
            <p:ph type="sldNum" sz="quarter" idx="12"/>
          </p:nvPr>
        </p:nvSpPr>
        <p:spPr/>
        <p:txBody>
          <a:bodyPr/>
          <a:lstStyle>
            <a:lvl1pPr>
              <a:defRPr/>
            </a:lvl1pPr>
          </a:lstStyle>
          <a:p>
            <a:fld id="{3D62AD42-FF2D-4C8C-A9A0-0B0EA9461BF9}"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1027"/>
          <p:cNvSpPr>
            <a:spLocks noGrp="1"/>
          </p:cNvSpPr>
          <p:nvPr>
            <p:ph type="dt" sz="half" idx="10"/>
          </p:nvPr>
        </p:nvSpPr>
        <p:spPr/>
        <p:txBody>
          <a:bodyPr/>
          <a:lstStyle>
            <a:lvl1pPr>
              <a:defRPr/>
            </a:lvl1pPr>
          </a:lstStyle>
          <a:p>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0AB1BEF2-C762-4132-8F56-FCC96DCE6D81}" type="slidenum">
              <a:rPr lang="zh-CN" altLang="en-US"/>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65539"/>
          <p:cNvSpPr>
            <a:spLocks noGrp="1"/>
          </p:cNvSpPr>
          <p:nvPr>
            <p:ph type="dt" sz="half" idx="10"/>
          </p:nvPr>
        </p:nvSpPr>
        <p:spPr/>
        <p:txBody>
          <a:bodyPr/>
          <a:lstStyle>
            <a:lvl1pPr>
              <a:defRPr/>
            </a:lvl1pPr>
          </a:lstStyle>
          <a:p>
            <a:endParaRPr lang="zh-CN" altLang="en-US"/>
          </a:p>
        </p:txBody>
      </p:sp>
      <p:sp>
        <p:nvSpPr>
          <p:cNvPr id="3" name="页脚占位符 65540"/>
          <p:cNvSpPr>
            <a:spLocks noGrp="1"/>
          </p:cNvSpPr>
          <p:nvPr>
            <p:ph type="ftr" sz="quarter" idx="11"/>
          </p:nvPr>
        </p:nvSpPr>
        <p:spPr/>
        <p:txBody>
          <a:bodyPr/>
          <a:lstStyle>
            <a:lvl1pPr>
              <a:defRPr/>
            </a:lvl1pPr>
          </a:lstStyle>
          <a:p>
            <a:endParaRPr lang="zh-CN" altLang="en-US"/>
          </a:p>
        </p:txBody>
      </p:sp>
      <p:sp>
        <p:nvSpPr>
          <p:cNvPr id="4" name="灯片编号占位符 65541"/>
          <p:cNvSpPr>
            <a:spLocks noGrp="1"/>
          </p:cNvSpPr>
          <p:nvPr>
            <p:ph type="sldNum" sz="quarter" idx="12"/>
          </p:nvPr>
        </p:nvSpPr>
        <p:spPr/>
        <p:txBody>
          <a:bodyPr/>
          <a:lstStyle>
            <a:lvl1pPr>
              <a:defRPr/>
            </a:lvl1pPr>
          </a:lstStyle>
          <a:p>
            <a:fld id="{2DEB1080-9226-4D76-9446-F2FA935E1E3D}"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65539"/>
          <p:cNvSpPr>
            <a:spLocks noGrp="1"/>
          </p:cNvSpPr>
          <p:nvPr>
            <p:ph type="dt" sz="half" idx="10"/>
          </p:nvPr>
        </p:nvSpPr>
        <p:spPr/>
        <p:txBody>
          <a:bodyPr/>
          <a:lstStyle>
            <a:lvl1pPr>
              <a:defRPr/>
            </a:lvl1pPr>
          </a:lstStyle>
          <a:p>
            <a:endParaRPr lang="zh-CN" altLang="en-US"/>
          </a:p>
        </p:txBody>
      </p:sp>
      <p:sp>
        <p:nvSpPr>
          <p:cNvPr id="6" name="页脚占位符 65540"/>
          <p:cNvSpPr>
            <a:spLocks noGrp="1"/>
          </p:cNvSpPr>
          <p:nvPr>
            <p:ph type="ftr" sz="quarter" idx="11"/>
          </p:nvPr>
        </p:nvSpPr>
        <p:spPr/>
        <p:txBody>
          <a:bodyPr/>
          <a:lstStyle>
            <a:lvl1pPr>
              <a:defRPr/>
            </a:lvl1pPr>
          </a:lstStyle>
          <a:p>
            <a:endParaRPr lang="zh-CN" altLang="en-US"/>
          </a:p>
        </p:txBody>
      </p:sp>
      <p:sp>
        <p:nvSpPr>
          <p:cNvPr id="7" name="灯片编号占位符 65541"/>
          <p:cNvSpPr>
            <a:spLocks noGrp="1"/>
          </p:cNvSpPr>
          <p:nvPr>
            <p:ph type="sldNum" sz="quarter" idx="12"/>
          </p:nvPr>
        </p:nvSpPr>
        <p:spPr/>
        <p:txBody>
          <a:bodyPr/>
          <a:lstStyle>
            <a:lvl1pPr>
              <a:defRPr/>
            </a:lvl1pPr>
          </a:lstStyle>
          <a:p>
            <a:fld id="{B2A8C599-B36E-4A6C-98B1-81FBB150FBCD}"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65539"/>
          <p:cNvSpPr>
            <a:spLocks noGrp="1"/>
          </p:cNvSpPr>
          <p:nvPr>
            <p:ph type="dt" sz="half" idx="10"/>
          </p:nvPr>
        </p:nvSpPr>
        <p:spPr/>
        <p:txBody>
          <a:bodyPr/>
          <a:lstStyle>
            <a:lvl1pPr>
              <a:defRPr/>
            </a:lvl1pPr>
          </a:lstStyle>
          <a:p>
            <a:endParaRPr lang="zh-CN" altLang="en-US"/>
          </a:p>
        </p:txBody>
      </p:sp>
      <p:sp>
        <p:nvSpPr>
          <p:cNvPr id="6" name="页脚占位符 65540"/>
          <p:cNvSpPr>
            <a:spLocks noGrp="1"/>
          </p:cNvSpPr>
          <p:nvPr>
            <p:ph type="ftr" sz="quarter" idx="11"/>
          </p:nvPr>
        </p:nvSpPr>
        <p:spPr/>
        <p:txBody>
          <a:bodyPr/>
          <a:lstStyle>
            <a:lvl1pPr>
              <a:defRPr/>
            </a:lvl1pPr>
          </a:lstStyle>
          <a:p>
            <a:endParaRPr lang="zh-CN" altLang="en-US"/>
          </a:p>
        </p:txBody>
      </p:sp>
      <p:sp>
        <p:nvSpPr>
          <p:cNvPr id="7" name="灯片编号占位符 65541"/>
          <p:cNvSpPr>
            <a:spLocks noGrp="1"/>
          </p:cNvSpPr>
          <p:nvPr>
            <p:ph type="sldNum" sz="quarter" idx="12"/>
          </p:nvPr>
        </p:nvSpPr>
        <p:spPr/>
        <p:txBody>
          <a:bodyPr/>
          <a:lstStyle>
            <a:lvl1pPr>
              <a:defRPr/>
            </a:lvl1pPr>
          </a:lstStyle>
          <a:p>
            <a:fld id="{A1459B08-2D0C-466D-8ADC-152310183EA3}"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65539"/>
          <p:cNvSpPr>
            <a:spLocks noGrp="1"/>
          </p:cNvSpPr>
          <p:nvPr>
            <p:ph type="dt" sz="half" idx="10"/>
          </p:nvPr>
        </p:nvSpPr>
        <p:spPr/>
        <p:txBody>
          <a:bodyPr/>
          <a:lstStyle>
            <a:lvl1pPr>
              <a:defRPr/>
            </a:lvl1pPr>
          </a:lstStyle>
          <a:p>
            <a:endParaRPr lang="zh-CN" altLang="en-US"/>
          </a:p>
        </p:txBody>
      </p:sp>
      <p:sp>
        <p:nvSpPr>
          <p:cNvPr id="5" name="页脚占位符 65540"/>
          <p:cNvSpPr>
            <a:spLocks noGrp="1"/>
          </p:cNvSpPr>
          <p:nvPr>
            <p:ph type="ftr" sz="quarter" idx="11"/>
          </p:nvPr>
        </p:nvSpPr>
        <p:spPr/>
        <p:txBody>
          <a:bodyPr/>
          <a:lstStyle>
            <a:lvl1pPr>
              <a:defRPr/>
            </a:lvl1pPr>
          </a:lstStyle>
          <a:p>
            <a:endParaRPr lang="zh-CN" altLang="en-US"/>
          </a:p>
        </p:txBody>
      </p:sp>
      <p:sp>
        <p:nvSpPr>
          <p:cNvPr id="6" name="灯片编号占位符 65541"/>
          <p:cNvSpPr>
            <a:spLocks noGrp="1"/>
          </p:cNvSpPr>
          <p:nvPr>
            <p:ph type="sldNum" sz="quarter" idx="12"/>
          </p:nvPr>
        </p:nvSpPr>
        <p:spPr/>
        <p:txBody>
          <a:bodyPr/>
          <a:lstStyle>
            <a:lvl1pPr>
              <a:defRPr/>
            </a:lvl1pPr>
          </a:lstStyle>
          <a:p>
            <a:fld id="{04BBC088-2C02-47DF-96D8-AE425E26544E}"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65539"/>
          <p:cNvSpPr>
            <a:spLocks noGrp="1"/>
          </p:cNvSpPr>
          <p:nvPr>
            <p:ph type="dt" sz="half" idx="10"/>
          </p:nvPr>
        </p:nvSpPr>
        <p:spPr/>
        <p:txBody>
          <a:bodyPr/>
          <a:lstStyle>
            <a:lvl1pPr>
              <a:defRPr/>
            </a:lvl1pPr>
          </a:lstStyle>
          <a:p>
            <a:endParaRPr lang="zh-CN" altLang="en-US"/>
          </a:p>
        </p:txBody>
      </p:sp>
      <p:sp>
        <p:nvSpPr>
          <p:cNvPr id="5" name="页脚占位符 65540"/>
          <p:cNvSpPr>
            <a:spLocks noGrp="1"/>
          </p:cNvSpPr>
          <p:nvPr>
            <p:ph type="ftr" sz="quarter" idx="11"/>
          </p:nvPr>
        </p:nvSpPr>
        <p:spPr/>
        <p:txBody>
          <a:bodyPr/>
          <a:lstStyle>
            <a:lvl1pPr>
              <a:defRPr/>
            </a:lvl1pPr>
          </a:lstStyle>
          <a:p>
            <a:endParaRPr lang="zh-CN" altLang="en-US"/>
          </a:p>
        </p:txBody>
      </p:sp>
      <p:sp>
        <p:nvSpPr>
          <p:cNvPr id="6" name="灯片编号占位符 65541"/>
          <p:cNvSpPr>
            <a:spLocks noGrp="1"/>
          </p:cNvSpPr>
          <p:nvPr>
            <p:ph type="sldNum" sz="quarter" idx="12"/>
          </p:nvPr>
        </p:nvSpPr>
        <p:spPr/>
        <p:txBody>
          <a:bodyPr/>
          <a:lstStyle>
            <a:lvl1pPr>
              <a:defRPr/>
            </a:lvl1pPr>
          </a:lstStyle>
          <a:p>
            <a:fld id="{83E61505-3C59-48C7-93F8-A1890F00CD33}"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54296" y="1600200"/>
            <a:ext cx="4032504" cy="4525963"/>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AA63B70E-F930-45B8-8B91-4D4C7D67644F}"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027"/>
          <p:cNvSpPr>
            <a:spLocks noGrp="1"/>
          </p:cNvSpPr>
          <p:nvPr>
            <p:ph type="dt" sz="half" idx="10"/>
          </p:nvPr>
        </p:nvSpPr>
        <p:spPr/>
        <p:txBody>
          <a:bodyPr/>
          <a:lstStyle>
            <a:lvl1pPr>
              <a:defRPr/>
            </a:lvl1pPr>
          </a:lstStyle>
          <a:p>
            <a:endParaRPr lang="zh-CN" altLang="en-US"/>
          </a:p>
        </p:txBody>
      </p:sp>
      <p:sp>
        <p:nvSpPr>
          <p:cNvPr id="8" name="页脚占位符 1028"/>
          <p:cNvSpPr>
            <a:spLocks noGrp="1"/>
          </p:cNvSpPr>
          <p:nvPr>
            <p:ph type="ftr" sz="quarter" idx="11"/>
          </p:nvPr>
        </p:nvSpPr>
        <p:spPr/>
        <p:txBody>
          <a:bodyPr/>
          <a:lstStyle>
            <a:lvl1pPr>
              <a:defRPr/>
            </a:lvl1pPr>
          </a:lstStyle>
          <a:p>
            <a:endParaRPr lang="zh-CN" altLang="en-US"/>
          </a:p>
        </p:txBody>
      </p:sp>
      <p:sp>
        <p:nvSpPr>
          <p:cNvPr id="9" name="灯片编号占位符 1029"/>
          <p:cNvSpPr>
            <a:spLocks noGrp="1"/>
          </p:cNvSpPr>
          <p:nvPr>
            <p:ph type="sldNum" sz="quarter" idx="12"/>
          </p:nvPr>
        </p:nvSpPr>
        <p:spPr/>
        <p:txBody>
          <a:bodyPr/>
          <a:lstStyle>
            <a:lvl1pPr>
              <a:defRPr/>
            </a:lvl1pPr>
          </a:lstStyle>
          <a:p>
            <a:fld id="{692EB3DB-82EA-4D46-98CE-ADC873409081}"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027"/>
          <p:cNvSpPr>
            <a:spLocks noGrp="1"/>
          </p:cNvSpPr>
          <p:nvPr>
            <p:ph type="dt" sz="half" idx="10"/>
          </p:nvPr>
        </p:nvSpPr>
        <p:spPr/>
        <p:txBody>
          <a:bodyPr/>
          <a:lstStyle>
            <a:lvl1pPr>
              <a:defRPr/>
            </a:lvl1pPr>
          </a:lstStyle>
          <a:p>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BE7EF708-786B-40A9-BB12-C198F27F1AD5}"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endParaRPr lang="zh-CN" altLang="en-US"/>
          </a:p>
        </p:txBody>
      </p:sp>
      <p:sp>
        <p:nvSpPr>
          <p:cNvPr id="3" name="页脚占位符 1028"/>
          <p:cNvSpPr>
            <a:spLocks noGrp="1"/>
          </p:cNvSpPr>
          <p:nvPr>
            <p:ph type="ftr" sz="quarter" idx="11"/>
          </p:nvPr>
        </p:nvSpPr>
        <p:spPr/>
        <p:txBody>
          <a:bodyPr/>
          <a:lstStyle>
            <a:lvl1pPr>
              <a:defRPr/>
            </a:lvl1pPr>
          </a:lstStyle>
          <a:p>
            <a:endParaRPr lang="zh-CN" altLang="en-US"/>
          </a:p>
        </p:txBody>
      </p:sp>
      <p:sp>
        <p:nvSpPr>
          <p:cNvPr id="4" name="灯片编号占位符 1029"/>
          <p:cNvSpPr>
            <a:spLocks noGrp="1"/>
          </p:cNvSpPr>
          <p:nvPr>
            <p:ph type="sldNum" sz="quarter" idx="12"/>
          </p:nvPr>
        </p:nvSpPr>
        <p:spPr/>
        <p:txBody>
          <a:bodyPr/>
          <a:lstStyle>
            <a:lvl1pPr>
              <a:defRPr/>
            </a:lvl1pPr>
          </a:lstStyle>
          <a:p>
            <a:fld id="{5A3D8130-B518-4877-9E45-70518BC0AFC9}"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EED11270-AB3A-4B14-9EC1-B24F8A383C2A}"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ADD31606-A69B-4361-84C2-3100DE01984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1026" name="标题 1025"/>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1026"/>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7C24E096-4A39-491E-B778-819BECBD2C71}"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2050" name="标题 44033"/>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051" name="文本占位符 44034"/>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4036" name="日期占位符 44035"/>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44037" name="页脚占位符 44036"/>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44038" name="灯片编号占位符 44037"/>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C5F1BB66-2679-4359-95AB-AEA5F3CF3D09}"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FCFDFE"/>
            </a:gs>
            <a:gs pos="74001">
              <a:srgbClr val="E0F1F2"/>
            </a:gs>
            <a:gs pos="83000">
              <a:srgbClr val="E0F1F2"/>
            </a:gs>
            <a:gs pos="100000">
              <a:srgbClr val="EBF6F7"/>
            </a:gs>
          </a:gsLst>
          <a:lin ang="5400000"/>
        </a:gradFill>
        <a:effectLst/>
      </p:bgPr>
    </p:bg>
    <p:spTree>
      <p:nvGrpSpPr>
        <p:cNvPr id="1" name=""/>
        <p:cNvGrpSpPr/>
        <p:nvPr/>
      </p:nvGrpSpPr>
      <p:grpSpPr>
        <a:xfrm>
          <a:off x="0" y="0"/>
          <a:ext cx="0" cy="0"/>
          <a:chOff x="0" y="0"/>
          <a:chExt cx="0" cy="0"/>
        </a:xfrm>
      </p:grpSpPr>
      <p:sp>
        <p:nvSpPr>
          <p:cNvPr id="3074" name="标题 65537"/>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3075" name="文本占位符 65538"/>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5540" name="日期占位符 65539"/>
          <p:cNvSpPr>
            <a:spLocks noGrp="1"/>
          </p:cNvSpPr>
          <p:nvPr>
            <p:ph type="dt" sz="half" idx="2"/>
          </p:nvPr>
        </p:nvSpPr>
        <p:spPr>
          <a:xfrm>
            <a:off x="457200" y="6245225"/>
            <a:ext cx="2133600" cy="476250"/>
          </a:xfrm>
          <a:prstGeom prst="rect">
            <a:avLst/>
          </a:prstGeom>
          <a:noFill/>
          <a:ln w="9525">
            <a:noFill/>
          </a:ln>
        </p:spPr>
        <p:txBody>
          <a:bodyPr/>
          <a:lstStyle>
            <a:lvl1pPr>
              <a:defRPr sz="1400" noProof="1" dirty="0"/>
            </a:lvl1pPr>
          </a:lstStyle>
          <a:p>
            <a:endParaRPr lang="zh-CN" altLang="en-US"/>
          </a:p>
        </p:txBody>
      </p:sp>
      <p:sp>
        <p:nvSpPr>
          <p:cNvPr id="65541" name="页脚占位符 65540"/>
          <p:cNvSpPr>
            <a:spLocks noGrp="1"/>
          </p:cNvSpPr>
          <p:nvPr>
            <p:ph type="ftr" sz="quarter" idx="3"/>
          </p:nvPr>
        </p:nvSpPr>
        <p:spPr>
          <a:xfrm>
            <a:off x="3124200" y="6245225"/>
            <a:ext cx="2895600" cy="476250"/>
          </a:xfrm>
          <a:prstGeom prst="rect">
            <a:avLst/>
          </a:prstGeom>
          <a:noFill/>
          <a:ln w="9525">
            <a:noFill/>
          </a:ln>
        </p:spPr>
        <p:txBody>
          <a:bodyPr/>
          <a:lstStyle>
            <a:lvl1pPr algn="ctr">
              <a:defRPr sz="1400" noProof="1" dirty="0"/>
            </a:lvl1pPr>
          </a:lstStyle>
          <a:p>
            <a:endParaRPr lang="zh-CN" altLang="en-US"/>
          </a:p>
        </p:txBody>
      </p:sp>
      <p:sp>
        <p:nvSpPr>
          <p:cNvPr id="65542" name="灯片编号占位符 65541"/>
          <p:cNvSpPr>
            <a:spLocks noGrp="1"/>
          </p:cNvSpPr>
          <p:nvPr>
            <p:ph type="sldNum" sz="quarter" idx="4"/>
          </p:nvPr>
        </p:nvSpPr>
        <p:spPr>
          <a:xfrm>
            <a:off x="6553200" y="6245225"/>
            <a:ext cx="2133600" cy="476250"/>
          </a:xfrm>
          <a:prstGeom prst="rect">
            <a:avLst/>
          </a:prstGeom>
          <a:noFill/>
          <a:ln w="9525">
            <a:noFill/>
          </a:ln>
        </p:spPr>
        <p:txBody>
          <a:bodyPr vert="horz" wrap="square" lIns="91440" tIns="45720" rIns="91440" bIns="45720" numCol="1" anchor="t" anchorCtr="0" compatLnSpc="1"/>
          <a:lstStyle>
            <a:lvl1pPr algn="r">
              <a:defRPr sz="1400"/>
            </a:lvl1pPr>
          </a:lstStyle>
          <a:p>
            <a:fld id="{12408FEA-61C3-429C-968E-ECAB0F19C2E2}"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buFont typeface="Arial" panose="020B0604020202020204" pitchFamily="34" charset="0"/>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GIF"/><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lesson%2037.mp3"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lesson%2037.mp3"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2771433"/>
            <a:ext cx="9144000" cy="830997"/>
          </a:xfrm>
          <a:prstGeom prst="rect">
            <a:avLst/>
          </a:prstGeom>
        </p:spPr>
        <p:txBody>
          <a:bodyPr wrap="square">
            <a:spAutoFit/>
          </a:bodyPr>
          <a:lstStyle/>
          <a:p>
            <a:pPr algn="ctr"/>
            <a:r>
              <a:rPr lang="en-US" altLang="zh-CN" sz="4800" b="1" dirty="0" smtClean="0">
                <a:effectLst>
                  <a:outerShdw blurRad="38100" dist="38100" dir="2700000" algn="tl">
                    <a:srgbClr val="000000">
                      <a:alpha val="43137"/>
                    </a:srgbClr>
                  </a:outerShdw>
                </a:effectLst>
                <a:latin typeface="Times New Roman" panose="02020603050405020304"/>
                <a:cs typeface="Times New Roman" panose="02020603050405020304"/>
              </a:rPr>
              <a:t>Let's Learn Geography</a:t>
            </a:r>
            <a:endParaRPr lang="zh-CN" altLang="en-US" sz="4800" b="1" dirty="0">
              <a:effectLst>
                <a:outerShdw blurRad="38100" dist="38100" dir="2700000" algn="tl">
                  <a:srgbClr val="000000">
                    <a:alpha val="43137"/>
                  </a:srgbClr>
                </a:outerShdw>
              </a:effectLst>
              <a:latin typeface="Times New Roman" panose="02020603050405020304"/>
              <a:cs typeface="Times New Roman" panose="02020603050405020304"/>
            </a:endParaRPr>
          </a:p>
        </p:txBody>
      </p:sp>
      <p:sp>
        <p:nvSpPr>
          <p:cNvPr id="3" name="矩形 2"/>
          <p:cNvSpPr/>
          <p:nvPr/>
        </p:nvSpPr>
        <p:spPr>
          <a:xfrm>
            <a:off x="2347881" y="1371654"/>
            <a:ext cx="4107151" cy="523220"/>
          </a:xfrm>
          <a:prstGeom prst="rect">
            <a:avLst/>
          </a:prstGeom>
        </p:spPr>
        <p:txBody>
          <a:bodyPr wrap="none">
            <a:spAutoFit/>
          </a:bodyPr>
          <a:lstStyle/>
          <a:p>
            <a:pPr algn="ctr"/>
            <a:r>
              <a:rPr lang="en-US" altLang="zh-CN" sz="2800" b="1" dirty="0"/>
              <a:t>Unit 7 Know Our World</a:t>
            </a:r>
          </a:p>
        </p:txBody>
      </p:sp>
      <p:sp>
        <p:nvSpPr>
          <p:cNvPr id="5" name="矩形 4"/>
          <p:cNvSpPr/>
          <p:nvPr/>
        </p:nvSpPr>
        <p:spPr>
          <a:xfrm>
            <a:off x="4417060" y="5333950"/>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矩形 51201"/>
          <p:cNvSpPr>
            <a:spLocks noChangeArrowheads="1"/>
          </p:cNvSpPr>
          <p:nvPr/>
        </p:nvSpPr>
        <p:spPr bwMode="auto">
          <a:xfrm>
            <a:off x="152400" y="1620838"/>
            <a:ext cx="8763000" cy="4703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0000"/>
              </a:lnSpc>
              <a:buFont typeface="Arial" panose="020B0604020202020204" pitchFamily="34" charset="0"/>
              <a:buAutoNum type="arabicPeriod"/>
            </a:pPr>
            <a:r>
              <a:rPr lang="en-US" altLang="zh-CN" sz="3600" b="1" dirty="0">
                <a:latin typeface="Times New Roman" panose="02020603050405020304" pitchFamily="18" charset="0"/>
              </a:rPr>
              <a:t> Brian wants to visit Japan someday.  (  )</a:t>
            </a:r>
            <a:endParaRPr lang="en-US" altLang="zh-CN" sz="3600" b="1" dirty="0">
              <a:solidFill>
                <a:srgbClr val="CC0000"/>
              </a:solidFill>
              <a:latin typeface="Times New Roman" panose="02020603050405020304" pitchFamily="18" charset="0"/>
            </a:endParaRPr>
          </a:p>
          <a:p>
            <a:pPr marL="342900" indent="-342900">
              <a:lnSpc>
                <a:spcPct val="120000"/>
              </a:lnSpc>
            </a:pPr>
            <a:r>
              <a:rPr lang="en-US" altLang="zh-CN" sz="3600" b="1" dirty="0">
                <a:latin typeface="Times New Roman" panose="02020603050405020304" pitchFamily="18" charset="0"/>
              </a:rPr>
              <a:t>2. Jenny has never been to any Asian countries.                                                (  )</a:t>
            </a:r>
          </a:p>
          <a:p>
            <a:pPr marL="342900" indent="-342900">
              <a:lnSpc>
                <a:spcPct val="120000"/>
              </a:lnSpc>
            </a:pPr>
            <a:r>
              <a:rPr lang="en-US" altLang="zh-CN" sz="3600" b="1" dirty="0">
                <a:latin typeface="Times New Roman" panose="02020603050405020304" pitchFamily="18" charset="0"/>
              </a:rPr>
              <a:t>3. Brian’s father has travelled to several different continents.                               (  )</a:t>
            </a:r>
          </a:p>
          <a:p>
            <a:pPr marL="342900" indent="-342900">
              <a:lnSpc>
                <a:spcPct val="120000"/>
              </a:lnSpc>
            </a:pPr>
            <a:r>
              <a:rPr lang="en-US" altLang="zh-CN" sz="3600" b="1" dirty="0">
                <a:latin typeface="Times New Roman" panose="02020603050405020304" pitchFamily="18" charset="0"/>
              </a:rPr>
              <a:t>4. Danny’s mother has a friend in Antarctica.                                              (  )</a:t>
            </a:r>
          </a:p>
        </p:txBody>
      </p:sp>
      <p:sp>
        <p:nvSpPr>
          <p:cNvPr id="13314" name="文本框 51202"/>
          <p:cNvSpPr txBox="1">
            <a:spLocks noChangeArrowheads="1"/>
          </p:cNvSpPr>
          <p:nvPr/>
        </p:nvSpPr>
        <p:spPr bwMode="auto">
          <a:xfrm>
            <a:off x="609600" y="381000"/>
            <a:ext cx="80772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9900FF"/>
                </a:solidFill>
              </a:rPr>
              <a:t>Read the lesson and write true (T) or false (F).</a:t>
            </a:r>
          </a:p>
        </p:txBody>
      </p:sp>
      <p:sp>
        <p:nvSpPr>
          <p:cNvPr id="51205" name="文本框 51204"/>
          <p:cNvSpPr txBox="1">
            <a:spLocks noChangeArrowheads="1"/>
          </p:cNvSpPr>
          <p:nvPr/>
        </p:nvSpPr>
        <p:spPr bwMode="auto">
          <a:xfrm>
            <a:off x="8001000" y="1752600"/>
            <a:ext cx="53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F</a:t>
            </a:r>
          </a:p>
        </p:txBody>
      </p:sp>
      <p:sp>
        <p:nvSpPr>
          <p:cNvPr id="51206" name="文本框 51205"/>
          <p:cNvSpPr txBox="1">
            <a:spLocks noChangeArrowheads="1"/>
          </p:cNvSpPr>
          <p:nvPr/>
        </p:nvSpPr>
        <p:spPr bwMode="auto">
          <a:xfrm>
            <a:off x="8001000" y="2971800"/>
            <a:ext cx="8382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F</a:t>
            </a:r>
            <a:endParaRPr lang="en-US" altLang="zh-CN" sz="3600">
              <a:latin typeface="Times New Roman" panose="02020603050405020304" pitchFamily="18" charset="0"/>
            </a:endParaRPr>
          </a:p>
        </p:txBody>
      </p:sp>
      <p:sp>
        <p:nvSpPr>
          <p:cNvPr id="51207" name="文本框 51206"/>
          <p:cNvSpPr txBox="1">
            <a:spLocks noChangeArrowheads="1"/>
          </p:cNvSpPr>
          <p:nvPr/>
        </p:nvSpPr>
        <p:spPr bwMode="auto">
          <a:xfrm>
            <a:off x="8077200" y="4267200"/>
            <a:ext cx="6096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T </a:t>
            </a:r>
            <a:endParaRPr lang="en-US" altLang="zh-CN" sz="3600">
              <a:latin typeface="Times New Roman" panose="02020603050405020304" pitchFamily="18" charset="0"/>
            </a:endParaRPr>
          </a:p>
        </p:txBody>
      </p:sp>
      <p:sp>
        <p:nvSpPr>
          <p:cNvPr id="51208" name="文本框 51207"/>
          <p:cNvSpPr txBox="1">
            <a:spLocks noChangeArrowheads="1"/>
          </p:cNvSpPr>
          <p:nvPr/>
        </p:nvSpPr>
        <p:spPr bwMode="auto">
          <a:xfrm>
            <a:off x="8077200" y="5562600"/>
            <a:ext cx="6096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F </a:t>
            </a:r>
            <a:endParaRPr lang="en-US" altLang="zh-CN" sz="3600">
              <a:latin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5"/>
                                        </p:tgtEl>
                                        <p:attrNameLst>
                                          <p:attrName>style.visibility</p:attrName>
                                        </p:attrNameLst>
                                      </p:cBhvr>
                                      <p:to>
                                        <p:strVal val="visible"/>
                                      </p:to>
                                    </p:set>
                                    <p:animEffect transition="in" filter="blinds(horizontal)">
                                      <p:cBhvr>
                                        <p:cTn id="7" dur="500"/>
                                        <p:tgtEl>
                                          <p:spTgt spid="5120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06"/>
                                        </p:tgtEl>
                                        <p:attrNameLst>
                                          <p:attrName>style.visibility</p:attrName>
                                        </p:attrNameLst>
                                      </p:cBhvr>
                                      <p:to>
                                        <p:strVal val="visible"/>
                                      </p:to>
                                    </p:set>
                                    <p:animEffect transition="in" filter="dissolve">
                                      <p:cBhvr>
                                        <p:cTn id="12" dur="500"/>
                                        <p:tgtEl>
                                          <p:spTgt spid="5120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07"/>
                                        </p:tgtEl>
                                        <p:attrNameLst>
                                          <p:attrName>style.visibility</p:attrName>
                                        </p:attrNameLst>
                                      </p:cBhvr>
                                      <p:to>
                                        <p:strVal val="visible"/>
                                      </p:to>
                                    </p:set>
                                    <p:animEffect transition="in" filter="dissolve">
                                      <p:cBhvr>
                                        <p:cTn id="17" dur="500"/>
                                        <p:tgtEl>
                                          <p:spTgt spid="512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08"/>
                                        </p:tgtEl>
                                        <p:attrNameLst>
                                          <p:attrName>style.visibility</p:attrName>
                                        </p:attrNameLst>
                                      </p:cBhvr>
                                      <p:to>
                                        <p:strVal val="visible"/>
                                      </p:to>
                                    </p:set>
                                    <p:animEffect transition="in" filter="dissolve">
                                      <p:cBhvr>
                                        <p:cTn id="22" dur="500"/>
                                        <p:tgtEl>
                                          <p:spTgt spid="512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P spid="51206" grpId="0"/>
      <p:bldP spid="51207" grpId="0"/>
      <p:bldP spid="5120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52225"/>
          <p:cNvSpPr txBox="1">
            <a:spLocks noChangeArrowheads="1"/>
          </p:cNvSpPr>
          <p:nvPr/>
        </p:nvSpPr>
        <p:spPr bwMode="auto">
          <a:xfrm>
            <a:off x="533400" y="171450"/>
            <a:ext cx="79248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80000"/>
              </a:lnSpc>
            </a:pPr>
            <a:r>
              <a:rPr lang="en-US" altLang="zh-CN" sz="3600" b="1" dirty="0">
                <a:solidFill>
                  <a:srgbClr val="9900FF"/>
                </a:solidFill>
              </a:rPr>
              <a:t>Fill in the blanks with the words in this lesson. The first letter is given.</a:t>
            </a:r>
          </a:p>
        </p:txBody>
      </p:sp>
      <p:sp>
        <p:nvSpPr>
          <p:cNvPr id="14338" name="文本框 52248"/>
          <p:cNvSpPr txBox="1">
            <a:spLocks noChangeArrowheads="1"/>
          </p:cNvSpPr>
          <p:nvPr/>
        </p:nvSpPr>
        <p:spPr bwMode="auto">
          <a:xfrm>
            <a:off x="533400" y="1044575"/>
            <a:ext cx="80772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1. A: Which country has the largest </a:t>
            </a:r>
          </a:p>
          <a:p>
            <a:r>
              <a:rPr lang="en-US" altLang="zh-CN" sz="3600" b="1" dirty="0">
                <a:latin typeface="Times New Roman" panose="02020603050405020304" pitchFamily="18" charset="0"/>
              </a:rPr>
              <a:t>         p ________.</a:t>
            </a:r>
          </a:p>
          <a:p>
            <a:r>
              <a:rPr lang="en-US" altLang="zh-CN" sz="3600" b="1" dirty="0">
                <a:latin typeface="Times New Roman" panose="02020603050405020304" pitchFamily="18" charset="0"/>
              </a:rPr>
              <a:t>    B: China, of course.</a:t>
            </a:r>
          </a:p>
          <a:p>
            <a:r>
              <a:rPr lang="en-US" altLang="zh-CN" sz="3600" b="1" dirty="0">
                <a:latin typeface="Times New Roman" panose="02020603050405020304" pitchFamily="18" charset="0"/>
              </a:rPr>
              <a:t>2. A: Is Taiwan an i_____?</a:t>
            </a:r>
          </a:p>
          <a:p>
            <a:r>
              <a:rPr lang="en-US" altLang="zh-CN" sz="3600" b="1" dirty="0">
                <a:latin typeface="Times New Roman" panose="02020603050405020304" pitchFamily="18" charset="0"/>
              </a:rPr>
              <a:t>    B: Yes. It is in the Pacific.</a:t>
            </a:r>
          </a:p>
          <a:p>
            <a:r>
              <a:rPr lang="en-US" altLang="zh-CN" sz="3600" b="1" dirty="0">
                <a:latin typeface="Times New Roman" panose="02020603050405020304" pitchFamily="18" charset="0"/>
              </a:rPr>
              <a:t>3. A: I like all fruits e______ bananas.</a:t>
            </a:r>
          </a:p>
          <a:p>
            <a:r>
              <a:rPr lang="en-US" altLang="zh-CN" sz="3600" b="1" dirty="0">
                <a:latin typeface="Times New Roman" panose="02020603050405020304" pitchFamily="18" charset="0"/>
              </a:rPr>
              <a:t>    B: Really? I don’t like them, either.</a:t>
            </a:r>
          </a:p>
          <a:p>
            <a:r>
              <a:rPr lang="en-US" altLang="zh-CN" sz="3600" b="1" dirty="0">
                <a:latin typeface="Times New Roman" panose="02020603050405020304" pitchFamily="18" charset="0"/>
              </a:rPr>
              <a:t>4. Mr. Wang has gone a_____, so I won’t see him this week.</a:t>
            </a:r>
          </a:p>
          <a:p>
            <a:r>
              <a:rPr lang="en-US" altLang="zh-CN" sz="3600" b="1" dirty="0">
                <a:latin typeface="Times New Roman" panose="02020603050405020304" pitchFamily="18" charset="0"/>
              </a:rPr>
              <a:t>5. The people in Japan speak J_______.</a:t>
            </a:r>
          </a:p>
        </p:txBody>
      </p:sp>
      <p:sp>
        <p:nvSpPr>
          <p:cNvPr id="52250" name="文本框 52249"/>
          <p:cNvSpPr txBox="1">
            <a:spLocks noChangeArrowheads="1"/>
          </p:cNvSpPr>
          <p:nvPr/>
        </p:nvSpPr>
        <p:spPr bwMode="auto">
          <a:xfrm>
            <a:off x="1905000" y="16002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opulation</a:t>
            </a:r>
          </a:p>
        </p:txBody>
      </p:sp>
      <p:sp>
        <p:nvSpPr>
          <p:cNvPr id="52251" name="文本框 52250"/>
          <p:cNvSpPr txBox="1">
            <a:spLocks noChangeArrowheads="1"/>
          </p:cNvSpPr>
          <p:nvPr/>
        </p:nvSpPr>
        <p:spPr bwMode="auto">
          <a:xfrm>
            <a:off x="4419600" y="2590800"/>
            <a:ext cx="28194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sland</a:t>
            </a:r>
            <a:endParaRPr lang="en-US" altLang="zh-CN" sz="3600">
              <a:latin typeface="Times New Roman" panose="02020603050405020304" pitchFamily="18" charset="0"/>
            </a:endParaRPr>
          </a:p>
        </p:txBody>
      </p:sp>
      <p:sp>
        <p:nvSpPr>
          <p:cNvPr id="52252" name="文本框 52251"/>
          <p:cNvSpPr txBox="1">
            <a:spLocks noChangeArrowheads="1"/>
          </p:cNvSpPr>
          <p:nvPr/>
        </p:nvSpPr>
        <p:spPr bwMode="auto">
          <a:xfrm>
            <a:off x="4724400" y="3613150"/>
            <a:ext cx="16002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xcept</a:t>
            </a:r>
            <a:endParaRPr lang="en-US" altLang="zh-CN" sz="3600">
              <a:latin typeface="Times New Roman" panose="02020603050405020304" pitchFamily="18" charset="0"/>
            </a:endParaRPr>
          </a:p>
        </p:txBody>
      </p:sp>
      <p:sp>
        <p:nvSpPr>
          <p:cNvPr id="52253" name="文本框 52252"/>
          <p:cNvSpPr txBox="1">
            <a:spLocks noChangeArrowheads="1"/>
          </p:cNvSpPr>
          <p:nvPr/>
        </p:nvSpPr>
        <p:spPr bwMode="auto">
          <a:xfrm>
            <a:off x="5181600" y="4800600"/>
            <a:ext cx="16002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broad</a:t>
            </a:r>
            <a:endParaRPr lang="en-US" altLang="zh-CN" sz="3600">
              <a:latin typeface="Times New Roman" panose="02020603050405020304" pitchFamily="18" charset="0"/>
            </a:endParaRPr>
          </a:p>
        </p:txBody>
      </p:sp>
      <p:sp>
        <p:nvSpPr>
          <p:cNvPr id="52254" name="文本框 52253"/>
          <p:cNvSpPr txBox="1">
            <a:spLocks noChangeArrowheads="1"/>
          </p:cNvSpPr>
          <p:nvPr/>
        </p:nvSpPr>
        <p:spPr bwMode="auto">
          <a:xfrm>
            <a:off x="6553200" y="5867400"/>
            <a:ext cx="18288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apanese</a:t>
            </a:r>
            <a:endParaRPr lang="en-US" altLang="zh-CN" sz="3600">
              <a:latin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50"/>
                                        </p:tgtEl>
                                        <p:attrNameLst>
                                          <p:attrName>style.visibility</p:attrName>
                                        </p:attrNameLst>
                                      </p:cBhvr>
                                      <p:to>
                                        <p:strVal val="visible"/>
                                      </p:to>
                                    </p:set>
                                    <p:animEffect transition="in" filter="blinds(horizontal)">
                                      <p:cBhvr>
                                        <p:cTn id="7" dur="500"/>
                                        <p:tgtEl>
                                          <p:spTgt spid="522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51"/>
                                        </p:tgtEl>
                                        <p:attrNameLst>
                                          <p:attrName>style.visibility</p:attrName>
                                        </p:attrNameLst>
                                      </p:cBhvr>
                                      <p:to>
                                        <p:strVal val="visible"/>
                                      </p:to>
                                    </p:set>
                                    <p:animEffect transition="in" filter="dissolve">
                                      <p:cBhvr>
                                        <p:cTn id="12" dur="500"/>
                                        <p:tgtEl>
                                          <p:spTgt spid="5225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2252"/>
                                        </p:tgtEl>
                                        <p:attrNameLst>
                                          <p:attrName>style.visibility</p:attrName>
                                        </p:attrNameLst>
                                      </p:cBhvr>
                                      <p:to>
                                        <p:strVal val="visible"/>
                                      </p:to>
                                    </p:set>
                                    <p:animEffect transition="in" filter="dissolve">
                                      <p:cBhvr>
                                        <p:cTn id="17" dur="500"/>
                                        <p:tgtEl>
                                          <p:spTgt spid="5225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2253"/>
                                        </p:tgtEl>
                                        <p:attrNameLst>
                                          <p:attrName>style.visibility</p:attrName>
                                        </p:attrNameLst>
                                      </p:cBhvr>
                                      <p:to>
                                        <p:strVal val="visible"/>
                                      </p:to>
                                    </p:set>
                                    <p:animEffect transition="in" filter="dissolve">
                                      <p:cBhvr>
                                        <p:cTn id="22" dur="500"/>
                                        <p:tgtEl>
                                          <p:spTgt spid="5225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2254"/>
                                        </p:tgtEl>
                                        <p:attrNameLst>
                                          <p:attrName>style.visibility</p:attrName>
                                        </p:attrNameLst>
                                      </p:cBhvr>
                                      <p:to>
                                        <p:strVal val="visible"/>
                                      </p:to>
                                    </p:set>
                                    <p:animEffect transition="in" filter="dissolve">
                                      <p:cBhvr>
                                        <p:cTn id="27" dur="500"/>
                                        <p:tgtEl>
                                          <p:spTgt spid="52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50" grpId="0"/>
      <p:bldP spid="52251" grpId="0"/>
      <p:bldP spid="52252" grpId="0"/>
      <p:bldP spid="52253" grpId="0"/>
      <p:bldP spid="522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54273"/>
          <p:cNvSpPr txBox="1">
            <a:spLocks noChangeArrowheads="1"/>
          </p:cNvSpPr>
          <p:nvPr/>
        </p:nvSpPr>
        <p:spPr bwMode="auto">
          <a:xfrm>
            <a:off x="457200" y="762000"/>
            <a:ext cx="8382000"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80000"/>
              </a:lnSpc>
            </a:pPr>
            <a:r>
              <a:rPr lang="en-US" altLang="zh-CN" sz="3600" b="1">
                <a:solidFill>
                  <a:srgbClr val="9900FF"/>
                </a:solidFill>
              </a:rPr>
              <a:t>What country or place are you most interested in? search the Internet and find some facts about it. Then share your information with the class.</a:t>
            </a:r>
          </a:p>
        </p:txBody>
      </p:sp>
      <p:sp>
        <p:nvSpPr>
          <p:cNvPr id="54281" name="文本框 54280"/>
          <p:cNvSpPr txBox="1">
            <a:spLocks noChangeArrowheads="1"/>
          </p:cNvSpPr>
          <p:nvPr/>
        </p:nvSpPr>
        <p:spPr bwMode="auto">
          <a:xfrm>
            <a:off x="457200" y="2922588"/>
            <a:ext cx="7162800"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0000FF"/>
                </a:solidFill>
                <a:latin typeface="Times New Roman" panose="02020603050405020304" pitchFamily="18" charset="0"/>
              </a:rPr>
              <a:t>Task tips:</a:t>
            </a:r>
          </a:p>
          <a:p>
            <a:pPr>
              <a:spcBef>
                <a:spcPct val="50000"/>
              </a:spcBef>
            </a:pPr>
            <a:r>
              <a:rPr lang="en-US" altLang="zh-CN" sz="3600" b="1">
                <a:latin typeface="Times New Roman" panose="02020603050405020304" pitchFamily="18" charset="0"/>
              </a:rPr>
              <a:t>Have you ever been there? What language do people speak there? Describe some </a:t>
            </a:r>
            <a:r>
              <a:rPr lang="en-US" altLang="zh-CN" sz="3600" b="1">
                <a:solidFill>
                  <a:srgbClr val="FF0000"/>
                </a:solidFill>
                <a:latin typeface="Times New Roman" panose="02020603050405020304" pitchFamily="18" charset="0"/>
              </a:rPr>
              <a:t>places of interest</a:t>
            </a:r>
            <a:r>
              <a:rPr lang="en-US" altLang="zh-CN" sz="3600" b="1">
                <a:latin typeface="Times New Roman" panose="02020603050405020304" pitchFamily="18" charset="0"/>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4281"/>
                                        </p:tgtEl>
                                        <p:attrNameLst>
                                          <p:attrName>style.visibility</p:attrName>
                                        </p:attrNameLst>
                                      </p:cBhvr>
                                      <p:to>
                                        <p:strVal val="visible"/>
                                      </p:to>
                                    </p:set>
                                    <p:animEffect transition="in" filter="box(in)">
                                      <p:cBhvr>
                                        <p:cTn id="7" dur="500"/>
                                        <p:tgtEl>
                                          <p:spTgt spid="542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矩形 18433"/>
          <p:cNvSpPr>
            <a:spLocks noChangeArrowheads="1" noChangeShapeType="1" noTextEdit="1"/>
          </p:cNvSpPr>
          <p:nvPr/>
        </p:nvSpPr>
        <p:spPr bwMode="auto">
          <a:xfrm>
            <a:off x="1524080" y="17526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Language Points</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矩形 19458"/>
          <p:cNvSpPr>
            <a:spLocks noChangeArrowheads="1"/>
          </p:cNvSpPr>
          <p:nvPr/>
        </p:nvSpPr>
        <p:spPr bwMode="auto">
          <a:xfrm>
            <a:off x="304800" y="274638"/>
            <a:ext cx="8382000" cy="585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5000"/>
              </a:lnSpc>
            </a:pPr>
            <a:r>
              <a:rPr lang="en-US" altLang="zh-CN" sz="3600" b="1" dirty="0">
                <a:solidFill>
                  <a:srgbClr val="008000"/>
                </a:solidFill>
                <a:latin typeface="Times New Roman" panose="02020603050405020304" pitchFamily="18" charset="0"/>
              </a:rPr>
              <a:t>1. Have you ever been abroad, Brian?</a:t>
            </a:r>
          </a:p>
          <a:p>
            <a:pPr marL="342900" indent="-342900">
              <a:lnSpc>
                <a:spcPct val="105000"/>
              </a:lnSpc>
            </a:pPr>
            <a:r>
              <a:rPr lang="en-US" altLang="zh-CN" sz="3600" b="1" dirty="0">
                <a:solidFill>
                  <a:srgbClr val="0000FF"/>
                </a:solidFill>
                <a:latin typeface="Times New Roman" panose="02020603050405020304" pitchFamily="18" charset="0"/>
              </a:rPr>
              <a:t>  </a:t>
            </a:r>
            <a:r>
              <a:rPr lang="zh-CN" altLang="en-US" sz="3600" b="1" dirty="0">
                <a:solidFill>
                  <a:srgbClr val="0000FF"/>
                </a:solidFill>
                <a:latin typeface="Times New Roman" panose="02020603050405020304" pitchFamily="18" charset="0"/>
              </a:rPr>
              <a:t>布莱恩，你出过国吗？</a:t>
            </a:r>
          </a:p>
          <a:p>
            <a:pPr marL="342900" indent="-342900">
              <a:lnSpc>
                <a:spcPct val="105000"/>
              </a:lnSpc>
            </a:pPr>
            <a:r>
              <a:rPr lang="zh-CN" altLang="en-US" sz="3600" b="1" dirty="0">
                <a:latin typeface="Times New Roman" panose="02020603050405020304" pitchFamily="18" charset="0"/>
              </a:rPr>
              <a:t>   </a:t>
            </a:r>
            <a:r>
              <a:rPr lang="en-US" altLang="zh-CN" sz="3600" b="1" dirty="0">
                <a:latin typeface="Times New Roman" panose="02020603050405020304" pitchFamily="18" charset="0"/>
              </a:rPr>
              <a:t>abroad </a:t>
            </a:r>
            <a:r>
              <a:rPr lang="zh-CN" altLang="en-US" sz="3600" b="1" dirty="0">
                <a:latin typeface="Times New Roman" panose="02020603050405020304" pitchFamily="18" charset="0"/>
              </a:rPr>
              <a:t>副词，意为“在国外，到国外”，其反义词是</a:t>
            </a:r>
            <a:r>
              <a:rPr lang="en-US" altLang="zh-CN" sz="3600" b="1" dirty="0">
                <a:latin typeface="Times New Roman" panose="02020603050405020304" pitchFamily="18" charset="0"/>
              </a:rPr>
              <a:t>at home</a:t>
            </a:r>
            <a:r>
              <a:rPr lang="zh-CN" altLang="en-US" sz="3600" b="1" dirty="0">
                <a:latin typeface="Times New Roman" panose="02020603050405020304" pitchFamily="18" charset="0"/>
              </a:rPr>
              <a:t>。</a:t>
            </a:r>
          </a:p>
          <a:p>
            <a:pPr marL="342900" indent="-342900">
              <a:lnSpc>
                <a:spcPct val="105000"/>
              </a:lnSpc>
            </a:pPr>
            <a:r>
              <a:rPr lang="zh-CN" altLang="en-US" sz="3600" b="1" dirty="0">
                <a:latin typeface="Times New Roman" panose="02020603050405020304" pitchFamily="18" charset="0"/>
              </a:rPr>
              <a:t>   </a:t>
            </a:r>
            <a:r>
              <a:rPr lang="en-US" altLang="zh-CN" sz="3600" b="1" dirty="0">
                <a:latin typeface="Times New Roman" panose="02020603050405020304" pitchFamily="18" charset="0"/>
              </a:rPr>
              <a:t>be abroad“</a:t>
            </a:r>
            <a:r>
              <a:rPr lang="zh-CN" altLang="en-US" sz="3600" b="1" dirty="0">
                <a:latin typeface="Times New Roman" panose="02020603050405020304" pitchFamily="18" charset="0"/>
              </a:rPr>
              <a:t>出国”，相当于</a:t>
            </a:r>
            <a:r>
              <a:rPr lang="en-US" altLang="zh-CN" sz="3600" b="1" dirty="0">
                <a:latin typeface="Times New Roman" panose="02020603050405020304" pitchFamily="18" charset="0"/>
              </a:rPr>
              <a:t>go abroad</a:t>
            </a:r>
            <a:r>
              <a:rPr lang="zh-CN" altLang="en-US" sz="3600" b="1" dirty="0">
                <a:latin typeface="Times New Roman" panose="02020603050405020304" pitchFamily="18" charset="0"/>
              </a:rPr>
              <a:t>。如：</a:t>
            </a:r>
          </a:p>
          <a:p>
            <a:pPr marL="342900" indent="-342900">
              <a:lnSpc>
                <a:spcPct val="105000"/>
              </a:lnSpc>
            </a:pPr>
            <a:r>
              <a:rPr lang="zh-CN" altLang="en-US" sz="3600" b="1" dirty="0">
                <a:solidFill>
                  <a:srgbClr val="0000FF"/>
                </a:solidFill>
                <a:latin typeface="Times New Roman" panose="02020603050405020304" pitchFamily="18" charset="0"/>
              </a:rPr>
              <a:t>   </a:t>
            </a:r>
            <a:r>
              <a:rPr lang="en-US" altLang="zh-CN" sz="3600" b="1" dirty="0">
                <a:solidFill>
                  <a:srgbClr val="0000FF"/>
                </a:solidFill>
                <a:latin typeface="Times New Roman" panose="02020603050405020304" pitchFamily="18" charset="0"/>
              </a:rPr>
              <a:t>She </a:t>
            </a:r>
            <a:r>
              <a:rPr lang="en-US" altLang="zh-CN" sz="3600" b="1" dirty="0">
                <a:solidFill>
                  <a:srgbClr val="FF0000"/>
                </a:solidFill>
                <a:latin typeface="Times New Roman" panose="02020603050405020304" pitchFamily="18" charset="0"/>
              </a:rPr>
              <a:t>goes abroad</a:t>
            </a:r>
            <a:r>
              <a:rPr lang="en-US" altLang="zh-CN" sz="3600" b="1" dirty="0">
                <a:solidFill>
                  <a:srgbClr val="0000FF"/>
                </a:solidFill>
                <a:latin typeface="Times New Roman" panose="02020603050405020304" pitchFamily="18" charset="0"/>
              </a:rPr>
              <a:t> every year.</a:t>
            </a:r>
          </a:p>
          <a:p>
            <a:pPr marL="342900" indent="-342900">
              <a:lnSpc>
                <a:spcPct val="105000"/>
              </a:lnSpc>
            </a:pPr>
            <a:r>
              <a:rPr lang="en-US" altLang="zh-CN" sz="3600" b="1" dirty="0">
                <a:solidFill>
                  <a:srgbClr val="006600"/>
                </a:solidFill>
                <a:latin typeface="Times New Roman" panose="02020603050405020304" pitchFamily="18" charset="0"/>
              </a:rPr>
              <a:t>   </a:t>
            </a:r>
            <a:r>
              <a:rPr lang="zh-CN" altLang="en-US" sz="3600" b="1" dirty="0">
                <a:solidFill>
                  <a:srgbClr val="006600"/>
                </a:solidFill>
                <a:latin typeface="Times New Roman" panose="02020603050405020304" pitchFamily="18" charset="0"/>
              </a:rPr>
              <a:t>她每年都到国外去。</a:t>
            </a:r>
            <a:r>
              <a:rPr lang="zh-CN" altLang="en-US" sz="3600" b="1" dirty="0">
                <a:latin typeface="Times New Roman" panose="02020603050405020304" pitchFamily="18" charset="0"/>
              </a:rPr>
              <a:t/>
            </a:r>
            <a:br>
              <a:rPr lang="zh-CN" altLang="en-US" sz="3600" b="1" dirty="0">
                <a:latin typeface="Times New Roman" panose="02020603050405020304" pitchFamily="18" charset="0"/>
              </a:rPr>
            </a:br>
            <a:r>
              <a:rPr lang="en-US" altLang="zh-CN" sz="3600" b="1" dirty="0">
                <a:solidFill>
                  <a:srgbClr val="0000FF"/>
                </a:solidFill>
                <a:latin typeface="Times New Roman" panose="02020603050405020304" pitchFamily="18" charset="0"/>
              </a:rPr>
              <a:t>I’ve </a:t>
            </a:r>
            <a:r>
              <a:rPr lang="en-US" altLang="zh-CN" sz="3600" b="1" dirty="0">
                <a:solidFill>
                  <a:srgbClr val="FF0000"/>
                </a:solidFill>
                <a:latin typeface="Times New Roman" panose="02020603050405020304" pitchFamily="18" charset="0"/>
              </a:rPr>
              <a:t>been abroad</a:t>
            </a:r>
            <a:r>
              <a:rPr lang="en-US" altLang="zh-CN" sz="3600" b="1" dirty="0">
                <a:solidFill>
                  <a:srgbClr val="0000FF"/>
                </a:solidFill>
                <a:latin typeface="Times New Roman" panose="02020603050405020304" pitchFamily="18" charset="0"/>
              </a:rPr>
              <a:t> three times this year.</a:t>
            </a:r>
          </a:p>
          <a:p>
            <a:pPr marL="342900" indent="-342900">
              <a:lnSpc>
                <a:spcPct val="105000"/>
              </a:lnSpc>
            </a:pPr>
            <a:r>
              <a:rPr lang="en-US" altLang="zh-CN" sz="3600" b="1" dirty="0">
                <a:solidFill>
                  <a:srgbClr val="006600"/>
                </a:solidFill>
                <a:latin typeface="Times New Roman" panose="02020603050405020304" pitchFamily="18" charset="0"/>
              </a:rPr>
              <a:t>   </a:t>
            </a:r>
            <a:r>
              <a:rPr lang="zh-CN" altLang="en-US" sz="3600" b="1" dirty="0">
                <a:solidFill>
                  <a:srgbClr val="006600"/>
                </a:solidFill>
                <a:latin typeface="Times New Roman" panose="02020603050405020304" pitchFamily="18" charset="0"/>
              </a:rPr>
              <a:t>今年我已经出国三次了。</a:t>
            </a:r>
            <a:endParaRPr lang="zh-CN" altLang="en-US" sz="3600" b="1" dirty="0">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7" dur="500"/>
                                        <p:tgtEl>
                                          <p:spTgt spid="1945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12" dur="500"/>
                                        <p:tgtEl>
                                          <p:spTgt spid="19459">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15" dur="500"/>
                                        <p:tgtEl>
                                          <p:spTgt spid="19459">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9459">
                                            <p:txEl>
                                              <p:pRg st="6" end="6"/>
                                            </p:txEl>
                                          </p:spTgt>
                                        </p:tgtEl>
                                        <p:attrNameLst>
                                          <p:attrName>style.visibility</p:attrName>
                                        </p:attrNameLst>
                                      </p:cBhvr>
                                      <p:to>
                                        <p:strVal val="visible"/>
                                      </p:to>
                                    </p:set>
                                    <p:animEffect transition="in" filter="blinds(horizontal)">
                                      <p:cBhvr>
                                        <p:cTn id="18"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文本框 20481"/>
          <p:cNvSpPr txBox="1">
            <a:spLocks noChangeArrowheads="1"/>
          </p:cNvSpPr>
          <p:nvPr/>
        </p:nvSpPr>
        <p:spPr bwMode="auto">
          <a:xfrm>
            <a:off x="533400" y="304800"/>
            <a:ext cx="830580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pPr>
            <a:r>
              <a:rPr lang="en-US" altLang="zh-CN" sz="3600" b="1" dirty="0">
                <a:solidFill>
                  <a:srgbClr val="008000"/>
                </a:solidFill>
                <a:latin typeface="Times New Roman" panose="02020603050405020304" pitchFamily="18" charset="0"/>
              </a:rPr>
              <a:t>2. Recently, we have learned about the </a:t>
            </a:r>
            <a:r>
              <a:rPr lang="en-US" altLang="zh-CN" sz="3600" b="1" u="sng" dirty="0">
                <a:solidFill>
                  <a:srgbClr val="008000"/>
                </a:solidFill>
                <a:latin typeface="Times New Roman" panose="02020603050405020304" pitchFamily="18" charset="0"/>
              </a:rPr>
              <a:t>population </a:t>
            </a:r>
            <a:r>
              <a:rPr lang="en-US" altLang="zh-CN" sz="3600" b="1" dirty="0">
                <a:solidFill>
                  <a:srgbClr val="008000"/>
                </a:solidFill>
                <a:latin typeface="Times New Roman" panose="02020603050405020304" pitchFamily="18" charset="0"/>
              </a:rPr>
              <a:t>of the world.</a:t>
            </a:r>
            <a:r>
              <a:rPr lang="en-US" altLang="zh-CN" sz="3600" b="1" dirty="0">
                <a:latin typeface="Times New Roman" panose="02020603050405020304" pitchFamily="18" charset="0"/>
              </a:rPr>
              <a:t> </a:t>
            </a:r>
          </a:p>
        </p:txBody>
      </p:sp>
      <p:sp>
        <p:nvSpPr>
          <p:cNvPr id="20483" name="矩形 20482"/>
          <p:cNvSpPr>
            <a:spLocks noChangeArrowheads="1"/>
          </p:cNvSpPr>
          <p:nvPr/>
        </p:nvSpPr>
        <p:spPr bwMode="auto">
          <a:xfrm>
            <a:off x="533400" y="1774825"/>
            <a:ext cx="8153400" cy="470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b="1" dirty="0">
                <a:solidFill>
                  <a:srgbClr val="FF0000"/>
                </a:solidFill>
                <a:latin typeface="Times New Roman" panose="02020603050405020304" pitchFamily="18" charset="0"/>
              </a:rPr>
              <a:t>population</a:t>
            </a:r>
            <a:r>
              <a:rPr lang="en-US" altLang="zh-CN" sz="3600" b="1" dirty="0">
                <a:latin typeface="Times New Roman" panose="02020603050405020304" pitchFamily="18" charset="0"/>
              </a:rPr>
              <a:t> </a:t>
            </a:r>
            <a:r>
              <a:rPr lang="zh-CN" altLang="en-US" sz="3600" b="1" dirty="0">
                <a:latin typeface="Times New Roman" panose="02020603050405020304" pitchFamily="18" charset="0"/>
              </a:rPr>
              <a:t>人口，为集合名词，常被看作一个整体，无复数形式。</a:t>
            </a:r>
            <a:r>
              <a:rPr lang="zh-CN" altLang="en-US" sz="3600" b="1" dirty="0">
                <a:solidFill>
                  <a:srgbClr val="FF0066"/>
                </a:solidFill>
                <a:latin typeface="Times New Roman" panose="02020603050405020304" pitchFamily="18" charset="0"/>
                <a:ea typeface="楷体_GB2312" pitchFamily="49" charset="-122"/>
              </a:rPr>
              <a:t>谓语动词用单数</a:t>
            </a:r>
            <a:r>
              <a:rPr lang="zh-CN" altLang="en-US" sz="3600" b="1" dirty="0">
                <a:solidFill>
                  <a:srgbClr val="FF0066"/>
                </a:solidFill>
                <a:latin typeface="Times New Roman" panose="02020603050405020304" pitchFamily="18" charset="0"/>
              </a:rPr>
              <a:t>。</a:t>
            </a:r>
            <a:r>
              <a:rPr lang="zh-CN" altLang="en-US" sz="3600" b="1" dirty="0">
                <a:latin typeface="Times New Roman" panose="02020603050405020304" pitchFamily="18" charset="0"/>
              </a:rPr>
              <a:t>表示某国某城市有多少人口时，一般说</a:t>
            </a:r>
            <a:r>
              <a:rPr lang="en-US" altLang="zh-CN" sz="3600" b="1" dirty="0">
                <a:solidFill>
                  <a:srgbClr val="0000FF"/>
                </a:solidFill>
                <a:latin typeface="Times New Roman" panose="02020603050405020304" pitchFamily="18" charset="0"/>
              </a:rPr>
              <a:t>has a population of ... </a:t>
            </a:r>
            <a:r>
              <a:rPr lang="zh-CN" altLang="en-US" sz="3600" b="1" dirty="0">
                <a:latin typeface="Times New Roman" panose="02020603050405020304" pitchFamily="18" charset="0"/>
              </a:rPr>
              <a:t>或者</a:t>
            </a:r>
            <a:r>
              <a:rPr lang="en-US" altLang="zh-CN" sz="3600" b="1" dirty="0">
                <a:solidFill>
                  <a:srgbClr val="0000FF"/>
                </a:solidFill>
                <a:latin typeface="Times New Roman" panose="02020603050405020304" pitchFamily="18" charset="0"/>
              </a:rPr>
              <a:t>the population of … is …</a:t>
            </a:r>
            <a:r>
              <a:rPr lang="en-US" altLang="zh-CN" sz="3600" b="1" dirty="0">
                <a:latin typeface="Times New Roman" panose="02020603050405020304" pitchFamily="18" charset="0"/>
              </a:rPr>
              <a:t> </a:t>
            </a:r>
          </a:p>
          <a:p>
            <a:pPr>
              <a:lnSpc>
                <a:spcPct val="105000"/>
              </a:lnSpc>
            </a:pPr>
            <a:r>
              <a:rPr lang="en-US" altLang="zh-CN" sz="3600" b="1" dirty="0">
                <a:solidFill>
                  <a:srgbClr val="800000"/>
                </a:solidFill>
                <a:latin typeface="Times New Roman" panose="02020603050405020304" pitchFamily="18" charset="0"/>
              </a:rPr>
              <a:t>e.g. The town has a population of 20000. = The population of the town is 20000. </a:t>
            </a:r>
          </a:p>
          <a:p>
            <a:pPr>
              <a:lnSpc>
                <a:spcPct val="105000"/>
              </a:lnSpc>
            </a:pPr>
            <a:r>
              <a:rPr lang="zh-CN" altLang="en-US" sz="3600" b="1" dirty="0">
                <a:solidFill>
                  <a:srgbClr val="9900FF"/>
                </a:solidFill>
                <a:latin typeface="Times New Roman" panose="02020603050405020304" pitchFamily="18" charset="0"/>
              </a:rPr>
              <a:t>这个城镇有两万人口。</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blinds(horizontal)">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blinds(horizontal)">
                                      <p:cBhvr>
                                        <p:cTn id="12" dur="500"/>
                                        <p:tgtEl>
                                          <p:spTgt spid="2048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blinds(horizontal)">
                                      <p:cBhvr>
                                        <p:cTn id="15"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文本框 21505"/>
          <p:cNvSpPr txBox="1">
            <a:spLocks noChangeArrowheads="1"/>
          </p:cNvSpPr>
          <p:nvPr/>
        </p:nvSpPr>
        <p:spPr bwMode="auto">
          <a:xfrm>
            <a:off x="533400" y="817563"/>
            <a:ext cx="8153400" cy="527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pPr>
            <a:r>
              <a:rPr lang="zh-CN" altLang="en-US" sz="3600" b="1" dirty="0">
                <a:latin typeface="Times New Roman" panose="02020603050405020304" pitchFamily="18" charset="0"/>
              </a:rPr>
              <a:t>表示人口“多”或“少”时，一般用</a:t>
            </a:r>
            <a:r>
              <a:rPr lang="en-US" altLang="zh-CN" sz="3600" b="1" dirty="0">
                <a:solidFill>
                  <a:srgbClr val="0000FF"/>
                </a:solidFill>
                <a:latin typeface="Times New Roman" panose="02020603050405020304" pitchFamily="18" charset="0"/>
              </a:rPr>
              <a:t>large</a:t>
            </a:r>
            <a:r>
              <a:rPr lang="zh-CN" altLang="en-US" sz="3600" b="1" dirty="0">
                <a:latin typeface="Times New Roman" panose="02020603050405020304" pitchFamily="18" charset="0"/>
              </a:rPr>
              <a:t>或</a:t>
            </a:r>
            <a:r>
              <a:rPr lang="en-US" altLang="zh-CN" sz="3600" b="1" dirty="0">
                <a:solidFill>
                  <a:srgbClr val="0000FF"/>
                </a:solidFill>
                <a:latin typeface="Times New Roman" panose="02020603050405020304" pitchFamily="18" charset="0"/>
              </a:rPr>
              <a:t>small</a:t>
            </a:r>
            <a:r>
              <a:rPr lang="zh-CN" altLang="en-US" sz="3600" b="1" dirty="0">
                <a:latin typeface="Times New Roman" panose="02020603050405020304" pitchFamily="18" charset="0"/>
              </a:rPr>
              <a:t>来表示，而不用</a:t>
            </a:r>
            <a:r>
              <a:rPr lang="en-US" altLang="zh-CN" sz="3600" b="1" dirty="0">
                <a:latin typeface="Times New Roman" panose="02020603050405020304" pitchFamily="18" charset="0"/>
              </a:rPr>
              <a:t>many</a:t>
            </a:r>
            <a:r>
              <a:rPr lang="zh-CN" altLang="en-US" sz="3600" b="1" dirty="0">
                <a:latin typeface="Times New Roman" panose="02020603050405020304" pitchFamily="18" charset="0"/>
              </a:rPr>
              <a:t>或</a:t>
            </a:r>
            <a:r>
              <a:rPr lang="en-US" altLang="zh-CN" sz="3600" b="1" dirty="0">
                <a:latin typeface="Times New Roman" panose="02020603050405020304" pitchFamily="18" charset="0"/>
              </a:rPr>
              <a:t>few</a:t>
            </a:r>
            <a:r>
              <a:rPr lang="zh-CN" altLang="en-US" sz="3600" b="1" dirty="0">
                <a:latin typeface="Times New Roman" panose="02020603050405020304" pitchFamily="18" charset="0"/>
              </a:rPr>
              <a:t>。</a:t>
            </a:r>
          </a:p>
          <a:p>
            <a:pPr>
              <a:lnSpc>
                <a:spcPct val="105000"/>
              </a:lnSpc>
            </a:pPr>
            <a:r>
              <a:rPr lang="en-US" altLang="zh-CN" sz="3600" b="1" dirty="0">
                <a:solidFill>
                  <a:srgbClr val="800000"/>
                </a:solidFill>
                <a:latin typeface="Times New Roman" panose="02020603050405020304" pitchFamily="18" charset="0"/>
              </a:rPr>
              <a:t>e.g. China is a country with a large </a:t>
            </a:r>
          </a:p>
          <a:p>
            <a:pPr>
              <a:lnSpc>
                <a:spcPct val="105000"/>
              </a:lnSpc>
            </a:pPr>
            <a:r>
              <a:rPr lang="en-US" altLang="zh-CN" sz="3600" b="1" dirty="0">
                <a:solidFill>
                  <a:srgbClr val="800000"/>
                </a:solidFill>
                <a:latin typeface="Times New Roman" panose="02020603050405020304" pitchFamily="18" charset="0"/>
              </a:rPr>
              <a:t>       population.</a:t>
            </a:r>
          </a:p>
          <a:p>
            <a:pPr>
              <a:lnSpc>
                <a:spcPct val="105000"/>
              </a:lnSpc>
            </a:pPr>
            <a:r>
              <a:rPr lang="en-US" altLang="zh-CN" sz="3600" b="1" dirty="0">
                <a:solidFill>
                  <a:srgbClr val="9900FF"/>
                </a:solidFill>
                <a:latin typeface="Times New Roman" panose="02020603050405020304" pitchFamily="18" charset="0"/>
              </a:rPr>
              <a:t>       </a:t>
            </a:r>
            <a:r>
              <a:rPr lang="zh-CN" altLang="en-US" sz="3600" b="1" dirty="0">
                <a:solidFill>
                  <a:srgbClr val="9900FF"/>
                </a:solidFill>
                <a:latin typeface="Times New Roman" panose="02020603050405020304" pitchFamily="18" charset="0"/>
              </a:rPr>
              <a:t>中国是一个人口众多的国家。</a:t>
            </a:r>
          </a:p>
          <a:p>
            <a:pPr>
              <a:lnSpc>
                <a:spcPct val="105000"/>
              </a:lnSpc>
            </a:pPr>
            <a:r>
              <a:rPr lang="zh-CN" altLang="en-US" sz="3600" b="1" dirty="0">
                <a:latin typeface="Times New Roman" panose="02020603050405020304" pitchFamily="18" charset="0"/>
              </a:rPr>
              <a:t>提问有多少人口时，用</a:t>
            </a:r>
            <a:r>
              <a:rPr lang="en-US" altLang="zh-CN" sz="3600" b="1" dirty="0">
                <a:solidFill>
                  <a:srgbClr val="0000FF"/>
                </a:solidFill>
                <a:latin typeface="Times New Roman" panose="02020603050405020304" pitchFamily="18" charset="0"/>
              </a:rPr>
              <a:t>what</a:t>
            </a:r>
            <a:r>
              <a:rPr lang="zh-CN" altLang="en-US" sz="3600" b="1" dirty="0">
                <a:latin typeface="Times New Roman" panose="02020603050405020304" pitchFamily="18" charset="0"/>
              </a:rPr>
              <a:t>而不用</a:t>
            </a:r>
            <a:r>
              <a:rPr lang="en-US" altLang="zh-CN" sz="3600" b="1" dirty="0">
                <a:latin typeface="Times New Roman" panose="02020603050405020304" pitchFamily="18" charset="0"/>
              </a:rPr>
              <a:t>how many</a:t>
            </a:r>
            <a:r>
              <a:rPr lang="zh-CN" altLang="en-US" sz="3600" b="1" dirty="0">
                <a:latin typeface="Times New Roman" panose="02020603050405020304" pitchFamily="18" charset="0"/>
              </a:rPr>
              <a:t>或</a:t>
            </a:r>
            <a:r>
              <a:rPr lang="en-US" altLang="zh-CN" sz="3600" b="1" dirty="0">
                <a:latin typeface="Times New Roman" panose="02020603050405020304" pitchFamily="18" charset="0"/>
              </a:rPr>
              <a:t>how much</a:t>
            </a:r>
            <a:r>
              <a:rPr lang="zh-CN" altLang="en-US" sz="3600" b="1" dirty="0">
                <a:latin typeface="Times New Roman" panose="02020603050405020304" pitchFamily="18" charset="0"/>
              </a:rPr>
              <a:t>。  </a:t>
            </a:r>
          </a:p>
          <a:p>
            <a:pPr>
              <a:lnSpc>
                <a:spcPct val="105000"/>
              </a:lnSpc>
            </a:pPr>
            <a:r>
              <a:rPr lang="en-US" altLang="zh-CN" sz="3600" b="1" dirty="0">
                <a:solidFill>
                  <a:srgbClr val="800000"/>
                </a:solidFill>
                <a:latin typeface="Times New Roman" panose="02020603050405020304" pitchFamily="18" charset="0"/>
              </a:rPr>
              <a:t>e.g. What’s the population of Shanghai?    </a:t>
            </a:r>
          </a:p>
          <a:p>
            <a:pPr>
              <a:lnSpc>
                <a:spcPct val="105000"/>
              </a:lnSpc>
            </a:pPr>
            <a:r>
              <a:rPr lang="en-US" altLang="zh-CN" sz="3600" b="1" dirty="0">
                <a:solidFill>
                  <a:srgbClr val="800000"/>
                </a:solidFill>
                <a:latin typeface="Times New Roman" panose="02020603050405020304" pitchFamily="18" charset="0"/>
              </a:rPr>
              <a:t>      </a:t>
            </a:r>
            <a:r>
              <a:rPr lang="zh-CN" altLang="en-US" sz="3600" b="1" dirty="0">
                <a:solidFill>
                  <a:srgbClr val="9900FF"/>
                </a:solidFill>
                <a:latin typeface="Times New Roman" panose="02020603050405020304" pitchFamily="18" charset="0"/>
              </a:rPr>
              <a:t>上海有多少人</a:t>
            </a:r>
            <a:r>
              <a:rPr lang="en-US" altLang="zh-CN" sz="3600" b="1" dirty="0">
                <a:solidFill>
                  <a:srgbClr val="9900FF"/>
                </a:solidFill>
                <a:latin typeface="Times New Roman" panose="02020603050405020304" pitchFamily="18" charset="0"/>
              </a:rPr>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blinds(horizontal)">
                                      <p:cBhvr>
                                        <p:cTn id="7" dur="500"/>
                                        <p:tgtEl>
                                          <p:spTgt spid="215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506">
                                            <p:txEl>
                                              <p:pRg st="1" end="1"/>
                                            </p:txEl>
                                          </p:spTgt>
                                        </p:tgtEl>
                                        <p:attrNameLst>
                                          <p:attrName>style.visibility</p:attrName>
                                        </p:attrNameLst>
                                      </p:cBhvr>
                                      <p:to>
                                        <p:strVal val="visible"/>
                                      </p:to>
                                    </p:set>
                                    <p:animEffect transition="in" filter="blinds(horizontal)">
                                      <p:cBhvr>
                                        <p:cTn id="12" dur="500"/>
                                        <p:tgtEl>
                                          <p:spTgt spid="21506">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1506">
                                            <p:txEl>
                                              <p:pRg st="2" end="2"/>
                                            </p:txEl>
                                          </p:spTgt>
                                        </p:tgtEl>
                                        <p:attrNameLst>
                                          <p:attrName>style.visibility</p:attrName>
                                        </p:attrNameLst>
                                      </p:cBhvr>
                                      <p:to>
                                        <p:strVal val="visible"/>
                                      </p:to>
                                    </p:set>
                                    <p:animEffect transition="in" filter="blinds(horizontal)">
                                      <p:cBhvr>
                                        <p:cTn id="15" dur="500"/>
                                        <p:tgtEl>
                                          <p:spTgt spid="21506">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1506">
                                            <p:txEl>
                                              <p:pRg st="3" end="3"/>
                                            </p:txEl>
                                          </p:spTgt>
                                        </p:tgtEl>
                                        <p:attrNameLst>
                                          <p:attrName>style.visibility</p:attrName>
                                        </p:attrNameLst>
                                      </p:cBhvr>
                                      <p:to>
                                        <p:strVal val="visible"/>
                                      </p:to>
                                    </p:set>
                                    <p:animEffect transition="in" filter="blinds(horizontal)">
                                      <p:cBhvr>
                                        <p:cTn id="18" dur="500"/>
                                        <p:tgtEl>
                                          <p:spTgt spid="2150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1506">
                                            <p:txEl>
                                              <p:pRg st="4" end="4"/>
                                            </p:txEl>
                                          </p:spTgt>
                                        </p:tgtEl>
                                        <p:attrNameLst>
                                          <p:attrName>style.visibility</p:attrName>
                                        </p:attrNameLst>
                                      </p:cBhvr>
                                      <p:to>
                                        <p:strVal val="visible"/>
                                      </p:to>
                                    </p:set>
                                    <p:animEffect transition="in" filter="blinds(horizontal)">
                                      <p:cBhvr>
                                        <p:cTn id="23" dur="500"/>
                                        <p:tgtEl>
                                          <p:spTgt spid="21506">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1506">
                                            <p:txEl>
                                              <p:pRg st="5" end="5"/>
                                            </p:txEl>
                                          </p:spTgt>
                                        </p:tgtEl>
                                        <p:attrNameLst>
                                          <p:attrName>style.visibility</p:attrName>
                                        </p:attrNameLst>
                                      </p:cBhvr>
                                      <p:to>
                                        <p:strVal val="visible"/>
                                      </p:to>
                                    </p:set>
                                    <p:animEffect transition="in" filter="blinds(horizontal)">
                                      <p:cBhvr>
                                        <p:cTn id="28" dur="500"/>
                                        <p:tgtEl>
                                          <p:spTgt spid="21506">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21506">
                                            <p:txEl>
                                              <p:pRg st="6" end="6"/>
                                            </p:txEl>
                                          </p:spTgt>
                                        </p:tgtEl>
                                        <p:attrNameLst>
                                          <p:attrName>style.visibility</p:attrName>
                                        </p:attrNameLst>
                                      </p:cBhvr>
                                      <p:to>
                                        <p:strVal val="visible"/>
                                      </p:to>
                                    </p:set>
                                    <p:animEffect transition="in" filter="blinds(horizontal)">
                                      <p:cBhvr>
                                        <p:cTn id="31" dur="500"/>
                                        <p:tgtEl>
                                          <p:spTgt spid="2150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矩形 22529"/>
          <p:cNvSpPr>
            <a:spLocks noChangeArrowheads="1"/>
          </p:cNvSpPr>
          <p:nvPr/>
        </p:nvSpPr>
        <p:spPr bwMode="auto">
          <a:xfrm>
            <a:off x="609600" y="838200"/>
            <a:ext cx="7924800"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b="1">
                <a:latin typeface="Times New Roman" panose="02020603050405020304" pitchFamily="18" charset="0"/>
              </a:rPr>
              <a:t>The population of the world ___ getting larger and larger.</a:t>
            </a:r>
          </a:p>
          <a:p>
            <a:pPr>
              <a:lnSpc>
                <a:spcPct val="105000"/>
              </a:lnSpc>
            </a:pPr>
            <a:r>
              <a:rPr lang="en-US" altLang="zh-CN" sz="3600" b="1">
                <a:latin typeface="Times New Roman" panose="02020603050405020304" pitchFamily="18" charset="0"/>
              </a:rPr>
              <a:t>China is a country with a ______ population. (</a:t>
            </a:r>
            <a:r>
              <a:rPr lang="zh-CN" altLang="en-US" sz="3600" b="1">
                <a:latin typeface="Times New Roman" panose="02020603050405020304" pitchFamily="18" charset="0"/>
              </a:rPr>
              <a:t>多</a:t>
            </a:r>
            <a:r>
              <a:rPr lang="en-US" altLang="zh-CN" sz="3600" b="1">
                <a:latin typeface="Times New Roman" panose="02020603050405020304" pitchFamily="18" charset="0"/>
              </a:rPr>
              <a:t>)</a:t>
            </a:r>
          </a:p>
          <a:p>
            <a:pPr>
              <a:lnSpc>
                <a:spcPct val="105000"/>
              </a:lnSpc>
            </a:pPr>
            <a:r>
              <a:rPr lang="en-US" altLang="zh-CN" sz="3600" b="1">
                <a:latin typeface="Times New Roman" panose="02020603050405020304" pitchFamily="18" charset="0"/>
              </a:rPr>
              <a:t>Japan is a country with a _____ population. (</a:t>
            </a:r>
            <a:r>
              <a:rPr lang="zh-CN" altLang="en-US" sz="3600" b="1">
                <a:latin typeface="Times New Roman" panose="02020603050405020304" pitchFamily="18" charset="0"/>
              </a:rPr>
              <a:t>少</a:t>
            </a:r>
            <a:r>
              <a:rPr lang="en-US" altLang="zh-CN" sz="3600" b="1">
                <a:latin typeface="Times New Roman" panose="02020603050405020304" pitchFamily="18" charset="0"/>
              </a:rPr>
              <a:t>)</a:t>
            </a:r>
          </a:p>
          <a:p>
            <a:pPr>
              <a:lnSpc>
                <a:spcPct val="105000"/>
              </a:lnSpc>
            </a:pPr>
            <a:r>
              <a:rPr lang="en-US" altLang="zh-CN" sz="3600" b="1">
                <a:latin typeface="Times New Roman" panose="02020603050405020304" pitchFamily="18" charset="0"/>
              </a:rPr>
              <a:t>Our city has a population ___ two million.</a:t>
            </a:r>
          </a:p>
          <a:p>
            <a:pPr>
              <a:lnSpc>
                <a:spcPct val="105000"/>
              </a:lnSpc>
            </a:pPr>
            <a:r>
              <a:rPr lang="en-US" altLang="zh-CN" sz="3600" b="1">
                <a:latin typeface="Times New Roman" panose="02020603050405020304" pitchFamily="18" charset="0"/>
              </a:rPr>
              <a:t>What’s the population ___ Beijing? </a:t>
            </a:r>
          </a:p>
        </p:txBody>
      </p:sp>
      <p:sp>
        <p:nvSpPr>
          <p:cNvPr id="22531" name="文本框 22530"/>
          <p:cNvSpPr txBox="1">
            <a:spLocks noChangeArrowheads="1"/>
          </p:cNvSpPr>
          <p:nvPr/>
        </p:nvSpPr>
        <p:spPr bwMode="auto">
          <a:xfrm>
            <a:off x="6400800" y="855663"/>
            <a:ext cx="6096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600" b="1">
                <a:solidFill>
                  <a:srgbClr val="FF0000"/>
                </a:solidFill>
                <a:latin typeface="Times New Roman" panose="02020603050405020304" pitchFamily="18" charset="0"/>
              </a:rPr>
              <a:t>is</a:t>
            </a:r>
          </a:p>
        </p:txBody>
      </p:sp>
      <p:sp>
        <p:nvSpPr>
          <p:cNvPr id="22532" name="文本框 22531"/>
          <p:cNvSpPr txBox="1">
            <a:spLocks noChangeArrowheads="1"/>
          </p:cNvSpPr>
          <p:nvPr/>
        </p:nvSpPr>
        <p:spPr bwMode="auto">
          <a:xfrm>
            <a:off x="5791200" y="1922463"/>
            <a:ext cx="19812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600" b="1">
                <a:solidFill>
                  <a:srgbClr val="FF0000"/>
                </a:solidFill>
                <a:latin typeface="Times New Roman" panose="02020603050405020304" pitchFamily="18" charset="0"/>
              </a:rPr>
              <a:t>large</a:t>
            </a:r>
          </a:p>
        </p:txBody>
      </p:sp>
      <p:sp>
        <p:nvSpPr>
          <p:cNvPr id="22533" name="文本框 22532"/>
          <p:cNvSpPr txBox="1">
            <a:spLocks noChangeArrowheads="1"/>
          </p:cNvSpPr>
          <p:nvPr/>
        </p:nvSpPr>
        <p:spPr bwMode="auto">
          <a:xfrm>
            <a:off x="5638800" y="3141663"/>
            <a:ext cx="14478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600" b="1">
                <a:solidFill>
                  <a:srgbClr val="FF0000"/>
                </a:solidFill>
                <a:latin typeface="Times New Roman" panose="02020603050405020304" pitchFamily="18" charset="0"/>
              </a:rPr>
              <a:t>small</a:t>
            </a:r>
          </a:p>
        </p:txBody>
      </p:sp>
      <p:sp>
        <p:nvSpPr>
          <p:cNvPr id="22534" name="文本框 22533"/>
          <p:cNvSpPr txBox="1">
            <a:spLocks noChangeArrowheads="1"/>
          </p:cNvSpPr>
          <p:nvPr/>
        </p:nvSpPr>
        <p:spPr bwMode="auto">
          <a:xfrm>
            <a:off x="5791200" y="4284663"/>
            <a:ext cx="6096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600" b="1">
                <a:solidFill>
                  <a:srgbClr val="FF0000"/>
                </a:solidFill>
                <a:latin typeface="Times New Roman" panose="02020603050405020304" pitchFamily="18" charset="0"/>
              </a:rPr>
              <a:t>of</a:t>
            </a:r>
          </a:p>
        </p:txBody>
      </p:sp>
      <p:sp>
        <p:nvSpPr>
          <p:cNvPr id="22535" name="文本框 22534"/>
          <p:cNvSpPr txBox="1">
            <a:spLocks noChangeArrowheads="1"/>
          </p:cNvSpPr>
          <p:nvPr/>
        </p:nvSpPr>
        <p:spPr bwMode="auto">
          <a:xfrm>
            <a:off x="5214938" y="5427663"/>
            <a:ext cx="1109662"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05000"/>
              </a:lnSpc>
              <a:spcBef>
                <a:spcPct val="50000"/>
              </a:spcBef>
            </a:pPr>
            <a:r>
              <a:rPr lang="en-US" altLang="zh-CN" sz="3600" b="1">
                <a:solidFill>
                  <a:srgbClr val="FF0000"/>
                </a:solidFill>
                <a:latin typeface="Times New Roman" panose="02020603050405020304" pitchFamily="18" charset="0"/>
              </a:rPr>
              <a:t>of</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animEffect transition="in" filter="randombar(horizontal)">
                                      <p:cBhvr>
                                        <p:cTn id="7" dur="500"/>
                                        <p:tgtEl>
                                          <p:spTgt spid="225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532"/>
                                        </p:tgtEl>
                                        <p:attrNameLst>
                                          <p:attrName>style.visibility</p:attrName>
                                        </p:attrNameLst>
                                      </p:cBhvr>
                                      <p:to>
                                        <p:strVal val="visible"/>
                                      </p:to>
                                    </p:set>
                                    <p:animEffect transition="in" filter="randombar(horizontal)">
                                      <p:cBhvr>
                                        <p:cTn id="12" dur="500"/>
                                        <p:tgtEl>
                                          <p:spTgt spid="2253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2533"/>
                                        </p:tgtEl>
                                        <p:attrNameLst>
                                          <p:attrName>style.visibility</p:attrName>
                                        </p:attrNameLst>
                                      </p:cBhvr>
                                      <p:to>
                                        <p:strVal val="visible"/>
                                      </p:to>
                                    </p:set>
                                    <p:animEffect transition="in" filter="randombar(horizontal)">
                                      <p:cBhvr>
                                        <p:cTn id="17" dur="500"/>
                                        <p:tgtEl>
                                          <p:spTgt spid="2253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534"/>
                                        </p:tgtEl>
                                        <p:attrNameLst>
                                          <p:attrName>style.visibility</p:attrName>
                                        </p:attrNameLst>
                                      </p:cBhvr>
                                      <p:to>
                                        <p:strVal val="visible"/>
                                      </p:to>
                                    </p:set>
                                    <p:animEffect transition="in" filter="randombar(horizontal)">
                                      <p:cBhvr>
                                        <p:cTn id="22" dur="500"/>
                                        <p:tgtEl>
                                          <p:spTgt spid="2253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2535"/>
                                        </p:tgtEl>
                                        <p:attrNameLst>
                                          <p:attrName>style.visibility</p:attrName>
                                        </p:attrNameLst>
                                      </p:cBhvr>
                                      <p:to>
                                        <p:strVal val="visible"/>
                                      </p:to>
                                    </p:set>
                                    <p:animEffect transition="in" filter="randombar(horizontal)">
                                      <p:cBhvr>
                                        <p:cTn id="27" dur="500"/>
                                        <p:tgtEl>
                                          <p:spTgt spid="225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2" grpId="0"/>
      <p:bldP spid="22533" grpId="0"/>
      <p:bldP spid="22534" grpId="0"/>
      <p:bldP spid="2253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矩形 24577"/>
          <p:cNvSpPr>
            <a:spLocks noChangeArrowheads="1"/>
          </p:cNvSpPr>
          <p:nvPr/>
        </p:nvSpPr>
        <p:spPr bwMode="auto">
          <a:xfrm>
            <a:off x="533400" y="457200"/>
            <a:ext cx="8070850"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49225">
              <a:lnSpc>
                <a:spcPct val="105000"/>
              </a:lnSpc>
              <a:tabLst>
                <a:tab pos="228600" algn="l"/>
              </a:tabLst>
            </a:pPr>
            <a:r>
              <a:rPr lang="en-US" altLang="zh-CN" sz="3500" b="1">
                <a:solidFill>
                  <a:srgbClr val="008000"/>
                </a:solidFill>
              </a:rPr>
              <a:t>3. Have you been to any other countries in Asia?</a:t>
            </a:r>
          </a:p>
        </p:txBody>
      </p:sp>
      <p:sp>
        <p:nvSpPr>
          <p:cNvPr id="24579" name="矩形 24578"/>
          <p:cNvSpPr>
            <a:spLocks noChangeArrowheads="1"/>
          </p:cNvSpPr>
          <p:nvPr/>
        </p:nvSpPr>
        <p:spPr bwMode="auto">
          <a:xfrm>
            <a:off x="609600" y="1905000"/>
            <a:ext cx="7964488" cy="412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b="1">
                <a:latin typeface="Times New Roman" panose="02020603050405020304" pitchFamily="18" charset="0"/>
              </a:rPr>
              <a:t>have / has been to</a:t>
            </a:r>
            <a:r>
              <a:rPr lang="zh-CN" altLang="en-US" sz="3600" b="1">
                <a:latin typeface="Times New Roman" panose="02020603050405020304" pitchFamily="18" charset="0"/>
              </a:rPr>
              <a:t>，表示到过某地，现在不在该地，已经回来。</a:t>
            </a:r>
          </a:p>
          <a:p>
            <a:pPr>
              <a:lnSpc>
                <a:spcPct val="105000"/>
              </a:lnSpc>
            </a:pPr>
            <a:r>
              <a:rPr lang="en-US" altLang="zh-CN" sz="3600" b="1">
                <a:latin typeface="Times New Roman" panose="02020603050405020304" pitchFamily="18" charset="0"/>
              </a:rPr>
              <a:t>have / has been in</a:t>
            </a:r>
            <a:r>
              <a:rPr lang="zh-CN" altLang="en-US" sz="3600" b="1">
                <a:latin typeface="Times New Roman" panose="02020603050405020304" pitchFamily="18" charset="0"/>
              </a:rPr>
              <a:t>，表示到过，去过；或表示一段时间待在某地。</a:t>
            </a:r>
          </a:p>
          <a:p>
            <a:pPr>
              <a:lnSpc>
                <a:spcPct val="105000"/>
              </a:lnSpc>
            </a:pPr>
            <a:r>
              <a:rPr lang="en-US" altLang="zh-CN" sz="3600" b="1">
                <a:latin typeface="Times New Roman" panose="02020603050405020304" pitchFamily="18" charset="0"/>
              </a:rPr>
              <a:t>have / has gone to</a:t>
            </a:r>
            <a:r>
              <a:rPr lang="zh-CN" altLang="en-US" sz="3600" b="1">
                <a:latin typeface="Times New Roman" panose="02020603050405020304" pitchFamily="18" charset="0"/>
              </a:rPr>
              <a:t>，表示到某地去了，不在本地，或在去某地途中，或已经 到达该地。</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blinds(horizontal)">
                                      <p:cBhvr>
                                        <p:cTn id="7" dur="500"/>
                                        <p:tgtEl>
                                          <p:spTgt spid="245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矩形 25601"/>
          <p:cNvSpPr>
            <a:spLocks noChangeArrowheads="1"/>
          </p:cNvSpPr>
          <p:nvPr/>
        </p:nvSpPr>
        <p:spPr bwMode="auto">
          <a:xfrm>
            <a:off x="609600" y="381000"/>
            <a:ext cx="7561263"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spcBef>
                <a:spcPct val="30000"/>
              </a:spcBef>
            </a:pPr>
            <a:r>
              <a:rPr lang="en-US" altLang="zh-CN" sz="3600" b="1">
                <a:solidFill>
                  <a:srgbClr val="0000FF"/>
                </a:solidFill>
                <a:latin typeface="Times New Roman" panose="02020603050405020304" pitchFamily="18" charset="0"/>
              </a:rPr>
              <a:t>He </a:t>
            </a:r>
            <a:r>
              <a:rPr lang="en-US" altLang="zh-CN" sz="3600" b="1">
                <a:solidFill>
                  <a:srgbClr val="FF0000"/>
                </a:solidFill>
                <a:latin typeface="Times New Roman" panose="02020603050405020304" pitchFamily="18" charset="0"/>
              </a:rPr>
              <a:t>has been to</a:t>
            </a:r>
            <a:r>
              <a:rPr lang="en-US" altLang="zh-CN" sz="3600" b="1">
                <a:solidFill>
                  <a:srgbClr val="0000FF"/>
                </a:solidFill>
                <a:latin typeface="Times New Roman" panose="02020603050405020304" pitchFamily="18" charset="0"/>
              </a:rPr>
              <a:t> Paris three times. </a:t>
            </a:r>
          </a:p>
          <a:p>
            <a:pPr>
              <a:lnSpc>
                <a:spcPct val="130000"/>
              </a:lnSpc>
              <a:spcBef>
                <a:spcPct val="30000"/>
              </a:spcBef>
            </a:pPr>
            <a:r>
              <a:rPr lang="zh-CN" altLang="en-US" sz="3600" b="1">
                <a:solidFill>
                  <a:srgbClr val="006600"/>
                </a:solidFill>
                <a:latin typeface="Times New Roman" panose="02020603050405020304" pitchFamily="18" charset="0"/>
              </a:rPr>
              <a:t>他去过巴黎三次。</a:t>
            </a:r>
          </a:p>
          <a:p>
            <a:pPr>
              <a:lnSpc>
                <a:spcPct val="130000"/>
              </a:lnSpc>
              <a:spcBef>
                <a:spcPct val="30000"/>
              </a:spcBef>
            </a:pPr>
            <a:r>
              <a:rPr lang="en-US" altLang="zh-CN" sz="3600" b="1">
                <a:solidFill>
                  <a:srgbClr val="0000FF"/>
                </a:solidFill>
                <a:latin typeface="Times New Roman" panose="02020603050405020304" pitchFamily="18" charset="0"/>
              </a:rPr>
              <a:t>They </a:t>
            </a:r>
            <a:r>
              <a:rPr lang="en-US" altLang="zh-CN" sz="3600" b="1">
                <a:solidFill>
                  <a:srgbClr val="FF0000"/>
                </a:solidFill>
                <a:latin typeface="Times New Roman" panose="02020603050405020304" pitchFamily="18" charset="0"/>
              </a:rPr>
              <a:t>have been to</a:t>
            </a:r>
            <a:r>
              <a:rPr lang="en-US" altLang="zh-CN" sz="3600" b="1">
                <a:solidFill>
                  <a:srgbClr val="0000FF"/>
                </a:solidFill>
                <a:latin typeface="Times New Roman" panose="02020603050405020304" pitchFamily="18" charset="0"/>
              </a:rPr>
              <a:t> the zoo.</a:t>
            </a:r>
            <a:r>
              <a:rPr lang="en-US" altLang="zh-CN" sz="3600" b="1">
                <a:latin typeface="Times New Roman" panose="02020603050405020304" pitchFamily="18" charset="0"/>
              </a:rPr>
              <a:t> </a:t>
            </a:r>
          </a:p>
          <a:p>
            <a:pPr>
              <a:lnSpc>
                <a:spcPct val="130000"/>
              </a:lnSpc>
              <a:spcBef>
                <a:spcPct val="30000"/>
              </a:spcBef>
            </a:pPr>
            <a:r>
              <a:rPr lang="zh-CN" altLang="en-US" sz="3600" b="1">
                <a:solidFill>
                  <a:srgbClr val="006600"/>
                </a:solidFill>
                <a:latin typeface="Times New Roman" panose="02020603050405020304" pitchFamily="18" charset="0"/>
              </a:rPr>
              <a:t>他们到动物园去了。</a:t>
            </a:r>
            <a:r>
              <a:rPr lang="zh-CN" altLang="en-US" sz="3600" b="1">
                <a:latin typeface="Times New Roman" panose="02020603050405020304" pitchFamily="18" charset="0"/>
              </a:rPr>
              <a:t> </a:t>
            </a:r>
          </a:p>
          <a:p>
            <a:pPr>
              <a:lnSpc>
                <a:spcPct val="130000"/>
              </a:lnSpc>
              <a:spcBef>
                <a:spcPct val="30000"/>
              </a:spcBef>
            </a:pPr>
            <a:r>
              <a:rPr lang="en-US" altLang="zh-CN" sz="3600" b="1">
                <a:solidFill>
                  <a:srgbClr val="0000FF"/>
                </a:solidFill>
                <a:latin typeface="Times New Roman" panose="02020603050405020304" pitchFamily="18" charset="0"/>
              </a:rPr>
              <a:t>He </a:t>
            </a:r>
            <a:r>
              <a:rPr lang="en-US" altLang="zh-CN" sz="3600" b="1">
                <a:solidFill>
                  <a:srgbClr val="FF0000"/>
                </a:solidFill>
                <a:latin typeface="Times New Roman" panose="02020603050405020304" pitchFamily="18" charset="0"/>
              </a:rPr>
              <a:t>has gone to</a:t>
            </a:r>
            <a:r>
              <a:rPr lang="en-US" altLang="zh-CN" sz="3600" b="1">
                <a:solidFill>
                  <a:srgbClr val="0000FF"/>
                </a:solidFill>
                <a:latin typeface="Times New Roman" panose="02020603050405020304" pitchFamily="18" charset="0"/>
              </a:rPr>
              <a:t> see her uncle. </a:t>
            </a:r>
          </a:p>
          <a:p>
            <a:pPr>
              <a:lnSpc>
                <a:spcPct val="130000"/>
              </a:lnSpc>
              <a:spcBef>
                <a:spcPct val="30000"/>
              </a:spcBef>
            </a:pPr>
            <a:r>
              <a:rPr lang="zh-CN" altLang="en-US" sz="3600" b="1">
                <a:solidFill>
                  <a:srgbClr val="006600"/>
                </a:solidFill>
                <a:latin typeface="Times New Roman" panose="02020603050405020304" pitchFamily="18" charset="0"/>
              </a:rPr>
              <a:t>他去看他叔叔了。</a:t>
            </a:r>
          </a:p>
          <a:p>
            <a:pPr>
              <a:lnSpc>
                <a:spcPct val="130000"/>
              </a:lnSpc>
              <a:spcBef>
                <a:spcPct val="30000"/>
              </a:spcBef>
            </a:pPr>
            <a:r>
              <a:rPr lang="en-US" altLang="zh-CN" sz="3600" b="1">
                <a:solidFill>
                  <a:srgbClr val="FF0000"/>
                </a:solidFill>
                <a:latin typeface="Times New Roman" panose="02020603050405020304" pitchFamily="18" charset="0"/>
              </a:rPr>
              <a:t>I’ve been in</a:t>
            </a:r>
            <a:r>
              <a:rPr lang="en-US" altLang="zh-CN" sz="3600" b="1">
                <a:solidFill>
                  <a:srgbClr val="0000FF"/>
                </a:solidFill>
                <a:latin typeface="Times New Roman" panose="02020603050405020304" pitchFamily="18" charset="0"/>
              </a:rPr>
              <a:t> London for two years.</a:t>
            </a:r>
            <a:r>
              <a:rPr lang="en-US" altLang="zh-CN" sz="3600" b="1">
                <a:latin typeface="Times New Roman" panose="02020603050405020304" pitchFamily="18" charset="0"/>
              </a:rPr>
              <a:t> </a:t>
            </a:r>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文本框 13313"/>
          <p:cNvSpPr txBox="1">
            <a:spLocks noChangeArrowheads="1"/>
          </p:cNvSpPr>
          <p:nvPr/>
        </p:nvSpPr>
        <p:spPr bwMode="auto">
          <a:xfrm>
            <a:off x="914400" y="2057400"/>
            <a:ext cx="7620000" cy="426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spcBef>
                <a:spcPct val="20000"/>
              </a:spcBef>
              <a:buClr>
                <a:schemeClr val="accent2"/>
              </a:buClr>
              <a:buFont typeface="Wingdings" panose="05000000000000000000" pitchFamily="2" charset="2"/>
              <a:buChar char="Ø"/>
            </a:pPr>
            <a:r>
              <a:rPr lang="en-US" altLang="zh-CN" sz="3600" b="1" dirty="0">
                <a:latin typeface="Times New Roman" panose="02020603050405020304" pitchFamily="18" charset="0"/>
                <a:ea typeface="楷体_GB2312" pitchFamily="49" charset="-122"/>
              </a:rPr>
              <a:t> To understand the text</a:t>
            </a:r>
          </a:p>
          <a:p>
            <a:pPr>
              <a:lnSpc>
                <a:spcPct val="110000"/>
              </a:lnSpc>
              <a:spcBef>
                <a:spcPct val="20000"/>
              </a:spcBef>
              <a:buClr>
                <a:schemeClr val="accent2"/>
              </a:buClr>
              <a:buFont typeface="Wingdings" panose="05000000000000000000" pitchFamily="2" charset="2"/>
              <a:buChar char="Ø"/>
            </a:pPr>
            <a:r>
              <a:rPr lang="en-US" altLang="zh-CN" sz="3600" b="1" dirty="0">
                <a:latin typeface="Times New Roman" panose="02020603050405020304" pitchFamily="18" charset="0"/>
                <a:ea typeface="楷体_GB2312" pitchFamily="49" charset="-122"/>
              </a:rPr>
              <a:t> To learn the Present Perfect Tense</a:t>
            </a:r>
            <a:endParaRPr lang="en-US" altLang="zh-CN" sz="3600" b="1" dirty="0">
              <a:solidFill>
                <a:srgbClr val="0000FF"/>
              </a:solidFill>
              <a:latin typeface="Times New Roman" panose="02020603050405020304" pitchFamily="18" charset="0"/>
              <a:ea typeface="楷体_GB2312" pitchFamily="49" charset="-122"/>
            </a:endParaRPr>
          </a:p>
          <a:p>
            <a:pPr>
              <a:lnSpc>
                <a:spcPct val="110000"/>
              </a:lnSpc>
              <a:spcBef>
                <a:spcPct val="20000"/>
              </a:spcBef>
              <a:buClr>
                <a:schemeClr val="accent2"/>
              </a:buClr>
              <a:buFont typeface="Wingdings" panose="05000000000000000000" pitchFamily="2" charset="2"/>
              <a:buChar char="Ø"/>
            </a:pPr>
            <a:r>
              <a:rPr lang="en-US" altLang="zh-CN" sz="3600" b="1" dirty="0">
                <a:latin typeface="Times New Roman" panose="02020603050405020304" pitchFamily="18" charset="0"/>
                <a:ea typeface="楷体_GB2312" pitchFamily="49" charset="-122"/>
              </a:rPr>
              <a:t> To use the words correctly:</a:t>
            </a:r>
          </a:p>
          <a:p>
            <a:pPr>
              <a:lnSpc>
                <a:spcPct val="110000"/>
              </a:lnSpc>
              <a:spcBef>
                <a:spcPct val="20000"/>
              </a:spcBef>
              <a:buClr>
                <a:schemeClr val="accent2"/>
              </a:buClr>
              <a:buFont typeface="Wingdings" panose="05000000000000000000" pitchFamily="2" charset="2"/>
              <a:buNone/>
            </a:pPr>
            <a:r>
              <a:rPr lang="en-US" altLang="zh-CN" sz="3600" b="1" dirty="0">
                <a:solidFill>
                  <a:srgbClr val="0000FF"/>
                </a:solidFill>
                <a:latin typeface="Times New Roman" panose="02020603050405020304" pitchFamily="18" charset="0"/>
                <a:ea typeface="楷体_GB2312" pitchFamily="49" charset="-122"/>
              </a:rPr>
              <a:t>     population        abroad </a:t>
            </a:r>
          </a:p>
          <a:p>
            <a:pPr>
              <a:lnSpc>
                <a:spcPct val="110000"/>
              </a:lnSpc>
              <a:spcBef>
                <a:spcPct val="20000"/>
              </a:spcBef>
              <a:buClr>
                <a:schemeClr val="accent2"/>
              </a:buClr>
              <a:buFont typeface="Wingdings" panose="05000000000000000000" pitchFamily="2" charset="2"/>
              <a:buNone/>
            </a:pPr>
            <a:r>
              <a:rPr lang="en-US" altLang="zh-CN" sz="3600" b="1" dirty="0">
                <a:solidFill>
                  <a:srgbClr val="0000FF"/>
                </a:solidFill>
                <a:latin typeface="Times New Roman" panose="02020603050405020304" pitchFamily="18" charset="0"/>
                <a:ea typeface="楷体_GB2312" pitchFamily="49" charset="-122"/>
              </a:rPr>
              <a:t>     Japan                Japanese  </a:t>
            </a:r>
          </a:p>
          <a:p>
            <a:pPr>
              <a:lnSpc>
                <a:spcPct val="110000"/>
              </a:lnSpc>
              <a:spcBef>
                <a:spcPct val="20000"/>
              </a:spcBef>
              <a:buClr>
                <a:schemeClr val="accent2"/>
              </a:buClr>
              <a:buFont typeface="Wingdings" panose="05000000000000000000" pitchFamily="2" charset="2"/>
              <a:buNone/>
            </a:pPr>
            <a:r>
              <a:rPr lang="en-US" altLang="zh-CN" sz="3600" b="1" dirty="0">
                <a:solidFill>
                  <a:srgbClr val="0000FF"/>
                </a:solidFill>
                <a:latin typeface="Times New Roman" panose="02020603050405020304" pitchFamily="18" charset="0"/>
                <a:ea typeface="楷体_GB2312" pitchFamily="49" charset="-122"/>
              </a:rPr>
              <a:t>     island                 Pacific</a:t>
            </a:r>
          </a:p>
        </p:txBody>
      </p:sp>
      <p:grpSp>
        <p:nvGrpSpPr>
          <p:cNvPr id="5122" name="组合 13314"/>
          <p:cNvGrpSpPr/>
          <p:nvPr/>
        </p:nvGrpSpPr>
        <p:grpSpPr bwMode="auto">
          <a:xfrm>
            <a:off x="1981200" y="762000"/>
            <a:ext cx="4405313" cy="1138238"/>
            <a:chOff x="1344" y="554"/>
            <a:chExt cx="2775" cy="717"/>
          </a:xfrm>
        </p:grpSpPr>
        <p:pic>
          <p:nvPicPr>
            <p:cNvPr id="5123" name="图片 13315" descr="08061123"/>
            <p:cNvPicPr>
              <a:picLocks noChangeAspect="1" noChangeArrowheads="1"/>
            </p:cNvPicPr>
            <p:nvPr/>
          </p:nvPicPr>
          <p:blipFill>
            <a:blip r:embed="rId2" cstate="email"/>
            <a:srcRect/>
            <a:stretch>
              <a:fillRect/>
            </a:stretch>
          </p:blipFill>
          <p:spPr bwMode="auto">
            <a:xfrm>
              <a:off x="1344" y="554"/>
              <a:ext cx="2775" cy="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文本框 13316"/>
            <p:cNvSpPr txBox="1">
              <a:spLocks noChangeArrowheads="1"/>
            </p:cNvSpPr>
            <p:nvPr/>
          </p:nvSpPr>
          <p:spPr bwMode="auto">
            <a:xfrm>
              <a:off x="2016" y="720"/>
              <a:ext cx="13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objectives</a:t>
              </a:r>
            </a:p>
          </p:txBody>
        </p:sp>
      </p:gr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Effect transition="in" filter="dissolve">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314">
                                            <p:txEl>
                                              <p:pRg st="1" end="1"/>
                                            </p:txEl>
                                          </p:spTgt>
                                        </p:tgtEl>
                                        <p:attrNameLst>
                                          <p:attrName>style.visibility</p:attrName>
                                        </p:attrNameLst>
                                      </p:cBhvr>
                                      <p:to>
                                        <p:strVal val="visible"/>
                                      </p:to>
                                    </p:set>
                                    <p:animEffect transition="in" filter="dissolve">
                                      <p:cBhvr>
                                        <p:cTn id="12" dur="500"/>
                                        <p:tgtEl>
                                          <p:spTgt spid="133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3314">
                                            <p:txEl>
                                              <p:pRg st="2" end="2"/>
                                            </p:txEl>
                                          </p:spTgt>
                                        </p:tgtEl>
                                        <p:attrNameLst>
                                          <p:attrName>style.visibility</p:attrName>
                                        </p:attrNameLst>
                                      </p:cBhvr>
                                      <p:to>
                                        <p:strVal val="visible"/>
                                      </p:to>
                                    </p:set>
                                    <p:animEffect transition="in" filter="dissolve">
                                      <p:cBhvr>
                                        <p:cTn id="17" dur="500"/>
                                        <p:tgtEl>
                                          <p:spTgt spid="13314">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13314">
                                            <p:txEl>
                                              <p:pRg st="3" end="3"/>
                                            </p:txEl>
                                          </p:spTgt>
                                        </p:tgtEl>
                                        <p:attrNameLst>
                                          <p:attrName>style.visibility</p:attrName>
                                        </p:attrNameLst>
                                      </p:cBhvr>
                                      <p:to>
                                        <p:strVal val="visible"/>
                                      </p:to>
                                    </p:set>
                                    <p:animEffect transition="in" filter="dissolve">
                                      <p:cBhvr>
                                        <p:cTn id="20" dur="500"/>
                                        <p:tgtEl>
                                          <p:spTgt spid="13314">
                                            <p:txEl>
                                              <p:pRg st="3" end="3"/>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13314">
                                            <p:txEl>
                                              <p:pRg st="4" end="4"/>
                                            </p:txEl>
                                          </p:spTgt>
                                        </p:tgtEl>
                                        <p:attrNameLst>
                                          <p:attrName>style.visibility</p:attrName>
                                        </p:attrNameLst>
                                      </p:cBhvr>
                                      <p:to>
                                        <p:strVal val="visible"/>
                                      </p:to>
                                    </p:set>
                                    <p:animEffect transition="in" filter="dissolve">
                                      <p:cBhvr>
                                        <p:cTn id="23" dur="500"/>
                                        <p:tgtEl>
                                          <p:spTgt spid="13314">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13314">
                                            <p:txEl>
                                              <p:pRg st="5" end="5"/>
                                            </p:txEl>
                                          </p:spTgt>
                                        </p:tgtEl>
                                        <p:attrNameLst>
                                          <p:attrName>style.visibility</p:attrName>
                                        </p:attrNameLst>
                                      </p:cBhvr>
                                      <p:to>
                                        <p:strVal val="visible"/>
                                      </p:to>
                                    </p:set>
                                    <p:animEffect transition="in" filter="dissolve">
                                      <p:cBhvr>
                                        <p:cTn id="26" dur="500"/>
                                        <p:tgtEl>
                                          <p:spTgt spid="133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框 26625"/>
          <p:cNvSpPr txBox="1">
            <a:spLocks noChangeArrowheads="1"/>
          </p:cNvSpPr>
          <p:nvPr/>
        </p:nvSpPr>
        <p:spPr bwMode="auto">
          <a:xfrm>
            <a:off x="685800" y="457200"/>
            <a:ext cx="8001000" cy="595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500" b="1">
                <a:solidFill>
                  <a:srgbClr val="008000"/>
                </a:solidFill>
              </a:rPr>
              <a:t>4. Japanese </a:t>
            </a:r>
          </a:p>
          <a:p>
            <a:r>
              <a:rPr lang="en-US" altLang="zh-CN" sz="3500" b="1">
                <a:latin typeface="Times New Roman" panose="02020603050405020304" pitchFamily="18" charset="0"/>
              </a:rPr>
              <a:t>(1) </a:t>
            </a:r>
            <a:r>
              <a:rPr lang="zh-CN" altLang="en-US" sz="3500" b="1">
                <a:latin typeface="Times New Roman" panose="02020603050405020304" pitchFamily="18" charset="0"/>
              </a:rPr>
              <a:t>日语  </a:t>
            </a:r>
          </a:p>
          <a:p>
            <a:r>
              <a:rPr lang="en-US" altLang="zh-CN" sz="3500" b="1">
                <a:solidFill>
                  <a:srgbClr val="800000"/>
                </a:solidFill>
                <a:latin typeface="Times New Roman" panose="02020603050405020304" pitchFamily="18" charset="0"/>
              </a:rPr>
              <a:t>e.g. They speak Japanese in Japan.</a:t>
            </a:r>
          </a:p>
          <a:p>
            <a:r>
              <a:rPr lang="zh-CN" altLang="en-US" sz="3500" b="1">
                <a:solidFill>
                  <a:srgbClr val="9900FF"/>
                </a:solidFill>
                <a:latin typeface="Times New Roman" panose="02020603050405020304" pitchFamily="18" charset="0"/>
              </a:rPr>
              <a:t>在日本人们说日语。</a:t>
            </a:r>
          </a:p>
          <a:p>
            <a:r>
              <a:rPr lang="en-US" altLang="zh-CN" sz="3500" b="1">
                <a:latin typeface="Times New Roman" panose="02020603050405020304" pitchFamily="18" charset="0"/>
              </a:rPr>
              <a:t>(2) </a:t>
            </a:r>
            <a:r>
              <a:rPr lang="zh-CN" altLang="en-US" sz="3500" b="1">
                <a:latin typeface="Times New Roman" panose="02020603050405020304" pitchFamily="18" charset="0"/>
              </a:rPr>
              <a:t>日本人 </a:t>
            </a:r>
            <a:r>
              <a:rPr lang="en-US" altLang="zh-CN" sz="3500" b="1">
                <a:latin typeface="Times New Roman" panose="02020603050405020304" pitchFamily="18" charset="0"/>
              </a:rPr>
              <a:t>n. </a:t>
            </a:r>
            <a:r>
              <a:rPr lang="zh-CN" altLang="en-US" sz="3500" b="1">
                <a:latin typeface="Times New Roman" panose="02020603050405020304" pitchFamily="18" charset="0"/>
              </a:rPr>
              <a:t>单数复数同形</a:t>
            </a:r>
          </a:p>
          <a:p>
            <a:r>
              <a:rPr lang="en-US" altLang="zh-CN" sz="3500" b="1">
                <a:solidFill>
                  <a:srgbClr val="800000"/>
                </a:solidFill>
                <a:latin typeface="Times New Roman" panose="02020603050405020304" pitchFamily="18" charset="0"/>
              </a:rPr>
              <a:t>e.g. There are two Japanese talking with our teacher.</a:t>
            </a:r>
          </a:p>
          <a:p>
            <a:r>
              <a:rPr lang="zh-CN" altLang="en-US" sz="3500" b="1">
                <a:solidFill>
                  <a:srgbClr val="9900FF"/>
                </a:solidFill>
                <a:latin typeface="Times New Roman" panose="02020603050405020304" pitchFamily="18" charset="0"/>
              </a:rPr>
              <a:t>有两个日本人正在和我们的老师谈话。</a:t>
            </a:r>
          </a:p>
          <a:p>
            <a:r>
              <a:rPr lang="en-US" altLang="zh-CN" sz="3500" b="1">
                <a:latin typeface="Times New Roman" panose="02020603050405020304" pitchFamily="18" charset="0"/>
              </a:rPr>
              <a:t>(3) </a:t>
            </a:r>
            <a:r>
              <a:rPr lang="zh-CN" altLang="en-US" sz="3500" b="1">
                <a:latin typeface="Times New Roman" panose="02020603050405020304" pitchFamily="18" charset="0"/>
              </a:rPr>
              <a:t>日本人的 </a:t>
            </a:r>
            <a:r>
              <a:rPr lang="en-US" altLang="zh-CN" sz="3500" b="1">
                <a:latin typeface="Times New Roman" panose="02020603050405020304" pitchFamily="18" charset="0"/>
              </a:rPr>
              <a:t>adj.</a:t>
            </a:r>
          </a:p>
          <a:p>
            <a:r>
              <a:rPr lang="en-US" altLang="zh-CN" sz="3500" b="1">
                <a:solidFill>
                  <a:srgbClr val="800000"/>
                </a:solidFill>
                <a:latin typeface="Times New Roman" panose="02020603050405020304" pitchFamily="18" charset="0"/>
              </a:rPr>
              <a:t>e.g.  She is a Japanese girl.</a:t>
            </a:r>
          </a:p>
          <a:p>
            <a:r>
              <a:rPr lang="zh-CN" altLang="en-US" sz="3500" b="1">
                <a:solidFill>
                  <a:srgbClr val="9900FF"/>
                </a:solidFill>
                <a:latin typeface="Times New Roman" panose="02020603050405020304" pitchFamily="18" charset="0"/>
              </a:rPr>
              <a:t>她是一个日本姑娘。</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6">
                                            <p:txEl>
                                              <p:pRg st="1" end="1"/>
                                            </p:txEl>
                                          </p:spTgt>
                                        </p:tgtEl>
                                        <p:attrNameLst>
                                          <p:attrName>style.visibility</p:attrName>
                                        </p:attrNameLst>
                                      </p:cBhvr>
                                      <p:to>
                                        <p:strVal val="visible"/>
                                      </p:to>
                                    </p:set>
                                    <p:animEffect transition="in" filter="blinds(horizontal)">
                                      <p:cBhvr>
                                        <p:cTn id="7" dur="500"/>
                                        <p:tgtEl>
                                          <p:spTgt spid="2662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6626">
                                            <p:txEl>
                                              <p:pRg st="2" end="2"/>
                                            </p:txEl>
                                          </p:spTgt>
                                        </p:tgtEl>
                                        <p:attrNameLst>
                                          <p:attrName>style.visibility</p:attrName>
                                        </p:attrNameLst>
                                      </p:cBhvr>
                                      <p:to>
                                        <p:strVal val="visible"/>
                                      </p:to>
                                    </p:set>
                                    <p:animEffect transition="in" filter="blinds(horizontal)">
                                      <p:cBhvr>
                                        <p:cTn id="10" dur="500"/>
                                        <p:tgtEl>
                                          <p:spTgt spid="26626">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26626">
                                            <p:txEl>
                                              <p:pRg st="3" end="3"/>
                                            </p:txEl>
                                          </p:spTgt>
                                        </p:tgtEl>
                                        <p:attrNameLst>
                                          <p:attrName>style.visibility</p:attrName>
                                        </p:attrNameLst>
                                      </p:cBhvr>
                                      <p:to>
                                        <p:strVal val="visible"/>
                                      </p:to>
                                    </p:set>
                                    <p:animEffect transition="in" filter="blinds(horizontal)">
                                      <p:cBhvr>
                                        <p:cTn id="13" dur="500"/>
                                        <p:tgtEl>
                                          <p:spTgt spid="2662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6626">
                                            <p:txEl>
                                              <p:pRg st="4" end="4"/>
                                            </p:txEl>
                                          </p:spTgt>
                                        </p:tgtEl>
                                        <p:attrNameLst>
                                          <p:attrName>style.visibility</p:attrName>
                                        </p:attrNameLst>
                                      </p:cBhvr>
                                      <p:to>
                                        <p:strVal val="visible"/>
                                      </p:to>
                                    </p:set>
                                    <p:animEffect transition="in" filter="blinds(horizontal)">
                                      <p:cBhvr>
                                        <p:cTn id="18" dur="500"/>
                                        <p:tgtEl>
                                          <p:spTgt spid="26626">
                                            <p:txEl>
                                              <p:pRg st="4" end="4"/>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6626">
                                            <p:txEl>
                                              <p:pRg st="5" end="5"/>
                                            </p:txEl>
                                          </p:spTgt>
                                        </p:tgtEl>
                                        <p:attrNameLst>
                                          <p:attrName>style.visibility</p:attrName>
                                        </p:attrNameLst>
                                      </p:cBhvr>
                                      <p:to>
                                        <p:strVal val="visible"/>
                                      </p:to>
                                    </p:set>
                                    <p:animEffect transition="in" filter="blinds(horizontal)">
                                      <p:cBhvr>
                                        <p:cTn id="21" dur="500"/>
                                        <p:tgtEl>
                                          <p:spTgt spid="26626">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6626">
                                            <p:txEl>
                                              <p:pRg st="6" end="6"/>
                                            </p:txEl>
                                          </p:spTgt>
                                        </p:tgtEl>
                                        <p:attrNameLst>
                                          <p:attrName>style.visibility</p:attrName>
                                        </p:attrNameLst>
                                      </p:cBhvr>
                                      <p:to>
                                        <p:strVal val="visible"/>
                                      </p:to>
                                    </p:set>
                                    <p:animEffect transition="in" filter="blinds(horizontal)">
                                      <p:cBhvr>
                                        <p:cTn id="24" dur="500"/>
                                        <p:tgtEl>
                                          <p:spTgt spid="26626">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6626">
                                            <p:txEl>
                                              <p:pRg st="7" end="7"/>
                                            </p:txEl>
                                          </p:spTgt>
                                        </p:tgtEl>
                                        <p:attrNameLst>
                                          <p:attrName>style.visibility</p:attrName>
                                        </p:attrNameLst>
                                      </p:cBhvr>
                                      <p:to>
                                        <p:strVal val="visible"/>
                                      </p:to>
                                    </p:set>
                                    <p:animEffect transition="in" filter="blinds(horizontal)">
                                      <p:cBhvr>
                                        <p:cTn id="29" dur="500"/>
                                        <p:tgtEl>
                                          <p:spTgt spid="26626">
                                            <p:txEl>
                                              <p:pRg st="7" end="7"/>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26626">
                                            <p:txEl>
                                              <p:pRg st="8" end="8"/>
                                            </p:txEl>
                                          </p:spTgt>
                                        </p:tgtEl>
                                        <p:attrNameLst>
                                          <p:attrName>style.visibility</p:attrName>
                                        </p:attrNameLst>
                                      </p:cBhvr>
                                      <p:to>
                                        <p:strVal val="visible"/>
                                      </p:to>
                                    </p:set>
                                    <p:animEffect transition="in" filter="blinds(horizontal)">
                                      <p:cBhvr>
                                        <p:cTn id="32" dur="500"/>
                                        <p:tgtEl>
                                          <p:spTgt spid="26626">
                                            <p:txEl>
                                              <p:pRg st="8" end="8"/>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26626">
                                            <p:txEl>
                                              <p:pRg st="9" end="9"/>
                                            </p:txEl>
                                          </p:spTgt>
                                        </p:tgtEl>
                                        <p:attrNameLst>
                                          <p:attrName>style.visibility</p:attrName>
                                        </p:attrNameLst>
                                      </p:cBhvr>
                                      <p:to>
                                        <p:strVal val="visible"/>
                                      </p:to>
                                    </p:set>
                                    <p:animEffect transition="in" filter="blinds(horizontal)">
                                      <p:cBhvr>
                                        <p:cTn id="35" dur="500"/>
                                        <p:tgtEl>
                                          <p:spTgt spid="2662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27649"/>
          <p:cNvSpPr>
            <a:spLocks noChangeArrowheads="1"/>
          </p:cNvSpPr>
          <p:nvPr/>
        </p:nvSpPr>
        <p:spPr bwMode="auto">
          <a:xfrm>
            <a:off x="722313" y="533400"/>
            <a:ext cx="1944687" cy="589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zh-CN" altLang="en-US" sz="2800" b="1">
                <a:solidFill>
                  <a:srgbClr val="008000"/>
                </a:solidFill>
                <a:latin typeface="Arial Narrow" panose="020B0606020202030204" pitchFamily="34" charset="0"/>
              </a:rPr>
              <a:t>国</a:t>
            </a:r>
            <a:r>
              <a:rPr lang="en-US" altLang="zh-CN" sz="2800" b="1">
                <a:solidFill>
                  <a:srgbClr val="008000"/>
                </a:solidFill>
                <a:latin typeface="Arial Narrow" panose="020B0606020202030204" pitchFamily="34" charset="0"/>
              </a:rPr>
              <a:t>/ </a:t>
            </a:r>
            <a:r>
              <a:rPr lang="zh-CN" altLang="en-US" sz="2800" b="1">
                <a:solidFill>
                  <a:srgbClr val="008000"/>
                </a:solidFill>
                <a:latin typeface="Arial Narrow" panose="020B0606020202030204" pitchFamily="34" charset="0"/>
              </a:rPr>
              <a:t>洲名</a:t>
            </a:r>
          </a:p>
          <a:p>
            <a:pPr>
              <a:lnSpc>
                <a:spcPct val="80000"/>
              </a:lnSpc>
            </a:pPr>
            <a:r>
              <a:rPr lang="en-US" altLang="zh-CN" sz="2800" b="1">
                <a:latin typeface="Arial Narrow" panose="020B0606020202030204" pitchFamily="34" charset="0"/>
              </a:rPr>
              <a:t>China</a:t>
            </a:r>
          </a:p>
          <a:p>
            <a:pPr>
              <a:lnSpc>
                <a:spcPct val="80000"/>
              </a:lnSpc>
            </a:pPr>
            <a:r>
              <a:rPr lang="en-US" altLang="zh-CN" sz="2800" b="1">
                <a:latin typeface="Arial Narrow" panose="020B0606020202030204" pitchFamily="34" charset="0"/>
              </a:rPr>
              <a:t>Japan</a:t>
            </a:r>
          </a:p>
          <a:p>
            <a:pPr>
              <a:lnSpc>
                <a:spcPct val="80000"/>
              </a:lnSpc>
            </a:pPr>
            <a:r>
              <a:rPr lang="en-US" altLang="zh-CN" sz="2800" b="1">
                <a:latin typeface="Arial Narrow" panose="020B0606020202030204" pitchFamily="34" charset="0"/>
              </a:rPr>
              <a:t>America</a:t>
            </a:r>
          </a:p>
          <a:p>
            <a:pPr>
              <a:lnSpc>
                <a:spcPct val="80000"/>
              </a:lnSpc>
            </a:pPr>
            <a:r>
              <a:rPr lang="en-US" altLang="zh-CN" sz="2800" b="1">
                <a:latin typeface="Arial Narrow" panose="020B0606020202030204" pitchFamily="34" charset="0"/>
              </a:rPr>
              <a:t>Britain</a:t>
            </a:r>
          </a:p>
          <a:p>
            <a:pPr>
              <a:lnSpc>
                <a:spcPct val="80000"/>
              </a:lnSpc>
            </a:pPr>
            <a:r>
              <a:rPr lang="en-US" altLang="zh-CN" sz="2800" b="1">
                <a:latin typeface="Arial Narrow" panose="020B0606020202030204" pitchFamily="34" charset="0"/>
              </a:rPr>
              <a:t>Canada</a:t>
            </a:r>
          </a:p>
          <a:p>
            <a:pPr>
              <a:lnSpc>
                <a:spcPct val="80000"/>
              </a:lnSpc>
            </a:pPr>
            <a:r>
              <a:rPr lang="en-US" altLang="zh-CN" sz="2800" b="1">
                <a:latin typeface="Arial Narrow" panose="020B0606020202030204" pitchFamily="34" charset="0"/>
              </a:rPr>
              <a:t>Australia</a:t>
            </a:r>
          </a:p>
          <a:p>
            <a:pPr>
              <a:lnSpc>
                <a:spcPct val="80000"/>
              </a:lnSpc>
            </a:pPr>
            <a:r>
              <a:rPr lang="en-US" altLang="zh-CN" sz="2800" b="1">
                <a:latin typeface="Arial Narrow" panose="020B0606020202030204" pitchFamily="34" charset="0"/>
              </a:rPr>
              <a:t>India</a:t>
            </a:r>
          </a:p>
          <a:p>
            <a:pPr>
              <a:lnSpc>
                <a:spcPct val="80000"/>
              </a:lnSpc>
            </a:pPr>
            <a:r>
              <a:rPr lang="en-US" altLang="zh-CN" sz="2800" b="1">
                <a:latin typeface="Arial Narrow" panose="020B0606020202030204" pitchFamily="34" charset="0"/>
              </a:rPr>
              <a:t>Russia</a:t>
            </a:r>
          </a:p>
          <a:p>
            <a:pPr>
              <a:lnSpc>
                <a:spcPct val="80000"/>
              </a:lnSpc>
            </a:pPr>
            <a:r>
              <a:rPr lang="en-US" altLang="zh-CN" sz="2800" b="1">
                <a:latin typeface="Arial Narrow" panose="020B0606020202030204" pitchFamily="34" charset="0"/>
              </a:rPr>
              <a:t>France</a:t>
            </a:r>
          </a:p>
          <a:p>
            <a:pPr>
              <a:lnSpc>
                <a:spcPct val="80000"/>
              </a:lnSpc>
            </a:pPr>
            <a:r>
              <a:rPr lang="en-US" altLang="zh-CN" sz="2800" b="1">
                <a:latin typeface="Arial Narrow" panose="020B0606020202030204" pitchFamily="34" charset="0"/>
              </a:rPr>
              <a:t>Germany</a:t>
            </a:r>
          </a:p>
          <a:p>
            <a:pPr>
              <a:lnSpc>
                <a:spcPct val="80000"/>
              </a:lnSpc>
            </a:pPr>
            <a:r>
              <a:rPr lang="en-US" altLang="zh-CN" sz="2800" b="1">
                <a:latin typeface="Arial Narrow" panose="020B0606020202030204" pitchFamily="34" charset="0"/>
              </a:rPr>
              <a:t>Italy</a:t>
            </a:r>
          </a:p>
          <a:p>
            <a:pPr>
              <a:lnSpc>
                <a:spcPct val="80000"/>
              </a:lnSpc>
            </a:pPr>
            <a:r>
              <a:rPr lang="en-US" altLang="zh-CN" sz="2800" b="1">
                <a:latin typeface="Arial Narrow" panose="020B0606020202030204" pitchFamily="34" charset="0"/>
              </a:rPr>
              <a:t>Greece</a:t>
            </a:r>
          </a:p>
          <a:p>
            <a:pPr>
              <a:lnSpc>
                <a:spcPct val="80000"/>
              </a:lnSpc>
            </a:pPr>
            <a:r>
              <a:rPr lang="en-US" altLang="zh-CN" sz="2800" b="1">
                <a:latin typeface="Arial Narrow" panose="020B0606020202030204" pitchFamily="34" charset="0"/>
              </a:rPr>
              <a:t>Spain</a:t>
            </a:r>
          </a:p>
          <a:p>
            <a:pPr>
              <a:lnSpc>
                <a:spcPct val="80000"/>
              </a:lnSpc>
            </a:pPr>
            <a:r>
              <a:rPr lang="en-US" altLang="zh-CN" sz="2800" b="1">
                <a:latin typeface="Arial Narrow" panose="020B0606020202030204" pitchFamily="34" charset="0"/>
              </a:rPr>
              <a:t>Asia</a:t>
            </a:r>
          </a:p>
          <a:p>
            <a:pPr>
              <a:lnSpc>
                <a:spcPct val="80000"/>
              </a:lnSpc>
            </a:pPr>
            <a:r>
              <a:rPr lang="en-US" altLang="zh-CN" sz="2800" b="1">
                <a:latin typeface="Arial Narrow" panose="020B0606020202030204" pitchFamily="34" charset="0"/>
              </a:rPr>
              <a:t>Africa</a:t>
            </a:r>
          </a:p>
          <a:p>
            <a:pPr>
              <a:lnSpc>
                <a:spcPct val="80000"/>
              </a:lnSpc>
            </a:pPr>
            <a:r>
              <a:rPr lang="en-US" altLang="zh-CN" sz="2800" b="1">
                <a:latin typeface="Arial Narrow" panose="020B0606020202030204" pitchFamily="34" charset="0"/>
              </a:rPr>
              <a:t>Europe</a:t>
            </a:r>
          </a:p>
        </p:txBody>
      </p:sp>
      <p:sp>
        <p:nvSpPr>
          <p:cNvPr id="24578" name="矩形 27650"/>
          <p:cNvSpPr>
            <a:spLocks noChangeArrowheads="1"/>
          </p:cNvSpPr>
          <p:nvPr/>
        </p:nvSpPr>
        <p:spPr bwMode="auto">
          <a:xfrm>
            <a:off x="2627313" y="569913"/>
            <a:ext cx="1944687" cy="589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zh-CN" altLang="en-US" sz="2800" b="1">
                <a:solidFill>
                  <a:srgbClr val="008000"/>
                </a:solidFill>
                <a:latin typeface="Arial Narrow" panose="020B0606020202030204" pitchFamily="34" charset="0"/>
              </a:rPr>
              <a:t>语言</a:t>
            </a:r>
          </a:p>
          <a:p>
            <a:pPr>
              <a:lnSpc>
                <a:spcPct val="80000"/>
              </a:lnSpc>
            </a:pPr>
            <a:r>
              <a:rPr lang="en-US" altLang="zh-CN" sz="2800" b="1">
                <a:latin typeface="Arial Narrow" panose="020B0606020202030204" pitchFamily="34" charset="0"/>
              </a:rPr>
              <a:t>Chinese</a:t>
            </a:r>
          </a:p>
          <a:p>
            <a:pPr>
              <a:lnSpc>
                <a:spcPct val="80000"/>
              </a:lnSpc>
            </a:pPr>
            <a:r>
              <a:rPr lang="en-US" altLang="zh-CN" sz="2800" b="1">
                <a:latin typeface="Arial Narrow" panose="020B0606020202030204" pitchFamily="34" charset="0"/>
              </a:rPr>
              <a:t>Japanese</a:t>
            </a:r>
          </a:p>
          <a:p>
            <a:pPr>
              <a:lnSpc>
                <a:spcPct val="80000"/>
              </a:lnSpc>
            </a:pPr>
            <a:endParaRPr lang="en-US" altLang="zh-CN" sz="2800" b="1">
              <a:latin typeface="Arial Narrow" panose="020B0606020202030204" pitchFamily="34" charset="0"/>
            </a:endParaRPr>
          </a:p>
          <a:p>
            <a:pPr>
              <a:lnSpc>
                <a:spcPct val="80000"/>
              </a:lnSpc>
            </a:pPr>
            <a:endParaRPr lang="en-US" altLang="zh-CN" sz="2800" b="1">
              <a:latin typeface="Arial Narrow" panose="020B0606020202030204" pitchFamily="34" charset="0"/>
            </a:endParaRPr>
          </a:p>
          <a:p>
            <a:pPr>
              <a:lnSpc>
                <a:spcPct val="80000"/>
              </a:lnSpc>
            </a:pPr>
            <a:endParaRPr lang="en-US" altLang="zh-CN" sz="2800" b="1">
              <a:latin typeface="Arial Narrow" panose="020B0606020202030204" pitchFamily="34" charset="0"/>
            </a:endParaRPr>
          </a:p>
          <a:p>
            <a:pPr>
              <a:lnSpc>
                <a:spcPct val="80000"/>
              </a:lnSpc>
            </a:pPr>
            <a:endParaRPr lang="en-US" altLang="zh-CN" sz="2800" b="1">
              <a:latin typeface="Arial Narrow" panose="020B0606020202030204" pitchFamily="34" charset="0"/>
            </a:endParaRPr>
          </a:p>
          <a:p>
            <a:pPr>
              <a:lnSpc>
                <a:spcPct val="80000"/>
              </a:lnSpc>
            </a:pPr>
            <a:r>
              <a:rPr lang="en-US" altLang="zh-CN" sz="2800" b="1">
                <a:latin typeface="Arial Narrow" panose="020B0606020202030204" pitchFamily="34" charset="0"/>
              </a:rPr>
              <a:t>Indian</a:t>
            </a:r>
          </a:p>
          <a:p>
            <a:pPr>
              <a:lnSpc>
                <a:spcPct val="80000"/>
              </a:lnSpc>
            </a:pPr>
            <a:r>
              <a:rPr lang="en-US" altLang="zh-CN" sz="2800" b="1">
                <a:latin typeface="Arial Narrow" panose="020B0606020202030204" pitchFamily="34" charset="0"/>
              </a:rPr>
              <a:t>Russian</a:t>
            </a:r>
          </a:p>
          <a:p>
            <a:pPr>
              <a:lnSpc>
                <a:spcPct val="80000"/>
              </a:lnSpc>
            </a:pPr>
            <a:r>
              <a:rPr lang="en-US" altLang="zh-CN" sz="2800" b="1">
                <a:latin typeface="Arial Narrow" panose="020B0606020202030204" pitchFamily="34" charset="0"/>
              </a:rPr>
              <a:t>French</a:t>
            </a:r>
          </a:p>
          <a:p>
            <a:pPr>
              <a:lnSpc>
                <a:spcPct val="80000"/>
              </a:lnSpc>
            </a:pPr>
            <a:r>
              <a:rPr lang="en-US" altLang="zh-CN" sz="2800" b="1">
                <a:latin typeface="Arial Narrow" panose="020B0606020202030204" pitchFamily="34" charset="0"/>
              </a:rPr>
              <a:t>German</a:t>
            </a:r>
          </a:p>
          <a:p>
            <a:pPr>
              <a:lnSpc>
                <a:spcPct val="80000"/>
              </a:lnSpc>
            </a:pPr>
            <a:r>
              <a:rPr lang="en-US" altLang="zh-CN" sz="2800" b="1">
                <a:latin typeface="Arial Narrow" panose="020B0606020202030204" pitchFamily="34" charset="0"/>
              </a:rPr>
              <a:t>Italian</a:t>
            </a:r>
          </a:p>
          <a:p>
            <a:pPr>
              <a:lnSpc>
                <a:spcPct val="80000"/>
              </a:lnSpc>
            </a:pPr>
            <a:r>
              <a:rPr lang="en-US" altLang="zh-CN" sz="2800" b="1">
                <a:latin typeface="Arial Narrow" panose="020B0606020202030204" pitchFamily="34" charset="0"/>
              </a:rPr>
              <a:t>Greek</a:t>
            </a:r>
          </a:p>
          <a:p>
            <a:pPr>
              <a:lnSpc>
                <a:spcPct val="80000"/>
              </a:lnSpc>
            </a:pPr>
            <a:r>
              <a:rPr lang="en-US" altLang="zh-CN" sz="2800" b="1">
                <a:latin typeface="Arial Narrow" panose="020B0606020202030204" pitchFamily="34" charset="0"/>
              </a:rPr>
              <a:t>Spanish</a:t>
            </a:r>
          </a:p>
          <a:p>
            <a:pPr>
              <a:lnSpc>
                <a:spcPct val="80000"/>
              </a:lnSpc>
            </a:pPr>
            <a:endParaRPr lang="en-US" altLang="zh-CN" sz="2800" b="1">
              <a:latin typeface="Arial Narrow" panose="020B0606020202030204" pitchFamily="34" charset="0"/>
            </a:endParaRPr>
          </a:p>
          <a:p>
            <a:pPr>
              <a:lnSpc>
                <a:spcPct val="80000"/>
              </a:lnSpc>
            </a:pPr>
            <a:endParaRPr lang="en-US" altLang="zh-CN" sz="2800" b="1">
              <a:latin typeface="Arial Narrow" panose="020B0606020202030204" pitchFamily="34" charset="0"/>
            </a:endParaRPr>
          </a:p>
          <a:p>
            <a:pPr>
              <a:lnSpc>
                <a:spcPct val="80000"/>
              </a:lnSpc>
            </a:pPr>
            <a:endParaRPr lang="en-US" altLang="zh-CN" sz="2800" b="1">
              <a:latin typeface="Arial Narrow" panose="020B0606020202030204" pitchFamily="34" charset="0"/>
            </a:endParaRPr>
          </a:p>
        </p:txBody>
      </p:sp>
      <p:sp>
        <p:nvSpPr>
          <p:cNvPr id="24579" name="矩形 27651"/>
          <p:cNvSpPr>
            <a:spLocks noChangeArrowheads="1"/>
          </p:cNvSpPr>
          <p:nvPr/>
        </p:nvSpPr>
        <p:spPr bwMode="auto">
          <a:xfrm>
            <a:off x="4532313" y="533400"/>
            <a:ext cx="1944687" cy="589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zh-CN" altLang="en-US" sz="2800" b="1">
                <a:solidFill>
                  <a:srgbClr val="008000"/>
                </a:solidFill>
                <a:latin typeface="Arial Narrow" panose="020B0606020202030204" pitchFamily="34" charset="0"/>
              </a:rPr>
              <a:t>人</a:t>
            </a:r>
          </a:p>
          <a:p>
            <a:pPr>
              <a:lnSpc>
                <a:spcPct val="80000"/>
              </a:lnSpc>
            </a:pPr>
            <a:r>
              <a:rPr lang="en-US" altLang="zh-CN" sz="2800" b="1">
                <a:latin typeface="Arial Narrow" panose="020B0606020202030204" pitchFamily="34" charset="0"/>
              </a:rPr>
              <a:t>Chinese</a:t>
            </a:r>
          </a:p>
          <a:p>
            <a:pPr>
              <a:lnSpc>
                <a:spcPct val="80000"/>
              </a:lnSpc>
            </a:pPr>
            <a:r>
              <a:rPr lang="en-US" altLang="zh-CN" sz="2800" b="1">
                <a:latin typeface="Arial Narrow" panose="020B0606020202030204" pitchFamily="34" charset="0"/>
              </a:rPr>
              <a:t>Japanese</a:t>
            </a:r>
          </a:p>
          <a:p>
            <a:pPr>
              <a:lnSpc>
                <a:spcPct val="80000"/>
              </a:lnSpc>
            </a:pPr>
            <a:r>
              <a:rPr lang="en-US" altLang="zh-CN" sz="2800" b="1">
                <a:latin typeface="Arial Narrow" panose="020B0606020202030204" pitchFamily="34" charset="0"/>
              </a:rPr>
              <a:t>American</a:t>
            </a:r>
          </a:p>
          <a:p>
            <a:pPr>
              <a:lnSpc>
                <a:spcPct val="80000"/>
              </a:lnSpc>
            </a:pPr>
            <a:r>
              <a:rPr lang="en-US" altLang="zh-CN" sz="2800" b="1">
                <a:latin typeface="Arial Narrow" panose="020B0606020202030204" pitchFamily="34" charset="0"/>
              </a:rPr>
              <a:t>British</a:t>
            </a:r>
          </a:p>
          <a:p>
            <a:pPr>
              <a:lnSpc>
                <a:spcPct val="80000"/>
              </a:lnSpc>
            </a:pPr>
            <a:r>
              <a:rPr lang="en-US" altLang="zh-CN" sz="2800" b="1">
                <a:latin typeface="Arial Narrow" panose="020B0606020202030204" pitchFamily="34" charset="0"/>
              </a:rPr>
              <a:t>Canadian</a:t>
            </a:r>
          </a:p>
          <a:p>
            <a:pPr>
              <a:lnSpc>
                <a:spcPct val="80000"/>
              </a:lnSpc>
            </a:pPr>
            <a:r>
              <a:rPr lang="en-US" altLang="zh-CN" sz="2800" b="1">
                <a:latin typeface="Arial Narrow" panose="020B0606020202030204" pitchFamily="34" charset="0"/>
              </a:rPr>
              <a:t>Australian</a:t>
            </a:r>
          </a:p>
          <a:p>
            <a:pPr>
              <a:lnSpc>
                <a:spcPct val="80000"/>
              </a:lnSpc>
            </a:pPr>
            <a:r>
              <a:rPr lang="en-US" altLang="zh-CN" sz="2800" b="1">
                <a:latin typeface="Arial Narrow" panose="020B0606020202030204" pitchFamily="34" charset="0"/>
              </a:rPr>
              <a:t>Indian</a:t>
            </a:r>
          </a:p>
          <a:p>
            <a:pPr>
              <a:lnSpc>
                <a:spcPct val="80000"/>
              </a:lnSpc>
            </a:pPr>
            <a:r>
              <a:rPr lang="en-US" altLang="zh-CN" sz="2800" b="1">
                <a:latin typeface="Arial Narrow" panose="020B0606020202030204" pitchFamily="34" charset="0"/>
              </a:rPr>
              <a:t>Russian</a:t>
            </a:r>
          </a:p>
          <a:p>
            <a:pPr>
              <a:lnSpc>
                <a:spcPct val="80000"/>
              </a:lnSpc>
            </a:pPr>
            <a:r>
              <a:rPr lang="en-US" altLang="zh-CN" sz="2800" b="1">
                <a:latin typeface="Arial Narrow" panose="020B0606020202030204" pitchFamily="34" charset="0"/>
              </a:rPr>
              <a:t>French</a:t>
            </a:r>
          </a:p>
          <a:p>
            <a:pPr>
              <a:lnSpc>
                <a:spcPct val="80000"/>
              </a:lnSpc>
            </a:pPr>
            <a:r>
              <a:rPr lang="en-US" altLang="zh-CN" sz="2800" b="1">
                <a:latin typeface="Arial Narrow" panose="020B0606020202030204" pitchFamily="34" charset="0"/>
              </a:rPr>
              <a:t>German</a:t>
            </a:r>
          </a:p>
          <a:p>
            <a:pPr>
              <a:lnSpc>
                <a:spcPct val="80000"/>
              </a:lnSpc>
            </a:pPr>
            <a:r>
              <a:rPr lang="en-US" altLang="zh-CN" sz="2800" b="1">
                <a:latin typeface="Arial Narrow" panose="020B0606020202030204" pitchFamily="34" charset="0"/>
              </a:rPr>
              <a:t>Italian</a:t>
            </a:r>
          </a:p>
          <a:p>
            <a:pPr>
              <a:lnSpc>
                <a:spcPct val="80000"/>
              </a:lnSpc>
            </a:pPr>
            <a:r>
              <a:rPr lang="en-US" altLang="zh-CN" sz="2800" b="1">
                <a:latin typeface="Arial Narrow" panose="020B0606020202030204" pitchFamily="34" charset="0"/>
              </a:rPr>
              <a:t>Greek</a:t>
            </a:r>
          </a:p>
          <a:p>
            <a:pPr>
              <a:lnSpc>
                <a:spcPct val="80000"/>
              </a:lnSpc>
            </a:pPr>
            <a:r>
              <a:rPr lang="en-US" altLang="zh-CN" sz="2800" b="1">
                <a:latin typeface="Arial Narrow" panose="020B0606020202030204" pitchFamily="34" charset="0"/>
              </a:rPr>
              <a:t>Spanish</a:t>
            </a:r>
          </a:p>
          <a:p>
            <a:pPr>
              <a:lnSpc>
                <a:spcPct val="80000"/>
              </a:lnSpc>
            </a:pPr>
            <a:r>
              <a:rPr lang="en-US" altLang="zh-CN" sz="2800" b="1">
                <a:latin typeface="Arial Narrow" panose="020B0606020202030204" pitchFamily="34" charset="0"/>
              </a:rPr>
              <a:t>Asian</a:t>
            </a:r>
          </a:p>
          <a:p>
            <a:pPr>
              <a:lnSpc>
                <a:spcPct val="80000"/>
              </a:lnSpc>
            </a:pPr>
            <a:r>
              <a:rPr lang="en-US" altLang="zh-CN" sz="2800" b="1">
                <a:latin typeface="Arial Narrow" panose="020B0606020202030204" pitchFamily="34" charset="0"/>
              </a:rPr>
              <a:t>African</a:t>
            </a:r>
          </a:p>
          <a:p>
            <a:pPr>
              <a:lnSpc>
                <a:spcPct val="80000"/>
              </a:lnSpc>
            </a:pPr>
            <a:r>
              <a:rPr lang="en-US" altLang="zh-CN" sz="2800" b="1">
                <a:latin typeface="Arial Narrow" panose="020B0606020202030204" pitchFamily="34" charset="0"/>
              </a:rPr>
              <a:t>European</a:t>
            </a:r>
          </a:p>
        </p:txBody>
      </p:sp>
      <p:sp>
        <p:nvSpPr>
          <p:cNvPr id="24580" name="矩形 27652"/>
          <p:cNvSpPr>
            <a:spLocks noChangeArrowheads="1"/>
          </p:cNvSpPr>
          <p:nvPr/>
        </p:nvSpPr>
        <p:spPr bwMode="auto">
          <a:xfrm>
            <a:off x="6607175" y="533400"/>
            <a:ext cx="2232025" cy="589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80000"/>
              </a:lnSpc>
            </a:pPr>
            <a:r>
              <a:rPr lang="zh-CN" altLang="en-US" sz="2800" b="1">
                <a:solidFill>
                  <a:srgbClr val="008000"/>
                </a:solidFill>
                <a:latin typeface="Arial Narrow" panose="020B0606020202030204" pitchFamily="34" charset="0"/>
              </a:rPr>
              <a:t>复数（人）</a:t>
            </a:r>
          </a:p>
          <a:p>
            <a:pPr>
              <a:lnSpc>
                <a:spcPct val="80000"/>
              </a:lnSpc>
            </a:pPr>
            <a:r>
              <a:rPr lang="en-US" altLang="zh-CN" sz="2800" b="1">
                <a:latin typeface="Arial Narrow" panose="020B0606020202030204" pitchFamily="34" charset="0"/>
              </a:rPr>
              <a:t>Chinese</a:t>
            </a:r>
          </a:p>
          <a:p>
            <a:pPr>
              <a:lnSpc>
                <a:spcPct val="80000"/>
              </a:lnSpc>
            </a:pPr>
            <a:r>
              <a:rPr lang="en-US" altLang="zh-CN" sz="2800" b="1">
                <a:latin typeface="Arial Narrow" panose="020B0606020202030204" pitchFamily="34" charset="0"/>
              </a:rPr>
              <a:t>Japanese</a:t>
            </a:r>
          </a:p>
          <a:p>
            <a:pPr>
              <a:lnSpc>
                <a:spcPct val="80000"/>
              </a:lnSpc>
            </a:pPr>
            <a:r>
              <a:rPr lang="en-US" altLang="zh-CN" sz="2800" b="1">
                <a:latin typeface="Arial Narrow" panose="020B0606020202030204" pitchFamily="34" charset="0"/>
              </a:rPr>
              <a:t>Americans</a:t>
            </a:r>
          </a:p>
          <a:p>
            <a:pPr>
              <a:lnSpc>
                <a:spcPct val="80000"/>
              </a:lnSpc>
            </a:pPr>
            <a:r>
              <a:rPr lang="en-US" altLang="zh-CN" sz="2800" b="1">
                <a:latin typeface="Arial Narrow" panose="020B0606020202030204" pitchFamily="34" charset="0"/>
              </a:rPr>
              <a:t>British</a:t>
            </a:r>
          </a:p>
          <a:p>
            <a:pPr>
              <a:lnSpc>
                <a:spcPct val="80000"/>
              </a:lnSpc>
            </a:pPr>
            <a:r>
              <a:rPr lang="en-US" altLang="zh-CN" sz="2800" b="1">
                <a:latin typeface="Arial Narrow" panose="020B0606020202030204" pitchFamily="34" charset="0"/>
              </a:rPr>
              <a:t>Canadians</a:t>
            </a:r>
          </a:p>
          <a:p>
            <a:pPr>
              <a:lnSpc>
                <a:spcPct val="80000"/>
              </a:lnSpc>
            </a:pPr>
            <a:r>
              <a:rPr lang="en-US" altLang="zh-CN" sz="2800" b="1">
                <a:latin typeface="Arial Narrow" panose="020B0606020202030204" pitchFamily="34" charset="0"/>
              </a:rPr>
              <a:t>Australians</a:t>
            </a:r>
          </a:p>
          <a:p>
            <a:pPr>
              <a:lnSpc>
                <a:spcPct val="80000"/>
              </a:lnSpc>
            </a:pPr>
            <a:r>
              <a:rPr lang="en-US" altLang="zh-CN" sz="2800" b="1">
                <a:latin typeface="Arial Narrow" panose="020B0606020202030204" pitchFamily="34" charset="0"/>
              </a:rPr>
              <a:t>Indians</a:t>
            </a:r>
          </a:p>
          <a:p>
            <a:pPr>
              <a:lnSpc>
                <a:spcPct val="80000"/>
              </a:lnSpc>
            </a:pPr>
            <a:r>
              <a:rPr lang="en-US" altLang="zh-CN" sz="2800" b="1">
                <a:latin typeface="Arial Narrow" panose="020B0606020202030204" pitchFamily="34" charset="0"/>
              </a:rPr>
              <a:t>Russians</a:t>
            </a:r>
          </a:p>
          <a:p>
            <a:pPr>
              <a:lnSpc>
                <a:spcPct val="80000"/>
              </a:lnSpc>
            </a:pPr>
            <a:r>
              <a:rPr lang="en-US" altLang="zh-CN" sz="2800" b="1">
                <a:latin typeface="Arial Narrow" panose="020B0606020202030204" pitchFamily="34" charset="0"/>
              </a:rPr>
              <a:t>French</a:t>
            </a:r>
          </a:p>
          <a:p>
            <a:pPr>
              <a:lnSpc>
                <a:spcPct val="80000"/>
              </a:lnSpc>
            </a:pPr>
            <a:r>
              <a:rPr lang="en-US" altLang="zh-CN" sz="2800" b="1">
                <a:latin typeface="Arial Narrow" panose="020B0606020202030204" pitchFamily="34" charset="0"/>
              </a:rPr>
              <a:t>Germans</a:t>
            </a:r>
          </a:p>
          <a:p>
            <a:pPr>
              <a:lnSpc>
                <a:spcPct val="80000"/>
              </a:lnSpc>
            </a:pPr>
            <a:r>
              <a:rPr lang="en-US" altLang="zh-CN" sz="2800" b="1">
                <a:latin typeface="Arial Narrow" panose="020B0606020202030204" pitchFamily="34" charset="0"/>
              </a:rPr>
              <a:t>Italians</a:t>
            </a:r>
          </a:p>
          <a:p>
            <a:pPr>
              <a:lnSpc>
                <a:spcPct val="80000"/>
              </a:lnSpc>
            </a:pPr>
            <a:r>
              <a:rPr lang="en-US" altLang="zh-CN" sz="2800" b="1">
                <a:latin typeface="Arial Narrow" panose="020B0606020202030204" pitchFamily="34" charset="0"/>
              </a:rPr>
              <a:t>Greeks</a:t>
            </a:r>
          </a:p>
          <a:p>
            <a:pPr>
              <a:lnSpc>
                <a:spcPct val="80000"/>
              </a:lnSpc>
            </a:pPr>
            <a:r>
              <a:rPr lang="en-US" altLang="zh-CN" sz="2800" b="1">
                <a:latin typeface="Arial Narrow" panose="020B0606020202030204" pitchFamily="34" charset="0"/>
              </a:rPr>
              <a:t>Spanish</a:t>
            </a:r>
          </a:p>
          <a:p>
            <a:pPr>
              <a:lnSpc>
                <a:spcPct val="80000"/>
              </a:lnSpc>
            </a:pPr>
            <a:r>
              <a:rPr lang="en-US" altLang="zh-CN" sz="2800" b="1">
                <a:latin typeface="Arial Narrow" panose="020B0606020202030204" pitchFamily="34" charset="0"/>
              </a:rPr>
              <a:t>Asians</a:t>
            </a:r>
          </a:p>
          <a:p>
            <a:pPr>
              <a:lnSpc>
                <a:spcPct val="80000"/>
              </a:lnSpc>
            </a:pPr>
            <a:r>
              <a:rPr lang="en-US" altLang="zh-CN" sz="2800" b="1">
                <a:latin typeface="Arial Narrow" panose="020B0606020202030204" pitchFamily="34" charset="0"/>
              </a:rPr>
              <a:t>Africans</a:t>
            </a:r>
          </a:p>
          <a:p>
            <a:pPr>
              <a:lnSpc>
                <a:spcPct val="80000"/>
              </a:lnSpc>
            </a:pPr>
            <a:r>
              <a:rPr lang="en-US" altLang="zh-CN" sz="2800" b="1">
                <a:latin typeface="Arial Narrow" panose="020B0606020202030204" pitchFamily="34" charset="0"/>
              </a:rPr>
              <a:t>European</a:t>
            </a:r>
          </a:p>
        </p:txBody>
      </p:sp>
    </p:spTree>
  </p:cSld>
  <p:clrMapOvr>
    <a:masterClrMapping/>
  </p:clrMapOvr>
  <p:transition>
    <p:blinds/>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28673"/>
          <p:cNvSpPr>
            <a:spLocks noChangeArrowheads="1"/>
          </p:cNvSpPr>
          <p:nvPr/>
        </p:nvSpPr>
        <p:spPr bwMode="auto">
          <a:xfrm>
            <a:off x="533400" y="390525"/>
            <a:ext cx="7924800" cy="610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500" b="1">
                <a:solidFill>
                  <a:srgbClr val="008000"/>
                </a:solidFill>
              </a:rPr>
              <a:t>5. But maybe I will go to Japan </a:t>
            </a:r>
            <a:r>
              <a:rPr lang="en-US" altLang="zh-CN" sz="3500" b="1">
                <a:solidFill>
                  <a:srgbClr val="FF0000"/>
                </a:solidFill>
              </a:rPr>
              <a:t>one day</a:t>
            </a:r>
            <a:r>
              <a:rPr lang="en-US" altLang="zh-CN" sz="3500" b="1">
                <a:solidFill>
                  <a:srgbClr val="008000"/>
                </a:solidFill>
              </a:rPr>
              <a:t>.</a:t>
            </a:r>
          </a:p>
          <a:p>
            <a:r>
              <a:rPr lang="en-US" altLang="zh-CN" sz="3600" b="1">
                <a:latin typeface="Times New Roman" panose="02020603050405020304" pitchFamily="18" charset="0"/>
              </a:rPr>
              <a:t>one day (</a:t>
            </a:r>
            <a:r>
              <a:rPr lang="zh-CN" altLang="en-US" sz="3600" b="1">
                <a:latin typeface="Times New Roman" panose="02020603050405020304" pitchFamily="18" charset="0"/>
              </a:rPr>
              <a:t>将来</a:t>
            </a:r>
            <a:r>
              <a:rPr lang="en-US" altLang="zh-CN" sz="3600" b="1">
                <a:latin typeface="Times New Roman" panose="02020603050405020304" pitchFamily="18" charset="0"/>
              </a:rPr>
              <a:t>)</a:t>
            </a:r>
            <a:r>
              <a:rPr lang="zh-CN" altLang="en-US" sz="3600" b="1">
                <a:latin typeface="Times New Roman" panose="02020603050405020304" pitchFamily="18" charset="0"/>
              </a:rPr>
              <a:t>有一天；总有一天</a:t>
            </a:r>
          </a:p>
          <a:p>
            <a:r>
              <a:rPr lang="zh-CN" altLang="en-US" sz="3600" b="1">
                <a:latin typeface="Times New Roman" panose="02020603050405020304" pitchFamily="18" charset="0"/>
              </a:rPr>
              <a:t>当“总有一天”讲时，用于将来时。如：</a:t>
            </a:r>
          </a:p>
          <a:p>
            <a:r>
              <a:rPr lang="zh-CN" altLang="en-US" sz="3600" b="1">
                <a:solidFill>
                  <a:srgbClr val="9900FF"/>
                </a:solidFill>
                <a:latin typeface="Times New Roman" panose="02020603050405020304" pitchFamily="18" charset="0"/>
              </a:rPr>
              <a:t>总有一天我会乘坐火箭到月球上去。</a:t>
            </a:r>
          </a:p>
          <a:p>
            <a:r>
              <a:rPr lang="en-US" altLang="zh-CN" sz="3600" b="1">
                <a:solidFill>
                  <a:srgbClr val="0000FF"/>
                </a:solidFill>
                <a:latin typeface="Times New Roman" panose="02020603050405020304" pitchFamily="18" charset="0"/>
              </a:rPr>
              <a:t>I’ll fly to the moon by rocket </a:t>
            </a:r>
            <a:r>
              <a:rPr lang="en-US" altLang="zh-CN" sz="3600" b="1">
                <a:solidFill>
                  <a:srgbClr val="FF0000"/>
                </a:solidFill>
                <a:latin typeface="Times New Roman" panose="02020603050405020304" pitchFamily="18" charset="0"/>
              </a:rPr>
              <a:t>one day</a:t>
            </a:r>
            <a:r>
              <a:rPr lang="en-US" altLang="zh-CN" sz="3600" b="1">
                <a:solidFill>
                  <a:srgbClr val="0000FF"/>
                </a:solidFill>
                <a:latin typeface="Times New Roman" panose="02020603050405020304" pitchFamily="18" charset="0"/>
              </a:rPr>
              <a:t>. </a:t>
            </a:r>
          </a:p>
          <a:p>
            <a:r>
              <a:rPr lang="zh-CN" altLang="en-US" sz="3600" b="1">
                <a:solidFill>
                  <a:srgbClr val="006600"/>
                </a:solidFill>
                <a:latin typeface="Times New Roman" panose="02020603050405020304" pitchFamily="18" charset="0"/>
              </a:rPr>
              <a:t>如果你不改变，将来有一天你会为此而感到遗憾的。</a:t>
            </a:r>
          </a:p>
          <a:p>
            <a:r>
              <a:rPr lang="en-US" altLang="zh-CN" sz="3600" b="1">
                <a:solidFill>
                  <a:srgbClr val="0000FF"/>
                </a:solidFill>
                <a:latin typeface="Times New Roman" panose="02020603050405020304" pitchFamily="18" charset="0"/>
              </a:rPr>
              <a:t>If you don't change</a:t>
            </a:r>
            <a:r>
              <a:rPr lang="zh-CN" altLang="en-US" sz="3600" b="1">
                <a:solidFill>
                  <a:srgbClr val="0000FF"/>
                </a:solidFill>
                <a:latin typeface="Times New Roman" panose="02020603050405020304" pitchFamily="18" charset="0"/>
              </a:rPr>
              <a:t>，</a:t>
            </a:r>
            <a:r>
              <a:rPr lang="en-US" altLang="zh-CN" sz="3600" b="1">
                <a:solidFill>
                  <a:srgbClr val="0000FF"/>
                </a:solidFill>
                <a:latin typeface="Times New Roman" panose="02020603050405020304" pitchFamily="18" charset="0"/>
              </a:rPr>
              <a:t>you will be sorry for it </a:t>
            </a:r>
            <a:r>
              <a:rPr lang="en-US" altLang="zh-CN" sz="3600" b="1">
                <a:solidFill>
                  <a:srgbClr val="FF0000"/>
                </a:solidFill>
                <a:latin typeface="Times New Roman" panose="02020603050405020304" pitchFamily="18" charset="0"/>
              </a:rPr>
              <a:t>one day</a:t>
            </a:r>
            <a:r>
              <a:rPr lang="zh-CN" altLang="en-US" sz="3600" b="1">
                <a:solidFill>
                  <a:srgbClr val="0000FF"/>
                </a:solidFill>
                <a:latin typeface="Times New Roman" panose="02020603050405020304" pitchFamily="18" charset="0"/>
              </a:rPr>
              <a:t>．</a:t>
            </a:r>
            <a:endParaRPr lang="zh-CN" altLang="en-US" sz="3600" b="1">
              <a:solidFill>
                <a:srgbClr val="006600"/>
              </a:solidFill>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8674">
                                            <p:txEl>
                                              <p:pRg st="1" end="1"/>
                                            </p:txEl>
                                          </p:spTgt>
                                        </p:tgtEl>
                                        <p:attrNameLst>
                                          <p:attrName>style.visibility</p:attrName>
                                        </p:attrNameLst>
                                      </p:cBhvr>
                                      <p:to>
                                        <p:strVal val="visible"/>
                                      </p:to>
                                    </p:set>
                                    <p:animEffect transition="in" filter="blinds(horizontal)">
                                      <p:cBhvr>
                                        <p:cTn id="7" dur="500"/>
                                        <p:tgtEl>
                                          <p:spTgt spid="28674">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28674">
                                            <p:txEl>
                                              <p:pRg st="2" end="2"/>
                                            </p:txEl>
                                          </p:spTgt>
                                        </p:tgtEl>
                                        <p:attrNameLst>
                                          <p:attrName>style.visibility</p:attrName>
                                        </p:attrNameLst>
                                      </p:cBhvr>
                                      <p:to>
                                        <p:strVal val="visible"/>
                                      </p:to>
                                    </p:set>
                                    <p:animEffect transition="in" filter="blinds(horizontal)">
                                      <p:cBhvr>
                                        <p:cTn id="10" dur="500"/>
                                        <p:tgtEl>
                                          <p:spTgt spid="2867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8674">
                                            <p:txEl>
                                              <p:pRg st="3" end="3"/>
                                            </p:txEl>
                                          </p:spTgt>
                                        </p:tgtEl>
                                        <p:attrNameLst>
                                          <p:attrName>style.visibility</p:attrName>
                                        </p:attrNameLst>
                                      </p:cBhvr>
                                      <p:to>
                                        <p:strVal val="visible"/>
                                      </p:to>
                                    </p:set>
                                    <p:animEffect transition="in" filter="blinds(horizontal)">
                                      <p:cBhvr>
                                        <p:cTn id="15" dur="500"/>
                                        <p:tgtEl>
                                          <p:spTgt spid="2867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8674">
                                            <p:txEl>
                                              <p:pRg st="4" end="4"/>
                                            </p:txEl>
                                          </p:spTgt>
                                        </p:tgtEl>
                                        <p:attrNameLst>
                                          <p:attrName>style.visibility</p:attrName>
                                        </p:attrNameLst>
                                      </p:cBhvr>
                                      <p:to>
                                        <p:strVal val="visible"/>
                                      </p:to>
                                    </p:set>
                                    <p:animEffect transition="in" filter="blinds(horizontal)">
                                      <p:cBhvr>
                                        <p:cTn id="20" dur="500"/>
                                        <p:tgtEl>
                                          <p:spTgt spid="2867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28674">
                                            <p:txEl>
                                              <p:pRg st="5" end="5"/>
                                            </p:txEl>
                                          </p:spTgt>
                                        </p:tgtEl>
                                        <p:attrNameLst>
                                          <p:attrName>style.visibility</p:attrName>
                                        </p:attrNameLst>
                                      </p:cBhvr>
                                      <p:to>
                                        <p:strVal val="visible"/>
                                      </p:to>
                                    </p:set>
                                    <p:animEffect transition="in" filter="blinds(horizontal)">
                                      <p:cBhvr>
                                        <p:cTn id="25" dur="500"/>
                                        <p:tgtEl>
                                          <p:spTgt spid="2867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28674">
                                            <p:txEl>
                                              <p:pRg st="6" end="6"/>
                                            </p:txEl>
                                          </p:spTgt>
                                        </p:tgtEl>
                                        <p:attrNameLst>
                                          <p:attrName>style.visibility</p:attrName>
                                        </p:attrNameLst>
                                      </p:cBhvr>
                                      <p:to>
                                        <p:strVal val="visible"/>
                                      </p:to>
                                    </p:set>
                                    <p:animEffect transition="in" filter="blinds(horizontal)">
                                      <p:cBhvr>
                                        <p:cTn id="30" dur="500"/>
                                        <p:tgtEl>
                                          <p:spTgt spid="2867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29697"/>
          <p:cNvSpPr>
            <a:spLocks noChangeArrowheads="1"/>
          </p:cNvSpPr>
          <p:nvPr/>
        </p:nvSpPr>
        <p:spPr bwMode="auto">
          <a:xfrm>
            <a:off x="457200" y="381000"/>
            <a:ext cx="8077200" cy="614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10000"/>
              </a:lnSpc>
            </a:pPr>
            <a:r>
              <a:rPr lang="zh-CN" altLang="en-US" sz="3600" b="1">
                <a:solidFill>
                  <a:srgbClr val="008000"/>
                </a:solidFill>
                <a:latin typeface="Times New Roman" panose="02020603050405020304" pitchFamily="18" charset="0"/>
              </a:rPr>
              <a:t>辨析：</a:t>
            </a:r>
            <a:r>
              <a:rPr lang="en-US" altLang="zh-CN" sz="3600" b="1">
                <a:solidFill>
                  <a:srgbClr val="008000"/>
                </a:solidFill>
                <a:latin typeface="Times New Roman" panose="02020603050405020304" pitchFamily="18" charset="0"/>
              </a:rPr>
              <a:t>some day</a:t>
            </a:r>
            <a:r>
              <a:rPr lang="zh-CN" altLang="en-US" sz="3600" b="1">
                <a:solidFill>
                  <a:srgbClr val="008000"/>
                </a:solidFill>
                <a:latin typeface="Times New Roman" panose="02020603050405020304" pitchFamily="18" charset="0"/>
              </a:rPr>
              <a:t>与</a:t>
            </a:r>
            <a:r>
              <a:rPr lang="en-US" altLang="zh-CN" sz="3600" b="1">
                <a:solidFill>
                  <a:srgbClr val="008000"/>
                </a:solidFill>
                <a:latin typeface="Times New Roman" panose="02020603050405020304" pitchFamily="18" charset="0"/>
              </a:rPr>
              <a:t>one day</a:t>
            </a:r>
          </a:p>
          <a:p>
            <a:pPr>
              <a:lnSpc>
                <a:spcPct val="110000"/>
              </a:lnSpc>
            </a:pPr>
            <a:r>
              <a:rPr lang="zh-CN" altLang="en-US" sz="3600" b="1">
                <a:latin typeface="Times New Roman" panose="02020603050405020304" pitchFamily="18" charset="0"/>
              </a:rPr>
              <a:t>两者都可表示“有一天”，但是：</a:t>
            </a:r>
            <a:r>
              <a:rPr lang="en-US" altLang="zh-CN" sz="3600" b="1">
                <a:latin typeface="Times New Roman" panose="02020603050405020304" pitchFamily="18" charset="0"/>
              </a:rPr>
              <a:t>some day</a:t>
            </a:r>
            <a:r>
              <a:rPr lang="zh-CN" altLang="en-US" sz="3600" b="1">
                <a:latin typeface="Times New Roman" panose="02020603050405020304" pitchFamily="18" charset="0"/>
              </a:rPr>
              <a:t>只表示“将来有一天”；而</a:t>
            </a:r>
            <a:r>
              <a:rPr lang="en-US" altLang="zh-CN" sz="3600" b="1">
                <a:latin typeface="Times New Roman" panose="02020603050405020304" pitchFamily="18" charset="0"/>
              </a:rPr>
              <a:t>one day</a:t>
            </a:r>
            <a:r>
              <a:rPr lang="zh-CN" altLang="en-US" sz="3600" b="1">
                <a:latin typeface="Times New Roman" panose="02020603050405020304" pitchFamily="18" charset="0"/>
              </a:rPr>
              <a:t>既可表示“将来有一天”也可表示“过去有一天”。如：</a:t>
            </a:r>
          </a:p>
          <a:p>
            <a:pPr>
              <a:lnSpc>
                <a:spcPct val="110000"/>
              </a:lnSpc>
            </a:pPr>
            <a:r>
              <a:rPr lang="zh-CN" altLang="en-US" sz="3600" b="1">
                <a:solidFill>
                  <a:srgbClr val="006600"/>
                </a:solidFill>
                <a:latin typeface="Times New Roman" panose="02020603050405020304" pitchFamily="18" charset="0"/>
              </a:rPr>
              <a:t>我改天再来看你。</a:t>
            </a:r>
          </a:p>
          <a:p>
            <a:pPr>
              <a:lnSpc>
                <a:spcPct val="110000"/>
              </a:lnSpc>
            </a:pPr>
            <a:r>
              <a:rPr lang="en-US" altLang="zh-CN" sz="3600" b="1">
                <a:solidFill>
                  <a:srgbClr val="0000FF"/>
                </a:solidFill>
                <a:latin typeface="Times New Roman" panose="02020603050405020304" pitchFamily="18" charset="0"/>
              </a:rPr>
              <a:t>I’ll see you </a:t>
            </a:r>
            <a:r>
              <a:rPr lang="en-US" altLang="zh-CN" sz="3600" b="1">
                <a:solidFill>
                  <a:srgbClr val="FF0000"/>
                </a:solidFill>
                <a:latin typeface="Times New Roman" panose="02020603050405020304" pitchFamily="18" charset="0"/>
              </a:rPr>
              <a:t>one day (some day).</a:t>
            </a:r>
            <a:r>
              <a:rPr lang="en-US" altLang="zh-CN" sz="3600" b="1">
                <a:solidFill>
                  <a:srgbClr val="0000FF"/>
                </a:solidFill>
                <a:latin typeface="Times New Roman" panose="02020603050405020304" pitchFamily="18" charset="0"/>
              </a:rPr>
              <a:t> </a:t>
            </a:r>
          </a:p>
          <a:p>
            <a:pPr>
              <a:lnSpc>
                <a:spcPct val="110000"/>
              </a:lnSpc>
            </a:pPr>
            <a:r>
              <a:rPr lang="zh-CN" altLang="en-US" sz="3600" b="1">
                <a:solidFill>
                  <a:srgbClr val="006600"/>
                </a:solidFill>
                <a:latin typeface="Times New Roman" panose="02020603050405020304" pitchFamily="18" charset="0"/>
              </a:rPr>
              <a:t>上星期，有一日我遇到一位小学同学。</a:t>
            </a:r>
          </a:p>
          <a:p>
            <a:pPr>
              <a:lnSpc>
                <a:spcPct val="110000"/>
              </a:lnSpc>
            </a:pPr>
            <a:r>
              <a:rPr lang="en-US" altLang="zh-CN" sz="3600" b="1">
                <a:solidFill>
                  <a:srgbClr val="FF0000"/>
                </a:solidFill>
                <a:latin typeface="Times New Roman" panose="02020603050405020304" pitchFamily="18" charset="0"/>
              </a:rPr>
              <a:t>One day</a:t>
            </a:r>
            <a:r>
              <a:rPr lang="en-US" altLang="zh-CN" sz="3600" b="1">
                <a:solidFill>
                  <a:srgbClr val="0000FF"/>
                </a:solidFill>
                <a:latin typeface="Times New Roman" panose="02020603050405020304" pitchFamily="18" charset="0"/>
              </a:rPr>
              <a:t> when I was on the beach</a:t>
            </a:r>
            <a:r>
              <a:rPr lang="zh-CN" altLang="en-US" sz="3600" b="1">
                <a:solidFill>
                  <a:srgbClr val="0000FF"/>
                </a:solidFill>
                <a:latin typeface="Times New Roman" panose="02020603050405020304" pitchFamily="18" charset="0"/>
              </a:rPr>
              <a:t>，</a:t>
            </a:r>
            <a:r>
              <a:rPr lang="en-US" altLang="zh-CN" sz="3600" b="1">
                <a:solidFill>
                  <a:srgbClr val="0000FF"/>
                </a:solidFill>
                <a:latin typeface="Times New Roman" panose="02020603050405020304" pitchFamily="18" charset="0"/>
              </a:rPr>
              <a:t>I came across a strange incident</a:t>
            </a:r>
            <a:r>
              <a:rPr lang="zh-CN" altLang="en-US" sz="3600" b="1">
                <a:solidFill>
                  <a:srgbClr val="0000FF"/>
                </a:solidFill>
                <a:latin typeface="Times New Roman" panose="02020603050405020304" pitchFamily="18" charset="0"/>
              </a:rPr>
              <a: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8">
                                            <p:txEl>
                                              <p:pRg st="1" end="1"/>
                                            </p:txEl>
                                          </p:spTgt>
                                        </p:tgtEl>
                                        <p:attrNameLst>
                                          <p:attrName>style.visibility</p:attrName>
                                        </p:attrNameLst>
                                      </p:cBhvr>
                                      <p:to>
                                        <p:strVal val="visible"/>
                                      </p:to>
                                    </p:set>
                                    <p:animEffect transition="in" filter="blinds(horizontal)">
                                      <p:cBhvr>
                                        <p:cTn id="7" dur="500"/>
                                        <p:tgtEl>
                                          <p:spTgt spid="2969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8">
                                            <p:txEl>
                                              <p:pRg st="2" end="2"/>
                                            </p:txEl>
                                          </p:spTgt>
                                        </p:tgtEl>
                                        <p:attrNameLst>
                                          <p:attrName>style.visibility</p:attrName>
                                        </p:attrNameLst>
                                      </p:cBhvr>
                                      <p:to>
                                        <p:strVal val="visible"/>
                                      </p:to>
                                    </p:set>
                                    <p:animEffect transition="in" filter="blinds(horizontal)">
                                      <p:cBhvr>
                                        <p:cTn id="12" dur="500"/>
                                        <p:tgtEl>
                                          <p:spTgt spid="2969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8">
                                            <p:txEl>
                                              <p:pRg st="3" end="3"/>
                                            </p:txEl>
                                          </p:spTgt>
                                        </p:tgtEl>
                                        <p:attrNameLst>
                                          <p:attrName>style.visibility</p:attrName>
                                        </p:attrNameLst>
                                      </p:cBhvr>
                                      <p:to>
                                        <p:strVal val="visible"/>
                                      </p:to>
                                    </p:set>
                                    <p:animEffect transition="in" filter="blinds(horizontal)">
                                      <p:cBhvr>
                                        <p:cTn id="17" dur="500"/>
                                        <p:tgtEl>
                                          <p:spTgt spid="2969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698">
                                            <p:txEl>
                                              <p:pRg st="4" end="4"/>
                                            </p:txEl>
                                          </p:spTgt>
                                        </p:tgtEl>
                                        <p:attrNameLst>
                                          <p:attrName>style.visibility</p:attrName>
                                        </p:attrNameLst>
                                      </p:cBhvr>
                                      <p:to>
                                        <p:strVal val="visible"/>
                                      </p:to>
                                    </p:set>
                                    <p:animEffect transition="in" filter="blinds(horizontal)">
                                      <p:cBhvr>
                                        <p:cTn id="22" dur="500"/>
                                        <p:tgtEl>
                                          <p:spTgt spid="2969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698">
                                            <p:txEl>
                                              <p:pRg st="5" end="5"/>
                                            </p:txEl>
                                          </p:spTgt>
                                        </p:tgtEl>
                                        <p:attrNameLst>
                                          <p:attrName>style.visibility</p:attrName>
                                        </p:attrNameLst>
                                      </p:cBhvr>
                                      <p:to>
                                        <p:strVal val="visible"/>
                                      </p:to>
                                    </p:set>
                                    <p:animEffect transition="in" filter="blinds(horizontal)">
                                      <p:cBhvr>
                                        <p:cTn id="27" dur="500"/>
                                        <p:tgtEl>
                                          <p:spTgt spid="296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77825"/>
          <p:cNvSpPr>
            <a:spLocks noChangeArrowheads="1" noChangeShapeType="1" noTextEdit="1"/>
          </p:cNvSpPr>
          <p:nvPr/>
        </p:nvSpPr>
        <p:spPr bwMode="auto">
          <a:xfrm>
            <a:off x="2362200" y="20574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Grammar </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
        <p:nvSpPr>
          <p:cNvPr id="27650" name="文本框 77826"/>
          <p:cNvSpPr txBox="1">
            <a:spLocks noChangeArrowheads="1"/>
          </p:cNvSpPr>
          <p:nvPr/>
        </p:nvSpPr>
        <p:spPr bwMode="auto">
          <a:xfrm>
            <a:off x="3581400" y="4876800"/>
            <a:ext cx="3962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600" b="1" dirty="0">
                <a:solidFill>
                  <a:srgbClr val="0000FF"/>
                </a:solidFill>
                <a:latin typeface="Times New Roman" panose="02020603050405020304" pitchFamily="18" charset="0"/>
              </a:rPr>
              <a:t>现在完成时</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8673" name="文本框 90113"/>
          <p:cNvSpPr txBox="1">
            <a:spLocks noChangeArrowheads="1"/>
          </p:cNvSpPr>
          <p:nvPr/>
        </p:nvSpPr>
        <p:spPr bwMode="auto">
          <a:xfrm>
            <a:off x="2203450" y="1136650"/>
            <a:ext cx="6254750" cy="404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zh-CN" altLang="en-US" sz="3600" b="1" dirty="0"/>
              <a:t>语法讲解建议采用归纳法，如尽可能多的呈现一些相关例句，或可让学生从已学课文中找相应例句，引导学生试着从所观察到的语言现象中总结出语法规律。</a:t>
            </a:r>
          </a:p>
        </p:txBody>
      </p:sp>
    </p:spTree>
  </p:cSld>
  <p:clrMapOvr>
    <a:masterClrMapping/>
  </p:clrMapOvr>
  <p:transition>
    <p:plus/>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文本框 91137"/>
          <p:cNvSpPr txBox="1">
            <a:spLocks noChangeArrowheads="1"/>
          </p:cNvSpPr>
          <p:nvPr/>
        </p:nvSpPr>
        <p:spPr bwMode="auto">
          <a:xfrm>
            <a:off x="304800" y="1676400"/>
            <a:ext cx="8839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dirty="0">
                <a:latin typeface="Times New Roman" panose="02020603050405020304" pitchFamily="18" charset="0"/>
              </a:rPr>
              <a:t>1) Recently, we </a:t>
            </a:r>
            <a:r>
              <a:rPr lang="en-US" altLang="zh-CN" sz="3600" b="1" dirty="0">
                <a:solidFill>
                  <a:srgbClr val="FF0000"/>
                </a:solidFill>
                <a:latin typeface="Times New Roman" panose="02020603050405020304" pitchFamily="18" charset="0"/>
              </a:rPr>
              <a:t>have learned</a:t>
            </a:r>
            <a:r>
              <a:rPr lang="en-US" altLang="zh-CN" sz="3600" b="1" dirty="0">
                <a:latin typeface="Times New Roman" panose="02020603050405020304" pitchFamily="18" charset="0"/>
              </a:rPr>
              <a:t> about the population of the world.</a:t>
            </a:r>
          </a:p>
          <a:p>
            <a:pPr>
              <a:lnSpc>
                <a:spcPct val="125000"/>
              </a:lnSpc>
            </a:pPr>
            <a:r>
              <a:rPr lang="en-US" altLang="zh-CN" sz="3600" b="1" dirty="0">
                <a:latin typeface="Times New Roman" panose="02020603050405020304" pitchFamily="18" charset="0"/>
              </a:rPr>
              <a:t>2) </a:t>
            </a:r>
            <a:r>
              <a:rPr lang="en-US" altLang="zh-CN" sz="3600" b="1" dirty="0">
                <a:solidFill>
                  <a:srgbClr val="FF0000"/>
                </a:solidFill>
                <a:latin typeface="Times New Roman" panose="02020603050405020304" pitchFamily="18" charset="0"/>
              </a:rPr>
              <a:t>Have you ever been </a:t>
            </a:r>
            <a:r>
              <a:rPr lang="en-US" altLang="zh-CN" sz="3600" b="1" dirty="0">
                <a:latin typeface="Times New Roman" panose="02020603050405020304" pitchFamily="18" charset="0"/>
              </a:rPr>
              <a:t>abroad, Danny?</a:t>
            </a:r>
          </a:p>
          <a:p>
            <a:pPr>
              <a:lnSpc>
                <a:spcPct val="125000"/>
              </a:lnSpc>
            </a:pPr>
            <a:r>
              <a:rPr lang="en-US" altLang="zh-CN" sz="3600" b="1" dirty="0">
                <a:latin typeface="Times New Roman" panose="02020603050405020304" pitchFamily="18" charset="0"/>
              </a:rPr>
              <a:t>3) Jenny and I </a:t>
            </a:r>
            <a:r>
              <a:rPr lang="en-US" altLang="zh-CN" sz="3600" b="1" dirty="0">
                <a:solidFill>
                  <a:srgbClr val="FF0000"/>
                </a:solidFill>
                <a:latin typeface="Times New Roman" panose="02020603050405020304" pitchFamily="18" charset="0"/>
              </a:rPr>
              <a:t>have been to </a:t>
            </a:r>
            <a:r>
              <a:rPr lang="en-US" altLang="zh-CN" sz="3600" b="1" dirty="0">
                <a:latin typeface="Times New Roman" panose="02020603050405020304" pitchFamily="18" charset="0"/>
              </a:rPr>
              <a:t>China twice.</a:t>
            </a:r>
          </a:p>
          <a:p>
            <a:pPr>
              <a:lnSpc>
                <a:spcPct val="125000"/>
              </a:lnSpc>
            </a:pPr>
            <a:r>
              <a:rPr lang="en-US" altLang="zh-CN" sz="3600" b="1" dirty="0">
                <a:latin typeface="Times New Roman" panose="02020603050405020304" pitchFamily="18" charset="0"/>
              </a:rPr>
              <a:t>4) </a:t>
            </a:r>
            <a:r>
              <a:rPr lang="en-US" altLang="zh-CN" sz="3600" b="1" dirty="0">
                <a:solidFill>
                  <a:srgbClr val="FF0000"/>
                </a:solidFill>
                <a:latin typeface="Times New Roman" panose="02020603050405020304" pitchFamily="18" charset="0"/>
              </a:rPr>
              <a:t>Have</a:t>
            </a:r>
            <a:r>
              <a:rPr lang="en-US" altLang="zh-CN" sz="3600" b="1" dirty="0">
                <a:latin typeface="Times New Roman" panose="02020603050405020304" pitchFamily="18" charset="0"/>
              </a:rPr>
              <a:t> you </a:t>
            </a:r>
            <a:r>
              <a:rPr lang="en-US" altLang="zh-CN" sz="3600" b="1" dirty="0">
                <a:solidFill>
                  <a:srgbClr val="FF0000"/>
                </a:solidFill>
                <a:latin typeface="Times New Roman" panose="02020603050405020304" pitchFamily="18" charset="0"/>
              </a:rPr>
              <a:t>been</a:t>
            </a:r>
            <a:r>
              <a:rPr lang="en-US" altLang="zh-CN" sz="3600" b="1" dirty="0">
                <a:latin typeface="Times New Roman" panose="02020603050405020304" pitchFamily="18" charset="0"/>
              </a:rPr>
              <a:t> to any other countries in Asia?</a:t>
            </a:r>
          </a:p>
        </p:txBody>
      </p:sp>
      <p:pic>
        <p:nvPicPr>
          <p:cNvPr id="29698" name="图片 91138" descr="have a look"/>
          <p:cNvPicPr>
            <a:picLocks noChangeAspect="1" noChangeArrowheads="1"/>
          </p:cNvPicPr>
          <p:nvPr/>
        </p:nvPicPr>
        <p:blipFill>
          <a:blip r:embed="rId2" cstate="email"/>
          <a:srcRect/>
          <a:stretch>
            <a:fillRect/>
          </a:stretch>
        </p:blipFill>
        <p:spPr bwMode="auto">
          <a:xfrm>
            <a:off x="304800" y="609600"/>
            <a:ext cx="30241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文本框 92161"/>
          <p:cNvSpPr txBox="1">
            <a:spLocks noChangeArrowheads="1"/>
          </p:cNvSpPr>
          <p:nvPr/>
        </p:nvSpPr>
        <p:spPr bwMode="auto">
          <a:xfrm>
            <a:off x="304800" y="1905000"/>
            <a:ext cx="883920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dirty="0">
                <a:latin typeface="Times New Roman" panose="02020603050405020304" pitchFamily="18" charset="0"/>
              </a:rPr>
              <a:t>5) </a:t>
            </a:r>
            <a:r>
              <a:rPr lang="en-US" altLang="zh-CN" sz="3600" b="1" dirty="0">
                <a:solidFill>
                  <a:srgbClr val="FF0000"/>
                </a:solidFill>
                <a:latin typeface="Times New Roman" panose="02020603050405020304" pitchFamily="18" charset="0"/>
              </a:rPr>
              <a:t>Have </a:t>
            </a:r>
            <a:r>
              <a:rPr lang="en-US" altLang="zh-CN" sz="3600" b="1" dirty="0">
                <a:latin typeface="Times New Roman" panose="02020603050405020304" pitchFamily="18" charset="0"/>
              </a:rPr>
              <a:t>you </a:t>
            </a:r>
            <a:r>
              <a:rPr lang="en-US" altLang="zh-CN" sz="3600" b="1" dirty="0">
                <a:solidFill>
                  <a:srgbClr val="FF0000"/>
                </a:solidFill>
                <a:latin typeface="Times New Roman" panose="02020603050405020304" pitchFamily="18" charset="0"/>
              </a:rPr>
              <a:t>visited </a:t>
            </a:r>
            <a:r>
              <a:rPr lang="en-US" altLang="zh-CN" sz="3600" b="1" dirty="0">
                <a:latin typeface="Times New Roman" panose="02020603050405020304" pitchFamily="18" charset="0"/>
              </a:rPr>
              <a:t>any other countries?</a:t>
            </a:r>
          </a:p>
          <a:p>
            <a:pPr>
              <a:lnSpc>
                <a:spcPct val="120000"/>
              </a:lnSpc>
            </a:pPr>
            <a:r>
              <a:rPr lang="en-US" altLang="zh-CN" sz="3600" b="1" dirty="0">
                <a:latin typeface="Times New Roman" panose="02020603050405020304" pitchFamily="18" charset="0"/>
              </a:rPr>
              <a:t>6) He </a:t>
            </a:r>
            <a:r>
              <a:rPr lang="en-US" altLang="zh-CN" sz="3600" b="1" dirty="0">
                <a:solidFill>
                  <a:srgbClr val="FF0000"/>
                </a:solidFill>
                <a:latin typeface="Times New Roman" panose="02020603050405020304" pitchFamily="18" charset="0"/>
              </a:rPr>
              <a:t>has been to</a:t>
            </a:r>
            <a:r>
              <a:rPr lang="en-US" altLang="zh-CN" sz="3600" b="1" dirty="0">
                <a:latin typeface="Times New Roman" panose="02020603050405020304" pitchFamily="18" charset="0"/>
              </a:rPr>
              <a:t> every continent except Antarctica.</a:t>
            </a:r>
          </a:p>
          <a:p>
            <a:pPr>
              <a:lnSpc>
                <a:spcPct val="120000"/>
              </a:lnSpc>
            </a:pPr>
            <a:r>
              <a:rPr lang="en-US" altLang="zh-CN" sz="3600" b="1" dirty="0">
                <a:latin typeface="Times New Roman" panose="02020603050405020304" pitchFamily="18" charset="0"/>
              </a:rPr>
              <a:t>7) She </a:t>
            </a:r>
            <a:r>
              <a:rPr lang="en-US" altLang="zh-CN" sz="3600" b="1" dirty="0">
                <a:solidFill>
                  <a:srgbClr val="FF0000"/>
                </a:solidFill>
                <a:latin typeface="Times New Roman" panose="02020603050405020304" pitchFamily="18" charset="0"/>
              </a:rPr>
              <a:t>has gone to</a:t>
            </a:r>
            <a:r>
              <a:rPr lang="en-US" altLang="zh-CN" sz="3600" b="1" dirty="0">
                <a:latin typeface="Times New Roman" panose="02020603050405020304" pitchFamily="18" charset="0"/>
              </a:rPr>
              <a:t> visit her friend.</a:t>
            </a:r>
          </a:p>
        </p:txBody>
      </p:sp>
      <p:pic>
        <p:nvPicPr>
          <p:cNvPr id="30722" name="图片 92162" descr="have a look"/>
          <p:cNvPicPr>
            <a:picLocks noChangeAspect="1" noChangeArrowheads="1"/>
          </p:cNvPicPr>
          <p:nvPr/>
        </p:nvPicPr>
        <p:blipFill>
          <a:blip r:embed="rId2" cstate="email"/>
          <a:srcRect/>
          <a:stretch>
            <a:fillRect/>
          </a:stretch>
        </p:blipFill>
        <p:spPr bwMode="auto">
          <a:xfrm>
            <a:off x="179388" y="692150"/>
            <a:ext cx="30241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矩形 93185"/>
          <p:cNvSpPr>
            <a:spLocks noChangeArrowheads="1"/>
          </p:cNvSpPr>
          <p:nvPr/>
        </p:nvSpPr>
        <p:spPr bwMode="auto">
          <a:xfrm>
            <a:off x="539750" y="404813"/>
            <a:ext cx="6408738" cy="5976937"/>
          </a:xfrm>
          <a:prstGeom prst="rect">
            <a:avLst/>
          </a:prstGeom>
          <a:solidFill>
            <a:srgbClr val="CCFFFF">
              <a:alpha val="3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zh-CN" sz="3600" b="1">
              <a:latin typeface="Times New Roman" panose="02020603050405020304" pitchFamily="18" charset="0"/>
            </a:endParaRPr>
          </a:p>
        </p:txBody>
      </p:sp>
      <p:sp>
        <p:nvSpPr>
          <p:cNvPr id="93187" name="文本框 93186"/>
          <p:cNvSpPr txBox="1">
            <a:spLocks noChangeArrowheads="1"/>
          </p:cNvSpPr>
          <p:nvPr/>
        </p:nvSpPr>
        <p:spPr bwMode="auto">
          <a:xfrm>
            <a:off x="1619250" y="1989138"/>
            <a:ext cx="54006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latin typeface="Times New Roman" panose="02020603050405020304" pitchFamily="18" charset="0"/>
              </a:rPr>
              <a:t>to test your sense of observation</a:t>
            </a:r>
          </a:p>
          <a:p>
            <a:r>
              <a:rPr lang="en-US" altLang="zh-CN" sz="3600" b="1" dirty="0">
                <a:latin typeface="Times New Roman" panose="02020603050405020304" pitchFamily="18" charset="0"/>
              </a:rPr>
              <a:t>to test your ability of short-term memory </a:t>
            </a:r>
          </a:p>
          <a:p>
            <a:r>
              <a:rPr lang="en-US" altLang="zh-CN" sz="3600" b="1" dirty="0">
                <a:latin typeface="Times New Roman" panose="02020603050405020304" pitchFamily="18" charset="0"/>
              </a:rPr>
              <a:t>to test your ability to highlight the language points</a:t>
            </a:r>
          </a:p>
        </p:txBody>
      </p:sp>
      <p:grpSp>
        <p:nvGrpSpPr>
          <p:cNvPr id="31747" name="组合 93187"/>
          <p:cNvGrpSpPr/>
          <p:nvPr/>
        </p:nvGrpSpPr>
        <p:grpSpPr bwMode="auto">
          <a:xfrm>
            <a:off x="468313" y="5229225"/>
            <a:ext cx="1150937" cy="1195388"/>
            <a:chOff x="295" y="3294"/>
            <a:chExt cx="725" cy="753"/>
          </a:xfrm>
        </p:grpSpPr>
        <p:pic>
          <p:nvPicPr>
            <p:cNvPr id="31748" name="图片 93188" descr="图标1"/>
            <p:cNvPicPr>
              <a:picLocks noChangeAspect="1" noChangeArrowheads="1"/>
            </p:cNvPicPr>
            <p:nvPr/>
          </p:nvPicPr>
          <p:blipFill>
            <a:blip r:embed="rId2" cstate="email"/>
            <a:srcRect/>
            <a:stretch>
              <a:fillRect/>
            </a:stretch>
          </p:blipFill>
          <p:spPr bwMode="auto">
            <a:xfrm>
              <a:off x="329" y="3294"/>
              <a:ext cx="691" cy="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文本框 93189"/>
            <p:cNvSpPr txBox="1">
              <a:spLocks noChangeArrowheads="1"/>
            </p:cNvSpPr>
            <p:nvPr/>
          </p:nvSpPr>
          <p:spPr bwMode="auto">
            <a:xfrm>
              <a:off x="295" y="3793"/>
              <a:ext cx="361"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1200" b="1">
                  <a:latin typeface="Times New Roman" panose="02020603050405020304" pitchFamily="18" charset="0"/>
                </a:rPr>
                <a:t>Guess</a:t>
              </a:r>
            </a:p>
          </p:txBody>
        </p:sp>
      </p:grpSp>
      <p:pic>
        <p:nvPicPr>
          <p:cNvPr id="93191" name="图片 93190" descr="sun"/>
          <p:cNvPicPr>
            <a:picLocks noChangeAspect="1" noChangeArrowheads="1"/>
          </p:cNvPicPr>
          <p:nvPr/>
        </p:nvPicPr>
        <p:blipFill>
          <a:blip r:embed="rId3" cstate="email"/>
          <a:srcRect/>
          <a:stretch>
            <a:fillRect/>
          </a:stretch>
        </p:blipFill>
        <p:spPr bwMode="auto">
          <a:xfrm>
            <a:off x="1042988" y="2157413"/>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2" name="图片 93191" descr="sun"/>
          <p:cNvPicPr>
            <a:picLocks noChangeAspect="1" noChangeArrowheads="1"/>
          </p:cNvPicPr>
          <p:nvPr/>
        </p:nvPicPr>
        <p:blipFill>
          <a:blip r:embed="rId3" cstate="email"/>
          <a:srcRect/>
          <a:stretch>
            <a:fillRect/>
          </a:stretch>
        </p:blipFill>
        <p:spPr bwMode="auto">
          <a:xfrm>
            <a:off x="1042988" y="3284538"/>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3193" name="图片 93192" descr="sun"/>
          <p:cNvPicPr>
            <a:picLocks noChangeAspect="1" noChangeArrowheads="1"/>
          </p:cNvPicPr>
          <p:nvPr/>
        </p:nvPicPr>
        <p:blipFill>
          <a:blip r:embed="rId3" cstate="email"/>
          <a:srcRect/>
          <a:stretch>
            <a:fillRect/>
          </a:stretch>
        </p:blipFill>
        <p:spPr bwMode="auto">
          <a:xfrm>
            <a:off x="1044575" y="4389438"/>
            <a:ext cx="431800"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3" name="矩形 93193"/>
          <p:cNvSpPr>
            <a:spLocks noChangeArrowheads="1" noChangeShapeType="1" noTextEdit="1"/>
          </p:cNvSpPr>
          <p:nvPr/>
        </p:nvSpPr>
        <p:spPr bwMode="auto">
          <a:xfrm>
            <a:off x="2362200" y="990600"/>
            <a:ext cx="3505200" cy="838200"/>
          </a:xfrm>
          <a:prstGeom prst="rect">
            <a:avLst/>
          </a:prstGeom>
        </p:spPr>
        <p:txBody>
          <a:bodyPr wrap="none" fromWordArt="1">
            <a:prstTxWarp prst="textPlain">
              <a:avLst>
                <a:gd name="adj" fmla="val 50000"/>
              </a:avLst>
            </a:prstTxWarp>
          </a:bodyPr>
          <a:lstStyle/>
          <a:p>
            <a:pPr algn="ctr"/>
            <a:r>
              <a:rPr lang="en-US" altLang="zh-CN" sz="4800" b="1" kern="10" dirty="0">
                <a:ln w="12700">
                  <a:solidFill>
                    <a:srgbClr val="0000FF"/>
                  </a:solidFill>
                  <a:round/>
                </a:ln>
                <a:solidFill>
                  <a:srgbClr val="0000FF"/>
                </a:solidFill>
                <a:effectLst>
                  <a:outerShdw dist="45791" dir="2021404" algn="ctr" rotWithShape="0">
                    <a:srgbClr val="9999FF"/>
                  </a:outerShdw>
                </a:effectLst>
                <a:latin typeface="Times New Roman" panose="02020603050405020304"/>
                <a:cs typeface="Times New Roman" panose="02020603050405020304"/>
              </a:rPr>
              <a:t>Guessing Game</a:t>
            </a:r>
            <a:endParaRPr lang="zh-CN" altLang="en-US" sz="4800" b="1" kern="10" dirty="0">
              <a:ln w="12700">
                <a:solidFill>
                  <a:srgbClr val="0000FF"/>
                </a:solidFill>
                <a:round/>
              </a:ln>
              <a:solidFill>
                <a:srgbClr val="0000FF"/>
              </a:solidFill>
              <a:effectLst>
                <a:outerShdw dist="45791" dir="2021404" algn="ctr" rotWithShape="0">
                  <a:srgbClr val="9999FF"/>
                </a:outerShdw>
              </a:effectLst>
              <a:latin typeface="Times New Roman" panose="02020603050405020304"/>
              <a:cs typeface="Times New Roman" panose="02020603050405020304"/>
            </a:endParaRPr>
          </a:p>
        </p:txBody>
      </p:sp>
      <p:pic>
        <p:nvPicPr>
          <p:cNvPr id="31754" name="图片 93194" descr="u=2315700687,2339146809&amp;fm=23&amp;gp=0"/>
          <p:cNvPicPr>
            <a:picLocks noChangeAspect="1" noChangeArrowheads="1"/>
          </p:cNvPicPr>
          <p:nvPr/>
        </p:nvPicPr>
        <p:blipFill>
          <a:blip r:embed="rId4" cstate="email"/>
          <a:srcRect/>
          <a:stretch>
            <a:fillRect/>
          </a:stretch>
        </p:blipFill>
        <p:spPr bwMode="auto">
          <a:xfrm>
            <a:off x="1066800" y="762000"/>
            <a:ext cx="11842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3191"/>
                                        </p:tgtEl>
                                        <p:attrNameLst>
                                          <p:attrName>style.visibility</p:attrName>
                                        </p:attrNameLst>
                                      </p:cBhvr>
                                      <p:to>
                                        <p:strVal val="visible"/>
                                      </p:to>
                                    </p:set>
                                    <p:animEffect transition="in" filter="blinds(horizontal)">
                                      <p:cBhvr>
                                        <p:cTn id="7" dur="500"/>
                                        <p:tgtEl>
                                          <p:spTgt spid="93191"/>
                                        </p:tgtEl>
                                      </p:cBhvr>
                                    </p:animEffect>
                                  </p:childTnLst>
                                </p:cTn>
                              </p:par>
                              <p:par>
                                <p:cTn id="8" presetID="3" presetClass="entr" presetSubtype="10" fill="hold" nodeType="withEffect">
                                  <p:stCondLst>
                                    <p:cond delay="0"/>
                                  </p:stCondLst>
                                  <p:childTnLst>
                                    <p:set>
                                      <p:cBhvr>
                                        <p:cTn id="9" dur="1" fill="hold">
                                          <p:stCondLst>
                                            <p:cond delay="0"/>
                                          </p:stCondLst>
                                        </p:cTn>
                                        <p:tgtEl>
                                          <p:spTgt spid="93187">
                                            <p:txEl>
                                              <p:pRg st="0" end="0"/>
                                            </p:txEl>
                                          </p:spTgt>
                                        </p:tgtEl>
                                        <p:attrNameLst>
                                          <p:attrName>style.visibility</p:attrName>
                                        </p:attrNameLst>
                                      </p:cBhvr>
                                      <p:to>
                                        <p:strVal val="visible"/>
                                      </p:to>
                                    </p:set>
                                    <p:animEffect transition="in" filter="blinds(horizontal)">
                                      <p:cBhvr>
                                        <p:cTn id="10" dur="500"/>
                                        <p:tgtEl>
                                          <p:spTgt spid="9318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3192"/>
                                        </p:tgtEl>
                                        <p:attrNameLst>
                                          <p:attrName>style.visibility</p:attrName>
                                        </p:attrNameLst>
                                      </p:cBhvr>
                                      <p:to>
                                        <p:strVal val="visible"/>
                                      </p:to>
                                    </p:set>
                                    <p:animEffect transition="in" filter="blinds(horizontal)">
                                      <p:cBhvr>
                                        <p:cTn id="15" dur="500"/>
                                        <p:tgtEl>
                                          <p:spTgt spid="93192"/>
                                        </p:tgtEl>
                                      </p:cBhvr>
                                    </p:animEffect>
                                  </p:childTnLst>
                                </p:cTn>
                              </p:par>
                              <p:par>
                                <p:cTn id="16" presetID="3" presetClass="entr" presetSubtype="10" fill="hold" nodeType="withEffect">
                                  <p:stCondLst>
                                    <p:cond delay="0"/>
                                  </p:stCondLst>
                                  <p:childTnLst>
                                    <p:set>
                                      <p:cBhvr>
                                        <p:cTn id="17" dur="1" fill="hold">
                                          <p:stCondLst>
                                            <p:cond delay="0"/>
                                          </p:stCondLst>
                                        </p:cTn>
                                        <p:tgtEl>
                                          <p:spTgt spid="93187">
                                            <p:txEl>
                                              <p:pRg st="1" end="1"/>
                                            </p:txEl>
                                          </p:spTgt>
                                        </p:tgtEl>
                                        <p:attrNameLst>
                                          <p:attrName>style.visibility</p:attrName>
                                        </p:attrNameLst>
                                      </p:cBhvr>
                                      <p:to>
                                        <p:strVal val="visible"/>
                                      </p:to>
                                    </p:set>
                                    <p:animEffect transition="in" filter="blinds(horizontal)">
                                      <p:cBhvr>
                                        <p:cTn id="18" dur="500"/>
                                        <p:tgtEl>
                                          <p:spTgt spid="931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93193"/>
                                        </p:tgtEl>
                                        <p:attrNameLst>
                                          <p:attrName>style.visibility</p:attrName>
                                        </p:attrNameLst>
                                      </p:cBhvr>
                                      <p:to>
                                        <p:strVal val="visible"/>
                                      </p:to>
                                    </p:set>
                                    <p:animEffect transition="in" filter="blinds(horizontal)">
                                      <p:cBhvr>
                                        <p:cTn id="23" dur="500"/>
                                        <p:tgtEl>
                                          <p:spTgt spid="93193"/>
                                        </p:tgtEl>
                                      </p:cBhvr>
                                    </p:animEffect>
                                  </p:childTnLst>
                                </p:cTn>
                              </p:par>
                              <p:par>
                                <p:cTn id="24" presetID="3" presetClass="entr" presetSubtype="10" fill="hold" nodeType="withEffect">
                                  <p:stCondLst>
                                    <p:cond delay="0"/>
                                  </p:stCondLst>
                                  <p:childTnLst>
                                    <p:set>
                                      <p:cBhvr>
                                        <p:cTn id="25" dur="1" fill="hold">
                                          <p:stCondLst>
                                            <p:cond delay="0"/>
                                          </p:stCondLst>
                                        </p:cTn>
                                        <p:tgtEl>
                                          <p:spTgt spid="93187">
                                            <p:txEl>
                                              <p:pRg st="2" end="2"/>
                                            </p:txEl>
                                          </p:spTgt>
                                        </p:tgtEl>
                                        <p:attrNameLst>
                                          <p:attrName>style.visibility</p:attrName>
                                        </p:attrNameLst>
                                      </p:cBhvr>
                                      <p:to>
                                        <p:strVal val="visible"/>
                                      </p:to>
                                    </p:set>
                                    <p:animEffect transition="in" filter="blinds(horizontal)">
                                      <p:cBhvr>
                                        <p:cTn id="26" dur="500"/>
                                        <p:tgtEl>
                                          <p:spTgt spid="93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文本框 101377"/>
          <p:cNvSpPr txBox="1">
            <a:spLocks noChangeArrowheads="1"/>
          </p:cNvSpPr>
          <p:nvPr/>
        </p:nvSpPr>
        <p:spPr bwMode="auto">
          <a:xfrm>
            <a:off x="304800" y="1676400"/>
            <a:ext cx="8839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5000"/>
              </a:lnSpc>
            </a:pPr>
            <a:r>
              <a:rPr lang="en-US" altLang="zh-CN" sz="3600" b="1">
                <a:latin typeface="Times New Roman" panose="02020603050405020304" pitchFamily="18" charset="0"/>
              </a:rPr>
              <a:t>1) Recently, we ____ _______ about the population of the world.</a:t>
            </a:r>
          </a:p>
          <a:p>
            <a:pPr>
              <a:lnSpc>
                <a:spcPct val="125000"/>
              </a:lnSpc>
            </a:pPr>
            <a:r>
              <a:rPr lang="en-US" altLang="zh-CN" sz="3600" b="1">
                <a:latin typeface="Times New Roman" panose="02020603050405020304" pitchFamily="18" charset="0"/>
              </a:rPr>
              <a:t>2) ____ ____ ____ ____ abroad, Danny?</a:t>
            </a:r>
          </a:p>
          <a:p>
            <a:pPr>
              <a:lnSpc>
                <a:spcPct val="125000"/>
              </a:lnSpc>
            </a:pPr>
            <a:r>
              <a:rPr lang="en-US" altLang="zh-CN" sz="3600" b="1">
                <a:latin typeface="Times New Roman" panose="02020603050405020304" pitchFamily="18" charset="0"/>
              </a:rPr>
              <a:t>3) Jenny and I _____ ____ ___ China twice.</a:t>
            </a:r>
          </a:p>
          <a:p>
            <a:pPr>
              <a:lnSpc>
                <a:spcPct val="125000"/>
              </a:lnSpc>
            </a:pPr>
            <a:r>
              <a:rPr lang="en-US" altLang="zh-CN" sz="3600" b="1">
                <a:latin typeface="Times New Roman" panose="02020603050405020304" pitchFamily="18" charset="0"/>
              </a:rPr>
              <a:t>4) _____ you ____ to any other countries in Asia?</a:t>
            </a:r>
          </a:p>
        </p:txBody>
      </p:sp>
      <p:sp>
        <p:nvSpPr>
          <p:cNvPr id="32770" name="文本框 101379"/>
          <p:cNvSpPr txBox="1">
            <a:spLocks noChangeArrowheads="1"/>
          </p:cNvSpPr>
          <p:nvPr/>
        </p:nvSpPr>
        <p:spPr bwMode="auto">
          <a:xfrm>
            <a:off x="457200" y="685800"/>
            <a:ext cx="389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006600"/>
                </a:solidFill>
              </a:rPr>
              <a:t>Fill in the blanks.</a:t>
            </a:r>
          </a:p>
        </p:txBody>
      </p:sp>
      <p:sp>
        <p:nvSpPr>
          <p:cNvPr id="101381" name="文本框 101380"/>
          <p:cNvSpPr txBox="1">
            <a:spLocks noChangeArrowheads="1"/>
          </p:cNvSpPr>
          <p:nvPr/>
        </p:nvSpPr>
        <p:spPr bwMode="auto">
          <a:xfrm>
            <a:off x="3352800" y="1752600"/>
            <a:ext cx="280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learned</a:t>
            </a:r>
          </a:p>
        </p:txBody>
      </p:sp>
      <p:sp>
        <p:nvSpPr>
          <p:cNvPr id="101382" name="文本框 101381"/>
          <p:cNvSpPr txBox="1">
            <a:spLocks noChangeArrowheads="1"/>
          </p:cNvSpPr>
          <p:nvPr/>
        </p:nvSpPr>
        <p:spPr bwMode="auto">
          <a:xfrm>
            <a:off x="762000" y="3124200"/>
            <a:ext cx="434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you  ever  been </a:t>
            </a:r>
          </a:p>
        </p:txBody>
      </p:sp>
      <p:sp>
        <p:nvSpPr>
          <p:cNvPr id="101383" name="文本框 101382"/>
          <p:cNvSpPr txBox="1">
            <a:spLocks noChangeArrowheads="1"/>
          </p:cNvSpPr>
          <p:nvPr/>
        </p:nvSpPr>
        <p:spPr bwMode="auto">
          <a:xfrm>
            <a:off x="857250" y="4540250"/>
            <a:ext cx="302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been</a:t>
            </a:r>
          </a:p>
        </p:txBody>
      </p:sp>
      <p:sp>
        <p:nvSpPr>
          <p:cNvPr id="101384" name="文本框 101383"/>
          <p:cNvSpPr txBox="1">
            <a:spLocks noChangeArrowheads="1"/>
          </p:cNvSpPr>
          <p:nvPr/>
        </p:nvSpPr>
        <p:spPr bwMode="auto">
          <a:xfrm>
            <a:off x="3276600" y="3854450"/>
            <a:ext cx="3505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been  to</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Effect transition="in" filter="blinds(horizontal)">
                                      <p:cBhvr>
                                        <p:cTn id="7" dur="500"/>
                                        <p:tgtEl>
                                          <p:spTgt spid="1013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1382"/>
                                        </p:tgtEl>
                                        <p:attrNameLst>
                                          <p:attrName>style.visibility</p:attrName>
                                        </p:attrNameLst>
                                      </p:cBhvr>
                                      <p:to>
                                        <p:strVal val="visible"/>
                                      </p:to>
                                    </p:set>
                                    <p:animEffect transition="in" filter="blinds(horizontal)">
                                      <p:cBhvr>
                                        <p:cTn id="12" dur="500"/>
                                        <p:tgtEl>
                                          <p:spTgt spid="10138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1384"/>
                                        </p:tgtEl>
                                        <p:attrNameLst>
                                          <p:attrName>style.visibility</p:attrName>
                                        </p:attrNameLst>
                                      </p:cBhvr>
                                      <p:to>
                                        <p:strVal val="visible"/>
                                      </p:to>
                                    </p:set>
                                    <p:animEffect transition="in" filter="blinds(horizontal)">
                                      <p:cBhvr>
                                        <p:cTn id="17" dur="500"/>
                                        <p:tgtEl>
                                          <p:spTgt spid="10138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1383"/>
                                        </p:tgtEl>
                                        <p:attrNameLst>
                                          <p:attrName>style.visibility</p:attrName>
                                        </p:attrNameLst>
                                      </p:cBhvr>
                                      <p:to>
                                        <p:strVal val="visible"/>
                                      </p:to>
                                    </p:set>
                                    <p:animEffect transition="in" filter="blinds(horizontal)">
                                      <p:cBhvr>
                                        <p:cTn id="22" dur="500"/>
                                        <p:tgtEl>
                                          <p:spTgt spid="1013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1" grpId="0"/>
      <p:bldP spid="101382" grpId="0"/>
      <p:bldP spid="101383" grpId="0"/>
      <p:bldP spid="1013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文本框 9219"/>
          <p:cNvSpPr txBox="1">
            <a:spLocks noChangeArrowheads="1"/>
          </p:cNvSpPr>
          <p:nvPr/>
        </p:nvSpPr>
        <p:spPr bwMode="auto">
          <a:xfrm>
            <a:off x="1143000" y="1066800"/>
            <a:ext cx="28194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dirty="0">
                <a:latin typeface="Times New Roman" panose="02020603050405020304" pitchFamily="18" charset="0"/>
              </a:rPr>
              <a:t>population</a:t>
            </a:r>
          </a:p>
          <a:p>
            <a:pPr>
              <a:lnSpc>
                <a:spcPct val="110000"/>
              </a:lnSpc>
            </a:pPr>
            <a:r>
              <a:rPr lang="en-US" altLang="zh-CN" sz="3600" b="1" dirty="0">
                <a:latin typeface="Times New Roman" panose="02020603050405020304" pitchFamily="18" charset="0"/>
              </a:rPr>
              <a:t>abroad</a:t>
            </a:r>
          </a:p>
          <a:p>
            <a:pPr>
              <a:lnSpc>
                <a:spcPct val="110000"/>
              </a:lnSpc>
            </a:pPr>
            <a:r>
              <a:rPr lang="en-US" altLang="zh-CN" sz="3600" b="1" dirty="0">
                <a:latin typeface="Times New Roman" panose="02020603050405020304" pitchFamily="18" charset="0"/>
              </a:rPr>
              <a:t>Japan</a:t>
            </a:r>
          </a:p>
          <a:p>
            <a:pPr>
              <a:lnSpc>
                <a:spcPct val="110000"/>
              </a:lnSpc>
            </a:pPr>
            <a:r>
              <a:rPr lang="en-US" altLang="zh-CN" sz="3600" b="1" dirty="0">
                <a:latin typeface="Times New Roman" panose="02020603050405020304" pitchFamily="18" charset="0"/>
              </a:rPr>
              <a:t>Japanese</a:t>
            </a:r>
          </a:p>
          <a:p>
            <a:pPr>
              <a:lnSpc>
                <a:spcPct val="110000"/>
              </a:lnSpc>
            </a:pPr>
            <a:endParaRPr lang="en-US" altLang="zh-CN" sz="3600" b="1" dirty="0">
              <a:latin typeface="Times New Roman" panose="02020603050405020304" pitchFamily="18" charset="0"/>
            </a:endParaRPr>
          </a:p>
          <a:p>
            <a:pPr>
              <a:lnSpc>
                <a:spcPct val="110000"/>
              </a:lnSpc>
            </a:pPr>
            <a:r>
              <a:rPr lang="en-US" altLang="zh-CN" sz="3600" b="1" dirty="0">
                <a:latin typeface="Times New Roman" panose="02020603050405020304" pitchFamily="18" charset="0"/>
              </a:rPr>
              <a:t>Antarctica</a:t>
            </a:r>
          </a:p>
          <a:p>
            <a:pPr>
              <a:lnSpc>
                <a:spcPct val="110000"/>
              </a:lnSpc>
            </a:pPr>
            <a:r>
              <a:rPr lang="en-US" altLang="zh-CN" sz="3600" b="1" dirty="0">
                <a:latin typeface="Times New Roman" panose="02020603050405020304" pitchFamily="18" charset="0"/>
              </a:rPr>
              <a:t>island</a:t>
            </a:r>
          </a:p>
          <a:p>
            <a:pPr>
              <a:lnSpc>
                <a:spcPct val="110000"/>
              </a:lnSpc>
            </a:pPr>
            <a:r>
              <a:rPr lang="en-US" altLang="zh-CN" sz="3600" b="1" dirty="0">
                <a:latin typeface="Times New Roman" panose="02020603050405020304" pitchFamily="18" charset="0"/>
              </a:rPr>
              <a:t>Pacific</a:t>
            </a:r>
          </a:p>
        </p:txBody>
      </p:sp>
      <p:sp>
        <p:nvSpPr>
          <p:cNvPr id="9221" name="文本框 9220"/>
          <p:cNvSpPr txBox="1">
            <a:spLocks noChangeArrowheads="1"/>
          </p:cNvSpPr>
          <p:nvPr/>
        </p:nvSpPr>
        <p:spPr bwMode="auto">
          <a:xfrm>
            <a:off x="3657600" y="1066800"/>
            <a:ext cx="47244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solidFill>
                  <a:srgbClr val="FF0000"/>
                </a:solidFill>
                <a:latin typeface="Times New Roman" panose="02020603050405020304" pitchFamily="18" charset="0"/>
              </a:rPr>
              <a:t>n.</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人口</a:t>
            </a:r>
          </a:p>
          <a:p>
            <a:pPr>
              <a:lnSpc>
                <a:spcPct val="110000"/>
              </a:lnSpc>
            </a:pPr>
            <a:r>
              <a:rPr lang="en-US" altLang="zh-CN" sz="3600" b="1">
                <a:solidFill>
                  <a:srgbClr val="FF0000"/>
                </a:solidFill>
                <a:latin typeface="Times New Roman" panose="02020603050405020304" pitchFamily="18" charset="0"/>
              </a:rPr>
              <a:t>adv.</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到国外</a:t>
            </a:r>
          </a:p>
          <a:p>
            <a:pPr>
              <a:lnSpc>
                <a:spcPct val="110000"/>
              </a:lnSpc>
            </a:pPr>
            <a:r>
              <a:rPr lang="en-US" altLang="zh-CN" sz="3600" b="1">
                <a:solidFill>
                  <a:srgbClr val="FF0000"/>
                </a:solidFill>
                <a:latin typeface="Times New Roman" panose="02020603050405020304" pitchFamily="18" charset="0"/>
              </a:rPr>
              <a:t>n.</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日本</a:t>
            </a:r>
          </a:p>
          <a:p>
            <a:pPr>
              <a:lnSpc>
                <a:spcPct val="110000"/>
              </a:lnSpc>
            </a:pPr>
            <a:r>
              <a:rPr lang="en-US" altLang="zh-CN" sz="3600" b="1">
                <a:solidFill>
                  <a:srgbClr val="FF0000"/>
                </a:solidFill>
                <a:latin typeface="Times New Roman" panose="02020603050405020304" pitchFamily="18" charset="0"/>
              </a:rPr>
              <a:t>n.</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日语；日本人</a:t>
            </a:r>
          </a:p>
          <a:p>
            <a:pPr>
              <a:lnSpc>
                <a:spcPct val="110000"/>
              </a:lnSpc>
            </a:pPr>
            <a:r>
              <a:rPr lang="en-US" altLang="zh-CN" sz="3600" b="1">
                <a:solidFill>
                  <a:srgbClr val="FF0000"/>
                </a:solidFill>
                <a:latin typeface="Times New Roman" panose="02020603050405020304" pitchFamily="18" charset="0"/>
              </a:rPr>
              <a:t>adj.</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日语的；日本人的</a:t>
            </a:r>
          </a:p>
          <a:p>
            <a:pPr>
              <a:lnSpc>
                <a:spcPct val="110000"/>
              </a:lnSpc>
            </a:pPr>
            <a:r>
              <a:rPr lang="en-US" altLang="zh-CN" sz="3600" b="1">
                <a:solidFill>
                  <a:srgbClr val="FF0000"/>
                </a:solidFill>
                <a:latin typeface="Times New Roman" panose="02020603050405020304" pitchFamily="18" charset="0"/>
              </a:rPr>
              <a:t>n.</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南极洲</a:t>
            </a:r>
          </a:p>
          <a:p>
            <a:pPr>
              <a:lnSpc>
                <a:spcPct val="110000"/>
              </a:lnSpc>
            </a:pPr>
            <a:r>
              <a:rPr lang="en-US" altLang="zh-CN" sz="3600" b="1">
                <a:solidFill>
                  <a:srgbClr val="FF0000"/>
                </a:solidFill>
                <a:latin typeface="Times New Roman" panose="02020603050405020304" pitchFamily="18" charset="0"/>
              </a:rPr>
              <a:t>n.</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岛；岛屿</a:t>
            </a:r>
          </a:p>
          <a:p>
            <a:pPr>
              <a:lnSpc>
                <a:spcPct val="110000"/>
              </a:lnSpc>
            </a:pPr>
            <a:r>
              <a:rPr lang="en-US" altLang="zh-CN" sz="3600" b="1">
                <a:solidFill>
                  <a:srgbClr val="FF0000"/>
                </a:solidFill>
                <a:latin typeface="Times New Roman" panose="02020603050405020304" pitchFamily="18" charset="0"/>
              </a:rPr>
              <a:t>n. &amp; adj.</a:t>
            </a:r>
            <a:r>
              <a:rPr lang="en-US" altLang="zh-CN" sz="3600" b="1">
                <a:solidFill>
                  <a:srgbClr val="0000FF"/>
                </a:solidFill>
                <a:latin typeface="Times New Roman" panose="02020603050405020304" pitchFamily="18" charset="0"/>
              </a:rPr>
              <a:t> </a:t>
            </a:r>
            <a:r>
              <a:rPr lang="zh-CN" altLang="en-US" sz="3600" b="1">
                <a:solidFill>
                  <a:srgbClr val="0000FF"/>
                </a:solidFill>
                <a:latin typeface="Times New Roman" panose="02020603050405020304" pitchFamily="18" charset="0"/>
              </a:rPr>
              <a:t>太平洋</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的</a:t>
            </a:r>
            <a:r>
              <a:rPr lang="en-US" altLang="zh-CN" sz="3600" b="1">
                <a:solidFill>
                  <a:srgbClr val="0000FF"/>
                </a:solidFill>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blinds(horizontal)">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blinds(horizontal)">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221">
                                            <p:txEl>
                                              <p:pRg st="2" end="2"/>
                                            </p:txEl>
                                          </p:spTgt>
                                        </p:tgtEl>
                                        <p:attrNameLst>
                                          <p:attrName>style.visibility</p:attrName>
                                        </p:attrNameLst>
                                      </p:cBhvr>
                                      <p:to>
                                        <p:strVal val="visible"/>
                                      </p:to>
                                    </p:set>
                                    <p:animEffect transition="in" filter="blinds(horizontal)">
                                      <p:cBhvr>
                                        <p:cTn id="17" dur="500"/>
                                        <p:tgtEl>
                                          <p:spTgt spid="92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221">
                                            <p:txEl>
                                              <p:pRg st="3" end="3"/>
                                            </p:txEl>
                                          </p:spTgt>
                                        </p:tgtEl>
                                        <p:attrNameLst>
                                          <p:attrName>style.visibility</p:attrName>
                                        </p:attrNameLst>
                                      </p:cBhvr>
                                      <p:to>
                                        <p:strVal val="visible"/>
                                      </p:to>
                                    </p:set>
                                    <p:animEffect transition="in" filter="blinds(horizontal)">
                                      <p:cBhvr>
                                        <p:cTn id="22" dur="500"/>
                                        <p:tgtEl>
                                          <p:spTgt spid="92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221">
                                            <p:txEl>
                                              <p:pRg st="4" end="4"/>
                                            </p:txEl>
                                          </p:spTgt>
                                        </p:tgtEl>
                                        <p:attrNameLst>
                                          <p:attrName>style.visibility</p:attrName>
                                        </p:attrNameLst>
                                      </p:cBhvr>
                                      <p:to>
                                        <p:strVal val="visible"/>
                                      </p:to>
                                    </p:set>
                                    <p:animEffect transition="in" filter="blinds(horizontal)">
                                      <p:cBhvr>
                                        <p:cTn id="27" dur="500"/>
                                        <p:tgtEl>
                                          <p:spTgt spid="92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221">
                                            <p:txEl>
                                              <p:pRg st="5" end="5"/>
                                            </p:txEl>
                                          </p:spTgt>
                                        </p:tgtEl>
                                        <p:attrNameLst>
                                          <p:attrName>style.visibility</p:attrName>
                                        </p:attrNameLst>
                                      </p:cBhvr>
                                      <p:to>
                                        <p:strVal val="visible"/>
                                      </p:to>
                                    </p:set>
                                    <p:animEffect transition="in" filter="blinds(horizontal)">
                                      <p:cBhvr>
                                        <p:cTn id="32" dur="500"/>
                                        <p:tgtEl>
                                          <p:spTgt spid="922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221">
                                            <p:txEl>
                                              <p:pRg st="6" end="6"/>
                                            </p:txEl>
                                          </p:spTgt>
                                        </p:tgtEl>
                                        <p:attrNameLst>
                                          <p:attrName>style.visibility</p:attrName>
                                        </p:attrNameLst>
                                      </p:cBhvr>
                                      <p:to>
                                        <p:strVal val="visible"/>
                                      </p:to>
                                    </p:set>
                                    <p:animEffect transition="in" filter="blinds(horizontal)">
                                      <p:cBhvr>
                                        <p:cTn id="37" dur="500"/>
                                        <p:tgtEl>
                                          <p:spTgt spid="922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221">
                                            <p:txEl>
                                              <p:pRg st="7" end="7"/>
                                            </p:txEl>
                                          </p:spTgt>
                                        </p:tgtEl>
                                        <p:attrNameLst>
                                          <p:attrName>style.visibility</p:attrName>
                                        </p:attrNameLst>
                                      </p:cBhvr>
                                      <p:to>
                                        <p:strVal val="visible"/>
                                      </p:to>
                                    </p:set>
                                    <p:animEffect transition="in" filter="blinds(horizontal)">
                                      <p:cBhvr>
                                        <p:cTn id="42" dur="500"/>
                                        <p:tgtEl>
                                          <p:spTgt spid="92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文本框 102401"/>
          <p:cNvSpPr txBox="1">
            <a:spLocks noChangeArrowheads="1"/>
          </p:cNvSpPr>
          <p:nvPr/>
        </p:nvSpPr>
        <p:spPr bwMode="auto">
          <a:xfrm>
            <a:off x="304800" y="1905000"/>
            <a:ext cx="853440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5) _____ you ______ any other countries?</a:t>
            </a:r>
          </a:p>
          <a:p>
            <a:pPr>
              <a:lnSpc>
                <a:spcPct val="120000"/>
              </a:lnSpc>
            </a:pPr>
            <a:r>
              <a:rPr lang="en-US" altLang="zh-CN" sz="3600" b="1">
                <a:latin typeface="Times New Roman" panose="02020603050405020304" pitchFamily="18" charset="0"/>
              </a:rPr>
              <a:t>6) He ____ _____ ___ every continent except Antarctica.</a:t>
            </a:r>
          </a:p>
          <a:p>
            <a:pPr>
              <a:lnSpc>
                <a:spcPct val="120000"/>
              </a:lnSpc>
            </a:pPr>
            <a:r>
              <a:rPr lang="en-US" altLang="zh-CN" sz="3600" b="1">
                <a:latin typeface="Times New Roman" panose="02020603050405020304" pitchFamily="18" charset="0"/>
              </a:rPr>
              <a:t>7) She ____ ____ ____ visit her friend.</a:t>
            </a:r>
          </a:p>
        </p:txBody>
      </p:sp>
      <p:sp>
        <p:nvSpPr>
          <p:cNvPr id="102404" name="文本框 102403"/>
          <p:cNvSpPr txBox="1">
            <a:spLocks noChangeArrowheads="1"/>
          </p:cNvSpPr>
          <p:nvPr/>
        </p:nvSpPr>
        <p:spPr bwMode="auto">
          <a:xfrm>
            <a:off x="838200" y="1981200"/>
            <a:ext cx="3498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visited</a:t>
            </a:r>
          </a:p>
        </p:txBody>
      </p:sp>
      <p:sp>
        <p:nvSpPr>
          <p:cNvPr id="102405" name="文本框 102404"/>
          <p:cNvSpPr txBox="1">
            <a:spLocks noChangeArrowheads="1"/>
          </p:cNvSpPr>
          <p:nvPr/>
        </p:nvSpPr>
        <p:spPr bwMode="auto">
          <a:xfrm>
            <a:off x="1524000" y="2667000"/>
            <a:ext cx="305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has    been   to </a:t>
            </a:r>
          </a:p>
        </p:txBody>
      </p:sp>
      <p:sp>
        <p:nvSpPr>
          <p:cNvPr id="102407" name="文本框 102406"/>
          <p:cNvSpPr txBox="1">
            <a:spLocks noChangeArrowheads="1"/>
          </p:cNvSpPr>
          <p:nvPr/>
        </p:nvSpPr>
        <p:spPr bwMode="auto">
          <a:xfrm>
            <a:off x="1676400" y="3886200"/>
            <a:ext cx="3352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has   gone  to</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04"/>
                                        </p:tgtEl>
                                        <p:attrNameLst>
                                          <p:attrName>style.visibility</p:attrName>
                                        </p:attrNameLst>
                                      </p:cBhvr>
                                      <p:to>
                                        <p:strVal val="visible"/>
                                      </p:to>
                                    </p:set>
                                    <p:animEffect transition="in" filter="blinds(horizontal)">
                                      <p:cBhvr>
                                        <p:cTn id="7" dur="500"/>
                                        <p:tgtEl>
                                          <p:spTgt spid="10240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05"/>
                                        </p:tgtEl>
                                        <p:attrNameLst>
                                          <p:attrName>style.visibility</p:attrName>
                                        </p:attrNameLst>
                                      </p:cBhvr>
                                      <p:to>
                                        <p:strVal val="visible"/>
                                      </p:to>
                                    </p:set>
                                    <p:animEffect transition="in" filter="blinds(horizontal)">
                                      <p:cBhvr>
                                        <p:cTn id="12" dur="500"/>
                                        <p:tgtEl>
                                          <p:spTgt spid="1024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07"/>
                                        </p:tgtEl>
                                        <p:attrNameLst>
                                          <p:attrName>style.visibility</p:attrName>
                                        </p:attrNameLst>
                                      </p:cBhvr>
                                      <p:to>
                                        <p:strVal val="visible"/>
                                      </p:to>
                                    </p:set>
                                    <p:animEffect transition="in" filter="blinds(horizontal)">
                                      <p:cBhvr>
                                        <p:cTn id="17" dur="500"/>
                                        <p:tgtEl>
                                          <p:spTgt spid="1024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5" grpId="0"/>
      <p:bldP spid="102407"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矩形 95233"/>
          <p:cNvSpPr>
            <a:spLocks noChangeArrowheads="1" noChangeShapeType="1" noTextEdit="1"/>
          </p:cNvSpPr>
          <p:nvPr/>
        </p:nvSpPr>
        <p:spPr bwMode="auto">
          <a:xfrm>
            <a:off x="990600" y="1828800"/>
            <a:ext cx="53340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Practice</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zoom/>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矩形 96257"/>
          <p:cNvSpPr>
            <a:spLocks noChangeArrowheads="1"/>
          </p:cNvSpPr>
          <p:nvPr/>
        </p:nvSpPr>
        <p:spPr bwMode="auto">
          <a:xfrm>
            <a:off x="381000" y="1066800"/>
            <a:ext cx="86868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r>
              <a:rPr lang="en-US" altLang="zh-CN" sz="3600" b="1" dirty="0">
                <a:latin typeface="Times New Roman" panose="02020603050405020304" pitchFamily="18" charset="0"/>
              </a:rPr>
              <a:t>1. I  ____ already ____ (see) the film. I </a:t>
            </a:r>
          </a:p>
          <a:p>
            <a:pPr marL="342900" indent="-342900"/>
            <a:r>
              <a:rPr lang="en-US" altLang="zh-CN" sz="3600" b="1" dirty="0">
                <a:latin typeface="Times New Roman" panose="02020603050405020304" pitchFamily="18" charset="0"/>
              </a:rPr>
              <a:t>    ____ (see) it last week. </a:t>
            </a:r>
          </a:p>
          <a:p>
            <a:pPr marL="342900" indent="-342900"/>
            <a:r>
              <a:rPr lang="en-US" altLang="zh-CN" sz="3600" b="1" dirty="0">
                <a:latin typeface="Times New Roman" panose="02020603050405020304" pitchFamily="18" charset="0"/>
              </a:rPr>
              <a:t>2. — ____ he _______ (finish) his work </a:t>
            </a:r>
          </a:p>
          <a:p>
            <a:pPr marL="342900" indent="-342900"/>
            <a:r>
              <a:rPr lang="en-US" altLang="zh-CN" sz="3600" b="1" dirty="0">
                <a:latin typeface="Times New Roman" panose="02020603050405020304" pitchFamily="18" charset="0"/>
              </a:rPr>
              <a:t>         today?</a:t>
            </a:r>
          </a:p>
          <a:p>
            <a:pPr marL="342900" indent="-342900"/>
            <a:r>
              <a:rPr lang="en-US" altLang="zh-CN" sz="3600" b="1" dirty="0">
                <a:latin typeface="Times New Roman" panose="02020603050405020304" pitchFamily="18" charset="0"/>
              </a:rPr>
              <a:t>    — Not yet.  </a:t>
            </a:r>
          </a:p>
          <a:p>
            <a:pPr marL="342900" indent="-342900"/>
            <a:r>
              <a:rPr lang="en-US" altLang="zh-CN" sz="3600" b="1" dirty="0">
                <a:latin typeface="Times New Roman" panose="02020603050405020304" pitchFamily="18" charset="0"/>
              </a:rPr>
              <a:t>3. My father ____ just _____ (come) back from work. He is tired now.</a:t>
            </a:r>
          </a:p>
          <a:p>
            <a:pPr marL="342900" indent="-342900"/>
            <a:r>
              <a:rPr lang="en-US" altLang="zh-CN" sz="3600" b="1" dirty="0">
                <a:latin typeface="Times New Roman" panose="02020603050405020304" pitchFamily="18" charset="0"/>
              </a:rPr>
              <a:t>4. — Where’s Li Ming?</a:t>
            </a:r>
          </a:p>
          <a:p>
            <a:pPr marL="342900" indent="-342900"/>
            <a:r>
              <a:rPr lang="en-US" altLang="zh-CN" sz="3600" b="1" dirty="0">
                <a:latin typeface="Times New Roman" panose="02020603050405020304" pitchFamily="18" charset="0"/>
              </a:rPr>
              <a:t>    — He ________ (go) to the teacher’s </a:t>
            </a:r>
          </a:p>
          <a:p>
            <a:pPr marL="342900" indent="-342900"/>
            <a:r>
              <a:rPr lang="en-US" altLang="zh-CN" sz="3600" b="1" dirty="0">
                <a:latin typeface="Times New Roman" panose="02020603050405020304" pitchFamily="18" charset="0"/>
              </a:rPr>
              <a:t>         office. </a:t>
            </a:r>
          </a:p>
        </p:txBody>
      </p:sp>
      <p:sp>
        <p:nvSpPr>
          <p:cNvPr id="35842" name="矩形 96258"/>
          <p:cNvSpPr>
            <a:spLocks noChangeArrowheads="1"/>
          </p:cNvSpPr>
          <p:nvPr/>
        </p:nvSpPr>
        <p:spPr bwMode="auto">
          <a:xfrm>
            <a:off x="304800" y="304800"/>
            <a:ext cx="828040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zh-CN" altLang="en-US" sz="3600" b="1" dirty="0">
                <a:solidFill>
                  <a:srgbClr val="9933FF"/>
                </a:solidFill>
                <a:latin typeface="Times New Roman" panose="02020603050405020304" pitchFamily="18" charset="0"/>
              </a:rPr>
              <a:t>根据提示完成下列句子。</a:t>
            </a:r>
          </a:p>
        </p:txBody>
      </p:sp>
      <p:sp>
        <p:nvSpPr>
          <p:cNvPr id="96260" name="文本框 96259"/>
          <p:cNvSpPr txBox="1">
            <a:spLocks noChangeArrowheads="1"/>
          </p:cNvSpPr>
          <p:nvPr/>
        </p:nvSpPr>
        <p:spPr bwMode="auto">
          <a:xfrm>
            <a:off x="1219200" y="1066800"/>
            <a:ext cx="3765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have                seen</a:t>
            </a:r>
          </a:p>
        </p:txBody>
      </p:sp>
      <p:sp>
        <p:nvSpPr>
          <p:cNvPr id="96261" name="文本框 96260"/>
          <p:cNvSpPr txBox="1">
            <a:spLocks noChangeArrowheads="1"/>
          </p:cNvSpPr>
          <p:nvPr/>
        </p:nvSpPr>
        <p:spPr bwMode="auto">
          <a:xfrm>
            <a:off x="914400" y="1600200"/>
            <a:ext cx="92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saw</a:t>
            </a:r>
          </a:p>
        </p:txBody>
      </p:sp>
      <p:sp>
        <p:nvSpPr>
          <p:cNvPr id="96262" name="文本框 96261"/>
          <p:cNvSpPr txBox="1">
            <a:spLocks noChangeArrowheads="1"/>
          </p:cNvSpPr>
          <p:nvPr/>
        </p:nvSpPr>
        <p:spPr bwMode="auto">
          <a:xfrm>
            <a:off x="1447800" y="2133600"/>
            <a:ext cx="3409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Has        finished</a:t>
            </a:r>
          </a:p>
        </p:txBody>
      </p:sp>
      <p:sp>
        <p:nvSpPr>
          <p:cNvPr id="96263" name="文本框 96262"/>
          <p:cNvSpPr txBox="1">
            <a:spLocks noChangeArrowheads="1"/>
          </p:cNvSpPr>
          <p:nvPr/>
        </p:nvSpPr>
        <p:spPr bwMode="auto">
          <a:xfrm>
            <a:off x="3016250" y="3810000"/>
            <a:ext cx="3117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has           come</a:t>
            </a:r>
          </a:p>
        </p:txBody>
      </p:sp>
      <p:sp>
        <p:nvSpPr>
          <p:cNvPr id="96264" name="文本框 96263"/>
          <p:cNvSpPr txBox="1">
            <a:spLocks noChangeArrowheads="1"/>
          </p:cNvSpPr>
          <p:nvPr/>
        </p:nvSpPr>
        <p:spPr bwMode="auto">
          <a:xfrm>
            <a:off x="2089150" y="5410200"/>
            <a:ext cx="1873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FF0000"/>
                </a:solidFill>
                <a:latin typeface="Times New Roman" panose="02020603050405020304" pitchFamily="18" charset="0"/>
              </a:rPr>
              <a:t>has gone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6260"/>
                                        </p:tgtEl>
                                        <p:attrNameLst>
                                          <p:attrName>style.visibility</p:attrName>
                                        </p:attrNameLst>
                                      </p:cBhvr>
                                      <p:to>
                                        <p:strVal val="visible"/>
                                      </p:to>
                                    </p:set>
                                    <p:animEffect transition="in" filter="blinds(horizontal)">
                                      <p:cBhvr>
                                        <p:cTn id="7" dur="500"/>
                                        <p:tgtEl>
                                          <p:spTgt spid="9626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6261"/>
                                        </p:tgtEl>
                                        <p:attrNameLst>
                                          <p:attrName>style.visibility</p:attrName>
                                        </p:attrNameLst>
                                      </p:cBhvr>
                                      <p:to>
                                        <p:strVal val="visible"/>
                                      </p:to>
                                    </p:set>
                                    <p:animEffect transition="in" filter="blinds(horizontal)">
                                      <p:cBhvr>
                                        <p:cTn id="12" dur="500"/>
                                        <p:tgtEl>
                                          <p:spTgt spid="9626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6262"/>
                                        </p:tgtEl>
                                        <p:attrNameLst>
                                          <p:attrName>style.visibility</p:attrName>
                                        </p:attrNameLst>
                                      </p:cBhvr>
                                      <p:to>
                                        <p:strVal val="visible"/>
                                      </p:to>
                                    </p:set>
                                    <p:animEffect transition="in" filter="blinds(horizontal)">
                                      <p:cBhvr>
                                        <p:cTn id="17" dur="500"/>
                                        <p:tgtEl>
                                          <p:spTgt spid="9626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6263"/>
                                        </p:tgtEl>
                                        <p:attrNameLst>
                                          <p:attrName>style.visibility</p:attrName>
                                        </p:attrNameLst>
                                      </p:cBhvr>
                                      <p:to>
                                        <p:strVal val="visible"/>
                                      </p:to>
                                    </p:set>
                                    <p:animEffect transition="in" filter="blinds(horizontal)">
                                      <p:cBhvr>
                                        <p:cTn id="22" dur="500"/>
                                        <p:tgtEl>
                                          <p:spTgt spid="9626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6264"/>
                                        </p:tgtEl>
                                        <p:attrNameLst>
                                          <p:attrName>style.visibility</p:attrName>
                                        </p:attrNameLst>
                                      </p:cBhvr>
                                      <p:to>
                                        <p:strVal val="visible"/>
                                      </p:to>
                                    </p:set>
                                    <p:animEffect transition="in" filter="blinds(horizontal)">
                                      <p:cBhvr>
                                        <p:cTn id="27" dur="500"/>
                                        <p:tgtEl>
                                          <p:spTgt spid="96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0" grpId="0"/>
      <p:bldP spid="96261" grpId="0"/>
      <p:bldP spid="96262" grpId="0"/>
      <p:bldP spid="96263" grpId="0"/>
      <p:bldP spid="96264"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文本框 97281"/>
          <p:cNvSpPr txBox="1">
            <a:spLocks noChangeArrowheads="1"/>
          </p:cNvSpPr>
          <p:nvPr/>
        </p:nvSpPr>
        <p:spPr bwMode="auto">
          <a:xfrm>
            <a:off x="838200" y="457200"/>
            <a:ext cx="7056438" cy="437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3600" b="1" dirty="0">
                <a:latin typeface="Times New Roman" panose="02020603050405020304" pitchFamily="18" charset="0"/>
              </a:rPr>
              <a:t>以上我们已经通过归纳总结和练习对本课的语法内容有了一定的了解，下面就让我们根据</a:t>
            </a:r>
          </a:p>
          <a:p>
            <a:pPr>
              <a:lnSpc>
                <a:spcPct val="130000"/>
              </a:lnSpc>
            </a:pPr>
            <a:r>
              <a:rPr lang="zh-CN" altLang="en-US" sz="3600" b="1" dirty="0">
                <a:latin typeface="Times New Roman" panose="02020603050405020304" pitchFamily="18" charset="0"/>
              </a:rPr>
              <a:t>之前练习的考察情</a:t>
            </a:r>
          </a:p>
          <a:p>
            <a:pPr>
              <a:lnSpc>
                <a:spcPct val="130000"/>
              </a:lnSpc>
            </a:pPr>
            <a:r>
              <a:rPr lang="zh-CN" altLang="en-US" sz="3600" b="1" dirty="0">
                <a:latin typeface="Times New Roman" panose="02020603050405020304" pitchFamily="18" charset="0"/>
              </a:rPr>
              <a:t>况进一步选择讲解</a:t>
            </a:r>
          </a:p>
          <a:p>
            <a:pPr>
              <a:lnSpc>
                <a:spcPct val="130000"/>
              </a:lnSpc>
            </a:pPr>
            <a:r>
              <a:rPr lang="zh-CN" altLang="en-US" sz="3600" b="1" dirty="0">
                <a:latin typeface="Times New Roman" panose="02020603050405020304" pitchFamily="18" charset="0"/>
              </a:rPr>
              <a:t>该语法项的重难点。</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89" name="文本框 98305"/>
          <p:cNvSpPr txBox="1">
            <a:spLocks noChangeArrowheads="1"/>
          </p:cNvSpPr>
          <p:nvPr/>
        </p:nvSpPr>
        <p:spPr bwMode="auto">
          <a:xfrm>
            <a:off x="228600" y="1733550"/>
            <a:ext cx="8569325"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85800" indent="-6858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zh-CN" altLang="en-US" sz="3600" b="1" dirty="0">
                <a:solidFill>
                  <a:srgbClr val="990099"/>
                </a:solidFill>
                <a:latin typeface="Times New Roman" panose="02020603050405020304" pitchFamily="18" charset="0"/>
              </a:rPr>
              <a:t>现在完成时</a:t>
            </a:r>
          </a:p>
          <a:p>
            <a:endParaRPr lang="zh-CN" altLang="en-US" sz="3600" b="1" dirty="0">
              <a:latin typeface="Times New Roman" panose="02020603050405020304" pitchFamily="18" charset="0"/>
            </a:endParaRPr>
          </a:p>
        </p:txBody>
      </p:sp>
      <p:sp>
        <p:nvSpPr>
          <p:cNvPr id="37890" name="矩形 98306"/>
          <p:cNvSpPr>
            <a:spLocks noChangeArrowheads="1" noChangeShapeType="1" noTextEdit="1"/>
          </p:cNvSpPr>
          <p:nvPr/>
        </p:nvSpPr>
        <p:spPr bwMode="auto">
          <a:xfrm>
            <a:off x="457200" y="666750"/>
            <a:ext cx="2881313" cy="792163"/>
          </a:xfrm>
          <a:prstGeom prst="rect">
            <a:avLst/>
          </a:prstGeom>
        </p:spPr>
        <p:txBody>
          <a:bodyPr wrap="none" fromWordArt="1">
            <a:prstTxWarp prst="textDoubleWave1">
              <a:avLst>
                <a:gd name="adj1" fmla="val 6500"/>
                <a:gd name="adj2" fmla="val 0"/>
              </a:avLst>
            </a:prstTxWarp>
          </a:bodyPr>
          <a:lstStyle/>
          <a:p>
            <a:pPr algn="ct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Grammar</a:t>
            </a:r>
            <a:endPar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
        <p:nvSpPr>
          <p:cNvPr id="37891" name="矩形 98308"/>
          <p:cNvSpPr>
            <a:spLocks noChangeArrowheads="1"/>
          </p:cNvSpPr>
          <p:nvPr/>
        </p:nvSpPr>
        <p:spPr bwMode="auto">
          <a:xfrm>
            <a:off x="914400" y="3105150"/>
            <a:ext cx="70866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lang="zh-CN" altLang="en-US" sz="3600" b="1">
                <a:latin typeface="Times New Roman" panose="02020603050405020304" pitchFamily="18" charset="0"/>
              </a:rPr>
              <a:t>现在完成时表示过去发生或者未发生的事对现在造成的影响或结果。 </a:t>
            </a:r>
          </a:p>
        </p:txBody>
      </p:sp>
    </p:spTree>
  </p:cSld>
  <p:clrMapOvr>
    <a:masterClrMapping/>
  </p:clrMapOvr>
  <p:transition>
    <p:spli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矩形 67585"/>
          <p:cNvSpPr>
            <a:spLocks noChangeArrowheads="1"/>
          </p:cNvSpPr>
          <p:nvPr/>
        </p:nvSpPr>
        <p:spPr bwMode="auto">
          <a:xfrm>
            <a:off x="152400" y="1524000"/>
            <a:ext cx="8751888" cy="4486275"/>
          </a:xfrm>
          <a:prstGeom prst="rect">
            <a:avLst/>
          </a:prstGeom>
          <a:solidFill>
            <a:schemeClr val="bg1">
              <a:alpha val="7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a:solidFill>
                  <a:srgbClr val="3333FF"/>
                </a:solidFill>
                <a:latin typeface="Times New Roman" panose="02020603050405020304" pitchFamily="18" charset="0"/>
              </a:rPr>
              <a:t>肯定句：</a:t>
            </a:r>
            <a:r>
              <a:rPr lang="zh-CN" altLang="en-US" sz="3600" b="1">
                <a:latin typeface="Times New Roman" panose="02020603050405020304" pitchFamily="18" charset="0"/>
              </a:rPr>
              <a:t>主语 </a:t>
            </a:r>
            <a:r>
              <a:rPr lang="en-US" altLang="zh-CN" sz="3600" b="1">
                <a:latin typeface="Times New Roman" panose="02020603050405020304" pitchFamily="18" charset="0"/>
              </a:rPr>
              <a:t>+ have / has + </a:t>
            </a:r>
            <a:r>
              <a:rPr lang="zh-CN" altLang="en-US" sz="3600" b="1">
                <a:latin typeface="Times New Roman" panose="02020603050405020304" pitchFamily="18" charset="0"/>
              </a:rPr>
              <a:t>过去分词 </a:t>
            </a:r>
            <a:r>
              <a:rPr lang="en-US" altLang="zh-CN" sz="3600" b="1">
                <a:latin typeface="Times New Roman" panose="02020603050405020304" pitchFamily="18" charset="0"/>
              </a:rPr>
              <a:t>+ </a:t>
            </a:r>
          </a:p>
          <a:p>
            <a:r>
              <a:rPr lang="en-US" altLang="zh-CN" sz="3600" b="1">
                <a:latin typeface="Times New Roman" panose="02020603050405020304" pitchFamily="18" charset="0"/>
              </a:rPr>
              <a:t>                </a:t>
            </a:r>
            <a:r>
              <a:rPr lang="zh-CN" altLang="en-US" sz="3600" b="1">
                <a:latin typeface="Times New Roman" panose="02020603050405020304" pitchFamily="18" charset="0"/>
              </a:rPr>
              <a:t>其他</a:t>
            </a:r>
          </a:p>
          <a:p>
            <a:r>
              <a:rPr lang="zh-CN" altLang="en-US" sz="3600" b="1">
                <a:solidFill>
                  <a:srgbClr val="3333FF"/>
                </a:solidFill>
                <a:latin typeface="Times New Roman" panose="02020603050405020304" pitchFamily="18" charset="0"/>
              </a:rPr>
              <a:t>否定句：</a:t>
            </a:r>
            <a:r>
              <a:rPr lang="zh-CN" altLang="en-US" sz="3600" b="1">
                <a:latin typeface="Times New Roman" panose="02020603050405020304" pitchFamily="18" charset="0"/>
              </a:rPr>
              <a:t>主语 </a:t>
            </a:r>
            <a:r>
              <a:rPr lang="en-US" altLang="zh-CN" sz="3600" b="1">
                <a:latin typeface="Times New Roman" panose="02020603050405020304" pitchFamily="18" charset="0"/>
              </a:rPr>
              <a:t>+ haven’t / hasn’t + </a:t>
            </a:r>
            <a:r>
              <a:rPr lang="zh-CN" altLang="en-US" sz="3600" b="1">
                <a:latin typeface="Times New Roman" panose="02020603050405020304" pitchFamily="18" charset="0"/>
              </a:rPr>
              <a:t>过去分</a:t>
            </a:r>
          </a:p>
          <a:p>
            <a:r>
              <a:rPr lang="zh-CN" altLang="en-US" sz="3600" b="1">
                <a:latin typeface="Times New Roman" panose="02020603050405020304" pitchFamily="18" charset="0"/>
              </a:rPr>
              <a:t>                词 </a:t>
            </a:r>
            <a:r>
              <a:rPr lang="en-US" altLang="zh-CN" sz="3600" b="1">
                <a:latin typeface="Times New Roman" panose="02020603050405020304" pitchFamily="18" charset="0"/>
              </a:rPr>
              <a:t>+ </a:t>
            </a:r>
            <a:r>
              <a:rPr lang="zh-CN" altLang="en-US" sz="3600" b="1">
                <a:latin typeface="Times New Roman" panose="02020603050405020304" pitchFamily="18" charset="0"/>
              </a:rPr>
              <a:t>其他</a:t>
            </a:r>
          </a:p>
          <a:p>
            <a:r>
              <a:rPr lang="zh-CN" altLang="en-US" sz="3600" b="1">
                <a:solidFill>
                  <a:srgbClr val="3333FF"/>
                </a:solidFill>
                <a:latin typeface="Times New Roman" panose="02020603050405020304" pitchFamily="18" charset="0"/>
              </a:rPr>
              <a:t>一般    </a:t>
            </a:r>
            <a:r>
              <a:rPr lang="zh-CN" altLang="en-US" sz="3600" b="1">
                <a:latin typeface="Times New Roman" panose="02020603050405020304" pitchFamily="18" charset="0"/>
              </a:rPr>
              <a:t>    </a:t>
            </a:r>
            <a:r>
              <a:rPr lang="en-US" altLang="zh-CN" sz="3600" b="1">
                <a:latin typeface="Times New Roman" panose="02020603050405020304" pitchFamily="18" charset="0"/>
              </a:rPr>
              <a:t>Have / Has + </a:t>
            </a:r>
            <a:r>
              <a:rPr lang="zh-CN" altLang="en-US" sz="3600" b="1">
                <a:latin typeface="Times New Roman" panose="02020603050405020304" pitchFamily="18" charset="0"/>
              </a:rPr>
              <a:t>主语 </a:t>
            </a:r>
            <a:r>
              <a:rPr lang="en-US" altLang="zh-CN" sz="3600" b="1">
                <a:latin typeface="Times New Roman" panose="02020603050405020304" pitchFamily="18" charset="0"/>
              </a:rPr>
              <a:t>+ </a:t>
            </a:r>
            <a:r>
              <a:rPr lang="zh-CN" altLang="en-US" sz="3600" b="1">
                <a:latin typeface="Times New Roman" panose="02020603050405020304" pitchFamily="18" charset="0"/>
              </a:rPr>
              <a:t>过去分词 </a:t>
            </a:r>
            <a:r>
              <a:rPr lang="en-US" altLang="zh-CN" sz="3600" b="1">
                <a:latin typeface="Times New Roman" panose="02020603050405020304" pitchFamily="18" charset="0"/>
              </a:rPr>
              <a:t>+ </a:t>
            </a:r>
          </a:p>
          <a:p>
            <a:r>
              <a:rPr lang="zh-CN" altLang="en-US" sz="3600" b="1">
                <a:solidFill>
                  <a:srgbClr val="3333FF"/>
                </a:solidFill>
                <a:latin typeface="Times New Roman" panose="02020603050405020304" pitchFamily="18" charset="0"/>
              </a:rPr>
              <a:t>疑问句：</a:t>
            </a:r>
            <a:r>
              <a:rPr lang="en-US" altLang="zh-CN" sz="3600" b="1">
                <a:latin typeface="Times New Roman" panose="02020603050405020304" pitchFamily="18" charset="0"/>
              </a:rPr>
              <a:t>…</a:t>
            </a:r>
            <a:r>
              <a:rPr lang="zh-CN" altLang="en-US" sz="3600" b="1">
                <a:latin typeface="Times New Roman" panose="02020603050405020304" pitchFamily="18" charset="0"/>
              </a:rPr>
              <a:t>？</a:t>
            </a:r>
          </a:p>
          <a:p>
            <a:r>
              <a:rPr lang="zh-CN" altLang="en-US" sz="3600" b="1">
                <a:solidFill>
                  <a:srgbClr val="3333FF"/>
                </a:solidFill>
                <a:latin typeface="Times New Roman" panose="02020603050405020304" pitchFamily="18" charset="0"/>
              </a:rPr>
              <a:t>肯定答语：</a:t>
            </a:r>
            <a:r>
              <a:rPr lang="en-US" altLang="zh-CN" sz="3600" b="1">
                <a:latin typeface="Times New Roman" panose="02020603050405020304" pitchFamily="18" charset="0"/>
              </a:rPr>
              <a:t>Yes, </a:t>
            </a:r>
            <a:r>
              <a:rPr lang="zh-CN" altLang="en-US" sz="3600" b="1">
                <a:latin typeface="Times New Roman" panose="02020603050405020304" pitchFamily="18" charset="0"/>
              </a:rPr>
              <a:t>主格代词 </a:t>
            </a:r>
            <a:r>
              <a:rPr lang="en-US" altLang="zh-CN" sz="3600" b="1">
                <a:latin typeface="Times New Roman" panose="02020603050405020304" pitchFamily="18" charset="0"/>
              </a:rPr>
              <a:t>+ have / has.</a:t>
            </a:r>
          </a:p>
          <a:p>
            <a:r>
              <a:rPr lang="zh-CN" altLang="en-US" sz="3600" b="1">
                <a:solidFill>
                  <a:srgbClr val="3333FF"/>
                </a:solidFill>
                <a:latin typeface="Times New Roman" panose="02020603050405020304" pitchFamily="18" charset="0"/>
              </a:rPr>
              <a:t>否定答语：</a:t>
            </a:r>
            <a:r>
              <a:rPr lang="en-US" altLang="zh-CN" sz="3600" b="1">
                <a:latin typeface="Times New Roman" panose="02020603050405020304" pitchFamily="18" charset="0"/>
              </a:rPr>
              <a:t>No, </a:t>
            </a:r>
            <a:r>
              <a:rPr lang="zh-CN" altLang="en-US" sz="3600" b="1">
                <a:latin typeface="Times New Roman" panose="02020603050405020304" pitchFamily="18" charset="0"/>
              </a:rPr>
              <a:t>主格代词 </a:t>
            </a:r>
            <a:r>
              <a:rPr lang="en-US" altLang="zh-CN" sz="3600" b="1">
                <a:latin typeface="Times New Roman" panose="02020603050405020304" pitchFamily="18" charset="0"/>
              </a:rPr>
              <a:t>+ haven’t / hasn’t.</a:t>
            </a:r>
          </a:p>
        </p:txBody>
      </p:sp>
      <p:sp>
        <p:nvSpPr>
          <p:cNvPr id="38914" name="矩形 67586"/>
          <p:cNvSpPr>
            <a:spLocks noChangeArrowheads="1" noChangeShapeType="1" noTextEdit="1"/>
          </p:cNvSpPr>
          <p:nvPr/>
        </p:nvSpPr>
        <p:spPr bwMode="auto">
          <a:xfrm>
            <a:off x="3124200" y="457200"/>
            <a:ext cx="2667000" cy="609600"/>
          </a:xfrm>
          <a:prstGeom prst="rect">
            <a:avLst/>
          </a:prstGeom>
        </p:spPr>
        <p:txBody>
          <a:bodyPr wrap="none" fromWordArt="1">
            <a:prstTxWarp prst="textPlain">
              <a:avLst>
                <a:gd name="adj" fmla="val 50000"/>
              </a:avLst>
            </a:prstTxWarp>
          </a:bodyPr>
          <a:lstStyle/>
          <a:p>
            <a:pPr algn="ct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现在完成时</a:t>
            </a:r>
            <a:r>
              <a:rPr lang="en-US" altLang="zh-CN" sz="3600" b="1" kern="10">
                <a:ln w="9525">
                  <a:solidFill>
                    <a:srgbClr val="00CCFF"/>
                  </a:solidFill>
                  <a:round/>
                </a:ln>
                <a:solidFill>
                  <a:srgbClr val="CC99FF"/>
                </a:solidFill>
                <a:latin typeface="宋体" panose="02010600030101010101" pitchFamily="2" charset="-122"/>
                <a:ea typeface="宋体" panose="02010600030101010101" pitchFamily="2" charset="-122"/>
              </a:rPr>
              <a:t>—</a:t>
            </a: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构成</a:t>
            </a:r>
          </a:p>
        </p:txBody>
      </p:sp>
    </p:spTree>
  </p:cSld>
  <p:clrMapOvr>
    <a:masterClrMapping/>
  </p:clrMapOvr>
  <p:transition>
    <p:blinds/>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文本框 68609"/>
          <p:cNvSpPr txBox="1">
            <a:spLocks noChangeArrowheads="1"/>
          </p:cNvSpPr>
          <p:nvPr/>
        </p:nvSpPr>
        <p:spPr bwMode="auto">
          <a:xfrm>
            <a:off x="0" y="1381125"/>
            <a:ext cx="9358313" cy="448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latin typeface="Times New Roman" panose="02020603050405020304" pitchFamily="18" charset="0"/>
              </a:rPr>
              <a:t>1. </a:t>
            </a:r>
            <a:r>
              <a:rPr lang="zh-CN" altLang="en-US" sz="3600" b="1">
                <a:latin typeface="Times New Roman" panose="02020603050405020304" pitchFamily="18" charset="0"/>
              </a:rPr>
              <a:t>表示动作到现在为止已经完成或刚刚完成。</a:t>
            </a:r>
          </a:p>
          <a:p>
            <a:r>
              <a:rPr lang="zh-CN" altLang="en-US" sz="3600" b="1">
                <a:solidFill>
                  <a:srgbClr val="3333FF"/>
                </a:solidFill>
                <a:latin typeface="Times New Roman" panose="02020603050405020304" pitchFamily="18" charset="0"/>
              </a:rPr>
              <a:t>     </a:t>
            </a:r>
            <a:r>
              <a:rPr lang="en-US" altLang="zh-CN" sz="3600" b="1">
                <a:solidFill>
                  <a:srgbClr val="3333FF"/>
                </a:solidFill>
                <a:latin typeface="Times New Roman" panose="02020603050405020304" pitchFamily="18" charset="0"/>
              </a:rPr>
              <a:t>I </a:t>
            </a:r>
            <a:r>
              <a:rPr lang="en-US" altLang="zh-CN" sz="3600" b="1">
                <a:solidFill>
                  <a:srgbClr val="FF0000"/>
                </a:solidFill>
                <a:latin typeface="Times New Roman" panose="02020603050405020304" pitchFamily="18" charset="0"/>
              </a:rPr>
              <a:t>have finished</a:t>
            </a:r>
            <a:r>
              <a:rPr lang="en-US" altLang="zh-CN" sz="3600" b="1">
                <a:solidFill>
                  <a:srgbClr val="3333FF"/>
                </a:solidFill>
                <a:latin typeface="Times New Roman" panose="02020603050405020304" pitchFamily="18" charset="0"/>
              </a:rPr>
              <a:t> my work.</a:t>
            </a:r>
          </a:p>
          <a:p>
            <a:r>
              <a:rPr lang="en-US" altLang="zh-CN" sz="3600" b="1">
                <a:solidFill>
                  <a:srgbClr val="3333FF"/>
                </a:solidFill>
                <a:latin typeface="Times New Roman" panose="02020603050405020304" pitchFamily="18" charset="0"/>
              </a:rPr>
              <a:t>     We </a:t>
            </a:r>
            <a:r>
              <a:rPr lang="en-US" altLang="zh-CN" sz="3600" b="1">
                <a:solidFill>
                  <a:srgbClr val="FF0000"/>
                </a:solidFill>
                <a:latin typeface="Times New Roman" panose="02020603050405020304" pitchFamily="18" charset="0"/>
              </a:rPr>
              <a:t>have set up</a:t>
            </a:r>
            <a:r>
              <a:rPr lang="en-US" altLang="zh-CN" sz="3600" b="1">
                <a:solidFill>
                  <a:srgbClr val="3333FF"/>
                </a:solidFill>
                <a:latin typeface="Times New Roman" panose="02020603050405020304" pitchFamily="18" charset="0"/>
              </a:rPr>
              <a:t> many new factories.</a:t>
            </a:r>
          </a:p>
          <a:p>
            <a:r>
              <a:rPr lang="en-US" altLang="zh-CN" sz="3600" b="1">
                <a:latin typeface="Times New Roman" panose="02020603050405020304" pitchFamily="18" charset="0"/>
              </a:rPr>
              <a:t>2. </a:t>
            </a:r>
            <a:r>
              <a:rPr lang="zh-CN" altLang="en-US" sz="3600" b="1">
                <a:latin typeface="Times New Roman" panose="02020603050405020304" pitchFamily="18" charset="0"/>
              </a:rPr>
              <a:t>动作发生在过去，强调对现在的结果、</a:t>
            </a:r>
          </a:p>
          <a:p>
            <a:r>
              <a:rPr lang="zh-CN" altLang="en-US" sz="3600" b="1">
                <a:latin typeface="Times New Roman" panose="02020603050405020304" pitchFamily="18" charset="0"/>
              </a:rPr>
              <a:t>    影响等。</a:t>
            </a:r>
          </a:p>
          <a:p>
            <a:r>
              <a:rPr lang="zh-CN" altLang="en-US" sz="3600" b="1">
                <a:solidFill>
                  <a:srgbClr val="3333FF"/>
                </a:solidFill>
                <a:latin typeface="Times New Roman" panose="02020603050405020304" pitchFamily="18" charset="0"/>
              </a:rPr>
              <a:t>    </a:t>
            </a:r>
            <a:r>
              <a:rPr lang="en-US" altLang="zh-CN" sz="3600" b="1">
                <a:solidFill>
                  <a:srgbClr val="FF0000"/>
                </a:solidFill>
                <a:latin typeface="Times New Roman" panose="02020603050405020304" pitchFamily="18" charset="0"/>
              </a:rPr>
              <a:t>Have </a:t>
            </a:r>
            <a:r>
              <a:rPr lang="en-US" altLang="zh-CN" sz="3600" b="1">
                <a:solidFill>
                  <a:srgbClr val="3333FF"/>
                </a:solidFill>
                <a:latin typeface="Times New Roman" panose="02020603050405020304" pitchFamily="18" charset="0"/>
              </a:rPr>
              <a:t>you ever</a:t>
            </a:r>
            <a:r>
              <a:rPr lang="en-US" altLang="zh-CN" sz="3600" b="1">
                <a:solidFill>
                  <a:srgbClr val="FF0000"/>
                </a:solidFill>
                <a:latin typeface="Times New Roman" panose="02020603050405020304" pitchFamily="18" charset="0"/>
              </a:rPr>
              <a:t> seen</a:t>
            </a:r>
            <a:r>
              <a:rPr lang="en-US" altLang="zh-CN" sz="3600" b="1">
                <a:solidFill>
                  <a:srgbClr val="3333FF"/>
                </a:solidFill>
                <a:latin typeface="Times New Roman" panose="02020603050405020304" pitchFamily="18" charset="0"/>
              </a:rPr>
              <a:t> the film “Harry </a:t>
            </a:r>
          </a:p>
          <a:p>
            <a:r>
              <a:rPr lang="en-US" altLang="zh-CN" sz="3600" b="1">
                <a:solidFill>
                  <a:srgbClr val="3333FF"/>
                </a:solidFill>
                <a:latin typeface="Times New Roman" panose="02020603050405020304" pitchFamily="18" charset="0"/>
              </a:rPr>
              <a:t>    Potter”?</a:t>
            </a:r>
          </a:p>
          <a:p>
            <a:r>
              <a:rPr lang="en-US" altLang="zh-CN" sz="3600" b="1">
                <a:solidFill>
                  <a:srgbClr val="3333FF"/>
                </a:solidFill>
                <a:latin typeface="Times New Roman" panose="02020603050405020304" pitchFamily="18" charset="0"/>
              </a:rPr>
              <a:t>    I</a:t>
            </a:r>
            <a:r>
              <a:rPr lang="en-US" altLang="zh-CN" sz="3600" b="1">
                <a:solidFill>
                  <a:srgbClr val="FF0000"/>
                </a:solidFill>
                <a:latin typeface="Times New Roman" panose="02020603050405020304" pitchFamily="18" charset="0"/>
              </a:rPr>
              <a:t>’ve spent</a:t>
            </a:r>
            <a:r>
              <a:rPr lang="en-US" altLang="zh-CN" sz="3600" b="1">
                <a:solidFill>
                  <a:srgbClr val="3333FF"/>
                </a:solidFill>
                <a:latin typeface="Times New Roman" panose="02020603050405020304" pitchFamily="18" charset="0"/>
              </a:rPr>
              <a:t> 3 years in the countryside.</a:t>
            </a:r>
            <a:endParaRPr lang="en-US" altLang="zh-CN" sz="3600">
              <a:latin typeface="Times New Roman" panose="02020603050405020304" pitchFamily="18" charset="0"/>
            </a:endParaRPr>
          </a:p>
        </p:txBody>
      </p:sp>
      <p:sp>
        <p:nvSpPr>
          <p:cNvPr id="39938" name="矩形 68610"/>
          <p:cNvSpPr>
            <a:spLocks noChangeArrowheads="1" noChangeShapeType="1" noTextEdit="1"/>
          </p:cNvSpPr>
          <p:nvPr/>
        </p:nvSpPr>
        <p:spPr bwMode="auto">
          <a:xfrm>
            <a:off x="2209800" y="609600"/>
            <a:ext cx="4495800" cy="609600"/>
          </a:xfrm>
          <a:prstGeom prst="rect">
            <a:avLst/>
          </a:prstGeom>
        </p:spPr>
        <p:txBody>
          <a:bodyPr wrap="none" fromWordArt="1">
            <a:prstTxWarp prst="textPlain">
              <a:avLst>
                <a:gd name="adj" fmla="val 50000"/>
              </a:avLst>
            </a:prstTxWarp>
          </a:bodyPr>
          <a:lstStyle/>
          <a:p>
            <a:pPr algn="ct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现在完成时</a:t>
            </a:r>
            <a:r>
              <a:rPr lang="en-US" altLang="zh-CN" sz="3600" b="1" kern="10">
                <a:ln w="9525">
                  <a:solidFill>
                    <a:srgbClr val="00CCFF"/>
                  </a:solidFill>
                  <a:round/>
                </a:ln>
                <a:solidFill>
                  <a:srgbClr val="CC99FF"/>
                </a:solidFill>
                <a:latin typeface="宋体" panose="02010600030101010101" pitchFamily="2" charset="-122"/>
                <a:ea typeface="宋体" panose="02010600030101010101" pitchFamily="2" charset="-122"/>
              </a:rPr>
              <a:t>--</a:t>
            </a: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用法</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8610">
                                            <p:txEl>
                                              <p:pRg st="1" end="1"/>
                                            </p:txEl>
                                          </p:spTgt>
                                        </p:tgtEl>
                                        <p:attrNameLst>
                                          <p:attrName>style.visibility</p:attrName>
                                        </p:attrNameLst>
                                      </p:cBhvr>
                                      <p:to>
                                        <p:strVal val="visible"/>
                                      </p:to>
                                    </p:set>
                                    <p:animEffect transition="in" filter="blinds(horizontal)">
                                      <p:cBhvr>
                                        <p:cTn id="7" dur="500"/>
                                        <p:tgtEl>
                                          <p:spTgt spid="6861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8610">
                                            <p:txEl>
                                              <p:pRg st="2" end="2"/>
                                            </p:txEl>
                                          </p:spTgt>
                                        </p:tgtEl>
                                        <p:attrNameLst>
                                          <p:attrName>style.visibility</p:attrName>
                                        </p:attrNameLst>
                                      </p:cBhvr>
                                      <p:to>
                                        <p:strVal val="visible"/>
                                      </p:to>
                                    </p:set>
                                    <p:animEffect transition="in" filter="blinds(horizontal)">
                                      <p:cBhvr>
                                        <p:cTn id="10" dur="500"/>
                                        <p:tgtEl>
                                          <p:spTgt spid="6861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8610">
                                            <p:txEl>
                                              <p:pRg st="0" end="0"/>
                                            </p:txEl>
                                          </p:spTgt>
                                        </p:tgtEl>
                                        <p:attrNameLst>
                                          <p:attrName>style.visibility</p:attrName>
                                        </p:attrNameLst>
                                      </p:cBhvr>
                                      <p:to>
                                        <p:strVal val="visible"/>
                                      </p:to>
                                    </p:set>
                                    <p:animEffect transition="in" filter="blinds(horizontal)">
                                      <p:cBhvr>
                                        <p:cTn id="15" dur="500"/>
                                        <p:tgtEl>
                                          <p:spTgt spid="6861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8610">
                                            <p:txEl>
                                              <p:pRg st="5" end="5"/>
                                            </p:txEl>
                                          </p:spTgt>
                                        </p:tgtEl>
                                        <p:attrNameLst>
                                          <p:attrName>style.visibility</p:attrName>
                                        </p:attrNameLst>
                                      </p:cBhvr>
                                      <p:to>
                                        <p:strVal val="visible"/>
                                      </p:to>
                                    </p:set>
                                    <p:animEffect transition="in" filter="blinds(horizontal)">
                                      <p:cBhvr>
                                        <p:cTn id="20" dur="500"/>
                                        <p:tgtEl>
                                          <p:spTgt spid="68610">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8610">
                                            <p:txEl>
                                              <p:pRg st="6" end="6"/>
                                            </p:txEl>
                                          </p:spTgt>
                                        </p:tgtEl>
                                        <p:attrNameLst>
                                          <p:attrName>style.visibility</p:attrName>
                                        </p:attrNameLst>
                                      </p:cBhvr>
                                      <p:to>
                                        <p:strVal val="visible"/>
                                      </p:to>
                                    </p:set>
                                    <p:animEffect transition="in" filter="blinds(horizontal)">
                                      <p:cBhvr>
                                        <p:cTn id="23" dur="500"/>
                                        <p:tgtEl>
                                          <p:spTgt spid="68610">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8610">
                                            <p:txEl>
                                              <p:pRg st="7" end="7"/>
                                            </p:txEl>
                                          </p:spTgt>
                                        </p:tgtEl>
                                        <p:attrNameLst>
                                          <p:attrName>style.visibility</p:attrName>
                                        </p:attrNameLst>
                                      </p:cBhvr>
                                      <p:to>
                                        <p:strVal val="visible"/>
                                      </p:to>
                                    </p:set>
                                    <p:animEffect transition="in" filter="blinds(horizontal)">
                                      <p:cBhvr>
                                        <p:cTn id="26" dur="500"/>
                                        <p:tgtEl>
                                          <p:spTgt spid="68610">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8610">
                                            <p:txEl>
                                              <p:pRg st="3" end="3"/>
                                            </p:txEl>
                                          </p:spTgt>
                                        </p:tgtEl>
                                        <p:attrNameLst>
                                          <p:attrName>style.visibility</p:attrName>
                                        </p:attrNameLst>
                                      </p:cBhvr>
                                      <p:to>
                                        <p:strVal val="visible"/>
                                      </p:to>
                                    </p:set>
                                    <p:animEffect transition="in" filter="blinds(horizontal)">
                                      <p:cBhvr>
                                        <p:cTn id="31" dur="500"/>
                                        <p:tgtEl>
                                          <p:spTgt spid="68610">
                                            <p:txEl>
                                              <p:pRg st="3" end="3"/>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8610">
                                            <p:txEl>
                                              <p:pRg st="4" end="4"/>
                                            </p:txEl>
                                          </p:spTgt>
                                        </p:tgtEl>
                                        <p:attrNameLst>
                                          <p:attrName>style.visibility</p:attrName>
                                        </p:attrNameLst>
                                      </p:cBhvr>
                                      <p:to>
                                        <p:strVal val="visible"/>
                                      </p:to>
                                    </p:set>
                                    <p:animEffect transition="in" filter="blinds(horizontal)">
                                      <p:cBhvr>
                                        <p:cTn id="34" dur="500"/>
                                        <p:tgtEl>
                                          <p:spTgt spid="686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矩形 69633"/>
          <p:cNvSpPr>
            <a:spLocks noChangeArrowheads="1"/>
          </p:cNvSpPr>
          <p:nvPr/>
        </p:nvSpPr>
        <p:spPr bwMode="auto">
          <a:xfrm>
            <a:off x="152400" y="3287713"/>
            <a:ext cx="8569325" cy="112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3200" b="1">
                <a:solidFill>
                  <a:srgbClr val="3333FF"/>
                </a:solidFill>
                <a:latin typeface="Times New Roman" panose="02020603050405020304" pitchFamily="18" charset="0"/>
              </a:rPr>
              <a:t>  </a:t>
            </a:r>
            <a:endParaRPr lang="en-US" altLang="zh-CN" sz="3600" b="1">
              <a:solidFill>
                <a:srgbClr val="3333FF"/>
              </a:solidFill>
              <a:latin typeface="Times New Roman" panose="02020603050405020304" pitchFamily="18" charset="0"/>
            </a:endParaRPr>
          </a:p>
          <a:p>
            <a:r>
              <a:rPr lang="en-US" altLang="zh-CN" sz="3600" b="1">
                <a:solidFill>
                  <a:srgbClr val="FF0000"/>
                </a:solidFill>
                <a:latin typeface="Times New Roman" panose="02020603050405020304" pitchFamily="18" charset="0"/>
              </a:rPr>
              <a:t>   </a:t>
            </a:r>
            <a:endParaRPr lang="en-US" altLang="zh-CN" sz="3600" b="1">
              <a:solidFill>
                <a:srgbClr val="3333FF"/>
              </a:solidFill>
              <a:latin typeface="Times New Roman" panose="02020603050405020304" pitchFamily="18" charset="0"/>
            </a:endParaRPr>
          </a:p>
        </p:txBody>
      </p:sp>
      <p:sp>
        <p:nvSpPr>
          <p:cNvPr id="69635" name="矩形 69634"/>
          <p:cNvSpPr>
            <a:spLocks noChangeArrowheads="1"/>
          </p:cNvSpPr>
          <p:nvPr/>
        </p:nvSpPr>
        <p:spPr bwMode="auto">
          <a:xfrm>
            <a:off x="423863" y="609600"/>
            <a:ext cx="7958137"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87680" indent="-487680">
              <a:lnSpc>
                <a:spcPct val="120000"/>
              </a:lnSpc>
            </a:pPr>
            <a:r>
              <a:rPr lang="en-US" altLang="zh-CN" sz="3600" b="1">
                <a:latin typeface="Times New Roman" panose="02020603050405020304" pitchFamily="18" charset="0"/>
              </a:rPr>
              <a:t>3. </a:t>
            </a:r>
            <a:r>
              <a:rPr lang="zh-CN" altLang="en-US" sz="3600" b="1">
                <a:latin typeface="Times New Roman" panose="02020603050405020304" pitchFamily="18" charset="0"/>
              </a:rPr>
              <a:t>表示动作发生在过去，并且一直持续到现在，甚至还可能继续下去，句中使用持续性动词，且常有表示一段时间的时间状语。</a:t>
            </a:r>
          </a:p>
        </p:txBody>
      </p:sp>
      <p:sp>
        <p:nvSpPr>
          <p:cNvPr id="40963" name="矩形 69635"/>
          <p:cNvSpPr>
            <a:spLocks noChangeArrowheads="1"/>
          </p:cNvSpPr>
          <p:nvPr/>
        </p:nvSpPr>
        <p:spPr bwMode="auto">
          <a:xfrm>
            <a:off x="914400" y="3457575"/>
            <a:ext cx="7056438"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pPr>
            <a:r>
              <a:rPr lang="en-US" altLang="zh-CN" sz="3600" b="1">
                <a:solidFill>
                  <a:srgbClr val="3333FF"/>
                </a:solidFill>
                <a:latin typeface="Times New Roman" panose="02020603050405020304" pitchFamily="18" charset="0"/>
              </a:rPr>
              <a:t>We </a:t>
            </a:r>
            <a:r>
              <a:rPr lang="en-US" altLang="zh-CN" sz="3600" b="1">
                <a:solidFill>
                  <a:srgbClr val="FF0000"/>
                </a:solidFill>
                <a:latin typeface="Times New Roman" panose="02020603050405020304" pitchFamily="18" charset="0"/>
              </a:rPr>
              <a:t>haven’t seen</a:t>
            </a:r>
            <a:r>
              <a:rPr lang="en-US" altLang="zh-CN" sz="3600" b="1">
                <a:solidFill>
                  <a:srgbClr val="3333FF"/>
                </a:solidFill>
                <a:latin typeface="Times New Roman" panose="02020603050405020304" pitchFamily="18" charset="0"/>
              </a:rPr>
              <a:t> each other for ten years.</a:t>
            </a:r>
          </a:p>
          <a:p>
            <a:pPr>
              <a:lnSpc>
                <a:spcPct val="105000"/>
              </a:lnSpc>
            </a:pPr>
            <a:r>
              <a:rPr lang="en-US" altLang="zh-CN" sz="3600" b="1">
                <a:solidFill>
                  <a:srgbClr val="3333FF"/>
                </a:solidFill>
                <a:latin typeface="Times New Roman" panose="02020603050405020304" pitchFamily="18" charset="0"/>
              </a:rPr>
              <a:t>I</a:t>
            </a:r>
            <a:r>
              <a:rPr lang="en-US" altLang="zh-CN" sz="3600" b="1">
                <a:solidFill>
                  <a:srgbClr val="FF0000"/>
                </a:solidFill>
                <a:latin typeface="Times New Roman" panose="02020603050405020304" pitchFamily="18" charset="0"/>
              </a:rPr>
              <a:t>’ve been</a:t>
            </a:r>
            <a:r>
              <a:rPr lang="en-US" altLang="zh-CN" sz="3600" b="1">
                <a:solidFill>
                  <a:srgbClr val="3333FF"/>
                </a:solidFill>
                <a:latin typeface="Times New Roman" panose="02020603050405020304" pitchFamily="18" charset="0"/>
              </a:rPr>
              <a:t> an English teacher for about 20 years.</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9635"/>
                                        </p:tgtEl>
                                        <p:attrNameLst>
                                          <p:attrName>style.visibility</p:attrName>
                                        </p:attrNameLst>
                                      </p:cBhvr>
                                      <p:to>
                                        <p:strVal val="visible"/>
                                      </p:to>
                                    </p:set>
                                    <p:animEffect transition="in" filter="strips(downRight)">
                                      <p:cBhvr>
                                        <p:cTn id="7" dur="500"/>
                                        <p:tgtEl>
                                          <p:spTgt spid="696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文本框 70657"/>
          <p:cNvSpPr txBox="1">
            <a:spLocks noChangeArrowheads="1"/>
          </p:cNvSpPr>
          <p:nvPr/>
        </p:nvSpPr>
        <p:spPr bwMode="auto">
          <a:xfrm>
            <a:off x="457200" y="674688"/>
            <a:ext cx="8153400" cy="206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49580" indent="-44958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4. </a:t>
            </a:r>
            <a:r>
              <a:rPr lang="zh-CN" altLang="en-US" sz="3600" b="1">
                <a:latin typeface="Times New Roman" panose="02020603050405020304" pitchFamily="18" charset="0"/>
              </a:rPr>
              <a:t>现在完成时可以用在条件或时间状语从句中，表示将来某个时刻之前已经完成的动作。</a:t>
            </a:r>
            <a:r>
              <a:rPr lang="zh-CN" altLang="en-US" sz="3600" b="1">
                <a:solidFill>
                  <a:srgbClr val="3333FF"/>
                </a:solidFill>
                <a:latin typeface="Times New Roman" panose="02020603050405020304" pitchFamily="18" charset="0"/>
              </a:rPr>
              <a:t>    </a:t>
            </a:r>
          </a:p>
        </p:txBody>
      </p:sp>
      <p:sp>
        <p:nvSpPr>
          <p:cNvPr id="41986" name="文本框 70658"/>
          <p:cNvSpPr txBox="1">
            <a:spLocks noChangeArrowheads="1"/>
          </p:cNvSpPr>
          <p:nvPr/>
        </p:nvSpPr>
        <p:spPr bwMode="auto">
          <a:xfrm>
            <a:off x="914400" y="2846388"/>
            <a:ext cx="7620000" cy="256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3333FF"/>
                </a:solidFill>
                <a:latin typeface="Times New Roman" panose="02020603050405020304" pitchFamily="18" charset="0"/>
              </a:rPr>
              <a:t>I’ll go home</a:t>
            </a:r>
            <a:r>
              <a:rPr lang="en-US" altLang="zh-CN" sz="3600" b="1">
                <a:latin typeface="Times New Roman" panose="02020603050405020304" pitchFamily="18" charset="0"/>
              </a:rPr>
              <a:t> </a:t>
            </a:r>
            <a:r>
              <a:rPr lang="en-US" altLang="zh-CN" sz="3600" b="1">
                <a:solidFill>
                  <a:srgbClr val="FF0066"/>
                </a:solidFill>
                <a:latin typeface="Times New Roman" panose="02020603050405020304" pitchFamily="18" charset="0"/>
              </a:rPr>
              <a:t>as soon as I have finished</a:t>
            </a:r>
            <a:r>
              <a:rPr lang="en-US" altLang="zh-CN" sz="3600" b="1">
                <a:latin typeface="Times New Roman" panose="02020603050405020304" pitchFamily="18" charset="0"/>
              </a:rPr>
              <a:t> </a:t>
            </a:r>
            <a:r>
              <a:rPr lang="en-US" altLang="zh-CN" sz="3600" b="1">
                <a:solidFill>
                  <a:srgbClr val="3333FF"/>
                </a:solidFill>
                <a:latin typeface="Times New Roman" panose="02020603050405020304" pitchFamily="18" charset="0"/>
              </a:rPr>
              <a:t>my homework.     </a:t>
            </a:r>
          </a:p>
          <a:p>
            <a:pPr>
              <a:spcBef>
                <a:spcPct val="50000"/>
              </a:spcBef>
            </a:pPr>
            <a:r>
              <a:rPr lang="en-US" altLang="zh-CN" sz="3600" b="1">
                <a:solidFill>
                  <a:srgbClr val="3333FF"/>
                </a:solidFill>
                <a:latin typeface="Times New Roman" panose="02020603050405020304" pitchFamily="18" charset="0"/>
              </a:rPr>
              <a:t>Please lend me that book</a:t>
            </a:r>
            <a:r>
              <a:rPr lang="en-US" altLang="zh-CN" sz="3600" b="1">
                <a:latin typeface="Times New Roman" panose="02020603050405020304" pitchFamily="18" charset="0"/>
              </a:rPr>
              <a:t> </a:t>
            </a:r>
            <a:r>
              <a:rPr lang="en-US" altLang="zh-CN" sz="3600" b="1">
                <a:solidFill>
                  <a:srgbClr val="FF0066"/>
                </a:solidFill>
                <a:latin typeface="Times New Roman" panose="02020603050405020304" pitchFamily="18" charset="0"/>
              </a:rPr>
              <a:t>if you have  finished</a:t>
            </a:r>
            <a:r>
              <a:rPr lang="en-US" altLang="zh-CN" sz="3600" b="1">
                <a:latin typeface="Times New Roman" panose="02020603050405020304" pitchFamily="18" charset="0"/>
              </a:rPr>
              <a:t> </a:t>
            </a:r>
            <a:r>
              <a:rPr lang="en-US" altLang="zh-CN" sz="3600" b="1">
                <a:solidFill>
                  <a:srgbClr val="3333FF"/>
                </a:solidFill>
                <a:latin typeface="Times New Roman" panose="02020603050405020304" pitchFamily="18" charset="0"/>
              </a:rPr>
              <a:t>reading it.  </a:t>
            </a:r>
            <a:endParaRPr lang="en-US" altLang="zh-CN" sz="3600">
              <a:latin typeface="Times New Roman" panose="02020603050405020304" pitchFamily="18"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0658">
                                            <p:txEl>
                                              <p:pRg st="0" end="0"/>
                                            </p:txEl>
                                          </p:spTgt>
                                        </p:tgtEl>
                                        <p:attrNameLst>
                                          <p:attrName>style.visibility</p:attrName>
                                        </p:attrNameLst>
                                      </p:cBhvr>
                                      <p:to>
                                        <p:strVal val="visible"/>
                                      </p:to>
                                    </p:set>
                                    <p:animEffect transition="in" filter="strips(downRight)">
                                      <p:cBhvr>
                                        <p:cTn id="7" dur="500"/>
                                        <p:tgtEl>
                                          <p:spTgt spid="706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矩形 71681"/>
          <p:cNvSpPr>
            <a:spLocks noChangeArrowheads="1"/>
          </p:cNvSpPr>
          <p:nvPr/>
        </p:nvSpPr>
        <p:spPr bwMode="auto">
          <a:xfrm>
            <a:off x="468313" y="381000"/>
            <a:ext cx="7837487"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03555" indent="-503555">
              <a:lnSpc>
                <a:spcPct val="120000"/>
              </a:lnSpc>
            </a:pPr>
            <a:endParaRPr lang="en-US" altLang="zh-CN" sz="3600" b="1">
              <a:latin typeface="Times New Roman" panose="02020603050405020304" pitchFamily="18" charset="0"/>
            </a:endParaRPr>
          </a:p>
          <a:p>
            <a:pPr marL="503555" indent="-503555">
              <a:lnSpc>
                <a:spcPct val="120000"/>
              </a:lnSpc>
            </a:pPr>
            <a:r>
              <a:rPr lang="en-US" altLang="zh-CN" sz="3600" b="1">
                <a:latin typeface="Times New Roman" panose="02020603050405020304" pitchFamily="18" charset="0"/>
              </a:rPr>
              <a:t>1) </a:t>
            </a:r>
            <a:r>
              <a:rPr lang="zh-CN" altLang="en-US" sz="3600" b="1">
                <a:latin typeface="Times New Roman" panose="02020603050405020304" pitchFamily="18" charset="0"/>
              </a:rPr>
              <a:t>现在完成时 </a:t>
            </a:r>
            <a:r>
              <a:rPr lang="en-US" altLang="zh-CN" sz="3600" b="1">
                <a:latin typeface="Times New Roman" panose="02020603050405020304" pitchFamily="18" charset="0"/>
              </a:rPr>
              <a:t>+ since + </a:t>
            </a:r>
            <a:r>
              <a:rPr lang="zh-CN" altLang="en-US" sz="3600" b="1">
                <a:latin typeface="Times New Roman" panose="02020603050405020304" pitchFamily="18" charset="0"/>
              </a:rPr>
              <a:t>点时间状语</a:t>
            </a:r>
            <a:r>
              <a:rPr lang="en-US" altLang="zh-CN" sz="3600" b="1">
                <a:latin typeface="Times New Roman" panose="02020603050405020304" pitchFamily="18" charset="0"/>
              </a:rPr>
              <a:t>(</a:t>
            </a:r>
            <a:r>
              <a:rPr lang="zh-CN" altLang="en-US" sz="3600" b="1">
                <a:latin typeface="Times New Roman" panose="02020603050405020304" pitchFamily="18" charset="0"/>
              </a:rPr>
              <a:t>名词、短语、从句，其中从句用一般过去时</a:t>
            </a:r>
            <a:r>
              <a:rPr lang="en-US" altLang="zh-CN" sz="3600" b="1">
                <a:latin typeface="Times New Roman" panose="02020603050405020304" pitchFamily="18" charset="0"/>
              </a:rPr>
              <a:t>)</a:t>
            </a:r>
          </a:p>
          <a:p>
            <a:pPr marL="503555" indent="-503555">
              <a:lnSpc>
                <a:spcPct val="120000"/>
              </a:lnSpc>
            </a:pPr>
            <a:r>
              <a:rPr lang="en-US" altLang="zh-CN" sz="3600" b="1">
                <a:latin typeface="Times New Roman" panose="02020603050405020304" pitchFamily="18" charset="0"/>
              </a:rPr>
              <a:t>2) </a:t>
            </a:r>
            <a:r>
              <a:rPr lang="zh-CN" altLang="en-US" sz="3600" b="1">
                <a:latin typeface="Times New Roman" panose="02020603050405020304" pitchFamily="18" charset="0"/>
              </a:rPr>
              <a:t>现在完成时 </a:t>
            </a:r>
            <a:r>
              <a:rPr lang="en-US" altLang="zh-CN" sz="3600" b="1">
                <a:latin typeface="Times New Roman" panose="02020603050405020304" pitchFamily="18" charset="0"/>
              </a:rPr>
              <a:t>+ for + </a:t>
            </a:r>
            <a:r>
              <a:rPr lang="zh-CN" altLang="en-US" sz="3600" b="1">
                <a:latin typeface="Times New Roman" panose="02020603050405020304" pitchFamily="18" charset="0"/>
              </a:rPr>
              <a:t>段时间状语 </a:t>
            </a:r>
          </a:p>
          <a:p>
            <a:pPr marL="503555" indent="-503555">
              <a:lnSpc>
                <a:spcPct val="120000"/>
              </a:lnSpc>
            </a:pPr>
            <a:r>
              <a:rPr lang="en-US" altLang="zh-CN" sz="3600" b="1">
                <a:latin typeface="Times New Roman" panose="02020603050405020304" pitchFamily="18" charset="0"/>
              </a:rPr>
              <a:t>3) It / This is the first / </a:t>
            </a:r>
            <a:r>
              <a:rPr lang="zh-CN" altLang="en-US" sz="3600" b="1">
                <a:latin typeface="Times New Roman" panose="02020603050405020304" pitchFamily="18" charset="0"/>
              </a:rPr>
              <a:t>其他序数词 </a:t>
            </a:r>
            <a:r>
              <a:rPr lang="en-US" altLang="zh-CN" sz="3600" b="1">
                <a:latin typeface="Times New Roman" panose="02020603050405020304" pitchFamily="18" charset="0"/>
              </a:rPr>
              <a:t>/ last time + that </a:t>
            </a:r>
            <a:r>
              <a:rPr lang="zh-CN" altLang="en-US" sz="3600" b="1">
                <a:latin typeface="Times New Roman" panose="02020603050405020304" pitchFamily="18" charset="0"/>
              </a:rPr>
              <a:t>从句中，从句使用现在完成时。</a:t>
            </a:r>
          </a:p>
        </p:txBody>
      </p:sp>
      <p:sp>
        <p:nvSpPr>
          <p:cNvPr id="71683" name="文本框 71682"/>
          <p:cNvSpPr txBox="1">
            <a:spLocks noChangeArrowheads="1"/>
          </p:cNvSpPr>
          <p:nvPr/>
        </p:nvSpPr>
        <p:spPr bwMode="auto">
          <a:xfrm>
            <a:off x="457200" y="1066800"/>
            <a:ext cx="7445375"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spcBef>
                <a:spcPct val="15000"/>
              </a:spcBef>
            </a:pPr>
            <a:r>
              <a:rPr lang="en-US" altLang="zh-CN" sz="3600" b="1">
                <a:solidFill>
                  <a:srgbClr val="0000FF"/>
                </a:solidFill>
                <a:latin typeface="Times New Roman" panose="02020603050405020304" pitchFamily="18" charset="0"/>
              </a:rPr>
              <a:t>1) Mary</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has been</a:t>
            </a:r>
            <a:r>
              <a:rPr lang="en-US" altLang="zh-CN" sz="3600" b="1">
                <a:latin typeface="Times New Roman" panose="02020603050405020304" pitchFamily="18" charset="0"/>
              </a:rPr>
              <a:t> </a:t>
            </a:r>
            <a:r>
              <a:rPr lang="en-US" altLang="zh-CN" sz="3600" b="1">
                <a:solidFill>
                  <a:srgbClr val="0000FF"/>
                </a:solidFill>
                <a:latin typeface="Times New Roman" panose="02020603050405020304" pitchFamily="18" charset="0"/>
              </a:rPr>
              <a:t>ill since</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three days ago</a:t>
            </a:r>
            <a:r>
              <a:rPr lang="en-US" altLang="zh-CN" sz="3600" b="1">
                <a:solidFill>
                  <a:srgbClr val="0000FF"/>
                </a:solidFill>
                <a:latin typeface="Times New Roman" panose="02020603050405020304" pitchFamily="18" charset="0"/>
              </a:rPr>
              <a:t>.</a:t>
            </a:r>
            <a:r>
              <a:rPr lang="en-US" altLang="zh-CN" sz="3600" b="1">
                <a:solidFill>
                  <a:srgbClr val="FF0000"/>
                </a:solidFill>
                <a:latin typeface="Times New Roman" panose="02020603050405020304" pitchFamily="18" charset="0"/>
              </a:rPr>
              <a:t> </a:t>
            </a:r>
          </a:p>
          <a:p>
            <a:pPr>
              <a:lnSpc>
                <a:spcPct val="110000"/>
              </a:lnSpc>
              <a:spcBef>
                <a:spcPct val="15000"/>
              </a:spcBef>
            </a:pPr>
            <a:endParaRPr lang="en-US" altLang="zh-CN" sz="3600" b="1">
              <a:latin typeface="Times New Roman" panose="02020603050405020304" pitchFamily="18" charset="0"/>
            </a:endParaRPr>
          </a:p>
          <a:p>
            <a:pPr>
              <a:lnSpc>
                <a:spcPct val="110000"/>
              </a:lnSpc>
              <a:spcBef>
                <a:spcPct val="15000"/>
              </a:spcBef>
            </a:pPr>
            <a:r>
              <a:rPr lang="en-US" altLang="zh-CN" sz="3600" b="1">
                <a:solidFill>
                  <a:srgbClr val="0000FF"/>
                </a:solidFill>
                <a:latin typeface="Times New Roman" panose="02020603050405020304" pitchFamily="18" charset="0"/>
              </a:rPr>
              <a:t>2) Mary</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has been</a:t>
            </a:r>
            <a:r>
              <a:rPr lang="en-US" altLang="zh-CN" sz="3600" b="1">
                <a:latin typeface="Times New Roman" panose="02020603050405020304" pitchFamily="18" charset="0"/>
              </a:rPr>
              <a:t> </a:t>
            </a:r>
            <a:r>
              <a:rPr lang="en-US" altLang="zh-CN" sz="3600" b="1">
                <a:solidFill>
                  <a:srgbClr val="0000FF"/>
                </a:solidFill>
                <a:latin typeface="Times New Roman" panose="02020603050405020304" pitchFamily="18" charset="0"/>
              </a:rPr>
              <a:t>ill </a:t>
            </a:r>
            <a:r>
              <a:rPr lang="en-US" altLang="zh-CN" sz="3600" b="1">
                <a:solidFill>
                  <a:srgbClr val="FF0000"/>
                </a:solidFill>
                <a:latin typeface="Times New Roman" panose="02020603050405020304" pitchFamily="18" charset="0"/>
              </a:rPr>
              <a:t>for </a:t>
            </a:r>
            <a:r>
              <a:rPr lang="en-US" altLang="zh-CN" sz="3600" b="1">
                <a:solidFill>
                  <a:srgbClr val="0000FF"/>
                </a:solidFill>
                <a:latin typeface="Times New Roman" panose="02020603050405020304" pitchFamily="18" charset="0"/>
              </a:rPr>
              <a:t>three days.</a:t>
            </a:r>
            <a:r>
              <a:rPr lang="en-US" altLang="zh-CN" sz="3600" b="1">
                <a:latin typeface="Times New Roman" panose="02020603050405020304" pitchFamily="18" charset="0"/>
              </a:rPr>
              <a:t> </a:t>
            </a:r>
          </a:p>
          <a:p>
            <a:pPr>
              <a:lnSpc>
                <a:spcPct val="110000"/>
              </a:lnSpc>
              <a:spcBef>
                <a:spcPct val="15000"/>
              </a:spcBef>
            </a:pPr>
            <a:r>
              <a:rPr lang="en-US" altLang="zh-CN" sz="3600" b="1">
                <a:solidFill>
                  <a:srgbClr val="0000FF"/>
                </a:solidFill>
                <a:latin typeface="Times New Roman" panose="02020603050405020304" pitchFamily="18" charset="0"/>
              </a:rPr>
              <a:t>3) It is the first time that I</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have visited</a:t>
            </a:r>
            <a:r>
              <a:rPr lang="en-US" altLang="zh-CN" sz="3600" b="1">
                <a:latin typeface="Times New Roman" panose="02020603050405020304" pitchFamily="18" charset="0"/>
              </a:rPr>
              <a:t> </a:t>
            </a:r>
            <a:r>
              <a:rPr lang="en-US" altLang="zh-CN" sz="3600" b="1">
                <a:solidFill>
                  <a:srgbClr val="0000FF"/>
                </a:solidFill>
                <a:latin typeface="Times New Roman" panose="02020603050405020304" pitchFamily="18" charset="0"/>
              </a:rPr>
              <a:t>the city.</a:t>
            </a:r>
            <a:r>
              <a:rPr lang="en-US" altLang="zh-CN" sz="3600" b="1">
                <a:latin typeface="Times New Roman" panose="02020603050405020304" pitchFamily="18" charset="0"/>
              </a:rPr>
              <a:t/>
            </a:r>
            <a:br>
              <a:rPr lang="en-US" altLang="zh-CN" sz="3600" b="1">
                <a:latin typeface="Times New Roman" panose="02020603050405020304" pitchFamily="18" charset="0"/>
              </a:rPr>
            </a:br>
            <a:r>
              <a:rPr lang="en-US" altLang="zh-CN" sz="3600" b="1">
                <a:solidFill>
                  <a:srgbClr val="0000FF"/>
                </a:solidFill>
                <a:latin typeface="Times New Roman" panose="02020603050405020304" pitchFamily="18" charset="0"/>
              </a:rPr>
              <a:t>This is the best film that</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I’ve (ever) seen</a:t>
            </a:r>
            <a:r>
              <a:rPr lang="en-US" altLang="zh-CN" sz="3600" b="1">
                <a:solidFill>
                  <a:srgbClr val="0000FF"/>
                </a:solidFill>
                <a:latin typeface="Times New Roman" panose="02020603050405020304" pitchFamily="18" charset="0"/>
              </a:rPr>
              <a:t>. </a:t>
            </a:r>
          </a:p>
        </p:txBody>
      </p:sp>
      <p:sp>
        <p:nvSpPr>
          <p:cNvPr id="43011" name="矩形 71683"/>
          <p:cNvSpPr>
            <a:spLocks noChangeArrowheads="1" noChangeShapeType="1" noTextEdit="1"/>
          </p:cNvSpPr>
          <p:nvPr/>
        </p:nvSpPr>
        <p:spPr bwMode="auto">
          <a:xfrm>
            <a:off x="2209800" y="457200"/>
            <a:ext cx="4495800" cy="609600"/>
          </a:xfrm>
          <a:prstGeom prst="rect">
            <a:avLst/>
          </a:prstGeom>
        </p:spPr>
        <p:txBody>
          <a:bodyPr wrap="none" fromWordArt="1">
            <a:prstTxWarp prst="textPlain">
              <a:avLst>
                <a:gd name="adj" fmla="val 50000"/>
              </a:avLst>
            </a:prstTxWarp>
          </a:bodyPr>
          <a:lstStyle/>
          <a:p>
            <a:pPr algn="ct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现在完成时</a:t>
            </a:r>
            <a:r>
              <a:rPr lang="en-US" altLang="zh-CN" sz="3600" b="1" kern="10">
                <a:ln w="9525">
                  <a:solidFill>
                    <a:srgbClr val="00CCFF"/>
                  </a:solidFill>
                  <a:round/>
                </a:ln>
                <a:solidFill>
                  <a:srgbClr val="CC99FF"/>
                </a:solidFill>
                <a:latin typeface="宋体" panose="02010600030101010101" pitchFamily="2" charset="-122"/>
                <a:ea typeface="宋体" panose="02010600030101010101" pitchFamily="2" charset="-122"/>
              </a:rPr>
              <a:t>--</a:t>
            </a: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句型</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71683">
                                            <p:txEl>
                                              <p:pRg st="0" end="0"/>
                                            </p:txEl>
                                          </p:spTgt>
                                        </p:tgtEl>
                                      </p:cBhvr>
                                    </p:animEffect>
                                    <p:set>
                                      <p:cBhvr>
                                        <p:cTn id="7" dur="1" fill="hold">
                                          <p:stCondLst>
                                            <p:cond delay="499"/>
                                          </p:stCondLst>
                                        </p:cTn>
                                        <p:tgtEl>
                                          <p:spTgt spid="7168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682">
                                            <p:txEl>
                                              <p:pRg st="1" end="1"/>
                                            </p:txEl>
                                          </p:spTgt>
                                        </p:tgtEl>
                                        <p:attrNameLst>
                                          <p:attrName>style.visibility</p:attrName>
                                        </p:attrNameLst>
                                      </p:cBhvr>
                                      <p:to>
                                        <p:strVal val="visible"/>
                                      </p:to>
                                    </p:set>
                                    <p:animEffect transition="in" filter="dissolve">
                                      <p:cBhvr>
                                        <p:cTn id="12" dur="500"/>
                                        <p:tgtEl>
                                          <p:spTgt spid="716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nodeType="clickEffect">
                                  <p:stCondLst>
                                    <p:cond delay="0"/>
                                  </p:stCondLst>
                                  <p:childTnLst>
                                    <p:animEffect transition="out" filter="dissolve">
                                      <p:cBhvr>
                                        <p:cTn id="16" dur="500"/>
                                        <p:tgtEl>
                                          <p:spTgt spid="71683">
                                            <p:txEl>
                                              <p:pRg st="2" end="2"/>
                                            </p:txEl>
                                          </p:spTgt>
                                        </p:tgtEl>
                                      </p:cBhvr>
                                    </p:animEffect>
                                    <p:set>
                                      <p:cBhvr>
                                        <p:cTn id="17" dur="1" fill="hold">
                                          <p:stCondLst>
                                            <p:cond delay="499"/>
                                          </p:stCondLst>
                                        </p:cTn>
                                        <p:tgtEl>
                                          <p:spTgt spid="7168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1682">
                                            <p:txEl>
                                              <p:pRg st="2" end="2"/>
                                            </p:txEl>
                                          </p:spTgt>
                                        </p:tgtEl>
                                        <p:attrNameLst>
                                          <p:attrName>style.visibility</p:attrName>
                                        </p:attrNameLst>
                                      </p:cBhvr>
                                      <p:to>
                                        <p:strVal val="visible"/>
                                      </p:to>
                                    </p:set>
                                    <p:animEffect transition="in" filter="dissolve">
                                      <p:cBhvr>
                                        <p:cTn id="22" dur="500"/>
                                        <p:tgtEl>
                                          <p:spTgt spid="716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xit" presetSubtype="0" fill="hold" nodeType="clickEffect">
                                  <p:stCondLst>
                                    <p:cond delay="0"/>
                                  </p:stCondLst>
                                  <p:childTnLst>
                                    <p:animEffect transition="out" filter="dissolve">
                                      <p:cBhvr>
                                        <p:cTn id="26" dur="500"/>
                                        <p:tgtEl>
                                          <p:spTgt spid="71683">
                                            <p:txEl>
                                              <p:pRg st="3" end="3"/>
                                            </p:txEl>
                                          </p:spTgt>
                                        </p:tgtEl>
                                      </p:cBhvr>
                                    </p:animEffect>
                                    <p:set>
                                      <p:cBhvr>
                                        <p:cTn id="27" dur="1" fill="hold">
                                          <p:stCondLst>
                                            <p:cond delay="499"/>
                                          </p:stCondLst>
                                        </p:cTn>
                                        <p:tgtEl>
                                          <p:spTgt spid="71683">
                                            <p:txEl>
                                              <p:pRg st="3" end="3"/>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71682">
                                            <p:txEl>
                                              <p:pRg st="3" end="3"/>
                                            </p:txEl>
                                          </p:spTgt>
                                        </p:tgtEl>
                                        <p:attrNameLst>
                                          <p:attrName>style.visibility</p:attrName>
                                        </p:attrNameLst>
                                      </p:cBhvr>
                                      <p:to>
                                        <p:strVal val="visible"/>
                                      </p:to>
                                    </p:set>
                                    <p:animEffect transition="in" filter="dissolve">
                                      <p:cBhvr>
                                        <p:cTn id="32" dur="500"/>
                                        <p:tgtEl>
                                          <p:spTgt spid="716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矩形 6145"/>
          <p:cNvSpPr>
            <a:spLocks noChangeArrowheads="1" noChangeShapeType="1" noTextEdit="1"/>
          </p:cNvSpPr>
          <p:nvPr/>
        </p:nvSpPr>
        <p:spPr bwMode="auto">
          <a:xfrm>
            <a:off x="3124200" y="685800"/>
            <a:ext cx="2895600" cy="6096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rPr>
              <a:t>Think about it!</a:t>
            </a:r>
            <a:endParaRPr lang="zh-CN" altLang="en-US" sz="3600" b="1" kern="10" dirty="0">
              <a:ln w="12700">
                <a:solidFill>
                  <a:srgbClr val="FF6699"/>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panose="020B0604020202020204"/>
              <a:cs typeface="Arial" panose="020B0604020202020204"/>
            </a:endParaRPr>
          </a:p>
        </p:txBody>
      </p:sp>
      <p:sp>
        <p:nvSpPr>
          <p:cNvPr id="7170" name="矩形 6146"/>
          <p:cNvSpPr>
            <a:spLocks noChangeArrowheads="1"/>
          </p:cNvSpPr>
          <p:nvPr/>
        </p:nvSpPr>
        <p:spPr bwMode="auto">
          <a:xfrm>
            <a:off x="533400" y="1339850"/>
            <a:ext cx="8001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dirty="0">
                <a:solidFill>
                  <a:schemeClr val="tx2"/>
                </a:solidFill>
                <a:latin typeface="Times New Roman" panose="02020603050405020304" pitchFamily="18" charset="0"/>
              </a:rPr>
              <a:t>What subjects have you learned?</a:t>
            </a:r>
          </a:p>
        </p:txBody>
      </p:sp>
      <p:graphicFrame>
        <p:nvGraphicFramePr>
          <p:cNvPr id="6148" name="表格 6147"/>
          <p:cNvGraphicFramePr/>
          <p:nvPr/>
        </p:nvGraphicFramePr>
        <p:xfrm>
          <a:off x="609600" y="2133600"/>
          <a:ext cx="7772400" cy="2911475"/>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146367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600" b="1" dirty="0"/>
                        <a:t>　语　文</a:t>
                      </a:r>
                      <a:endParaRPr lang="zh-CN" altLang="en-US" sz="3600" b="1"/>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dirty="0"/>
                        <a:t>    </a:t>
                      </a:r>
                      <a:r>
                        <a:rPr lang="zh-CN" altLang="en-US" sz="3600" b="1" dirty="0"/>
                        <a:t>数　学</a:t>
                      </a:r>
                      <a:endParaRPr lang="zh-CN" altLang="en-US" sz="36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600" b="1" dirty="0"/>
                        <a:t>　英　语</a:t>
                      </a:r>
                      <a:endParaRPr lang="zh-CN" altLang="en-US" sz="36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47800">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600" b="1" dirty="0"/>
                        <a:t>　音　乐</a:t>
                      </a:r>
                      <a:endParaRPr lang="zh-CN" altLang="en-US" sz="3600" b="1"/>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600" b="1" dirty="0"/>
                        <a:t>　美　术</a:t>
                      </a:r>
                      <a:endParaRPr lang="zh-CN" altLang="en-US" sz="3600" b="1"/>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zh-CN" altLang="en-US" sz="3600" b="1" dirty="0"/>
                        <a:t>　地　理</a:t>
                      </a:r>
                      <a:endParaRPr lang="zh-CN" altLang="en-US" sz="3600" b="1"/>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6162" name="文本框 6161"/>
          <p:cNvSpPr txBox="1">
            <a:spLocks noChangeArrowheads="1"/>
          </p:cNvSpPr>
          <p:nvPr/>
        </p:nvSpPr>
        <p:spPr bwMode="auto">
          <a:xfrm>
            <a:off x="1047750" y="2800350"/>
            <a:ext cx="1905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Chinese</a:t>
            </a:r>
          </a:p>
        </p:txBody>
      </p:sp>
      <p:sp>
        <p:nvSpPr>
          <p:cNvPr id="6163" name="文本框 6162"/>
          <p:cNvSpPr txBox="1">
            <a:spLocks noChangeArrowheads="1"/>
          </p:cNvSpPr>
          <p:nvPr/>
        </p:nvSpPr>
        <p:spPr bwMode="auto">
          <a:xfrm>
            <a:off x="3814763" y="280035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Maths</a:t>
            </a:r>
          </a:p>
        </p:txBody>
      </p:sp>
      <p:sp>
        <p:nvSpPr>
          <p:cNvPr id="6164" name="文本框 6163"/>
          <p:cNvSpPr txBox="1">
            <a:spLocks noChangeArrowheads="1"/>
          </p:cNvSpPr>
          <p:nvPr/>
        </p:nvSpPr>
        <p:spPr bwMode="auto">
          <a:xfrm>
            <a:off x="6248400" y="280035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English</a:t>
            </a:r>
          </a:p>
        </p:txBody>
      </p:sp>
      <p:sp>
        <p:nvSpPr>
          <p:cNvPr id="6165" name="文本框 6164"/>
          <p:cNvSpPr txBox="1">
            <a:spLocks noChangeArrowheads="1"/>
          </p:cNvSpPr>
          <p:nvPr/>
        </p:nvSpPr>
        <p:spPr bwMode="auto">
          <a:xfrm>
            <a:off x="1247775" y="4240213"/>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Music</a:t>
            </a:r>
          </a:p>
        </p:txBody>
      </p:sp>
      <p:sp>
        <p:nvSpPr>
          <p:cNvPr id="6166" name="文本框 6165"/>
          <p:cNvSpPr txBox="1">
            <a:spLocks noChangeArrowheads="1"/>
          </p:cNvSpPr>
          <p:nvPr/>
        </p:nvSpPr>
        <p:spPr bwMode="auto">
          <a:xfrm>
            <a:off x="4030663" y="4251325"/>
            <a:ext cx="91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Art</a:t>
            </a:r>
          </a:p>
        </p:txBody>
      </p:sp>
      <p:sp>
        <p:nvSpPr>
          <p:cNvPr id="6167" name="文本框 6166"/>
          <p:cNvSpPr txBox="1">
            <a:spLocks noChangeArrowheads="1"/>
          </p:cNvSpPr>
          <p:nvPr/>
        </p:nvSpPr>
        <p:spPr bwMode="auto">
          <a:xfrm>
            <a:off x="5867400" y="4219575"/>
            <a:ext cx="24495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Geography</a:t>
            </a:r>
          </a:p>
        </p:txBody>
      </p:sp>
      <p:sp>
        <p:nvSpPr>
          <p:cNvPr id="6168" name="文本框 6167"/>
          <p:cNvSpPr txBox="1">
            <a:spLocks noChangeArrowheads="1"/>
          </p:cNvSpPr>
          <p:nvPr/>
        </p:nvSpPr>
        <p:spPr bwMode="auto">
          <a:xfrm>
            <a:off x="554038" y="5135563"/>
            <a:ext cx="58896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rPr>
              <a:t>Do you know other subjects?</a:t>
            </a:r>
          </a:p>
        </p:txBody>
      </p:sp>
      <p:sp>
        <p:nvSpPr>
          <p:cNvPr id="6169" name="文本框 6168"/>
          <p:cNvSpPr txBox="1">
            <a:spLocks noChangeArrowheads="1"/>
          </p:cNvSpPr>
          <p:nvPr/>
        </p:nvSpPr>
        <p:spPr bwMode="auto">
          <a:xfrm>
            <a:off x="533400" y="5791200"/>
            <a:ext cx="6394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rPr>
              <a:t>What’s your </a:t>
            </a:r>
            <a:r>
              <a:rPr lang="en-US" altLang="zh-CN" sz="3600" b="1" dirty="0" err="1">
                <a:latin typeface="Times New Roman" panose="02020603050405020304" pitchFamily="18" charset="0"/>
              </a:rPr>
              <a:t>favourite</a:t>
            </a:r>
            <a:r>
              <a:rPr lang="en-US" altLang="zh-CN" sz="3600" b="1" dirty="0">
                <a:latin typeface="Times New Roman" panose="02020603050405020304" pitchFamily="18" charset="0"/>
              </a:rPr>
              <a:t> subject?</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edge">
                                      <p:cBhvr>
                                        <p:cTn id="7" dur="10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162"/>
                                        </p:tgtEl>
                                        <p:attrNameLst>
                                          <p:attrName>style.visibility</p:attrName>
                                        </p:attrNameLst>
                                      </p:cBhvr>
                                      <p:to>
                                        <p:strVal val="visible"/>
                                      </p:to>
                                    </p:set>
                                    <p:animEffect transition="in" filter="randombar(horizontal)">
                                      <p:cBhvr>
                                        <p:cTn id="12" dur="500"/>
                                        <p:tgtEl>
                                          <p:spTgt spid="616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163"/>
                                        </p:tgtEl>
                                        <p:attrNameLst>
                                          <p:attrName>style.visibility</p:attrName>
                                        </p:attrNameLst>
                                      </p:cBhvr>
                                      <p:to>
                                        <p:strVal val="visible"/>
                                      </p:to>
                                    </p:set>
                                    <p:animEffect transition="in" filter="randombar(horizontal)">
                                      <p:cBhvr>
                                        <p:cTn id="17" dur="500"/>
                                        <p:tgtEl>
                                          <p:spTgt spid="616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164"/>
                                        </p:tgtEl>
                                        <p:attrNameLst>
                                          <p:attrName>style.visibility</p:attrName>
                                        </p:attrNameLst>
                                      </p:cBhvr>
                                      <p:to>
                                        <p:strVal val="visible"/>
                                      </p:to>
                                    </p:set>
                                    <p:animEffect transition="in" filter="randombar(horizontal)">
                                      <p:cBhvr>
                                        <p:cTn id="22" dur="500"/>
                                        <p:tgtEl>
                                          <p:spTgt spid="616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165"/>
                                        </p:tgtEl>
                                        <p:attrNameLst>
                                          <p:attrName>style.visibility</p:attrName>
                                        </p:attrNameLst>
                                      </p:cBhvr>
                                      <p:to>
                                        <p:strVal val="visible"/>
                                      </p:to>
                                    </p:set>
                                    <p:animEffect transition="in" filter="randombar(horizontal)">
                                      <p:cBhvr>
                                        <p:cTn id="27" dur="500"/>
                                        <p:tgtEl>
                                          <p:spTgt spid="6165"/>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166"/>
                                        </p:tgtEl>
                                        <p:attrNameLst>
                                          <p:attrName>style.visibility</p:attrName>
                                        </p:attrNameLst>
                                      </p:cBhvr>
                                      <p:to>
                                        <p:strVal val="visible"/>
                                      </p:to>
                                    </p:set>
                                    <p:animEffect transition="in" filter="randombar(horizontal)">
                                      <p:cBhvr>
                                        <p:cTn id="32" dur="500"/>
                                        <p:tgtEl>
                                          <p:spTgt spid="6166"/>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167"/>
                                        </p:tgtEl>
                                        <p:attrNameLst>
                                          <p:attrName>style.visibility</p:attrName>
                                        </p:attrNameLst>
                                      </p:cBhvr>
                                      <p:to>
                                        <p:strVal val="visible"/>
                                      </p:to>
                                    </p:set>
                                    <p:animEffect transition="in" filter="randombar(horizontal)">
                                      <p:cBhvr>
                                        <p:cTn id="37" dur="500"/>
                                        <p:tgtEl>
                                          <p:spTgt spid="616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68"/>
                                        </p:tgtEl>
                                        <p:attrNameLst>
                                          <p:attrName>style.visibility</p:attrName>
                                        </p:attrNameLst>
                                      </p:cBhvr>
                                      <p:to>
                                        <p:strVal val="visible"/>
                                      </p:to>
                                    </p:set>
                                    <p:animEffect transition="in" filter="wipe(left)">
                                      <p:cBhvr>
                                        <p:cTn id="42" dur="500"/>
                                        <p:tgtEl>
                                          <p:spTgt spid="616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69"/>
                                        </p:tgtEl>
                                        <p:attrNameLst>
                                          <p:attrName>style.visibility</p:attrName>
                                        </p:attrNameLst>
                                      </p:cBhvr>
                                      <p:to>
                                        <p:strVal val="visible"/>
                                      </p:to>
                                    </p:set>
                                    <p:animEffect transition="in" filter="wipe(left)">
                                      <p:cBhvr>
                                        <p:cTn id="47" dur="500"/>
                                        <p:tgtEl>
                                          <p:spTgt spid="6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2" grpId="0"/>
      <p:bldP spid="6163" grpId="0"/>
      <p:bldP spid="6164" grpId="0"/>
      <p:bldP spid="6165" grpId="0"/>
      <p:bldP spid="6166" grpId="0"/>
      <p:bldP spid="6167" grpId="0"/>
      <p:bldP spid="6168" grpId="0"/>
      <p:bldP spid="616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文本框 72705"/>
          <p:cNvSpPr txBox="1">
            <a:spLocks noChangeArrowheads="1"/>
          </p:cNvSpPr>
          <p:nvPr/>
        </p:nvSpPr>
        <p:spPr bwMode="auto">
          <a:xfrm>
            <a:off x="457200" y="1295400"/>
            <a:ext cx="77724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zh-CN" altLang="en-US" sz="3600" b="1">
                <a:latin typeface="Times New Roman" panose="02020603050405020304" pitchFamily="18" charset="0"/>
              </a:rPr>
              <a:t>现在完成时表示某一已经完成的动作对现在造成的结果或影响，强调的是现在的情况，所以不能与表示过去的时间状语连用；一般过去时只表示某一动作或状态在过去发生或存在过， 与现在不发生联系，它可以与表示过去的时间状语连用。</a:t>
            </a:r>
          </a:p>
        </p:txBody>
      </p:sp>
      <p:sp>
        <p:nvSpPr>
          <p:cNvPr id="72707" name="文本框 72706"/>
          <p:cNvSpPr txBox="1">
            <a:spLocks noChangeArrowheads="1"/>
          </p:cNvSpPr>
          <p:nvPr/>
        </p:nvSpPr>
        <p:spPr bwMode="auto">
          <a:xfrm>
            <a:off x="457200" y="1066800"/>
            <a:ext cx="8763000" cy="536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He has read that book. </a:t>
            </a:r>
          </a:p>
          <a:p>
            <a:pPr>
              <a:lnSpc>
                <a:spcPct val="120000"/>
              </a:lnSpc>
            </a:pPr>
            <a:r>
              <a:rPr lang="en-US" altLang="zh-CN" sz="3600" b="1">
                <a:solidFill>
                  <a:srgbClr val="3333FF"/>
                </a:solidFill>
                <a:latin typeface="Times New Roman" panose="02020603050405020304" pitchFamily="18" charset="0"/>
              </a:rPr>
              <a:t>(</a:t>
            </a:r>
            <a:r>
              <a:rPr lang="zh-CN" altLang="en-US" sz="3600" b="1">
                <a:solidFill>
                  <a:srgbClr val="3333FF"/>
                </a:solidFill>
                <a:latin typeface="Times New Roman" panose="02020603050405020304" pitchFamily="18" charset="0"/>
              </a:rPr>
              <a:t>说明他现在知道那本书的内容。</a:t>
            </a:r>
            <a:r>
              <a:rPr lang="en-US" altLang="zh-CN" sz="3600" b="1">
                <a:solidFill>
                  <a:srgbClr val="3333FF"/>
                </a:solidFill>
                <a:latin typeface="Times New Roman" panose="02020603050405020304" pitchFamily="18" charset="0"/>
              </a:rPr>
              <a:t>)</a:t>
            </a:r>
          </a:p>
          <a:p>
            <a:pPr>
              <a:lnSpc>
                <a:spcPct val="120000"/>
              </a:lnSpc>
            </a:pPr>
            <a:r>
              <a:rPr lang="en-US" altLang="zh-CN" sz="3600" b="1">
                <a:latin typeface="Times New Roman" panose="02020603050405020304" pitchFamily="18" charset="0"/>
              </a:rPr>
              <a:t>He read that book last year. </a:t>
            </a:r>
          </a:p>
          <a:p>
            <a:pPr>
              <a:lnSpc>
                <a:spcPct val="120000"/>
              </a:lnSpc>
            </a:pPr>
            <a:r>
              <a:rPr lang="en-US" altLang="zh-CN" sz="3600" b="1">
                <a:solidFill>
                  <a:srgbClr val="3333FF"/>
                </a:solidFill>
                <a:latin typeface="Times New Roman" panose="02020603050405020304" pitchFamily="18" charset="0"/>
              </a:rPr>
              <a:t>(</a:t>
            </a:r>
            <a:r>
              <a:rPr lang="zh-CN" altLang="en-US" sz="3600" b="1">
                <a:solidFill>
                  <a:srgbClr val="3333FF"/>
                </a:solidFill>
                <a:latin typeface="Times New Roman" panose="02020603050405020304" pitchFamily="18" charset="0"/>
              </a:rPr>
              <a:t>只说明他去年读过那本书。 </a:t>
            </a:r>
            <a:r>
              <a:rPr lang="en-US" altLang="zh-CN" sz="3600" b="1">
                <a:solidFill>
                  <a:srgbClr val="3333FF"/>
                </a:solidFill>
                <a:latin typeface="Times New Roman" panose="02020603050405020304" pitchFamily="18" charset="0"/>
              </a:rPr>
              <a:t>)</a:t>
            </a:r>
          </a:p>
          <a:p>
            <a:pPr>
              <a:lnSpc>
                <a:spcPct val="120000"/>
              </a:lnSpc>
            </a:pPr>
            <a:r>
              <a:rPr lang="en-US" altLang="zh-CN" sz="3600" b="1">
                <a:latin typeface="Times New Roman" panose="02020603050405020304" pitchFamily="18" charset="0"/>
              </a:rPr>
              <a:t>He has gone to America. </a:t>
            </a:r>
          </a:p>
          <a:p>
            <a:pPr>
              <a:lnSpc>
                <a:spcPct val="120000"/>
              </a:lnSpc>
            </a:pPr>
            <a:r>
              <a:rPr lang="en-US" altLang="zh-CN" sz="3600" b="1">
                <a:solidFill>
                  <a:srgbClr val="3333FF"/>
                </a:solidFill>
                <a:latin typeface="Times New Roman" panose="02020603050405020304" pitchFamily="18" charset="0"/>
              </a:rPr>
              <a:t>(</a:t>
            </a:r>
            <a:r>
              <a:rPr lang="zh-CN" altLang="en-US" sz="3600" b="1">
                <a:solidFill>
                  <a:srgbClr val="3333FF"/>
                </a:solidFill>
                <a:latin typeface="Times New Roman" panose="02020603050405020304" pitchFamily="18" charset="0"/>
              </a:rPr>
              <a:t>他现在不在此地， 到美国去了。</a:t>
            </a:r>
            <a:r>
              <a:rPr lang="en-US" altLang="zh-CN" sz="3600" b="1">
                <a:solidFill>
                  <a:srgbClr val="3333FF"/>
                </a:solidFill>
                <a:latin typeface="Times New Roman" panose="02020603050405020304" pitchFamily="18" charset="0"/>
              </a:rPr>
              <a:t>)</a:t>
            </a:r>
          </a:p>
          <a:p>
            <a:pPr>
              <a:lnSpc>
                <a:spcPct val="120000"/>
              </a:lnSpc>
            </a:pPr>
            <a:r>
              <a:rPr lang="en-US" altLang="zh-CN" sz="3600" b="1">
                <a:latin typeface="Times New Roman" panose="02020603050405020304" pitchFamily="18" charset="0"/>
              </a:rPr>
              <a:t>He went to America. </a:t>
            </a:r>
          </a:p>
          <a:p>
            <a:pPr>
              <a:lnSpc>
                <a:spcPct val="120000"/>
              </a:lnSpc>
            </a:pPr>
            <a:r>
              <a:rPr lang="en-US" altLang="zh-CN" sz="3600" b="1">
                <a:solidFill>
                  <a:srgbClr val="3333FF"/>
                </a:solidFill>
                <a:latin typeface="Times New Roman" panose="02020603050405020304" pitchFamily="18" charset="0"/>
              </a:rPr>
              <a:t>(</a:t>
            </a:r>
            <a:r>
              <a:rPr lang="zh-CN" altLang="en-US" sz="3600" b="1">
                <a:solidFill>
                  <a:srgbClr val="3333FF"/>
                </a:solidFill>
                <a:latin typeface="Times New Roman" panose="02020603050405020304" pitchFamily="18" charset="0"/>
              </a:rPr>
              <a:t>只说明他去过美国。</a:t>
            </a:r>
            <a:r>
              <a:rPr lang="en-US" altLang="zh-CN" sz="3600" b="1">
                <a:solidFill>
                  <a:srgbClr val="3333FF"/>
                </a:solidFill>
                <a:latin typeface="Times New Roman" panose="02020603050405020304" pitchFamily="18" charset="0"/>
              </a:rPr>
              <a:t>)</a:t>
            </a:r>
          </a:p>
        </p:txBody>
      </p:sp>
      <p:sp>
        <p:nvSpPr>
          <p:cNvPr id="44035" name="矩形 72707"/>
          <p:cNvSpPr>
            <a:spLocks noChangeArrowheads="1" noChangeShapeType="1" noTextEdit="1"/>
          </p:cNvSpPr>
          <p:nvPr/>
        </p:nvSpPr>
        <p:spPr bwMode="auto">
          <a:xfrm>
            <a:off x="2209800" y="457200"/>
            <a:ext cx="4495800" cy="609600"/>
          </a:xfrm>
          <a:prstGeom prst="rect">
            <a:avLst/>
          </a:prstGeom>
        </p:spPr>
        <p:txBody>
          <a:bodyPr wrap="none" fromWordArt="1">
            <a:prstTxWarp prst="textPlain">
              <a:avLst>
                <a:gd name="adj" fmla="val 50000"/>
              </a:avLst>
            </a:prstTxWarp>
          </a:bodyPr>
          <a:lstStyle/>
          <a:p>
            <a:pPr algn="ct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现在完成时</a:t>
            </a:r>
            <a:r>
              <a:rPr lang="en-US" altLang="zh-CN" sz="3600" b="1" kern="10">
                <a:ln w="9525">
                  <a:solidFill>
                    <a:srgbClr val="00CCFF"/>
                  </a:solidFill>
                  <a:round/>
                </a:ln>
                <a:solidFill>
                  <a:srgbClr val="CC99FF"/>
                </a:solidFill>
                <a:latin typeface="宋体" panose="02010600030101010101" pitchFamily="2" charset="-122"/>
                <a:ea typeface="宋体" panose="02010600030101010101" pitchFamily="2" charset="-122"/>
              </a:rPr>
              <a:t>--</a:t>
            </a:r>
            <a:r>
              <a:rPr lang="zh-CN" altLang="en-US" sz="3600" b="1" kern="10">
                <a:ln w="9525">
                  <a:solidFill>
                    <a:srgbClr val="00CCFF"/>
                  </a:solidFill>
                  <a:round/>
                </a:ln>
                <a:solidFill>
                  <a:srgbClr val="CC99FF"/>
                </a:solidFill>
                <a:latin typeface="宋体" panose="02010600030101010101" pitchFamily="2" charset="-122"/>
                <a:ea typeface="宋体" panose="02010600030101010101" pitchFamily="2" charset="-122"/>
              </a:rPr>
              <a:t>与一般过去时的区别</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blinds(horizontal)">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 calcmode="lin" valueType="num">
                                      <p:cBhvr>
                                        <p:cTn id="12" dur="500" fill="hold"/>
                                        <p:tgtEl>
                                          <p:spTgt spid="72707">
                                            <p:txEl>
                                              <p:pRg st="1" end="1"/>
                                            </p:txEl>
                                          </p:spTgt>
                                        </p:tgtEl>
                                        <p:attrNameLst>
                                          <p:attrName>ppt_x</p:attrName>
                                        </p:attrNameLst>
                                      </p:cBhvr>
                                      <p:tavLst>
                                        <p:tav tm="0">
                                          <p:val>
                                            <p:strVal val="#ppt_x-.2"/>
                                          </p:val>
                                        </p:tav>
                                        <p:tav tm="100000">
                                          <p:val>
                                            <p:strVal val="#ppt_x"/>
                                          </p:val>
                                        </p:tav>
                                      </p:tavLst>
                                    </p:anim>
                                    <p:anim calcmode="lin" valueType="num">
                                      <p:cBhvr>
                                        <p:cTn id="13" dur="500" fill="hold"/>
                                        <p:tgtEl>
                                          <p:spTgt spid="7270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500"/>
                                        <p:tgtEl>
                                          <p:spTgt spid="7270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72707">
                                            <p:txEl>
                                              <p:pRg st="2" end="2"/>
                                            </p:txEl>
                                          </p:spTgt>
                                        </p:tgtEl>
                                        <p:attrNameLst>
                                          <p:attrName>style.visibility</p:attrName>
                                        </p:attrNameLst>
                                      </p:cBhvr>
                                      <p:to>
                                        <p:strVal val="visible"/>
                                      </p:to>
                                    </p:set>
                                    <p:animEffect transition="in" filter="blinds(horizontal)">
                                      <p:cBhvr>
                                        <p:cTn id="19" dur="500"/>
                                        <p:tgtEl>
                                          <p:spTgt spid="72707">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nodeType="clickEffect">
                                  <p:stCondLst>
                                    <p:cond delay="0"/>
                                  </p:stCondLst>
                                  <p:childTnLst>
                                    <p:set>
                                      <p:cBhvr>
                                        <p:cTn id="23" dur="1" fill="hold">
                                          <p:stCondLst>
                                            <p:cond delay="0"/>
                                          </p:stCondLst>
                                        </p:cTn>
                                        <p:tgtEl>
                                          <p:spTgt spid="72707">
                                            <p:txEl>
                                              <p:pRg st="3" end="3"/>
                                            </p:txEl>
                                          </p:spTgt>
                                        </p:tgtEl>
                                        <p:attrNameLst>
                                          <p:attrName>style.visibility</p:attrName>
                                        </p:attrNameLst>
                                      </p:cBhvr>
                                      <p:to>
                                        <p:strVal val="visible"/>
                                      </p:to>
                                    </p:set>
                                    <p:anim calcmode="lin" valueType="num">
                                      <p:cBhvr>
                                        <p:cTn id="24" dur="500" fill="hold"/>
                                        <p:tgtEl>
                                          <p:spTgt spid="72707">
                                            <p:txEl>
                                              <p:pRg st="3" end="3"/>
                                            </p:txEl>
                                          </p:spTgt>
                                        </p:tgtEl>
                                        <p:attrNameLst>
                                          <p:attrName>ppt_x</p:attrName>
                                        </p:attrNameLst>
                                      </p:cBhvr>
                                      <p:tavLst>
                                        <p:tav tm="0">
                                          <p:val>
                                            <p:strVal val="#ppt_x-.2"/>
                                          </p:val>
                                        </p:tav>
                                        <p:tav tm="100000">
                                          <p:val>
                                            <p:strVal val="#ppt_x"/>
                                          </p:val>
                                        </p:tav>
                                      </p:tavLst>
                                    </p:anim>
                                    <p:anim calcmode="lin" valueType="num">
                                      <p:cBhvr>
                                        <p:cTn id="25" dur="500" fill="hold"/>
                                        <p:tgtEl>
                                          <p:spTgt spid="7270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6" dur="500"/>
                                        <p:tgtEl>
                                          <p:spTgt spid="7270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72707">
                                            <p:txEl>
                                              <p:pRg st="4" end="4"/>
                                            </p:txEl>
                                          </p:spTgt>
                                        </p:tgtEl>
                                        <p:attrNameLst>
                                          <p:attrName>style.visibility</p:attrName>
                                        </p:attrNameLst>
                                      </p:cBhvr>
                                      <p:to>
                                        <p:strVal val="visible"/>
                                      </p:to>
                                    </p:set>
                                    <p:animEffect transition="in" filter="blinds(horizontal)">
                                      <p:cBhvr>
                                        <p:cTn id="31" dur="500"/>
                                        <p:tgtEl>
                                          <p:spTgt spid="7270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nodeType="clickEffect">
                                  <p:stCondLst>
                                    <p:cond delay="0"/>
                                  </p:stCondLst>
                                  <p:childTnLst>
                                    <p:set>
                                      <p:cBhvr>
                                        <p:cTn id="35" dur="1" fill="hold">
                                          <p:stCondLst>
                                            <p:cond delay="0"/>
                                          </p:stCondLst>
                                        </p:cTn>
                                        <p:tgtEl>
                                          <p:spTgt spid="72707">
                                            <p:txEl>
                                              <p:pRg st="5" end="5"/>
                                            </p:txEl>
                                          </p:spTgt>
                                        </p:tgtEl>
                                        <p:attrNameLst>
                                          <p:attrName>style.visibility</p:attrName>
                                        </p:attrNameLst>
                                      </p:cBhvr>
                                      <p:to>
                                        <p:strVal val="visible"/>
                                      </p:to>
                                    </p:set>
                                    <p:anim calcmode="lin" valueType="num">
                                      <p:cBhvr>
                                        <p:cTn id="36" dur="500" fill="hold"/>
                                        <p:tgtEl>
                                          <p:spTgt spid="72707">
                                            <p:txEl>
                                              <p:pRg st="5" end="5"/>
                                            </p:txEl>
                                          </p:spTgt>
                                        </p:tgtEl>
                                        <p:attrNameLst>
                                          <p:attrName>ppt_x</p:attrName>
                                        </p:attrNameLst>
                                      </p:cBhvr>
                                      <p:tavLst>
                                        <p:tav tm="0">
                                          <p:val>
                                            <p:strVal val="#ppt_x-.2"/>
                                          </p:val>
                                        </p:tav>
                                        <p:tav tm="100000">
                                          <p:val>
                                            <p:strVal val="#ppt_x"/>
                                          </p:val>
                                        </p:tav>
                                      </p:tavLst>
                                    </p:anim>
                                    <p:anim calcmode="lin" valueType="num">
                                      <p:cBhvr>
                                        <p:cTn id="37" dur="500" fill="hold"/>
                                        <p:tgtEl>
                                          <p:spTgt spid="7270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8" dur="500"/>
                                        <p:tgtEl>
                                          <p:spTgt spid="72707">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72707">
                                            <p:txEl>
                                              <p:pRg st="6" end="6"/>
                                            </p:txEl>
                                          </p:spTgt>
                                        </p:tgtEl>
                                        <p:attrNameLst>
                                          <p:attrName>style.visibility</p:attrName>
                                        </p:attrNameLst>
                                      </p:cBhvr>
                                      <p:to>
                                        <p:strVal val="visible"/>
                                      </p:to>
                                    </p:set>
                                    <p:animEffect transition="in" filter="blinds(horizontal)">
                                      <p:cBhvr>
                                        <p:cTn id="43" dur="500"/>
                                        <p:tgtEl>
                                          <p:spTgt spid="7270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nodeType="clickEffect">
                                  <p:stCondLst>
                                    <p:cond delay="0"/>
                                  </p:stCondLst>
                                  <p:childTnLst>
                                    <p:set>
                                      <p:cBhvr>
                                        <p:cTn id="47" dur="1" fill="hold">
                                          <p:stCondLst>
                                            <p:cond delay="0"/>
                                          </p:stCondLst>
                                        </p:cTn>
                                        <p:tgtEl>
                                          <p:spTgt spid="72707">
                                            <p:txEl>
                                              <p:pRg st="7" end="7"/>
                                            </p:txEl>
                                          </p:spTgt>
                                        </p:tgtEl>
                                        <p:attrNameLst>
                                          <p:attrName>style.visibility</p:attrName>
                                        </p:attrNameLst>
                                      </p:cBhvr>
                                      <p:to>
                                        <p:strVal val="visible"/>
                                      </p:to>
                                    </p:set>
                                    <p:anim calcmode="lin" valueType="num">
                                      <p:cBhvr>
                                        <p:cTn id="48" dur="500" fill="hold"/>
                                        <p:tgtEl>
                                          <p:spTgt spid="72707">
                                            <p:txEl>
                                              <p:pRg st="7" end="7"/>
                                            </p:txEl>
                                          </p:spTgt>
                                        </p:tgtEl>
                                        <p:attrNameLst>
                                          <p:attrName>ppt_x</p:attrName>
                                        </p:attrNameLst>
                                      </p:cBhvr>
                                      <p:tavLst>
                                        <p:tav tm="0">
                                          <p:val>
                                            <p:strVal val="#ppt_x-.2"/>
                                          </p:val>
                                        </p:tav>
                                        <p:tav tm="100000">
                                          <p:val>
                                            <p:strVal val="#ppt_x"/>
                                          </p:val>
                                        </p:tav>
                                      </p:tavLst>
                                    </p:anim>
                                    <p:anim calcmode="lin" valueType="num">
                                      <p:cBhvr>
                                        <p:cTn id="49" dur="500" fill="hold"/>
                                        <p:tgtEl>
                                          <p:spTgt spid="72707">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0" dur="500"/>
                                        <p:tgtEl>
                                          <p:spTgt spid="72707">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72707">
                                            <p:txEl>
                                              <p:pRg st="0" end="0"/>
                                            </p:txEl>
                                          </p:spTgt>
                                        </p:tgtEl>
                                        <p:attrNameLst>
                                          <p:attrName>style.visibility</p:attrName>
                                        </p:attrNameLst>
                                      </p:cBhvr>
                                      <p:to>
                                        <p:strVal val="hidden"/>
                                      </p:to>
                                    </p:set>
                                  </p:childTnLst>
                                </p:cTn>
                              </p:par>
                              <p:par>
                                <p:cTn id="55" presetID="1" presetClass="exit" presetSubtype="0" fill="hold" grpId="0" nodeType="withEffect">
                                  <p:stCondLst>
                                    <p:cond delay="0"/>
                                  </p:stCondLst>
                                  <p:childTnLst>
                                    <p:set>
                                      <p:cBhvr>
                                        <p:cTn id="56" dur="1" fill="hold">
                                          <p:stCondLst>
                                            <p:cond delay="0"/>
                                          </p:stCondLst>
                                        </p:cTn>
                                        <p:tgtEl>
                                          <p:spTgt spid="72707">
                                            <p:txEl>
                                              <p:pRg st="1" end="1"/>
                                            </p:txEl>
                                          </p:spTgt>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72707">
                                            <p:txEl>
                                              <p:pRg st="2" end="2"/>
                                            </p:txEl>
                                          </p:spTgt>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72707">
                                            <p:txEl>
                                              <p:pRg st="3" end="3"/>
                                            </p:txEl>
                                          </p:spTgt>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72707">
                                            <p:txEl>
                                              <p:pRg st="4" end="4"/>
                                            </p:txEl>
                                          </p:spTgt>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72707">
                                            <p:txEl>
                                              <p:pRg st="5" end="5"/>
                                            </p:txEl>
                                          </p:spTgt>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72707">
                                            <p:txEl>
                                              <p:pRg st="6" end="6"/>
                                            </p:txEl>
                                          </p:spTgt>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72707">
                                            <p:txEl>
                                              <p:pRg st="7" end="7"/>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72706"/>
                                        </p:tgtEl>
                                        <p:attrNameLst>
                                          <p:attrName>style.visibility</p:attrName>
                                        </p:attrNameLst>
                                      </p:cBhvr>
                                      <p:to>
                                        <p:strVal val="visible"/>
                                      </p:to>
                                    </p:set>
                                    <p:animEffect transition="in" filter="blinds(horizontal)">
                                      <p:cBhvr>
                                        <p:cTn id="73" dur="5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allAtOnce"/>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矩形 73729"/>
          <p:cNvSpPr>
            <a:spLocks noChangeArrowheads="1"/>
          </p:cNvSpPr>
          <p:nvPr/>
        </p:nvSpPr>
        <p:spPr bwMode="auto">
          <a:xfrm>
            <a:off x="228600" y="1066800"/>
            <a:ext cx="8915400" cy="5584825"/>
          </a:xfrm>
          <a:prstGeom prst="rect">
            <a:avLst/>
          </a:prstGeom>
          <a:solidFill>
            <a:schemeClr val="bg1">
              <a:alpha val="7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3333FF"/>
                </a:solidFill>
                <a:latin typeface="Times New Roman" panose="02020603050405020304" pitchFamily="18" charset="0"/>
              </a:rPr>
              <a:t>1. already </a:t>
            </a:r>
            <a:r>
              <a:rPr lang="zh-CN" altLang="en-US" sz="3600" b="1">
                <a:solidFill>
                  <a:srgbClr val="3333FF"/>
                </a:solidFill>
                <a:latin typeface="Times New Roman" panose="02020603050405020304" pitchFamily="18" charset="0"/>
              </a:rPr>
              <a:t>已经，常用于肯定句中。</a:t>
            </a:r>
          </a:p>
          <a:p>
            <a:r>
              <a:rPr lang="zh-CN" altLang="en-US" sz="3600" b="1">
                <a:latin typeface="Times New Roman" panose="02020603050405020304" pitchFamily="18" charset="0"/>
              </a:rPr>
              <a:t>    </a:t>
            </a:r>
            <a:r>
              <a:rPr lang="en-US" altLang="zh-CN" sz="3600" b="1">
                <a:latin typeface="Times New Roman" panose="02020603050405020304" pitchFamily="18" charset="0"/>
              </a:rPr>
              <a:t>I </a:t>
            </a:r>
            <a:r>
              <a:rPr lang="en-US" altLang="zh-CN" sz="3600" b="1">
                <a:solidFill>
                  <a:srgbClr val="008000"/>
                </a:solidFill>
                <a:latin typeface="Times New Roman" panose="02020603050405020304" pitchFamily="18" charset="0"/>
              </a:rPr>
              <a:t>have 	</a:t>
            </a:r>
            <a:r>
              <a:rPr lang="en-US" altLang="zh-CN" sz="3600" b="1">
                <a:solidFill>
                  <a:srgbClr val="9933FF"/>
                </a:solidFill>
                <a:latin typeface="Times New Roman" panose="02020603050405020304" pitchFamily="18" charset="0"/>
              </a:rPr>
              <a:t>already </a:t>
            </a:r>
            <a:r>
              <a:rPr lang="en-US" altLang="zh-CN" sz="3600" b="1">
                <a:solidFill>
                  <a:srgbClr val="008000"/>
                </a:solidFill>
                <a:latin typeface="Times New Roman" panose="02020603050405020304" pitchFamily="18" charset="0"/>
              </a:rPr>
              <a:t>seen</a:t>
            </a:r>
            <a:r>
              <a:rPr lang="en-US" altLang="zh-CN" sz="3600" b="1">
                <a:latin typeface="Times New Roman" panose="02020603050405020304" pitchFamily="18" charset="0"/>
              </a:rPr>
              <a:t> the film. 	</a:t>
            </a:r>
          </a:p>
          <a:p>
            <a:r>
              <a:rPr lang="en-US" altLang="zh-CN" sz="3600" b="1">
                <a:latin typeface="Times New Roman" panose="02020603050405020304" pitchFamily="18" charset="0"/>
              </a:rPr>
              <a:t>    </a:t>
            </a:r>
            <a:r>
              <a:rPr lang="zh-CN" altLang="en-US" sz="3600" b="1">
                <a:latin typeface="Times New Roman" panose="02020603050405020304" pitchFamily="18" charset="0"/>
              </a:rPr>
              <a:t>我</a:t>
            </a:r>
            <a:r>
              <a:rPr lang="zh-CN" altLang="en-US" sz="3600" b="1">
                <a:solidFill>
                  <a:srgbClr val="9933FF"/>
                </a:solidFill>
                <a:latin typeface="Times New Roman" panose="02020603050405020304" pitchFamily="18" charset="0"/>
              </a:rPr>
              <a:t>已经</a:t>
            </a:r>
            <a:r>
              <a:rPr lang="zh-CN" altLang="en-US" sz="3600" b="1">
                <a:latin typeface="Times New Roman" panose="02020603050405020304" pitchFamily="18" charset="0"/>
              </a:rPr>
              <a:t>看过这部电影了。</a:t>
            </a:r>
          </a:p>
          <a:p>
            <a:r>
              <a:rPr lang="en-US" altLang="zh-CN" sz="3600" b="1">
                <a:solidFill>
                  <a:srgbClr val="3333FF"/>
                </a:solidFill>
                <a:latin typeface="Times New Roman" panose="02020603050405020304" pitchFamily="18" charset="0"/>
              </a:rPr>
              <a:t>2. yet </a:t>
            </a:r>
          </a:p>
          <a:p>
            <a:r>
              <a:rPr lang="en-US" altLang="zh-CN" sz="3600" b="1">
                <a:solidFill>
                  <a:srgbClr val="3333FF"/>
                </a:solidFill>
                <a:latin typeface="Times New Roman" panose="02020603050405020304" pitchFamily="18" charset="0"/>
              </a:rPr>
              <a:t>    1) </a:t>
            </a:r>
            <a:r>
              <a:rPr lang="zh-CN" altLang="en-US" sz="3600" b="1">
                <a:solidFill>
                  <a:srgbClr val="3333FF"/>
                </a:solidFill>
                <a:latin typeface="Times New Roman" panose="02020603050405020304" pitchFamily="18" charset="0"/>
              </a:rPr>
              <a:t>已经，</a:t>
            </a:r>
            <a:r>
              <a:rPr lang="zh-CN" altLang="zh-CN" sz="3600" b="1">
                <a:solidFill>
                  <a:srgbClr val="3333FF"/>
                </a:solidFill>
                <a:latin typeface="Times New Roman" panose="02020603050405020304" pitchFamily="18" charset="0"/>
              </a:rPr>
              <a:t>常用在疑问句中</a:t>
            </a:r>
            <a:r>
              <a:rPr lang="zh-CN" altLang="en-US" sz="3600" b="1">
                <a:solidFill>
                  <a:srgbClr val="3333FF"/>
                </a:solidFill>
                <a:latin typeface="Times New Roman" panose="02020603050405020304" pitchFamily="18" charset="0"/>
              </a:rPr>
              <a:t>。</a:t>
            </a:r>
          </a:p>
          <a:p>
            <a:r>
              <a:rPr lang="zh-CN" altLang="en-US" sz="3600" b="1">
                <a:latin typeface="Times New Roman" panose="02020603050405020304" pitchFamily="18" charset="0"/>
              </a:rPr>
              <a:t>    </a:t>
            </a:r>
            <a:r>
              <a:rPr lang="en-US" altLang="zh-CN" sz="3600" b="1">
                <a:solidFill>
                  <a:srgbClr val="008000"/>
                </a:solidFill>
                <a:latin typeface="Times New Roman" panose="02020603050405020304" pitchFamily="18" charset="0"/>
              </a:rPr>
              <a:t>Has </a:t>
            </a:r>
            <a:r>
              <a:rPr lang="en-US" altLang="zh-CN" sz="3600" b="1">
                <a:latin typeface="Times New Roman" panose="02020603050405020304" pitchFamily="18" charset="0"/>
              </a:rPr>
              <a:t>Linda </a:t>
            </a:r>
            <a:r>
              <a:rPr lang="en-US" altLang="zh-CN" sz="3600" b="1">
                <a:solidFill>
                  <a:srgbClr val="008000"/>
                </a:solidFill>
                <a:latin typeface="Times New Roman" panose="02020603050405020304" pitchFamily="18" charset="0"/>
              </a:rPr>
              <a:t>read</a:t>
            </a:r>
            <a:r>
              <a:rPr lang="en-US" altLang="zh-CN" sz="3600" b="1">
                <a:latin typeface="Times New Roman" panose="02020603050405020304" pitchFamily="18" charset="0"/>
              </a:rPr>
              <a:t> the book </a:t>
            </a:r>
            <a:r>
              <a:rPr lang="en-US" altLang="zh-CN" sz="3600" b="1">
                <a:solidFill>
                  <a:srgbClr val="9933FF"/>
                </a:solidFill>
                <a:latin typeface="Times New Roman" panose="02020603050405020304" pitchFamily="18" charset="0"/>
              </a:rPr>
              <a:t>yet</a:t>
            </a:r>
            <a:r>
              <a:rPr lang="en-US" altLang="zh-CN" sz="3600" b="1">
                <a:latin typeface="Times New Roman" panose="02020603050405020304" pitchFamily="18" charset="0"/>
              </a:rPr>
              <a:t>?  </a:t>
            </a:r>
          </a:p>
          <a:p>
            <a:r>
              <a:rPr lang="en-US" altLang="zh-CN" sz="3600" b="1">
                <a:latin typeface="Times New Roman" panose="02020603050405020304" pitchFamily="18" charset="0"/>
              </a:rPr>
              <a:t>    </a:t>
            </a:r>
            <a:r>
              <a:rPr lang="zh-CN" altLang="en-US" sz="3600" b="1">
                <a:latin typeface="Times New Roman" panose="02020603050405020304" pitchFamily="18" charset="0"/>
              </a:rPr>
              <a:t>琳达</a:t>
            </a:r>
            <a:r>
              <a:rPr lang="zh-CN" altLang="en-US" sz="3600" b="1">
                <a:solidFill>
                  <a:srgbClr val="9933FF"/>
                </a:solidFill>
                <a:latin typeface="Times New Roman" panose="02020603050405020304" pitchFamily="18" charset="0"/>
              </a:rPr>
              <a:t>已</a:t>
            </a:r>
            <a:r>
              <a:rPr lang="zh-CN" altLang="en-US" sz="3600" b="1">
                <a:latin typeface="Times New Roman" panose="02020603050405020304" pitchFamily="18" charset="0"/>
              </a:rPr>
              <a:t>看过这本书了吗</a:t>
            </a:r>
            <a:r>
              <a:rPr lang="en-US" altLang="zh-CN" sz="3600" b="1">
                <a:latin typeface="Times New Roman" panose="02020603050405020304" pitchFamily="18" charset="0"/>
              </a:rPr>
              <a:t>?</a:t>
            </a:r>
          </a:p>
          <a:p>
            <a:r>
              <a:rPr lang="en-US" altLang="zh-CN" sz="3600" b="1">
                <a:latin typeface="Times New Roman" panose="02020603050405020304" pitchFamily="18" charset="0"/>
              </a:rPr>
              <a:t>    </a:t>
            </a:r>
            <a:r>
              <a:rPr lang="en-US" altLang="zh-CN" sz="3600" b="1">
                <a:solidFill>
                  <a:srgbClr val="3333FF"/>
                </a:solidFill>
                <a:latin typeface="Times New Roman" panose="02020603050405020304" pitchFamily="18" charset="0"/>
              </a:rPr>
              <a:t>2) </a:t>
            </a:r>
            <a:r>
              <a:rPr lang="zh-CN" altLang="en-US" sz="3600" b="1">
                <a:solidFill>
                  <a:srgbClr val="3333FF"/>
                </a:solidFill>
                <a:latin typeface="Times New Roman" panose="02020603050405020304" pitchFamily="18" charset="0"/>
              </a:rPr>
              <a:t>还，仍然，常用于否定句和疑问句。</a:t>
            </a:r>
          </a:p>
          <a:p>
            <a:r>
              <a:rPr lang="zh-CN" altLang="en-US" sz="3600" b="1">
                <a:latin typeface="Times New Roman" panose="02020603050405020304" pitchFamily="18" charset="0"/>
              </a:rPr>
              <a:t>    </a:t>
            </a:r>
            <a:r>
              <a:rPr lang="en-US" altLang="zh-CN" sz="3600" b="1">
                <a:latin typeface="Times New Roman" panose="02020603050405020304" pitchFamily="18" charset="0"/>
              </a:rPr>
              <a:t>He </a:t>
            </a:r>
            <a:r>
              <a:rPr lang="en-US" altLang="zh-CN" sz="3600" b="1">
                <a:solidFill>
                  <a:srgbClr val="008000"/>
                </a:solidFill>
                <a:latin typeface="Times New Roman" panose="02020603050405020304" pitchFamily="18" charset="0"/>
              </a:rPr>
              <a:t>has </a:t>
            </a:r>
            <a:r>
              <a:rPr lang="en-US" altLang="zh-CN" sz="3600" b="1">
                <a:latin typeface="Times New Roman" panose="02020603050405020304" pitchFamily="18" charset="0"/>
              </a:rPr>
              <a:t>not </a:t>
            </a:r>
            <a:r>
              <a:rPr lang="en-US" altLang="zh-CN" sz="3600" b="1">
                <a:solidFill>
                  <a:srgbClr val="008000"/>
                </a:solidFill>
                <a:latin typeface="Times New Roman" panose="02020603050405020304" pitchFamily="18" charset="0"/>
              </a:rPr>
              <a:t>begun </a:t>
            </a:r>
            <a:r>
              <a:rPr lang="en-US" altLang="zh-CN" sz="3600" b="1">
                <a:latin typeface="Times New Roman" panose="02020603050405020304" pitchFamily="18" charset="0"/>
              </a:rPr>
              <a:t>to work </a:t>
            </a:r>
            <a:r>
              <a:rPr lang="en-US" altLang="zh-CN" sz="3600" b="1">
                <a:solidFill>
                  <a:srgbClr val="9933FF"/>
                </a:solidFill>
                <a:latin typeface="Times New Roman" panose="02020603050405020304" pitchFamily="18" charset="0"/>
              </a:rPr>
              <a:t>yet</a:t>
            </a:r>
            <a:r>
              <a:rPr lang="en-US" altLang="zh-CN" sz="3600" b="1">
                <a:latin typeface="Times New Roman" panose="02020603050405020304" pitchFamily="18" charset="0"/>
              </a:rPr>
              <a:t>. </a:t>
            </a:r>
          </a:p>
          <a:p>
            <a:r>
              <a:rPr lang="en-US" altLang="zh-CN" sz="3600" b="1">
                <a:latin typeface="Times New Roman" panose="02020603050405020304" pitchFamily="18" charset="0"/>
              </a:rPr>
              <a:t>    </a:t>
            </a:r>
            <a:r>
              <a:rPr lang="zh-CN" altLang="en-US" sz="3600" b="1">
                <a:latin typeface="Times New Roman" panose="02020603050405020304" pitchFamily="18" charset="0"/>
              </a:rPr>
              <a:t>他</a:t>
            </a:r>
            <a:r>
              <a:rPr lang="zh-CN" altLang="en-US" sz="3600" b="1">
                <a:solidFill>
                  <a:srgbClr val="9933FF"/>
                </a:solidFill>
                <a:latin typeface="Times New Roman" panose="02020603050405020304" pitchFamily="18" charset="0"/>
              </a:rPr>
              <a:t>还</a:t>
            </a:r>
            <a:r>
              <a:rPr lang="zh-CN" altLang="en-US" sz="3600" b="1">
                <a:latin typeface="Times New Roman" panose="02020603050405020304" pitchFamily="18" charset="0"/>
              </a:rPr>
              <a:t>未开始工作。</a:t>
            </a:r>
          </a:p>
        </p:txBody>
      </p:sp>
      <p:sp>
        <p:nvSpPr>
          <p:cNvPr id="45058" name="矩形 73730"/>
          <p:cNvSpPr>
            <a:spLocks noChangeArrowheads="1" noChangeShapeType="1" noTextEdit="1"/>
          </p:cNvSpPr>
          <p:nvPr/>
        </p:nvSpPr>
        <p:spPr bwMode="auto">
          <a:xfrm>
            <a:off x="1143000" y="228600"/>
            <a:ext cx="6858000" cy="685800"/>
          </a:xfrm>
          <a:prstGeom prst="rect">
            <a:avLst/>
          </a:prstGeom>
        </p:spPr>
        <p:txBody>
          <a:bodyPr wrap="none" fromWordArt="1">
            <a:prstTxWarp prst="textPlain">
              <a:avLst>
                <a:gd name="adj" fmla="val 50000"/>
              </a:avLst>
            </a:prstTxWarp>
          </a:bodyPr>
          <a:lstStyle/>
          <a:p>
            <a:pPr algn="ctr"/>
            <a:r>
              <a:rPr lang="zh-CN" altLang="en-US" sz="3600" b="1" kern="10" dirty="0">
                <a:ln w="9525">
                  <a:solidFill>
                    <a:srgbClr val="00CCFF"/>
                  </a:solidFill>
                  <a:round/>
                </a:ln>
                <a:solidFill>
                  <a:srgbClr val="CC99FF"/>
                </a:solidFill>
                <a:latin typeface="宋体" panose="02010600030101010101" pitchFamily="2" charset="-122"/>
                <a:ea typeface="宋体" panose="02010600030101010101" pitchFamily="2" charset="-122"/>
              </a:rPr>
              <a:t>现在完成时</a:t>
            </a:r>
            <a:r>
              <a:rPr lang="en-US" altLang="zh-CN" sz="3600" b="1" kern="10" dirty="0">
                <a:ln w="9525">
                  <a:solidFill>
                    <a:srgbClr val="00CCFF"/>
                  </a:solidFill>
                  <a:round/>
                </a:ln>
                <a:solidFill>
                  <a:srgbClr val="CC99FF"/>
                </a:solidFill>
                <a:latin typeface="宋体" panose="02010600030101010101" pitchFamily="2" charset="-122"/>
                <a:ea typeface="宋体" panose="02010600030101010101" pitchFamily="2" charset="-122"/>
              </a:rPr>
              <a:t>--</a:t>
            </a:r>
            <a:r>
              <a:rPr lang="zh-CN" altLang="en-US" sz="3600" b="1" kern="10" dirty="0">
                <a:ln w="9525">
                  <a:solidFill>
                    <a:srgbClr val="00CCFF"/>
                  </a:solidFill>
                  <a:round/>
                </a:ln>
                <a:solidFill>
                  <a:srgbClr val="CC99FF"/>
                </a:solidFill>
                <a:latin typeface="宋体" panose="02010600030101010101" pitchFamily="2" charset="-122"/>
                <a:ea typeface="宋体" panose="02010600030101010101" pitchFamily="2" charset="-122"/>
              </a:rPr>
              <a:t>与</a:t>
            </a:r>
            <a:r>
              <a:rPr lang="en-US" altLang="zh-CN" sz="3600" b="1" kern="10" dirty="0">
                <a:ln w="9525">
                  <a:solidFill>
                    <a:srgbClr val="00CCFF"/>
                  </a:solidFill>
                  <a:round/>
                </a:ln>
                <a:solidFill>
                  <a:srgbClr val="CC99FF"/>
                </a:solidFill>
                <a:latin typeface="宋体" panose="02010600030101010101" pitchFamily="2" charset="-122"/>
                <a:ea typeface="宋体" panose="02010600030101010101" pitchFamily="2" charset="-122"/>
              </a:rPr>
              <a:t>already, yet, just, ever, never </a:t>
            </a:r>
            <a:r>
              <a:rPr lang="zh-CN" altLang="en-US" sz="3600" b="1" kern="10" dirty="0">
                <a:ln w="9525">
                  <a:solidFill>
                    <a:srgbClr val="00CCFF"/>
                  </a:solidFill>
                  <a:round/>
                </a:ln>
                <a:solidFill>
                  <a:srgbClr val="CC99FF"/>
                </a:solidFill>
                <a:latin typeface="宋体" panose="02010600030101010101" pitchFamily="2" charset="-122"/>
                <a:ea typeface="宋体" panose="02010600030101010101" pitchFamily="2" charset="-122"/>
              </a:rPr>
              <a:t>连用</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0">
                                            <p:txEl>
                                              <p:pRg st="1" end="1"/>
                                            </p:txEl>
                                          </p:spTgt>
                                        </p:tgtEl>
                                        <p:attrNameLst>
                                          <p:attrName>style.visibility</p:attrName>
                                        </p:attrNameLst>
                                      </p:cBhvr>
                                      <p:to>
                                        <p:strVal val="visible"/>
                                      </p:to>
                                    </p:set>
                                    <p:animEffect transition="in" filter="blinds(horizontal)">
                                      <p:cBhvr>
                                        <p:cTn id="7" dur="500"/>
                                        <p:tgtEl>
                                          <p:spTgt spid="73730">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3730">
                                            <p:txEl>
                                              <p:pRg st="2" end="2"/>
                                            </p:txEl>
                                          </p:spTgt>
                                        </p:tgtEl>
                                        <p:attrNameLst>
                                          <p:attrName>style.visibility</p:attrName>
                                        </p:attrNameLst>
                                      </p:cBhvr>
                                      <p:to>
                                        <p:strVal val="visible"/>
                                      </p:to>
                                    </p:set>
                                    <p:animEffect transition="in" filter="blinds(horizontal)">
                                      <p:cBhvr>
                                        <p:cTn id="10" dur="500"/>
                                        <p:tgtEl>
                                          <p:spTgt spid="73730">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3730">
                                            <p:txEl>
                                              <p:pRg st="0" end="0"/>
                                            </p:txEl>
                                          </p:spTgt>
                                        </p:tgtEl>
                                        <p:attrNameLst>
                                          <p:attrName>style.visibility</p:attrName>
                                        </p:attrNameLst>
                                      </p:cBhvr>
                                      <p:to>
                                        <p:strVal val="visible"/>
                                      </p:to>
                                    </p:set>
                                    <p:animEffect transition="in" filter="blinds(horizontal)">
                                      <p:cBhvr>
                                        <p:cTn id="15" dur="500"/>
                                        <p:tgtEl>
                                          <p:spTgt spid="7373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3730">
                                            <p:txEl>
                                              <p:pRg st="3" end="3"/>
                                            </p:txEl>
                                          </p:spTgt>
                                        </p:tgtEl>
                                        <p:attrNameLst>
                                          <p:attrName>style.visibility</p:attrName>
                                        </p:attrNameLst>
                                      </p:cBhvr>
                                      <p:to>
                                        <p:strVal val="visible"/>
                                      </p:to>
                                    </p:set>
                                    <p:animEffect transition="in" filter="blinds(horizontal)">
                                      <p:cBhvr>
                                        <p:cTn id="20" dur="500"/>
                                        <p:tgtEl>
                                          <p:spTgt spid="73730">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3730">
                                            <p:txEl>
                                              <p:pRg st="5" end="5"/>
                                            </p:txEl>
                                          </p:spTgt>
                                        </p:tgtEl>
                                        <p:attrNameLst>
                                          <p:attrName>style.visibility</p:attrName>
                                        </p:attrNameLst>
                                      </p:cBhvr>
                                      <p:to>
                                        <p:strVal val="visible"/>
                                      </p:to>
                                    </p:set>
                                    <p:animEffect transition="in" filter="blinds(horizontal)">
                                      <p:cBhvr>
                                        <p:cTn id="25" dur="500"/>
                                        <p:tgtEl>
                                          <p:spTgt spid="73730">
                                            <p:txEl>
                                              <p:pRg st="5" end="5"/>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73730">
                                            <p:txEl>
                                              <p:pRg st="6" end="6"/>
                                            </p:txEl>
                                          </p:spTgt>
                                        </p:tgtEl>
                                        <p:attrNameLst>
                                          <p:attrName>style.visibility</p:attrName>
                                        </p:attrNameLst>
                                      </p:cBhvr>
                                      <p:to>
                                        <p:strVal val="visible"/>
                                      </p:to>
                                    </p:set>
                                    <p:animEffect transition="in" filter="blinds(horizontal)">
                                      <p:cBhvr>
                                        <p:cTn id="28" dur="500"/>
                                        <p:tgtEl>
                                          <p:spTgt spid="73730">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3730">
                                            <p:txEl>
                                              <p:pRg st="4" end="4"/>
                                            </p:txEl>
                                          </p:spTgt>
                                        </p:tgtEl>
                                        <p:attrNameLst>
                                          <p:attrName>style.visibility</p:attrName>
                                        </p:attrNameLst>
                                      </p:cBhvr>
                                      <p:to>
                                        <p:strVal val="visible"/>
                                      </p:to>
                                    </p:set>
                                    <p:animEffect transition="in" filter="blinds(horizontal)">
                                      <p:cBhvr>
                                        <p:cTn id="33" dur="500"/>
                                        <p:tgtEl>
                                          <p:spTgt spid="73730">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73730">
                                            <p:txEl>
                                              <p:pRg st="8" end="8"/>
                                            </p:txEl>
                                          </p:spTgt>
                                        </p:tgtEl>
                                        <p:attrNameLst>
                                          <p:attrName>style.visibility</p:attrName>
                                        </p:attrNameLst>
                                      </p:cBhvr>
                                      <p:to>
                                        <p:strVal val="visible"/>
                                      </p:to>
                                    </p:set>
                                    <p:animEffect transition="in" filter="blinds(horizontal)">
                                      <p:cBhvr>
                                        <p:cTn id="38" dur="500"/>
                                        <p:tgtEl>
                                          <p:spTgt spid="73730">
                                            <p:txEl>
                                              <p:pRg st="8" end="8"/>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73730">
                                            <p:txEl>
                                              <p:pRg st="9" end="9"/>
                                            </p:txEl>
                                          </p:spTgt>
                                        </p:tgtEl>
                                        <p:attrNameLst>
                                          <p:attrName>style.visibility</p:attrName>
                                        </p:attrNameLst>
                                      </p:cBhvr>
                                      <p:to>
                                        <p:strVal val="visible"/>
                                      </p:to>
                                    </p:set>
                                    <p:animEffect transition="in" filter="blinds(horizontal)">
                                      <p:cBhvr>
                                        <p:cTn id="41" dur="500"/>
                                        <p:tgtEl>
                                          <p:spTgt spid="73730">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73730">
                                            <p:txEl>
                                              <p:pRg st="7" end="7"/>
                                            </p:txEl>
                                          </p:spTgt>
                                        </p:tgtEl>
                                        <p:attrNameLst>
                                          <p:attrName>style.visibility</p:attrName>
                                        </p:attrNameLst>
                                      </p:cBhvr>
                                      <p:to>
                                        <p:strVal val="visible"/>
                                      </p:to>
                                    </p:set>
                                    <p:animEffect transition="in" filter="blinds(horizontal)">
                                      <p:cBhvr>
                                        <p:cTn id="46" dur="500"/>
                                        <p:tgtEl>
                                          <p:spTgt spid="737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矩形 74753"/>
          <p:cNvSpPr>
            <a:spLocks noChangeArrowheads="1"/>
          </p:cNvSpPr>
          <p:nvPr/>
        </p:nvSpPr>
        <p:spPr bwMode="auto">
          <a:xfrm>
            <a:off x="304800" y="511175"/>
            <a:ext cx="845820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rgbClr val="3333FF"/>
                </a:solidFill>
                <a:latin typeface="Times New Roman" panose="02020603050405020304" pitchFamily="18" charset="0"/>
              </a:rPr>
              <a:t>3. just </a:t>
            </a:r>
            <a:r>
              <a:rPr lang="zh-CN" altLang="en-US" sz="3600" b="1">
                <a:solidFill>
                  <a:srgbClr val="3333FF"/>
                </a:solidFill>
                <a:latin typeface="Times New Roman" panose="02020603050405020304" pitchFamily="18" charset="0"/>
              </a:rPr>
              <a:t>刚刚，常用于肯定句中</a:t>
            </a:r>
          </a:p>
          <a:p>
            <a:r>
              <a:rPr lang="zh-CN" altLang="en-US" sz="3600" b="1">
                <a:latin typeface="Times New Roman" panose="02020603050405020304" pitchFamily="18" charset="0"/>
              </a:rPr>
              <a:t>    </a:t>
            </a:r>
            <a:r>
              <a:rPr lang="en-US" altLang="zh-CN" sz="3600" b="1">
                <a:latin typeface="Times New Roman" panose="02020603050405020304" pitchFamily="18" charset="0"/>
              </a:rPr>
              <a:t>I </a:t>
            </a:r>
            <a:r>
              <a:rPr lang="en-US" altLang="zh-CN" sz="3600" b="1">
                <a:solidFill>
                  <a:srgbClr val="006600"/>
                </a:solidFill>
                <a:latin typeface="Times New Roman" panose="02020603050405020304" pitchFamily="18" charset="0"/>
              </a:rPr>
              <a:t>have</a:t>
            </a:r>
            <a:r>
              <a:rPr lang="en-US" altLang="zh-CN" sz="3600" b="1">
                <a:latin typeface="Times New Roman" panose="02020603050405020304" pitchFamily="18" charset="0"/>
              </a:rPr>
              <a:t>	</a:t>
            </a:r>
            <a:r>
              <a:rPr lang="en-US" altLang="zh-CN" sz="3600" b="1">
                <a:solidFill>
                  <a:srgbClr val="9933FF"/>
                </a:solidFill>
                <a:latin typeface="Times New Roman" panose="02020603050405020304" pitchFamily="18" charset="0"/>
              </a:rPr>
              <a:t>just</a:t>
            </a:r>
            <a:r>
              <a:rPr lang="en-US" altLang="zh-CN" sz="3600" b="1">
                <a:solidFill>
                  <a:srgbClr val="006600"/>
                </a:solidFill>
                <a:latin typeface="Times New Roman" panose="02020603050405020304" pitchFamily="18" charset="0"/>
              </a:rPr>
              <a:t> finished </a:t>
            </a:r>
            <a:r>
              <a:rPr lang="en-US" altLang="zh-CN" sz="3600" b="1">
                <a:latin typeface="Times New Roman" panose="02020603050405020304" pitchFamily="18" charset="0"/>
              </a:rPr>
              <a:t>lunch. 	</a:t>
            </a:r>
          </a:p>
          <a:p>
            <a:r>
              <a:rPr lang="en-US" altLang="zh-CN" sz="3600" b="1">
                <a:latin typeface="Times New Roman" panose="02020603050405020304" pitchFamily="18" charset="0"/>
              </a:rPr>
              <a:t>    </a:t>
            </a:r>
            <a:r>
              <a:rPr lang="zh-CN" altLang="en-US" sz="3600" b="1">
                <a:latin typeface="Times New Roman" panose="02020603050405020304" pitchFamily="18" charset="0"/>
              </a:rPr>
              <a:t>我</a:t>
            </a:r>
            <a:r>
              <a:rPr lang="zh-CN" altLang="en-US" sz="3600" b="1">
                <a:solidFill>
                  <a:srgbClr val="9933FF"/>
                </a:solidFill>
                <a:latin typeface="Times New Roman" panose="02020603050405020304" pitchFamily="18" charset="0"/>
              </a:rPr>
              <a:t>刚</a:t>
            </a:r>
            <a:r>
              <a:rPr lang="zh-CN" altLang="en-US" sz="3600" b="1">
                <a:latin typeface="Times New Roman" panose="02020603050405020304" pitchFamily="18" charset="0"/>
              </a:rPr>
              <a:t>吃过午饭。</a:t>
            </a:r>
          </a:p>
          <a:p>
            <a:r>
              <a:rPr lang="en-US" altLang="zh-CN" sz="3600" b="1">
                <a:solidFill>
                  <a:srgbClr val="3333FF"/>
                </a:solidFill>
                <a:latin typeface="Times New Roman" panose="02020603050405020304" pitchFamily="18" charset="0"/>
              </a:rPr>
              <a:t>4. never </a:t>
            </a:r>
            <a:r>
              <a:rPr lang="zh-CN" altLang="en-US" sz="3600" b="1">
                <a:solidFill>
                  <a:srgbClr val="3333FF"/>
                </a:solidFill>
                <a:latin typeface="Times New Roman" panose="02020603050405020304" pitchFamily="18" charset="0"/>
              </a:rPr>
              <a:t>从来没有，表示否定</a:t>
            </a:r>
          </a:p>
          <a:p>
            <a:r>
              <a:rPr lang="zh-CN" altLang="en-US" sz="3600" b="1">
                <a:latin typeface="Times New Roman" panose="02020603050405020304" pitchFamily="18" charset="0"/>
              </a:rPr>
              <a:t>    </a:t>
            </a:r>
            <a:r>
              <a:rPr lang="en-US" altLang="zh-CN" sz="3600" b="1">
                <a:latin typeface="Times New Roman" panose="02020603050405020304" pitchFamily="18" charset="0"/>
              </a:rPr>
              <a:t>He </a:t>
            </a:r>
            <a:r>
              <a:rPr lang="en-US" altLang="zh-CN" sz="3600" b="1">
                <a:solidFill>
                  <a:srgbClr val="006600"/>
                </a:solidFill>
                <a:latin typeface="Times New Roman" panose="02020603050405020304" pitchFamily="18" charset="0"/>
              </a:rPr>
              <a:t>has </a:t>
            </a:r>
            <a:r>
              <a:rPr lang="en-US" altLang="zh-CN" sz="3600" b="1">
                <a:solidFill>
                  <a:srgbClr val="9933FF"/>
                </a:solidFill>
                <a:latin typeface="Times New Roman" panose="02020603050405020304" pitchFamily="18" charset="0"/>
              </a:rPr>
              <a:t>never </a:t>
            </a:r>
            <a:r>
              <a:rPr lang="en-US" altLang="zh-CN" sz="3600" b="1">
                <a:solidFill>
                  <a:srgbClr val="006600"/>
                </a:solidFill>
                <a:latin typeface="Times New Roman" panose="02020603050405020304" pitchFamily="18" charset="0"/>
              </a:rPr>
              <a:t>seen</a:t>
            </a:r>
            <a:r>
              <a:rPr lang="en-US" altLang="zh-CN" sz="3600" b="1">
                <a:latin typeface="Times New Roman" panose="02020603050405020304" pitchFamily="18" charset="0"/>
              </a:rPr>
              <a:t> such a tall building. </a:t>
            </a:r>
          </a:p>
          <a:p>
            <a:r>
              <a:rPr lang="en-US" altLang="zh-CN" sz="3600" b="1">
                <a:latin typeface="Times New Roman" panose="02020603050405020304" pitchFamily="18" charset="0"/>
              </a:rPr>
              <a:t>    </a:t>
            </a:r>
            <a:r>
              <a:rPr lang="zh-CN" altLang="en-US" sz="3600" b="1">
                <a:latin typeface="Times New Roman" panose="02020603050405020304" pitchFamily="18" charset="0"/>
              </a:rPr>
              <a:t>他</a:t>
            </a:r>
            <a:r>
              <a:rPr lang="zh-CN" altLang="en-US" sz="3600" b="1">
                <a:solidFill>
                  <a:srgbClr val="9933FF"/>
                </a:solidFill>
                <a:latin typeface="Times New Roman" panose="02020603050405020304" pitchFamily="18" charset="0"/>
              </a:rPr>
              <a:t>从未</a:t>
            </a:r>
            <a:r>
              <a:rPr lang="zh-CN" altLang="en-US" sz="3600" b="1">
                <a:latin typeface="Times New Roman" panose="02020603050405020304" pitchFamily="18" charset="0"/>
              </a:rPr>
              <a:t>见过这么高的楼。</a:t>
            </a:r>
          </a:p>
          <a:p>
            <a:r>
              <a:rPr lang="en-US" altLang="zh-CN" sz="3600" b="1">
                <a:solidFill>
                  <a:srgbClr val="3333FF"/>
                </a:solidFill>
                <a:latin typeface="Times New Roman" panose="02020603050405020304" pitchFamily="18" charset="0"/>
              </a:rPr>
              <a:t>5. ever </a:t>
            </a:r>
            <a:r>
              <a:rPr lang="zh-CN" altLang="en-US" sz="3600" b="1">
                <a:solidFill>
                  <a:srgbClr val="3333FF"/>
                </a:solidFill>
                <a:latin typeface="Times New Roman" panose="02020603050405020304" pitchFamily="18" charset="0"/>
              </a:rPr>
              <a:t>曾经，主要用于疑问句</a:t>
            </a:r>
          </a:p>
          <a:p>
            <a:r>
              <a:rPr lang="zh-CN" altLang="en-US" sz="3600" b="1">
                <a:latin typeface="Times New Roman" panose="02020603050405020304" pitchFamily="18" charset="0"/>
              </a:rPr>
              <a:t>    </a:t>
            </a:r>
            <a:r>
              <a:rPr lang="en-US" altLang="zh-CN" sz="3600" b="1">
                <a:solidFill>
                  <a:srgbClr val="006600"/>
                </a:solidFill>
                <a:latin typeface="Times New Roman" panose="02020603050405020304" pitchFamily="18" charset="0"/>
              </a:rPr>
              <a:t>Have</a:t>
            </a:r>
            <a:r>
              <a:rPr lang="en-US" altLang="zh-CN" sz="3600" b="1">
                <a:latin typeface="Times New Roman" panose="02020603050405020304" pitchFamily="18" charset="0"/>
              </a:rPr>
              <a:t> you </a:t>
            </a:r>
            <a:r>
              <a:rPr lang="en-US" altLang="zh-CN" sz="3600" b="1">
                <a:solidFill>
                  <a:srgbClr val="9933FF"/>
                </a:solidFill>
                <a:latin typeface="Times New Roman" panose="02020603050405020304" pitchFamily="18" charset="0"/>
              </a:rPr>
              <a:t>ever</a:t>
            </a:r>
            <a:r>
              <a:rPr lang="en-US" altLang="zh-CN" sz="3600" b="1">
                <a:latin typeface="Times New Roman" panose="02020603050405020304" pitchFamily="18" charset="0"/>
              </a:rPr>
              <a:t> </a:t>
            </a:r>
            <a:r>
              <a:rPr lang="en-US" altLang="zh-CN" sz="3600" b="1">
                <a:solidFill>
                  <a:srgbClr val="006600"/>
                </a:solidFill>
                <a:latin typeface="Times New Roman" panose="02020603050405020304" pitchFamily="18" charset="0"/>
              </a:rPr>
              <a:t>wanted</a:t>
            </a:r>
            <a:r>
              <a:rPr lang="en-US" altLang="zh-CN" sz="3600" b="1">
                <a:latin typeface="Times New Roman" panose="02020603050405020304" pitchFamily="18" charset="0"/>
              </a:rPr>
              <a:t> to travel around </a:t>
            </a:r>
          </a:p>
          <a:p>
            <a:r>
              <a:rPr lang="en-US" altLang="zh-CN" sz="3600" b="1">
                <a:latin typeface="Times New Roman" panose="02020603050405020304" pitchFamily="18" charset="0"/>
              </a:rPr>
              <a:t>    the world? </a:t>
            </a:r>
          </a:p>
          <a:p>
            <a:r>
              <a:rPr lang="en-US" altLang="zh-CN" sz="3600" b="1">
                <a:latin typeface="Times New Roman" panose="02020603050405020304" pitchFamily="18" charset="0"/>
              </a:rPr>
              <a:t>    </a:t>
            </a:r>
            <a:r>
              <a:rPr lang="zh-CN" altLang="en-US" sz="3600" b="1">
                <a:latin typeface="Times New Roman" panose="02020603050405020304" pitchFamily="18" charset="0"/>
              </a:rPr>
              <a:t>你</a:t>
            </a:r>
            <a:r>
              <a:rPr lang="zh-CN" altLang="en-US" sz="3600" b="1">
                <a:solidFill>
                  <a:srgbClr val="9933FF"/>
                </a:solidFill>
                <a:latin typeface="Times New Roman" panose="02020603050405020304" pitchFamily="18" charset="0"/>
              </a:rPr>
              <a:t>曾经</a:t>
            </a:r>
            <a:r>
              <a:rPr lang="zh-CN" altLang="en-US" sz="3600" b="1">
                <a:latin typeface="Times New Roman" panose="02020603050405020304" pitchFamily="18" charset="0"/>
              </a:rPr>
              <a:t>想要周游世界吗？</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4754">
                                            <p:txEl>
                                              <p:pRg st="0" end="0"/>
                                            </p:txEl>
                                          </p:spTgt>
                                        </p:tgtEl>
                                        <p:attrNameLst>
                                          <p:attrName>style.visibility</p:attrName>
                                        </p:attrNameLst>
                                      </p:cBhvr>
                                      <p:to>
                                        <p:strVal val="visible"/>
                                      </p:to>
                                    </p:set>
                                    <p:animEffect transition="in" filter="blinds(horizontal)">
                                      <p:cBhvr>
                                        <p:cTn id="7" dur="500"/>
                                        <p:tgtEl>
                                          <p:spTgt spid="747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4754">
                                            <p:txEl>
                                              <p:pRg st="4" end="4"/>
                                            </p:txEl>
                                          </p:spTgt>
                                        </p:tgtEl>
                                        <p:attrNameLst>
                                          <p:attrName>style.visibility</p:attrName>
                                        </p:attrNameLst>
                                      </p:cBhvr>
                                      <p:to>
                                        <p:strVal val="visible"/>
                                      </p:to>
                                    </p:set>
                                    <p:animEffect transition="in" filter="blinds(horizontal)">
                                      <p:cBhvr>
                                        <p:cTn id="12" dur="500"/>
                                        <p:tgtEl>
                                          <p:spTgt spid="74754">
                                            <p:txEl>
                                              <p:pRg st="4" end="4"/>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4754">
                                            <p:txEl>
                                              <p:pRg st="5" end="5"/>
                                            </p:txEl>
                                          </p:spTgt>
                                        </p:tgtEl>
                                        <p:attrNameLst>
                                          <p:attrName>style.visibility</p:attrName>
                                        </p:attrNameLst>
                                      </p:cBhvr>
                                      <p:to>
                                        <p:strVal val="visible"/>
                                      </p:to>
                                    </p:set>
                                    <p:animEffect transition="in" filter="blinds(horizontal)">
                                      <p:cBhvr>
                                        <p:cTn id="15" dur="500"/>
                                        <p:tgtEl>
                                          <p:spTgt spid="74754">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4754">
                                            <p:txEl>
                                              <p:pRg st="3" end="3"/>
                                            </p:txEl>
                                          </p:spTgt>
                                        </p:tgtEl>
                                        <p:attrNameLst>
                                          <p:attrName>style.visibility</p:attrName>
                                        </p:attrNameLst>
                                      </p:cBhvr>
                                      <p:to>
                                        <p:strVal val="visible"/>
                                      </p:to>
                                    </p:set>
                                    <p:animEffect transition="in" filter="blinds(horizontal)">
                                      <p:cBhvr>
                                        <p:cTn id="20" dur="500"/>
                                        <p:tgtEl>
                                          <p:spTgt spid="7475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4754">
                                            <p:txEl>
                                              <p:pRg st="7" end="7"/>
                                            </p:txEl>
                                          </p:spTgt>
                                        </p:tgtEl>
                                        <p:attrNameLst>
                                          <p:attrName>style.visibility</p:attrName>
                                        </p:attrNameLst>
                                      </p:cBhvr>
                                      <p:to>
                                        <p:strVal val="visible"/>
                                      </p:to>
                                    </p:set>
                                    <p:animEffect transition="in" filter="blinds(horizontal)">
                                      <p:cBhvr>
                                        <p:cTn id="25" dur="500"/>
                                        <p:tgtEl>
                                          <p:spTgt spid="74754">
                                            <p:txEl>
                                              <p:pRg st="7" end="7"/>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74754">
                                            <p:txEl>
                                              <p:pRg st="8" end="8"/>
                                            </p:txEl>
                                          </p:spTgt>
                                        </p:tgtEl>
                                        <p:attrNameLst>
                                          <p:attrName>style.visibility</p:attrName>
                                        </p:attrNameLst>
                                      </p:cBhvr>
                                      <p:to>
                                        <p:strVal val="visible"/>
                                      </p:to>
                                    </p:set>
                                    <p:animEffect transition="in" filter="blinds(horizontal)">
                                      <p:cBhvr>
                                        <p:cTn id="28" dur="500"/>
                                        <p:tgtEl>
                                          <p:spTgt spid="74754">
                                            <p:txEl>
                                              <p:pRg st="8" end="8"/>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74754">
                                            <p:txEl>
                                              <p:pRg st="9" end="9"/>
                                            </p:txEl>
                                          </p:spTgt>
                                        </p:tgtEl>
                                        <p:attrNameLst>
                                          <p:attrName>style.visibility</p:attrName>
                                        </p:attrNameLst>
                                      </p:cBhvr>
                                      <p:to>
                                        <p:strVal val="visible"/>
                                      </p:to>
                                    </p:set>
                                    <p:animEffect transition="in" filter="blinds(horizontal)">
                                      <p:cBhvr>
                                        <p:cTn id="31" dur="500"/>
                                        <p:tgtEl>
                                          <p:spTgt spid="74754">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74754">
                                            <p:txEl>
                                              <p:pRg st="6" end="6"/>
                                            </p:txEl>
                                          </p:spTgt>
                                        </p:tgtEl>
                                        <p:attrNameLst>
                                          <p:attrName>style.visibility</p:attrName>
                                        </p:attrNameLst>
                                      </p:cBhvr>
                                      <p:to>
                                        <p:strVal val="visible"/>
                                      </p:to>
                                    </p:set>
                                    <p:animEffect transition="in" filter="blinds(horizontal)">
                                      <p:cBhvr>
                                        <p:cTn id="36" dur="500"/>
                                        <p:tgtEl>
                                          <p:spTgt spid="7475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文本框 32769"/>
          <p:cNvSpPr txBox="1">
            <a:spLocks noChangeArrowheads="1"/>
          </p:cNvSpPr>
          <p:nvPr/>
        </p:nvSpPr>
        <p:spPr bwMode="auto">
          <a:xfrm>
            <a:off x="914400" y="2590800"/>
            <a:ext cx="7345363"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latin typeface="Times New Roman" panose="02020603050405020304" pitchFamily="18" charset="0"/>
              </a:rPr>
              <a:t>1. ____ the population of China?</a:t>
            </a:r>
          </a:p>
          <a:p>
            <a:pPr>
              <a:spcBef>
                <a:spcPct val="50000"/>
              </a:spcBef>
            </a:pPr>
            <a:r>
              <a:rPr lang="en-US" altLang="zh-CN" sz="3600" b="1">
                <a:latin typeface="Times New Roman" panose="02020603050405020304" pitchFamily="18" charset="0"/>
              </a:rPr>
              <a:t>   A. How many     B. How much</a:t>
            </a:r>
          </a:p>
          <a:p>
            <a:pPr>
              <a:spcBef>
                <a:spcPct val="50000"/>
              </a:spcBef>
            </a:pPr>
            <a:r>
              <a:rPr lang="en-US" altLang="zh-CN" sz="3600" b="1">
                <a:latin typeface="Times New Roman" panose="02020603050405020304" pitchFamily="18" charset="0"/>
              </a:rPr>
              <a:t>   C. What’s           D. What’re</a:t>
            </a:r>
          </a:p>
        </p:txBody>
      </p:sp>
      <p:pic>
        <p:nvPicPr>
          <p:cNvPr id="32771" name="图片 32770" descr="asdf"/>
          <p:cNvPicPr preferRelativeResize="0">
            <a:picLocks noChangeAspect="1" noChangeArrowheads="1"/>
          </p:cNvPicPr>
          <p:nvPr/>
        </p:nvPicPr>
        <p:blipFill>
          <a:blip r:embed="rId2" cstate="email"/>
          <a:srcRect/>
          <a:stretch>
            <a:fillRect/>
          </a:stretch>
        </p:blipFill>
        <p:spPr bwMode="auto">
          <a:xfrm>
            <a:off x="1143000" y="4092575"/>
            <a:ext cx="8604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文本框 32771"/>
          <p:cNvSpPr txBox="1">
            <a:spLocks noChangeArrowheads="1"/>
          </p:cNvSpPr>
          <p:nvPr/>
        </p:nvSpPr>
        <p:spPr bwMode="auto">
          <a:xfrm>
            <a:off x="914400" y="1600200"/>
            <a:ext cx="7924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pPr>
            <a:r>
              <a:rPr lang="en-US" altLang="zh-CN" sz="3600" b="1" dirty="0">
                <a:solidFill>
                  <a:srgbClr val="008000"/>
                </a:solidFill>
                <a:latin typeface="Arial Narrow" panose="020B0606020202030204" pitchFamily="34" charset="0"/>
              </a:rPr>
              <a:t>I. Multiple choice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circle(in)">
                                      <p:cBhvr>
                                        <p:cTn id="7" dur="500"/>
                                        <p:tgtEl>
                                          <p:spTgt spid="32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文本框 33793"/>
          <p:cNvSpPr txBox="1">
            <a:spLocks noChangeArrowheads="1"/>
          </p:cNvSpPr>
          <p:nvPr/>
        </p:nvSpPr>
        <p:spPr bwMode="auto">
          <a:xfrm>
            <a:off x="250825" y="857250"/>
            <a:ext cx="8424863"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latin typeface="Times New Roman" panose="02020603050405020304" pitchFamily="18" charset="0"/>
              </a:rPr>
              <a:t>     2. The population of the workers ____ </a:t>
            </a:r>
          </a:p>
          <a:p>
            <a:pPr>
              <a:lnSpc>
                <a:spcPct val="130000"/>
              </a:lnSpc>
            </a:pPr>
            <a:r>
              <a:rPr lang="en-US" altLang="zh-CN" sz="3600" b="1">
                <a:latin typeface="Times New Roman" panose="02020603050405020304" pitchFamily="18" charset="0"/>
              </a:rPr>
              <a:t>         200.</a:t>
            </a:r>
          </a:p>
          <a:p>
            <a:pPr>
              <a:lnSpc>
                <a:spcPct val="130000"/>
              </a:lnSpc>
            </a:pPr>
            <a:r>
              <a:rPr lang="en-US" altLang="zh-CN" sz="3600" b="1">
                <a:latin typeface="Times New Roman" panose="02020603050405020304" pitchFamily="18" charset="0"/>
              </a:rPr>
              <a:t>         A. are                B. is      </a:t>
            </a:r>
          </a:p>
          <a:p>
            <a:pPr>
              <a:lnSpc>
                <a:spcPct val="130000"/>
              </a:lnSpc>
            </a:pPr>
            <a:r>
              <a:rPr lang="en-US" altLang="zh-CN" sz="3600" b="1">
                <a:latin typeface="Times New Roman" panose="02020603050405020304" pitchFamily="18" charset="0"/>
              </a:rPr>
              <a:t>         C. were              D. has been</a:t>
            </a:r>
          </a:p>
          <a:p>
            <a:pPr>
              <a:lnSpc>
                <a:spcPct val="130000"/>
              </a:lnSpc>
            </a:pPr>
            <a:r>
              <a:rPr lang="en-US" altLang="zh-CN" sz="3600" b="1">
                <a:latin typeface="Times New Roman" panose="02020603050405020304" pitchFamily="18" charset="0"/>
              </a:rPr>
              <a:t>     3. I have ______ the Great Wall once.</a:t>
            </a:r>
          </a:p>
          <a:p>
            <a:pPr>
              <a:lnSpc>
                <a:spcPct val="130000"/>
              </a:lnSpc>
            </a:pPr>
            <a:r>
              <a:rPr lang="en-US" altLang="zh-CN" sz="3600" b="1">
                <a:latin typeface="Times New Roman" panose="02020603050405020304" pitchFamily="18" charset="0"/>
              </a:rPr>
              <a:t>         A. been to          B. gone to </a:t>
            </a:r>
          </a:p>
          <a:p>
            <a:pPr>
              <a:lnSpc>
                <a:spcPct val="130000"/>
              </a:lnSpc>
            </a:pPr>
            <a:r>
              <a:rPr lang="en-US" altLang="zh-CN" sz="3600" b="1">
                <a:latin typeface="Times New Roman" panose="02020603050405020304" pitchFamily="18" charset="0"/>
              </a:rPr>
              <a:t>         C. went to          D. go to</a:t>
            </a:r>
          </a:p>
        </p:txBody>
      </p:sp>
      <p:pic>
        <p:nvPicPr>
          <p:cNvPr id="33795" name="图片 33794" descr="asdf"/>
          <p:cNvPicPr>
            <a:picLocks noChangeAspect="1" noChangeArrowheads="1"/>
          </p:cNvPicPr>
          <p:nvPr/>
        </p:nvPicPr>
        <p:blipFill>
          <a:blip r:embed="rId2" cstate="email"/>
          <a:srcRect/>
          <a:stretch>
            <a:fillRect/>
          </a:stretch>
        </p:blipFill>
        <p:spPr bwMode="auto">
          <a:xfrm>
            <a:off x="4067175" y="2276475"/>
            <a:ext cx="8604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6" name="图片 33795" descr="asdf"/>
          <p:cNvPicPr>
            <a:picLocks noChangeAspect="1" noChangeArrowheads="1"/>
          </p:cNvPicPr>
          <p:nvPr/>
        </p:nvPicPr>
        <p:blipFill>
          <a:blip r:embed="rId2" cstate="email"/>
          <a:srcRect/>
          <a:stretch>
            <a:fillRect/>
          </a:stretch>
        </p:blipFill>
        <p:spPr bwMode="auto">
          <a:xfrm>
            <a:off x="1042988" y="4368800"/>
            <a:ext cx="8604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circle(in)">
                                      <p:cBhvr>
                                        <p:cTn id="7" dur="500"/>
                                        <p:tgtEl>
                                          <p:spTgt spid="3379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circle(in)">
                                      <p:cBhvr>
                                        <p:cTn id="12" dur="500"/>
                                        <p:tgtEl>
                                          <p:spTgt spid="33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文本框 104449"/>
          <p:cNvSpPr txBox="1">
            <a:spLocks noChangeArrowheads="1"/>
          </p:cNvSpPr>
          <p:nvPr/>
        </p:nvSpPr>
        <p:spPr bwMode="auto">
          <a:xfrm>
            <a:off x="261938" y="838200"/>
            <a:ext cx="8424862" cy="553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09600" indent="-6096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0000"/>
              </a:lnSpc>
            </a:pPr>
            <a:r>
              <a:rPr lang="en-US" altLang="zh-CN" sz="3600" b="1">
                <a:latin typeface="Times New Roman" panose="02020603050405020304" pitchFamily="18" charset="0"/>
              </a:rPr>
              <a:t>4. My aunt is a writer. She ______ more</a:t>
            </a:r>
          </a:p>
          <a:p>
            <a:pPr>
              <a:lnSpc>
                <a:spcPct val="110000"/>
              </a:lnSpc>
            </a:pPr>
            <a:r>
              <a:rPr lang="en-US" altLang="zh-CN" sz="3600" b="1">
                <a:latin typeface="Times New Roman" panose="02020603050405020304" pitchFamily="18" charset="0"/>
              </a:rPr>
              <a:t>than ten books since 1980.  (2011</a:t>
            </a:r>
            <a:r>
              <a:rPr lang="zh-CN" altLang="en-US" sz="3600" b="1">
                <a:latin typeface="Times New Roman" panose="02020603050405020304" pitchFamily="18" charset="0"/>
              </a:rPr>
              <a:t>北京</a:t>
            </a:r>
            <a:r>
              <a:rPr lang="en-US" altLang="zh-CN" sz="3600" b="1">
                <a:latin typeface="Times New Roman" panose="02020603050405020304" pitchFamily="18" charset="0"/>
              </a:rPr>
              <a:t>)</a:t>
            </a:r>
          </a:p>
          <a:p>
            <a:pPr>
              <a:lnSpc>
                <a:spcPct val="110000"/>
              </a:lnSpc>
            </a:pPr>
            <a:r>
              <a:rPr lang="en-US" altLang="zh-CN" sz="3600" b="1">
                <a:latin typeface="Times New Roman" panose="02020603050405020304" pitchFamily="18" charset="0"/>
              </a:rPr>
              <a:t>   A. writes             B. wrote</a:t>
            </a:r>
          </a:p>
          <a:p>
            <a:pPr>
              <a:lnSpc>
                <a:spcPct val="110000"/>
              </a:lnSpc>
            </a:pPr>
            <a:r>
              <a:rPr lang="en-US" altLang="zh-CN" sz="3600" b="1">
                <a:latin typeface="Times New Roman" panose="02020603050405020304" pitchFamily="18" charset="0"/>
              </a:rPr>
              <a:t>   C. has written    D. will write</a:t>
            </a:r>
          </a:p>
          <a:p>
            <a:pPr>
              <a:lnSpc>
                <a:spcPct val="110000"/>
              </a:lnSpc>
            </a:pPr>
            <a:r>
              <a:rPr lang="en-US" altLang="zh-CN" sz="3600" b="1">
                <a:latin typeface="Times New Roman" panose="02020603050405020304" pitchFamily="18" charset="0"/>
              </a:rPr>
              <a:t>5. My grandmother ______ a lot of </a:t>
            </a:r>
          </a:p>
          <a:p>
            <a:pPr>
              <a:lnSpc>
                <a:spcPct val="110000"/>
              </a:lnSpc>
            </a:pPr>
            <a:r>
              <a:rPr lang="en-US" altLang="zh-CN" sz="3600" b="1">
                <a:latin typeface="Times New Roman" panose="02020603050405020304" pitchFamily="18" charset="0"/>
              </a:rPr>
              <a:t>    changes in Tianjin since she came here. </a:t>
            </a:r>
          </a:p>
          <a:p>
            <a:pPr>
              <a:lnSpc>
                <a:spcPct val="110000"/>
              </a:lnSpc>
            </a:pPr>
            <a:r>
              <a:rPr lang="en-US" altLang="zh-CN" sz="3600" b="1">
                <a:latin typeface="Times New Roman" panose="02020603050405020304" pitchFamily="18" charset="0"/>
              </a:rPr>
              <a:t>      (2011</a:t>
            </a:r>
            <a:r>
              <a:rPr lang="zh-CN" altLang="en-US" sz="3600" b="1">
                <a:latin typeface="Times New Roman" panose="02020603050405020304" pitchFamily="18" charset="0"/>
              </a:rPr>
              <a:t>天津</a:t>
            </a:r>
            <a:r>
              <a:rPr lang="en-US" altLang="zh-CN" sz="3600" b="1">
                <a:latin typeface="Times New Roman" panose="02020603050405020304" pitchFamily="18" charset="0"/>
              </a:rPr>
              <a:t>) </a:t>
            </a:r>
          </a:p>
          <a:p>
            <a:pPr>
              <a:lnSpc>
                <a:spcPct val="110000"/>
              </a:lnSpc>
            </a:pPr>
            <a:r>
              <a:rPr lang="en-US" altLang="zh-CN" sz="3600" b="1">
                <a:latin typeface="Times New Roman" panose="02020603050405020304" pitchFamily="18" charset="0"/>
              </a:rPr>
              <a:t>      A. sees                     B. can see      	</a:t>
            </a:r>
          </a:p>
          <a:p>
            <a:pPr>
              <a:lnSpc>
                <a:spcPct val="110000"/>
              </a:lnSpc>
            </a:pPr>
            <a:r>
              <a:rPr lang="en-US" altLang="zh-CN" sz="3600" b="1">
                <a:latin typeface="Times New Roman" panose="02020603050405020304" pitchFamily="18" charset="0"/>
              </a:rPr>
              <a:t>      C. will see       	      D. has seen     </a:t>
            </a:r>
          </a:p>
        </p:txBody>
      </p:sp>
      <p:pic>
        <p:nvPicPr>
          <p:cNvPr id="104451" name="图片 104450" descr="asdf"/>
          <p:cNvPicPr>
            <a:picLocks noChangeAspect="1" noChangeArrowheads="1"/>
          </p:cNvPicPr>
          <p:nvPr/>
        </p:nvPicPr>
        <p:blipFill>
          <a:blip r:embed="rId2" cstate="email"/>
          <a:srcRect/>
          <a:stretch>
            <a:fillRect/>
          </a:stretch>
        </p:blipFill>
        <p:spPr bwMode="auto">
          <a:xfrm>
            <a:off x="457200" y="2514600"/>
            <a:ext cx="8604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2" name="图片 104451" descr="asdf"/>
          <p:cNvPicPr>
            <a:picLocks noChangeAspect="1" noChangeArrowheads="1"/>
          </p:cNvPicPr>
          <p:nvPr/>
        </p:nvPicPr>
        <p:blipFill>
          <a:blip r:embed="rId2" cstate="email"/>
          <a:srcRect/>
          <a:stretch>
            <a:fillRect/>
          </a:stretch>
        </p:blipFill>
        <p:spPr bwMode="auto">
          <a:xfrm>
            <a:off x="4495800" y="5562600"/>
            <a:ext cx="860425" cy="86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4451"/>
                                        </p:tgtEl>
                                        <p:attrNameLst>
                                          <p:attrName>style.visibility</p:attrName>
                                        </p:attrNameLst>
                                      </p:cBhvr>
                                      <p:to>
                                        <p:strVal val="visible"/>
                                      </p:to>
                                    </p:set>
                                    <p:animEffect transition="in" filter="circle(in)">
                                      <p:cBhvr>
                                        <p:cTn id="7" dur="500"/>
                                        <p:tgtEl>
                                          <p:spTgt spid="10445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circle(in)">
                                      <p:cBhvr>
                                        <p:cTn id="12" dur="500"/>
                                        <p:tgtEl>
                                          <p:spTgt spid="104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矩形 106500"/>
          <p:cNvSpPr>
            <a:spLocks noChangeArrowheads="1"/>
          </p:cNvSpPr>
          <p:nvPr/>
        </p:nvSpPr>
        <p:spPr bwMode="auto">
          <a:xfrm>
            <a:off x="171450" y="533400"/>
            <a:ext cx="8743950" cy="558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altLang="zh-CN" sz="3600" b="1">
                <a:latin typeface="Times New Roman" panose="02020603050405020304" pitchFamily="18" charset="0"/>
              </a:rPr>
              <a:t>6. --- Why won’t you go to the movie with </a:t>
            </a:r>
          </a:p>
          <a:p>
            <a:r>
              <a:rPr lang="en-US" altLang="zh-CN" sz="3600" b="1">
                <a:latin typeface="Times New Roman" panose="02020603050405020304" pitchFamily="18" charset="0"/>
              </a:rPr>
              <a:t>           me, Gina?</a:t>
            </a:r>
          </a:p>
          <a:p>
            <a:r>
              <a:rPr lang="en-US" altLang="zh-CN" sz="3600" b="1">
                <a:latin typeface="Times New Roman" panose="02020603050405020304" pitchFamily="18" charset="0"/>
              </a:rPr>
              <a:t>    --- Because I ______ it twice. (2011</a:t>
            </a:r>
            <a:r>
              <a:rPr lang="zh-CN" altLang="en-US" sz="3600" b="1">
                <a:latin typeface="Times New Roman" panose="02020603050405020304" pitchFamily="18" charset="0"/>
              </a:rPr>
              <a:t>襄阳</a:t>
            </a:r>
            <a:r>
              <a:rPr lang="en-US" altLang="zh-CN" sz="3600" b="1">
                <a:latin typeface="Times New Roman" panose="02020603050405020304" pitchFamily="18" charset="0"/>
              </a:rPr>
              <a:t>) </a:t>
            </a:r>
          </a:p>
          <a:p>
            <a:r>
              <a:rPr lang="en-US" altLang="zh-CN" sz="3600" b="1">
                <a:latin typeface="Times New Roman" panose="02020603050405020304" pitchFamily="18" charset="0"/>
              </a:rPr>
              <a:t>      A. see   			B. have seen   	</a:t>
            </a:r>
          </a:p>
          <a:p>
            <a:r>
              <a:rPr lang="en-US" altLang="zh-CN" sz="3600" b="1">
                <a:latin typeface="Times New Roman" panose="02020603050405020304" pitchFamily="18" charset="0"/>
              </a:rPr>
              <a:t>      C. saw  			D. will see</a:t>
            </a:r>
          </a:p>
          <a:p>
            <a:r>
              <a:rPr lang="en-US" altLang="zh-CN" sz="3600" b="1">
                <a:latin typeface="Times New Roman" panose="02020603050405020304" pitchFamily="18" charset="0"/>
              </a:rPr>
              <a:t>7. — China develops so fast. </a:t>
            </a:r>
          </a:p>
          <a:p>
            <a:r>
              <a:rPr lang="en-US" altLang="zh-CN" sz="3600" b="1">
                <a:latin typeface="Times New Roman" panose="02020603050405020304" pitchFamily="18" charset="0"/>
              </a:rPr>
              <a:t>    — That’s true. It ______ a lot already. </a:t>
            </a:r>
          </a:p>
          <a:p>
            <a:r>
              <a:rPr lang="en-US" altLang="zh-CN" sz="3600" b="1">
                <a:latin typeface="Times New Roman" panose="02020603050405020304" pitchFamily="18" charset="0"/>
              </a:rPr>
              <a:t>           (2011</a:t>
            </a:r>
            <a:r>
              <a:rPr lang="zh-CN" altLang="en-US" sz="3600" b="1">
                <a:latin typeface="Times New Roman" panose="02020603050405020304" pitchFamily="18" charset="0"/>
              </a:rPr>
              <a:t>安徽芜湖</a:t>
            </a:r>
            <a:r>
              <a:rPr lang="en-US" altLang="zh-CN" sz="3600" b="1">
                <a:latin typeface="Times New Roman" panose="02020603050405020304" pitchFamily="18" charset="0"/>
              </a:rPr>
              <a:t>) </a:t>
            </a:r>
          </a:p>
          <a:p>
            <a:r>
              <a:rPr lang="en-US" altLang="zh-CN" sz="3600" b="1">
                <a:latin typeface="Times New Roman" panose="02020603050405020304" pitchFamily="18" charset="0"/>
              </a:rPr>
              <a:t>      A. changes		B. changed		</a:t>
            </a:r>
          </a:p>
          <a:p>
            <a:r>
              <a:rPr lang="en-US" altLang="zh-CN" sz="3600" b="1">
                <a:latin typeface="Times New Roman" panose="02020603050405020304" pitchFamily="18" charset="0"/>
              </a:rPr>
              <a:t>      C. will change		D. has changed  </a:t>
            </a:r>
          </a:p>
        </p:txBody>
      </p:sp>
      <p:pic>
        <p:nvPicPr>
          <p:cNvPr id="106502" name="图片 106501" descr="sun"/>
          <p:cNvPicPr>
            <a:picLocks noChangeAspect="1" noChangeArrowheads="1"/>
          </p:cNvPicPr>
          <p:nvPr/>
        </p:nvPicPr>
        <p:blipFill>
          <a:blip r:embed="rId2" cstate="email"/>
          <a:srcRect/>
          <a:stretch>
            <a:fillRect/>
          </a:stretch>
        </p:blipFill>
        <p:spPr bwMode="auto">
          <a:xfrm>
            <a:off x="4648200" y="2228850"/>
            <a:ext cx="6667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03" name="图片 106502" descr="sun"/>
          <p:cNvPicPr>
            <a:picLocks noChangeAspect="1" noChangeArrowheads="1"/>
          </p:cNvPicPr>
          <p:nvPr/>
        </p:nvPicPr>
        <p:blipFill>
          <a:blip r:embed="rId2" cstate="email"/>
          <a:srcRect/>
          <a:stretch>
            <a:fillRect/>
          </a:stretch>
        </p:blipFill>
        <p:spPr bwMode="auto">
          <a:xfrm>
            <a:off x="4743450" y="5486400"/>
            <a:ext cx="6667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6502"/>
                                        </p:tgtEl>
                                        <p:attrNameLst>
                                          <p:attrName>style.visibility</p:attrName>
                                        </p:attrNameLst>
                                      </p:cBhvr>
                                      <p:to>
                                        <p:strVal val="visible"/>
                                      </p:to>
                                    </p:set>
                                    <p:animEffect transition="in" filter="blinds(horizontal)">
                                      <p:cBhvr>
                                        <p:cTn id="7" dur="500"/>
                                        <p:tgtEl>
                                          <p:spTgt spid="10650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6503"/>
                                        </p:tgtEl>
                                        <p:attrNameLst>
                                          <p:attrName>style.visibility</p:attrName>
                                        </p:attrNameLst>
                                      </p:cBhvr>
                                      <p:to>
                                        <p:strVal val="visible"/>
                                      </p:to>
                                    </p:set>
                                    <p:animEffect transition="in" filter="blinds(horizontal)">
                                      <p:cBhvr>
                                        <p:cTn id="12" dur="500"/>
                                        <p:tgtEl>
                                          <p:spTgt spid="1065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文本框 35843"/>
          <p:cNvSpPr txBox="1">
            <a:spLocks noChangeArrowheads="1"/>
          </p:cNvSpPr>
          <p:nvPr/>
        </p:nvSpPr>
        <p:spPr bwMode="auto">
          <a:xfrm>
            <a:off x="381000" y="968375"/>
            <a:ext cx="8153400"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buFont typeface="Arial" panose="020B0604020202020204" pitchFamily="34" charset="0"/>
              <a:buAutoNum type="arabicPeriod"/>
            </a:pPr>
            <a:r>
              <a:rPr lang="en-US" altLang="zh-CN" sz="3600" b="1">
                <a:latin typeface="Times New Roman" panose="02020603050405020304" pitchFamily="18" charset="0"/>
              </a:rPr>
              <a:t> G_________ is my favourite subject.</a:t>
            </a:r>
          </a:p>
          <a:p>
            <a:pPr>
              <a:spcBef>
                <a:spcPct val="20000"/>
              </a:spcBef>
              <a:buFont typeface="Arial" panose="020B0604020202020204" pitchFamily="34" charset="0"/>
              <a:buAutoNum type="arabicPeriod"/>
            </a:pPr>
            <a:r>
              <a:rPr lang="en-US" altLang="zh-CN" sz="3600" b="1">
                <a:latin typeface="Times New Roman" panose="02020603050405020304" pitchFamily="18" charset="0"/>
              </a:rPr>
              <a:t> We have never been to the _________ (</a:t>
            </a:r>
            <a:r>
              <a:rPr lang="zh-CN" altLang="en-US" sz="3600" b="1">
                <a:latin typeface="Times New Roman" panose="02020603050405020304" pitchFamily="18" charset="0"/>
              </a:rPr>
              <a:t>南极洲</a:t>
            </a:r>
            <a:r>
              <a:rPr lang="en-US" altLang="zh-CN" sz="3600" b="1">
                <a:latin typeface="Times New Roman" panose="02020603050405020304" pitchFamily="18" charset="0"/>
              </a:rPr>
              <a:t>). </a:t>
            </a:r>
          </a:p>
          <a:p>
            <a:pPr>
              <a:spcBef>
                <a:spcPct val="20000"/>
              </a:spcBef>
              <a:buFont typeface="Arial" panose="020B0604020202020204" pitchFamily="34" charset="0"/>
              <a:buAutoNum type="arabicPeriod"/>
            </a:pPr>
            <a:r>
              <a:rPr lang="en-US" altLang="zh-CN" sz="3600" b="1">
                <a:latin typeface="Times New Roman" panose="02020603050405020304" pitchFamily="18" charset="0"/>
              </a:rPr>
              <a:t> I have a friend from an ______ (</a:t>
            </a:r>
            <a:r>
              <a:rPr lang="zh-CN" altLang="en-US" sz="3600" b="1">
                <a:latin typeface="Times New Roman" panose="02020603050405020304" pitchFamily="18" charset="0"/>
              </a:rPr>
              <a:t>岛屿</a:t>
            </a:r>
            <a:r>
              <a:rPr lang="en-US" altLang="zh-CN" sz="3600" b="1">
                <a:latin typeface="Times New Roman" panose="02020603050405020304" pitchFamily="18" charset="0"/>
              </a:rPr>
              <a:t>) in the _______ (</a:t>
            </a:r>
            <a:r>
              <a:rPr lang="zh-CN" altLang="en-US" sz="3600" b="1">
                <a:latin typeface="Times New Roman" panose="02020603050405020304" pitchFamily="18" charset="0"/>
              </a:rPr>
              <a:t>太平洋</a:t>
            </a:r>
            <a:r>
              <a:rPr lang="en-US" altLang="zh-CN" sz="3600" b="1">
                <a:latin typeface="Times New Roman" panose="02020603050405020304" pitchFamily="18" charset="0"/>
              </a:rPr>
              <a:t>).</a:t>
            </a:r>
          </a:p>
          <a:p>
            <a:pPr>
              <a:spcBef>
                <a:spcPct val="20000"/>
              </a:spcBef>
              <a:buFont typeface="Arial" panose="020B0604020202020204" pitchFamily="34" charset="0"/>
              <a:buAutoNum type="arabicPeriod"/>
            </a:pPr>
            <a:r>
              <a:rPr lang="en-US" altLang="zh-CN" sz="3600" b="1">
                <a:latin typeface="Times New Roman" panose="02020603050405020304" pitchFamily="18" charset="0"/>
              </a:rPr>
              <a:t> Have you ever _____(</a:t>
            </a:r>
            <a:r>
              <a:rPr lang="zh-CN" altLang="en-US" sz="3600" b="1">
                <a:latin typeface="Times New Roman" panose="02020603050405020304" pitchFamily="18" charset="0"/>
              </a:rPr>
              <a:t>去过</a:t>
            </a:r>
            <a:r>
              <a:rPr lang="en-US" altLang="zh-CN" sz="3600" b="1">
                <a:latin typeface="Times New Roman" panose="02020603050405020304" pitchFamily="18" charset="0"/>
              </a:rPr>
              <a:t>) to any other countries in Asia?</a:t>
            </a:r>
          </a:p>
          <a:p>
            <a:pPr>
              <a:spcBef>
                <a:spcPct val="20000"/>
              </a:spcBef>
              <a:buFont typeface="Arial" panose="020B0604020202020204" pitchFamily="34" charset="0"/>
              <a:buAutoNum type="arabicPeriod"/>
            </a:pPr>
            <a:r>
              <a:rPr lang="en-US" altLang="zh-CN" sz="3600" b="1">
                <a:latin typeface="Times New Roman" panose="02020603050405020304" pitchFamily="18" charset="0"/>
              </a:rPr>
              <a:t> Many man-made satellites are t_________ through space.  </a:t>
            </a:r>
          </a:p>
        </p:txBody>
      </p:sp>
      <p:sp>
        <p:nvSpPr>
          <p:cNvPr id="51202" name="文本框 35844"/>
          <p:cNvSpPr txBox="1">
            <a:spLocks noChangeArrowheads="1"/>
          </p:cNvSpPr>
          <p:nvPr/>
        </p:nvSpPr>
        <p:spPr bwMode="auto">
          <a:xfrm>
            <a:off x="2438400" y="196850"/>
            <a:ext cx="5029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solidFill>
                  <a:srgbClr val="006600"/>
                </a:solidFill>
              </a:rPr>
              <a:t>Fill in the blanks</a:t>
            </a:r>
          </a:p>
        </p:txBody>
      </p:sp>
      <p:sp>
        <p:nvSpPr>
          <p:cNvPr id="35846" name="文本框 35845"/>
          <p:cNvSpPr txBox="1">
            <a:spLocks noChangeArrowheads="1"/>
          </p:cNvSpPr>
          <p:nvPr/>
        </p:nvSpPr>
        <p:spPr bwMode="auto">
          <a:xfrm>
            <a:off x="1279525" y="958850"/>
            <a:ext cx="2012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eography</a:t>
            </a:r>
          </a:p>
        </p:txBody>
      </p:sp>
      <p:sp>
        <p:nvSpPr>
          <p:cNvPr id="35847" name="文本框 35846"/>
          <p:cNvSpPr txBox="1">
            <a:spLocks noChangeArrowheads="1"/>
          </p:cNvSpPr>
          <p:nvPr/>
        </p:nvSpPr>
        <p:spPr bwMode="auto">
          <a:xfrm>
            <a:off x="6096000" y="1600200"/>
            <a:ext cx="2266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Antarctica</a:t>
            </a:r>
          </a:p>
        </p:txBody>
      </p:sp>
      <p:sp>
        <p:nvSpPr>
          <p:cNvPr id="35848" name="文本框 35847"/>
          <p:cNvSpPr txBox="1">
            <a:spLocks noChangeArrowheads="1"/>
          </p:cNvSpPr>
          <p:nvPr/>
        </p:nvSpPr>
        <p:spPr bwMode="auto">
          <a:xfrm>
            <a:off x="5562600" y="278765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island</a:t>
            </a:r>
          </a:p>
        </p:txBody>
      </p:sp>
      <p:sp>
        <p:nvSpPr>
          <p:cNvPr id="35850" name="文本框 35849"/>
          <p:cNvSpPr txBox="1">
            <a:spLocks noChangeArrowheads="1"/>
          </p:cNvSpPr>
          <p:nvPr/>
        </p:nvSpPr>
        <p:spPr bwMode="auto">
          <a:xfrm>
            <a:off x="1981200" y="3429000"/>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Pacific </a:t>
            </a:r>
          </a:p>
        </p:txBody>
      </p:sp>
      <p:sp>
        <p:nvSpPr>
          <p:cNvPr id="35851" name="文本框 35850"/>
          <p:cNvSpPr txBox="1">
            <a:spLocks noChangeArrowheads="1"/>
          </p:cNvSpPr>
          <p:nvPr/>
        </p:nvSpPr>
        <p:spPr bwMode="auto">
          <a:xfrm>
            <a:off x="984250" y="5759450"/>
            <a:ext cx="1911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ravelling</a:t>
            </a:r>
          </a:p>
        </p:txBody>
      </p:sp>
      <p:sp>
        <p:nvSpPr>
          <p:cNvPr id="35852" name="文本框 35851"/>
          <p:cNvSpPr txBox="1">
            <a:spLocks noChangeArrowheads="1"/>
          </p:cNvSpPr>
          <p:nvPr/>
        </p:nvSpPr>
        <p:spPr bwMode="auto">
          <a:xfrm>
            <a:off x="3810000" y="4038600"/>
            <a:ext cx="1098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been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animEffect transition="in" filter="blinds(horizontal)">
                                      <p:cBhvr>
                                        <p:cTn id="7" dur="500"/>
                                        <p:tgtEl>
                                          <p:spTgt spid="358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7"/>
                                        </p:tgtEl>
                                        <p:attrNameLst>
                                          <p:attrName>style.visibility</p:attrName>
                                        </p:attrNameLst>
                                      </p:cBhvr>
                                      <p:to>
                                        <p:strVal val="visible"/>
                                      </p:to>
                                    </p:set>
                                    <p:animEffect transition="in" filter="blinds(horizontal)">
                                      <p:cBhvr>
                                        <p:cTn id="12" dur="500"/>
                                        <p:tgtEl>
                                          <p:spTgt spid="3584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8"/>
                                        </p:tgtEl>
                                        <p:attrNameLst>
                                          <p:attrName>style.visibility</p:attrName>
                                        </p:attrNameLst>
                                      </p:cBhvr>
                                      <p:to>
                                        <p:strVal val="visible"/>
                                      </p:to>
                                    </p:set>
                                    <p:animEffect transition="in" filter="blinds(horizontal)">
                                      <p:cBhvr>
                                        <p:cTn id="17" dur="500"/>
                                        <p:tgtEl>
                                          <p:spTgt spid="3584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5850"/>
                                        </p:tgtEl>
                                        <p:attrNameLst>
                                          <p:attrName>style.visibility</p:attrName>
                                        </p:attrNameLst>
                                      </p:cBhvr>
                                      <p:to>
                                        <p:strVal val="visible"/>
                                      </p:to>
                                    </p:set>
                                    <p:animEffect transition="in" filter="blinds(horizontal)">
                                      <p:cBhvr>
                                        <p:cTn id="22" dur="500"/>
                                        <p:tgtEl>
                                          <p:spTgt spid="358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5852"/>
                                        </p:tgtEl>
                                        <p:attrNameLst>
                                          <p:attrName>style.visibility</p:attrName>
                                        </p:attrNameLst>
                                      </p:cBhvr>
                                      <p:to>
                                        <p:strVal val="visible"/>
                                      </p:to>
                                    </p:set>
                                    <p:animEffect transition="in" filter="blinds(horizontal)">
                                      <p:cBhvr>
                                        <p:cTn id="27" dur="500"/>
                                        <p:tgtEl>
                                          <p:spTgt spid="3585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5851"/>
                                        </p:tgtEl>
                                        <p:attrNameLst>
                                          <p:attrName>style.visibility</p:attrName>
                                        </p:attrNameLst>
                                      </p:cBhvr>
                                      <p:to>
                                        <p:strVal val="visible"/>
                                      </p:to>
                                    </p:set>
                                    <p:animEffect transition="in" filter="blinds(horizontal)">
                                      <p:cBhvr>
                                        <p:cTn id="32" dur="500"/>
                                        <p:tgtEl>
                                          <p:spTgt spid="35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P spid="35847" grpId="0"/>
      <p:bldP spid="35848" grpId="0"/>
      <p:bldP spid="35850" grpId="0"/>
      <p:bldP spid="35851" grpId="0"/>
      <p:bldP spid="3585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文本框 36867"/>
          <p:cNvSpPr txBox="1">
            <a:spLocks noChangeArrowheads="1"/>
          </p:cNvSpPr>
          <p:nvPr/>
        </p:nvSpPr>
        <p:spPr bwMode="auto">
          <a:xfrm>
            <a:off x="685800" y="869950"/>
            <a:ext cx="7772400" cy="536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en-US" altLang="zh-CN" sz="3600" b="1">
                <a:latin typeface="Times New Roman" panose="02020603050405020304" pitchFamily="18" charset="0"/>
              </a:rPr>
              <a:t>6. Would you like to live in ______ (</a:t>
            </a:r>
            <a:r>
              <a:rPr lang="zh-CN" altLang="en-US" sz="3600" b="1">
                <a:latin typeface="Times New Roman" panose="02020603050405020304" pitchFamily="18" charset="0"/>
              </a:rPr>
              <a:t>日本</a:t>
            </a:r>
            <a:r>
              <a:rPr lang="en-US" altLang="zh-CN" sz="3600" b="1">
                <a:latin typeface="Times New Roman" panose="02020603050405020304" pitchFamily="18" charset="0"/>
              </a:rPr>
              <a:t>)?</a:t>
            </a:r>
          </a:p>
          <a:p>
            <a:pPr>
              <a:spcBef>
                <a:spcPct val="20000"/>
              </a:spcBef>
            </a:pPr>
            <a:r>
              <a:rPr lang="en-US" altLang="zh-CN" sz="3600" b="1">
                <a:latin typeface="Times New Roman" panose="02020603050405020304" pitchFamily="18" charset="0"/>
              </a:rPr>
              <a:t>7. The scenery of Guilin is so beautiful that many ________ (</a:t>
            </a:r>
            <a:r>
              <a:rPr lang="zh-CN" altLang="en-US" sz="3600" b="1">
                <a:latin typeface="Times New Roman" panose="02020603050405020304" pitchFamily="18" charset="0"/>
              </a:rPr>
              <a:t>日本人</a:t>
            </a:r>
            <a:r>
              <a:rPr lang="en-US" altLang="zh-CN" sz="3600" b="1">
                <a:latin typeface="Times New Roman" panose="02020603050405020304" pitchFamily="18" charset="0"/>
              </a:rPr>
              <a:t>) come to visit. </a:t>
            </a:r>
          </a:p>
          <a:p>
            <a:pPr>
              <a:spcBef>
                <a:spcPct val="20000"/>
              </a:spcBef>
            </a:pPr>
            <a:r>
              <a:rPr lang="en-US" altLang="zh-CN" sz="3600" b="1">
                <a:latin typeface="Times New Roman" panose="02020603050405020304" pitchFamily="18" charset="0"/>
              </a:rPr>
              <a:t>8. What __ ____ __________(</a:t>
            </a:r>
            <a:r>
              <a:rPr lang="zh-CN" altLang="en-US" sz="3600" b="1">
                <a:latin typeface="Times New Roman" panose="02020603050405020304" pitchFamily="18" charset="0"/>
              </a:rPr>
              <a:t>人口</a:t>
            </a:r>
            <a:r>
              <a:rPr lang="en-US" altLang="zh-CN" sz="3600" b="1">
                <a:latin typeface="Times New Roman" panose="02020603050405020304" pitchFamily="18" charset="0"/>
              </a:rPr>
              <a:t>) of India?</a:t>
            </a:r>
          </a:p>
          <a:p>
            <a:pPr>
              <a:spcBef>
                <a:spcPct val="20000"/>
              </a:spcBef>
            </a:pPr>
            <a:r>
              <a:rPr lang="en-US" altLang="zh-CN" sz="3600" b="1">
                <a:latin typeface="Times New Roman" panose="02020603050405020304" pitchFamily="18" charset="0"/>
              </a:rPr>
              <a:t>9. I will become a famous doctor _______  (</a:t>
            </a:r>
            <a:r>
              <a:rPr lang="zh-CN" altLang="en-US" sz="3600" b="1">
                <a:latin typeface="Times New Roman" panose="02020603050405020304" pitchFamily="18" charset="0"/>
              </a:rPr>
              <a:t>总有一天</a:t>
            </a:r>
            <a:r>
              <a:rPr lang="en-US" altLang="zh-CN" sz="3600" b="1">
                <a:latin typeface="Times New Roman" panose="02020603050405020304" pitchFamily="18" charset="0"/>
              </a:rPr>
              <a:t>).</a:t>
            </a:r>
          </a:p>
        </p:txBody>
      </p:sp>
      <p:sp>
        <p:nvSpPr>
          <p:cNvPr id="36869" name="文本框 36868"/>
          <p:cNvSpPr txBox="1">
            <a:spLocks noChangeArrowheads="1"/>
          </p:cNvSpPr>
          <p:nvPr/>
        </p:nvSpPr>
        <p:spPr bwMode="auto">
          <a:xfrm>
            <a:off x="6019800" y="83820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Japan </a:t>
            </a:r>
          </a:p>
        </p:txBody>
      </p:sp>
      <p:sp>
        <p:nvSpPr>
          <p:cNvPr id="36870" name="文本框 36869"/>
          <p:cNvSpPr txBox="1">
            <a:spLocks noChangeArrowheads="1"/>
          </p:cNvSpPr>
          <p:nvPr/>
        </p:nvSpPr>
        <p:spPr bwMode="auto">
          <a:xfrm>
            <a:off x="2819400" y="2590800"/>
            <a:ext cx="207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Japanese </a:t>
            </a:r>
          </a:p>
        </p:txBody>
      </p:sp>
      <p:sp>
        <p:nvSpPr>
          <p:cNvPr id="36871" name="文本框 36870"/>
          <p:cNvSpPr txBox="1">
            <a:spLocks noChangeArrowheads="1"/>
          </p:cNvSpPr>
          <p:nvPr/>
        </p:nvSpPr>
        <p:spPr bwMode="auto">
          <a:xfrm>
            <a:off x="2362200" y="3778250"/>
            <a:ext cx="48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is</a:t>
            </a:r>
          </a:p>
        </p:txBody>
      </p:sp>
      <p:sp>
        <p:nvSpPr>
          <p:cNvPr id="36872" name="文本框 36871"/>
          <p:cNvSpPr txBox="1">
            <a:spLocks noChangeArrowheads="1"/>
          </p:cNvSpPr>
          <p:nvPr/>
        </p:nvSpPr>
        <p:spPr bwMode="auto">
          <a:xfrm>
            <a:off x="3032125" y="3778250"/>
            <a:ext cx="79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the</a:t>
            </a:r>
          </a:p>
        </p:txBody>
      </p:sp>
      <p:sp>
        <p:nvSpPr>
          <p:cNvPr id="36873" name="文本框 36872"/>
          <p:cNvSpPr txBox="1">
            <a:spLocks noChangeArrowheads="1"/>
          </p:cNvSpPr>
          <p:nvPr/>
        </p:nvSpPr>
        <p:spPr bwMode="auto">
          <a:xfrm>
            <a:off x="3946525" y="3778250"/>
            <a:ext cx="229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population</a:t>
            </a:r>
          </a:p>
        </p:txBody>
      </p:sp>
      <p:sp>
        <p:nvSpPr>
          <p:cNvPr id="36874" name="文本框 36873"/>
          <p:cNvSpPr txBox="1">
            <a:spLocks noChangeArrowheads="1"/>
          </p:cNvSpPr>
          <p:nvPr/>
        </p:nvSpPr>
        <p:spPr bwMode="auto">
          <a:xfrm>
            <a:off x="685800" y="5562600"/>
            <a:ext cx="1695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a:solidFill>
                  <a:srgbClr val="0000FF"/>
                </a:solidFill>
                <a:latin typeface="Times New Roman" panose="02020603050405020304" pitchFamily="18" charset="0"/>
              </a:rPr>
              <a:t>one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linds(horizontal)">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70"/>
                                        </p:tgtEl>
                                        <p:attrNameLst>
                                          <p:attrName>style.visibility</p:attrName>
                                        </p:attrNameLst>
                                      </p:cBhvr>
                                      <p:to>
                                        <p:strVal val="visible"/>
                                      </p:to>
                                    </p:set>
                                    <p:animEffect transition="in" filter="blinds(horizontal)">
                                      <p:cBhvr>
                                        <p:cTn id="12" dur="500"/>
                                        <p:tgtEl>
                                          <p:spTgt spid="3687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71"/>
                                        </p:tgtEl>
                                        <p:attrNameLst>
                                          <p:attrName>style.visibility</p:attrName>
                                        </p:attrNameLst>
                                      </p:cBhvr>
                                      <p:to>
                                        <p:strVal val="visible"/>
                                      </p:to>
                                    </p:set>
                                    <p:animEffect transition="in" filter="blinds(horizontal)">
                                      <p:cBhvr>
                                        <p:cTn id="17" dur="500"/>
                                        <p:tgtEl>
                                          <p:spTgt spid="3687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6872"/>
                                        </p:tgtEl>
                                        <p:attrNameLst>
                                          <p:attrName>style.visibility</p:attrName>
                                        </p:attrNameLst>
                                      </p:cBhvr>
                                      <p:to>
                                        <p:strVal val="visible"/>
                                      </p:to>
                                    </p:set>
                                    <p:animEffect transition="in" filter="blinds(horizontal)">
                                      <p:cBhvr>
                                        <p:cTn id="20" dur="500"/>
                                        <p:tgtEl>
                                          <p:spTgt spid="3687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6873"/>
                                        </p:tgtEl>
                                        <p:attrNameLst>
                                          <p:attrName>style.visibility</p:attrName>
                                        </p:attrNameLst>
                                      </p:cBhvr>
                                      <p:to>
                                        <p:strVal val="visible"/>
                                      </p:to>
                                    </p:set>
                                    <p:animEffect transition="in" filter="blinds(horizontal)">
                                      <p:cBhvr>
                                        <p:cTn id="23" dur="500"/>
                                        <p:tgtEl>
                                          <p:spTgt spid="3687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6874"/>
                                        </p:tgtEl>
                                        <p:attrNameLst>
                                          <p:attrName>style.visibility</p:attrName>
                                        </p:attrNameLst>
                                      </p:cBhvr>
                                      <p:to>
                                        <p:strVal val="visible"/>
                                      </p:to>
                                    </p:set>
                                    <p:animEffect transition="in" filter="blinds(horizontal)">
                                      <p:cBhvr>
                                        <p:cTn id="28" dur="500"/>
                                        <p:tgtEl>
                                          <p:spTgt spid="368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p:bldP spid="36870" grpId="0"/>
      <p:bldP spid="36871" grpId="0"/>
      <p:bldP spid="36872" grpId="0"/>
      <p:bldP spid="36873" grpId="0"/>
      <p:bldP spid="3687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图片 37889" descr="165"/>
          <p:cNvPicPr preferRelativeResize="0">
            <a:picLocks noChangeAspect="1" noChangeArrowheads="1"/>
          </p:cNvPicPr>
          <p:nvPr/>
        </p:nvPicPr>
        <p:blipFill>
          <a:blip r:embed="rId2"/>
          <a:srcRect/>
          <a:stretch>
            <a:fillRect/>
          </a:stretch>
        </p:blipFill>
        <p:spPr bwMode="auto">
          <a:xfrm>
            <a:off x="1600200" y="12192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0" name="组合 37890"/>
          <p:cNvGrpSpPr/>
          <p:nvPr/>
        </p:nvGrpSpPr>
        <p:grpSpPr bwMode="auto">
          <a:xfrm>
            <a:off x="2590800" y="1143000"/>
            <a:ext cx="4668838" cy="1022350"/>
            <a:chOff x="1481" y="1132"/>
            <a:chExt cx="2941" cy="644"/>
          </a:xfrm>
        </p:grpSpPr>
        <p:pic>
          <p:nvPicPr>
            <p:cNvPr id="53251" name="图片 37891" descr="frame4"/>
            <p:cNvPicPr preferRelativeResize="0">
              <a:picLocks noChangeAspect="1" noChangeArrowheads="1"/>
            </p:cNvPicPr>
            <p:nvPr/>
          </p:nvPicPr>
          <p:blipFill>
            <a:blip r:embed="rId3" cstate="email"/>
            <a:srcRect/>
            <a:stretch>
              <a:fillRect/>
            </a:stretch>
          </p:blipFill>
          <p:spPr bwMode="auto">
            <a:xfrm>
              <a:off x="1481" y="1132"/>
              <a:ext cx="294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2" name="矩形 37892"/>
            <p:cNvSpPr>
              <a:spLocks noChangeArrowheads="1" noChangeShapeType="1" noTextEdit="1"/>
            </p:cNvSpPr>
            <p:nvPr/>
          </p:nvSpPr>
          <p:spPr bwMode="auto">
            <a:xfrm>
              <a:off x="1701" y="1298"/>
              <a:ext cx="2585" cy="318"/>
            </a:xfrm>
            <a:prstGeom prst="rect">
              <a:avLst/>
            </a:prstGeom>
          </p:spPr>
          <p:txBody>
            <a:bodyPr wrap="none" fromWordArt="1">
              <a:prstTxWarp prst="textPlain">
                <a:avLst>
                  <a:gd name="adj" fmla="val 50000"/>
                </a:avLst>
              </a:prstTxWarp>
            </a:bodyPr>
            <a:lstStyle/>
            <a:p>
              <a:pPr algn="ctr"/>
              <a:r>
                <a:rPr lang="en-US" altLang="zh-CN" sz="3600" b="1" kern="10">
                  <a:ln w="9525">
                    <a:solidFill>
                      <a:srgbClr val="00FFFF"/>
                    </a:solidFill>
                    <a:round/>
                  </a:ln>
                  <a:solidFill>
                    <a:srgbClr val="FFFF99"/>
                  </a:solidFill>
                  <a:latin typeface="Arial" panose="020B0604020202020204"/>
                  <a:cs typeface="Arial" panose="020B0604020202020204"/>
                </a:rPr>
                <a:t>Time for Reflection </a:t>
              </a:r>
              <a:endParaRPr lang="zh-CN" altLang="en-US" sz="3600" b="1" kern="10">
                <a:ln w="9525">
                  <a:solidFill>
                    <a:srgbClr val="00FFFF"/>
                  </a:solidFill>
                  <a:round/>
                </a:ln>
                <a:solidFill>
                  <a:srgbClr val="FFFF99"/>
                </a:solidFill>
                <a:latin typeface="Arial" panose="020B0604020202020204"/>
                <a:cs typeface="Arial" panose="020B0604020202020204"/>
              </a:endParaRPr>
            </a:p>
          </p:txBody>
        </p:sp>
      </p:grpSp>
      <p:sp>
        <p:nvSpPr>
          <p:cNvPr id="53253" name="文本框 37893"/>
          <p:cNvSpPr txBox="1">
            <a:spLocks noChangeArrowheads="1"/>
          </p:cNvSpPr>
          <p:nvPr/>
        </p:nvSpPr>
        <p:spPr bwMode="auto">
          <a:xfrm>
            <a:off x="1524000" y="3048000"/>
            <a:ext cx="6705600" cy="245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20000"/>
              </a:lnSpc>
              <a:spcBef>
                <a:spcPct val="35000"/>
              </a:spcBef>
            </a:pPr>
            <a:r>
              <a:rPr lang="en-US" altLang="zh-CN" sz="3600" b="1">
                <a:latin typeface="Times New Roman" panose="02020603050405020304" pitchFamily="18" charset="0"/>
              </a:rPr>
              <a:t>go abroad</a:t>
            </a:r>
          </a:p>
          <a:p>
            <a:pPr>
              <a:lnSpc>
                <a:spcPct val="120000"/>
              </a:lnSpc>
              <a:spcBef>
                <a:spcPct val="35000"/>
              </a:spcBef>
            </a:pPr>
            <a:r>
              <a:rPr lang="en-US" altLang="zh-CN" sz="3600" b="1">
                <a:latin typeface="Times New Roman" panose="02020603050405020304" pitchFamily="18" charset="0"/>
              </a:rPr>
              <a:t>one day</a:t>
            </a:r>
          </a:p>
          <a:p>
            <a:pPr>
              <a:lnSpc>
                <a:spcPct val="120000"/>
              </a:lnSpc>
              <a:spcBef>
                <a:spcPct val="35000"/>
              </a:spcBef>
            </a:pPr>
            <a:r>
              <a:rPr lang="en-US" altLang="zh-CN" sz="3600" b="1">
                <a:latin typeface="Times New Roman" panose="02020603050405020304" pitchFamily="18" charset="0"/>
              </a:rPr>
              <a:t>have been to</a:t>
            </a:r>
          </a:p>
        </p:txBody>
      </p:sp>
      <p:sp>
        <p:nvSpPr>
          <p:cNvPr id="37895" name="文本框 37894"/>
          <p:cNvSpPr txBox="1">
            <a:spLocks noChangeArrowheads="1"/>
          </p:cNvSpPr>
          <p:nvPr/>
        </p:nvSpPr>
        <p:spPr bwMode="auto">
          <a:xfrm>
            <a:off x="5638800" y="3124200"/>
            <a:ext cx="2667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zh-CN" altLang="en-US" sz="3600" b="1">
                <a:solidFill>
                  <a:srgbClr val="0000FF"/>
                </a:solidFill>
              </a:rPr>
              <a:t>出国</a:t>
            </a:r>
          </a:p>
          <a:p>
            <a:pPr>
              <a:spcBef>
                <a:spcPct val="50000"/>
              </a:spcBef>
            </a:pPr>
            <a:r>
              <a:rPr lang="zh-CN" altLang="en-US" sz="3600" b="1">
                <a:solidFill>
                  <a:srgbClr val="0000FF"/>
                </a:solidFill>
              </a:rPr>
              <a:t>有一天</a:t>
            </a:r>
          </a:p>
          <a:p>
            <a:pPr>
              <a:spcBef>
                <a:spcPct val="50000"/>
              </a:spcBef>
            </a:pPr>
            <a:r>
              <a:rPr lang="zh-CN" altLang="en-US" sz="3600" b="1">
                <a:solidFill>
                  <a:srgbClr val="0000FF"/>
                </a:solidFill>
              </a:rPr>
              <a:t>去过</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blinds(horizontal)">
                                      <p:cBhvr>
                                        <p:cTn id="7" dur="5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矩形 7169"/>
          <p:cNvSpPr>
            <a:spLocks noChangeArrowheads="1"/>
          </p:cNvSpPr>
          <p:nvPr/>
        </p:nvSpPr>
        <p:spPr bwMode="auto">
          <a:xfrm>
            <a:off x="457200" y="533400"/>
            <a:ext cx="8382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600" b="1">
                <a:solidFill>
                  <a:schemeClr val="tx2"/>
                </a:solidFill>
                <a:latin typeface="Times New Roman" panose="02020603050405020304" pitchFamily="18" charset="0"/>
              </a:rPr>
              <a:t>What is geography? </a:t>
            </a:r>
          </a:p>
          <a:p>
            <a:r>
              <a:rPr lang="en-US" altLang="zh-CN" sz="3600" b="1">
                <a:solidFill>
                  <a:schemeClr val="tx2"/>
                </a:solidFill>
                <a:latin typeface="Times New Roman" panose="02020603050405020304" pitchFamily="18" charset="0"/>
              </a:rPr>
              <a:t>Do you like geography? Why or why not?</a:t>
            </a:r>
          </a:p>
        </p:txBody>
      </p:sp>
      <p:pic>
        <p:nvPicPr>
          <p:cNvPr id="7171" name="图片 7170" descr="SC20050713155518703"/>
          <p:cNvPicPr>
            <a:picLocks noChangeAspect="1" noChangeArrowheads="1"/>
          </p:cNvPicPr>
          <p:nvPr/>
        </p:nvPicPr>
        <p:blipFill>
          <a:blip r:embed="rId2" cstate="email"/>
          <a:srcRect l="1189" t="1854" r="1796" b="2843"/>
          <a:stretch>
            <a:fillRect/>
          </a:stretch>
        </p:blipFill>
        <p:spPr bwMode="auto">
          <a:xfrm>
            <a:off x="1295400" y="1814513"/>
            <a:ext cx="6553200"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图片 108545" descr="165"/>
          <p:cNvPicPr preferRelativeResize="0">
            <a:picLocks noChangeAspect="1" noChangeArrowheads="1"/>
          </p:cNvPicPr>
          <p:nvPr/>
        </p:nvPicPr>
        <p:blipFill>
          <a:blip r:embed="rId2"/>
          <a:srcRect/>
          <a:stretch>
            <a:fillRect/>
          </a:stretch>
        </p:blipFill>
        <p:spPr bwMode="auto">
          <a:xfrm>
            <a:off x="1676400" y="457200"/>
            <a:ext cx="8572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74" name="组合 108546"/>
          <p:cNvGrpSpPr/>
          <p:nvPr/>
        </p:nvGrpSpPr>
        <p:grpSpPr bwMode="auto">
          <a:xfrm>
            <a:off x="2667000" y="381000"/>
            <a:ext cx="4668838" cy="1022350"/>
            <a:chOff x="1481" y="1132"/>
            <a:chExt cx="2941" cy="644"/>
          </a:xfrm>
        </p:grpSpPr>
        <p:pic>
          <p:nvPicPr>
            <p:cNvPr id="54275" name="图片 108547" descr="frame4"/>
            <p:cNvPicPr preferRelativeResize="0">
              <a:picLocks noChangeAspect="1" noChangeArrowheads="1"/>
            </p:cNvPicPr>
            <p:nvPr/>
          </p:nvPicPr>
          <p:blipFill>
            <a:blip r:embed="rId3" cstate="email"/>
            <a:srcRect/>
            <a:stretch>
              <a:fillRect/>
            </a:stretch>
          </p:blipFill>
          <p:spPr bwMode="auto">
            <a:xfrm>
              <a:off x="1481" y="1132"/>
              <a:ext cx="2941" cy="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6" name="矩形 108548"/>
            <p:cNvSpPr>
              <a:spLocks noChangeArrowheads="1" noChangeShapeType="1" noTextEdit="1"/>
            </p:cNvSpPr>
            <p:nvPr/>
          </p:nvSpPr>
          <p:spPr bwMode="auto">
            <a:xfrm>
              <a:off x="1701" y="1298"/>
              <a:ext cx="2585" cy="318"/>
            </a:xfrm>
            <a:prstGeom prst="rect">
              <a:avLst/>
            </a:prstGeom>
          </p:spPr>
          <p:txBody>
            <a:bodyPr wrap="none" fromWordArt="1">
              <a:prstTxWarp prst="textPlain">
                <a:avLst>
                  <a:gd name="adj" fmla="val 50000"/>
                </a:avLst>
              </a:prstTxWarp>
            </a:bodyPr>
            <a:lstStyle/>
            <a:p>
              <a:pPr algn="ctr"/>
              <a:r>
                <a:rPr lang="en-US" altLang="zh-CN" sz="3600" b="1" kern="10">
                  <a:ln w="9525">
                    <a:solidFill>
                      <a:srgbClr val="00FFFF"/>
                    </a:solidFill>
                    <a:round/>
                  </a:ln>
                  <a:solidFill>
                    <a:srgbClr val="FFFF99"/>
                  </a:solidFill>
                  <a:latin typeface="Arial" panose="020B0604020202020204"/>
                  <a:cs typeface="Arial" panose="020B0604020202020204"/>
                </a:rPr>
                <a:t>Time for Reflection </a:t>
              </a:r>
              <a:endParaRPr lang="zh-CN" altLang="en-US" sz="3600" b="1" kern="10">
                <a:ln w="9525">
                  <a:solidFill>
                    <a:srgbClr val="00FFFF"/>
                  </a:solidFill>
                  <a:round/>
                </a:ln>
                <a:solidFill>
                  <a:srgbClr val="FFFF99"/>
                </a:solidFill>
                <a:latin typeface="Arial" panose="020B0604020202020204"/>
                <a:cs typeface="Arial" panose="020B0604020202020204"/>
              </a:endParaRPr>
            </a:p>
          </p:txBody>
        </p:sp>
      </p:grpSp>
      <p:graphicFrame>
        <p:nvGraphicFramePr>
          <p:cNvPr id="108577" name="内容占位符 108576"/>
          <p:cNvGraphicFramePr>
            <a:graphicFrameLocks noGrp="1"/>
          </p:cNvGraphicFramePr>
          <p:nvPr>
            <p:ph idx="4294967295"/>
          </p:nvPr>
        </p:nvGraphicFramePr>
        <p:xfrm>
          <a:off x="457200" y="1371600"/>
          <a:ext cx="8229600" cy="5223814"/>
        </p:xfrm>
        <a:graphic>
          <a:graphicData uri="http://schemas.openxmlformats.org/drawingml/2006/table">
            <a:tbl>
              <a:tblPr/>
              <a:tblGrid>
                <a:gridCol w="793750">
                  <a:extLst>
                    <a:ext uri="{9D8B030D-6E8A-4147-A177-3AD203B41FA5}">
                      <a16:colId xmlns:a16="http://schemas.microsoft.com/office/drawing/2014/main" val="20000"/>
                    </a:ext>
                  </a:extLst>
                </a:gridCol>
                <a:gridCol w="1557338">
                  <a:extLst>
                    <a:ext uri="{9D8B030D-6E8A-4147-A177-3AD203B41FA5}">
                      <a16:colId xmlns:a16="http://schemas.microsoft.com/office/drawing/2014/main" val="20001"/>
                    </a:ext>
                  </a:extLst>
                </a:gridCol>
                <a:gridCol w="5878512">
                  <a:extLst>
                    <a:ext uri="{9D8B030D-6E8A-4147-A177-3AD203B41FA5}">
                      <a16:colId xmlns:a16="http://schemas.microsoft.com/office/drawing/2014/main" val="20002"/>
                    </a:ext>
                  </a:extLst>
                </a:gridCol>
              </a:tblGrid>
              <a:tr h="698279">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时态</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现在进行时</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78651">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用法</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latin typeface="Times New Roman" panose="02020603050405020304" pitchFamily="18" charset="0"/>
                          <a:cs typeface="Times New Roman" panose="02020603050405020304" pitchFamily="18" charset="0"/>
                        </a:rPr>
                        <a:t>表示现在或现阶段正在进行或发生的动作。</a:t>
                      </a:r>
                      <a:endParaRPr lang="zh-CN" altLang="en-US" sz="3600" b="1" dirty="0"/>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88643">
                <a:tc grid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构成方式</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a:lstStyle/>
                    <a:p>
                      <a:endParaRPr lang="zh-CN"/>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en-US" altLang="zh-CN" sz="3600" b="1" dirty="0" err="1">
                          <a:latin typeface="Times New Roman" panose="02020603050405020304" pitchFamily="18" charset="0"/>
                          <a:cs typeface="Times New Roman" panose="02020603050405020304" pitchFamily="18" charset="0"/>
                        </a:rPr>
                        <a:t>be(am</a:t>
                      </a:r>
                      <a:r>
                        <a:rPr lang="en-US" altLang="zh-CN" sz="3600" b="1">
                          <a:latin typeface="Times New Roman" panose="02020603050405020304" pitchFamily="18" charset="0"/>
                          <a:cs typeface="Times New Roman" panose="02020603050405020304" pitchFamily="18" charset="0"/>
                        </a:rPr>
                        <a:t>/is/are) + </a:t>
                      </a:r>
                      <a:r>
                        <a:rPr lang="zh-CN" altLang="en-US" sz="3600" b="1" dirty="0">
                          <a:latin typeface="Times New Roman" panose="02020603050405020304" pitchFamily="18" charset="0"/>
                          <a:cs typeface="Times New Roman" panose="02020603050405020304" pitchFamily="18" charset="0"/>
                        </a:rPr>
                        <a:t>动词的现在分词</a:t>
                      </a:r>
                      <a:endParaRPr lang="zh-CN" altLang="en-US" sz="3600" b="1" dirty="0">
                        <a:latin typeface="Times New Roman" panose="02020603050405020304" pitchFamily="18" charset="0"/>
                        <a:ea typeface="Times New Roman" panose="02020603050405020304" pitchFamily="18" charset="0"/>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78651">
                <a:tc rowSpan="2">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句</a:t>
                      </a:r>
                    </a:p>
                    <a:p>
                      <a:pPr marL="0" lvl="0" indent="0" eaLnBrk="0" hangingPunc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型</a:t>
                      </a:r>
                    </a:p>
                    <a:p>
                      <a:pPr marL="0" lvl="0" indent="0" eaLnBrk="0" hangingPunc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变</a:t>
                      </a:r>
                    </a:p>
                    <a:p>
                      <a:pPr marL="0" lvl="0" indent="0" eaLnBrk="0" hangingPunc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化</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疑问式</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en-US" altLang="zh-CN" sz="3600" b="1">
                          <a:latin typeface="Times New Roman" panose="02020603050405020304" pitchFamily="18" charset="0"/>
                          <a:cs typeface="Times New Roman" panose="02020603050405020304" pitchFamily="18" charset="0"/>
                        </a:rPr>
                        <a:t>Be + </a:t>
                      </a:r>
                      <a:r>
                        <a:rPr lang="zh-CN" altLang="en-US" sz="3600" b="1" dirty="0">
                          <a:latin typeface="Times New Roman" panose="02020603050405020304" pitchFamily="18" charset="0"/>
                          <a:cs typeface="Times New Roman" panose="02020603050405020304" pitchFamily="18" charset="0"/>
                        </a:rPr>
                        <a:t>主语 </a:t>
                      </a:r>
                      <a:r>
                        <a:rPr lang="en-US" altLang="zh-CN" sz="3600" b="1" dirty="0">
                          <a:latin typeface="Times New Roman" panose="02020603050405020304" pitchFamily="18" charset="0"/>
                          <a:cs typeface="Times New Roman" panose="02020603050405020304" pitchFamily="18" charset="0"/>
                        </a:rPr>
                        <a:t>+ </a:t>
                      </a:r>
                      <a:r>
                        <a:rPr lang="zh-CN" altLang="en-US" sz="3600" b="1" dirty="0">
                          <a:latin typeface="Times New Roman" panose="02020603050405020304" pitchFamily="18" charset="0"/>
                          <a:cs typeface="Times New Roman" panose="02020603050405020304" pitchFamily="18" charset="0"/>
                        </a:rPr>
                        <a:t>动词的现在分词 </a:t>
                      </a:r>
                      <a:r>
                        <a:rPr lang="en-US" altLang="zh-CN" sz="3600" b="1">
                          <a:latin typeface="Times New Roman" panose="02020603050405020304" pitchFamily="18" charset="0"/>
                          <a:cs typeface="Times New Roman" panose="02020603050405020304" pitchFamily="18" charset="0"/>
                        </a:rPr>
                        <a:t>+ </a:t>
                      </a:r>
                      <a:r>
                        <a:rPr lang="en-US" altLang="zh-CN" sz="3600" b="1">
                          <a:latin typeface="Times New Roman" panose="02020603050405020304" pitchFamily="18" charset="0"/>
                          <a:ea typeface="Times New Roman" panose="02020603050405020304" pitchFamily="18" charset="0"/>
                        </a:rPr>
                        <a:t>…</a:t>
                      </a:r>
                      <a:r>
                        <a:rPr lang="en-US" altLang="zh-CN" sz="3600" b="1">
                          <a:latin typeface="Times New Roman" panose="02020603050405020304" pitchFamily="18" charset="0"/>
                          <a:cs typeface="Times New Roman" panose="02020603050405020304" pitchFamily="18" charset="0"/>
                        </a:rPr>
                        <a:t>?</a:t>
                      </a:r>
                      <a:endParaRPr lang="zh-CN" altLang="en-US" sz="3600" b="1"/>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78651">
                <a:tc vMerge="1">
                  <a:txBody>
                    <a:bodyPr/>
                    <a:lstStyle/>
                    <a:p>
                      <a:endParaRPr lang="zh-CN"/>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solidFill>
                            <a:srgbClr val="3333FF"/>
                          </a:solidFill>
                          <a:latin typeface="Times New Roman" panose="02020603050405020304" pitchFamily="18" charset="0"/>
                          <a:cs typeface="Times New Roman" panose="02020603050405020304" pitchFamily="18" charset="0"/>
                        </a:rPr>
                        <a:t>否定式</a:t>
                      </a:r>
                      <a:endParaRPr lang="zh-CN" altLang="en-US" sz="3600" dirty="0">
                        <a:solidFill>
                          <a:srgbClr val="3333FF"/>
                        </a:solidFill>
                      </a:endParaRPr>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lnSpc>
                          <a:spcPct val="90000"/>
                        </a:lnSpc>
                        <a:spcBef>
                          <a:spcPct val="0"/>
                        </a:spcBef>
                        <a:buNone/>
                      </a:pPr>
                      <a:r>
                        <a:rPr lang="zh-CN" altLang="en-US" sz="3600" b="1" dirty="0">
                          <a:latin typeface="Times New Roman" panose="02020603050405020304" pitchFamily="18" charset="0"/>
                          <a:cs typeface="Times New Roman" panose="02020603050405020304" pitchFamily="18" charset="0"/>
                        </a:rPr>
                        <a:t>主语 </a:t>
                      </a:r>
                      <a:r>
                        <a:rPr lang="en-US" altLang="zh-CN" sz="3600" b="1">
                          <a:latin typeface="Times New Roman" panose="02020603050405020304" pitchFamily="18" charset="0"/>
                          <a:cs typeface="Times New Roman" panose="02020603050405020304" pitchFamily="18" charset="0"/>
                        </a:rPr>
                        <a:t>+ be + not + </a:t>
                      </a:r>
                      <a:r>
                        <a:rPr lang="zh-CN" altLang="en-US" sz="3600" b="1" dirty="0">
                          <a:latin typeface="Times New Roman" panose="02020603050405020304" pitchFamily="18" charset="0"/>
                          <a:cs typeface="Times New Roman" panose="02020603050405020304" pitchFamily="18" charset="0"/>
                        </a:rPr>
                        <a:t>动词的现在分词 </a:t>
                      </a:r>
                      <a:r>
                        <a:rPr lang="en-US" altLang="zh-CN" sz="3600" b="1">
                          <a:latin typeface="Times New Roman" panose="02020603050405020304" pitchFamily="18" charset="0"/>
                          <a:cs typeface="Times New Roman" panose="02020603050405020304" pitchFamily="18" charset="0"/>
                        </a:rPr>
                        <a:t>+ </a:t>
                      </a:r>
                      <a:r>
                        <a:rPr lang="en-US" altLang="zh-CN" sz="3600" b="1">
                          <a:latin typeface="Times New Roman" panose="02020603050405020304" pitchFamily="18" charset="0"/>
                          <a:ea typeface="Times New Roman" panose="02020603050405020304" pitchFamily="18" charset="0"/>
                        </a:rPr>
                        <a:t>…</a:t>
                      </a:r>
                      <a:endParaRPr lang="zh-CN" altLang="en-US" sz="3600" b="1"/>
                    </a:p>
                  </a:txBody>
                  <a:tcPr marT="45706" marB="45706">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ransition>
    <p:zoom dir="in"/>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文本框 38913"/>
          <p:cNvSpPr txBox="1">
            <a:spLocks noChangeArrowheads="1"/>
          </p:cNvSpPr>
          <p:nvPr/>
        </p:nvSpPr>
        <p:spPr bwMode="auto">
          <a:xfrm>
            <a:off x="1828800" y="1524000"/>
            <a:ext cx="609600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lnSpc>
                <a:spcPct val="120000"/>
              </a:lnSpc>
            </a:pPr>
            <a:r>
              <a:rPr lang="en-US" altLang="zh-CN" sz="4800" b="1" dirty="0">
                <a:solidFill>
                  <a:srgbClr val="3333FF"/>
                </a:solidFill>
                <a:latin typeface="Times New Roman" panose="02020603050405020304" pitchFamily="18" charset="0"/>
              </a:rPr>
              <a:t>Homework</a:t>
            </a:r>
          </a:p>
          <a:p>
            <a:pPr algn="ctr">
              <a:lnSpc>
                <a:spcPct val="120000"/>
              </a:lnSpc>
            </a:pPr>
            <a:endParaRPr lang="en-US" altLang="zh-CN" sz="4800" b="1" dirty="0">
              <a:solidFill>
                <a:srgbClr val="3333FF"/>
              </a:solidFill>
              <a:latin typeface="Times New Roman" panose="02020603050405020304" pitchFamily="18" charset="0"/>
            </a:endParaRPr>
          </a:p>
        </p:txBody>
      </p:sp>
      <p:pic>
        <p:nvPicPr>
          <p:cNvPr id="55298" name="图片 38914" descr="homework啊"/>
          <p:cNvPicPr>
            <a:picLocks noChangeAspect="1" noChangeArrowheads="1"/>
          </p:cNvPicPr>
          <p:nvPr/>
        </p:nvPicPr>
        <p:blipFill>
          <a:blip r:embed="rId2"/>
          <a:srcRect/>
          <a:stretch>
            <a:fillRect/>
          </a:stretch>
        </p:blipFill>
        <p:spPr bwMode="auto">
          <a:xfrm>
            <a:off x="914400" y="762000"/>
            <a:ext cx="1828800"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文本框 38915"/>
          <p:cNvSpPr txBox="1">
            <a:spLocks noChangeArrowheads="1"/>
          </p:cNvSpPr>
          <p:nvPr/>
        </p:nvSpPr>
        <p:spPr bwMode="auto">
          <a:xfrm>
            <a:off x="838200" y="2895600"/>
            <a:ext cx="830580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15000"/>
              </a:lnSpc>
              <a:buFont typeface="Arial" panose="020B0604020202020204" pitchFamily="34" charset="0"/>
              <a:buAutoNum type="arabicPeriod"/>
            </a:pPr>
            <a:r>
              <a:rPr lang="en-US" altLang="zh-CN" sz="4000" b="1" dirty="0">
                <a:latin typeface="Times New Roman" panose="02020603050405020304" pitchFamily="18" charset="0"/>
              </a:rPr>
              <a:t> Review Lesson 37. </a:t>
            </a:r>
          </a:p>
          <a:p>
            <a:pPr>
              <a:lnSpc>
                <a:spcPct val="115000"/>
              </a:lnSpc>
            </a:pPr>
            <a:r>
              <a:rPr lang="en-US" altLang="zh-CN" sz="4000" b="1" dirty="0">
                <a:latin typeface="Times New Roman" panose="02020603050405020304" pitchFamily="18" charset="0"/>
              </a:rPr>
              <a:t>2. Write a short passage about the place that you are most interested in.</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strips(downLeft)">
                                      <p:cBhvr>
                                        <p:cTn id="7"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矩形 39937"/>
          <p:cNvSpPr>
            <a:spLocks noChangeArrowheads="1" noChangeShapeType="1" noTextEdit="1"/>
          </p:cNvSpPr>
          <p:nvPr/>
        </p:nvSpPr>
        <p:spPr bwMode="auto">
          <a:xfrm>
            <a:off x="2667000" y="838200"/>
            <a:ext cx="3810000" cy="1143000"/>
          </a:xfrm>
          <a:prstGeom prst="rect">
            <a:avLst/>
          </a:prstGeom>
          <a:extLst>
            <a:ext uri="{91240B29-F687-4F45-9708-019B960494DF}">
              <a14:hiddenLine xmlns:a14="http://schemas.microsoft.com/office/drawing/2010/main" w="9525">
                <a:noFill/>
                <a:round/>
              </a14:hiddenLine>
            </a:ext>
          </a:extLst>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altLang="zh-CN" sz="3600" b="1" dirty="0">
                <a:gradFill rotWithShape="0">
                  <a:gsLst>
                    <a:gs pos="0">
                      <a:srgbClr val="FFFFCC"/>
                    </a:gs>
                    <a:gs pos="100000">
                      <a:srgbClr val="FF9999"/>
                    </a:gs>
                  </a:gsLst>
                  <a:lin ang="5400000" scaled="1"/>
                </a:gradFill>
                <a:latin typeface="Arial Black" panose="020B0A04020102020204"/>
              </a:rPr>
              <a:t>Preview</a:t>
            </a:r>
            <a:endParaRPr lang="zh-CN" altLang="en-US" sz="3600" b="1" dirty="0">
              <a:gradFill rotWithShape="0">
                <a:gsLst>
                  <a:gs pos="0">
                    <a:srgbClr val="FFFFCC"/>
                  </a:gs>
                  <a:gs pos="100000">
                    <a:srgbClr val="FF9999"/>
                  </a:gs>
                </a:gsLst>
                <a:lin ang="5400000" scaled="1"/>
              </a:gradFill>
              <a:latin typeface="Arial Black" panose="020B0A04020102020204"/>
            </a:endParaRPr>
          </a:p>
        </p:txBody>
      </p:sp>
      <p:sp>
        <p:nvSpPr>
          <p:cNvPr id="56322" name="文本框 39938"/>
          <p:cNvSpPr txBox="1">
            <a:spLocks noChangeArrowheads="1"/>
          </p:cNvSpPr>
          <p:nvPr/>
        </p:nvSpPr>
        <p:spPr bwMode="auto">
          <a:xfrm>
            <a:off x="1143000" y="2819400"/>
            <a:ext cx="716280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dirty="0">
                <a:latin typeface="Times New Roman" panose="02020603050405020304" pitchFamily="18" charset="0"/>
              </a:rPr>
              <a:t>1. Learn the words in Lesson 38 by heart.</a:t>
            </a:r>
          </a:p>
          <a:p>
            <a:pPr>
              <a:spcBef>
                <a:spcPct val="50000"/>
              </a:spcBef>
            </a:pPr>
            <a:r>
              <a:rPr lang="en-US" altLang="zh-CN" sz="3600" b="1" dirty="0">
                <a:latin typeface="Times New Roman" panose="02020603050405020304" pitchFamily="18" charset="0"/>
              </a:rPr>
              <a:t>2. Read the text in Lesson 38 and underline the useful phrases</a:t>
            </a:r>
            <a:r>
              <a:rPr lang="en-US" altLang="zh-CN" sz="3600" b="1" dirty="0" smtClean="0">
                <a:latin typeface="Times New Roman" panose="02020603050405020304" pitchFamily="18" charset="0"/>
              </a:rPr>
              <a:t>. </a:t>
            </a:r>
            <a:endParaRPr lang="en-US" altLang="zh-CN" sz="3600" b="1" dirty="0">
              <a:latin typeface="Times New Roman" panose="02020603050405020304" pitchFamily="18" charset="0"/>
            </a:endParaRPr>
          </a:p>
        </p:txBody>
      </p:sp>
    </p:spTree>
  </p:cSld>
  <p:clrMapOvr>
    <a:masterClrMapping/>
  </p:clrMapOvr>
  <p:transition>
    <p:zoom dir="in"/>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矩形 40961"/>
          <p:cNvSpPr>
            <a:spLocks noChangeArrowheads="1" noChangeShapeType="1" noTextEdit="1"/>
          </p:cNvSpPr>
          <p:nvPr/>
        </p:nvSpPr>
        <p:spPr bwMode="auto">
          <a:xfrm>
            <a:off x="2438400" y="3048000"/>
            <a:ext cx="5688013" cy="2014538"/>
          </a:xfrm>
          <a:prstGeom prst="rect">
            <a:avLst/>
          </a:prstGeom>
        </p:spPr>
        <p:txBody>
          <a:bodyPr wrap="none" fromWordArt="1">
            <a:prstTxWarp prst="textPlain">
              <a:avLst>
                <a:gd name="adj" fmla="val 50000"/>
              </a:avLst>
            </a:prstTxWarp>
          </a:bodyPr>
          <a:lstStyle/>
          <a:p>
            <a:pPr algn="ctr"/>
            <a:r>
              <a:rPr lang="en-US" altLang="zh-CN"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Thank you.</a:t>
            </a:r>
            <a:endParaRPr lang="zh-CN" altLang="en-US" sz="3600" b="1" kern="1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14337" descr="17649cadc8f1abdb6ba88442b0f4bb7e"/>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5288" y="620713"/>
            <a:ext cx="5761037" cy="568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8" name="图片 14338" descr="listen_CD"/>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0" y="0"/>
            <a:ext cx="1000125"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图片 14339" descr="listen-logo"/>
          <p:cNvPicPr>
            <a:picLocks noChangeAspect="1" noChangeArrowheads="1"/>
          </p:cNvPicPr>
          <p:nvPr/>
        </p:nvPicPr>
        <p:blipFill>
          <a:blip r:embed="rId4"/>
          <a:srcRect/>
          <a:stretch>
            <a:fillRect/>
          </a:stretch>
        </p:blipFill>
        <p:spPr bwMode="auto">
          <a:xfrm>
            <a:off x="3995738" y="2708275"/>
            <a:ext cx="4679950" cy="2176463"/>
          </a:xfrm>
          <a:prstGeom prst="rect">
            <a:avLst/>
          </a:prstGeom>
          <a:solidFill>
            <a:srgbClr val="FFFFFF">
              <a:alpha val="96001"/>
            </a:srgb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220" name="图片 14340" descr="Noname"/>
          <p:cNvPicPr>
            <a:picLocks noChangeAspect="1" noChangeArrowheads="1"/>
          </p:cNvPicPr>
          <p:nvPr/>
        </p:nvPicPr>
        <p:blipFill>
          <a:blip r:embed="rId5">
            <a:clrChange>
              <a:clrFrom>
                <a:srgbClr val="FFFFFF"/>
              </a:clrFrom>
              <a:clrTo>
                <a:srgbClr val="FFFFFF">
                  <a:alpha val="0"/>
                </a:srgbClr>
              </a:clrTo>
            </a:clrChange>
            <a:lum bright="12000" contrast="42000"/>
          </a:blip>
          <a:srcRect/>
          <a:stretch>
            <a:fillRect/>
          </a:stretch>
        </p:blipFill>
        <p:spPr bwMode="auto">
          <a:xfrm>
            <a:off x="7451725" y="115888"/>
            <a:ext cx="1584325"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矩形 17411"/>
          <p:cNvSpPr>
            <a:spLocks noChangeArrowheads="1"/>
          </p:cNvSpPr>
          <p:nvPr/>
        </p:nvSpPr>
        <p:spPr bwMode="auto">
          <a:xfrm>
            <a:off x="533400" y="1219200"/>
            <a:ext cx="8305800" cy="527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05000"/>
              </a:lnSpc>
              <a:buFont typeface="Arial" panose="020B0604020202020204" pitchFamily="34" charset="0"/>
              <a:buAutoNum type="arabicPeriod"/>
            </a:pPr>
            <a:r>
              <a:rPr lang="en-US" altLang="zh-CN" sz="3600" b="1" dirty="0">
                <a:latin typeface="Times New Roman" panose="02020603050405020304" pitchFamily="18" charset="0"/>
              </a:rPr>
              <a:t>Who has been abroad, Danny, Jenny </a:t>
            </a:r>
          </a:p>
          <a:p>
            <a:pPr marL="342900" indent="-342900">
              <a:lnSpc>
                <a:spcPct val="105000"/>
              </a:lnSpc>
            </a:pPr>
            <a:r>
              <a:rPr lang="en-US" altLang="zh-CN" sz="3600" b="1" dirty="0">
                <a:latin typeface="Times New Roman" panose="02020603050405020304" pitchFamily="18" charset="0"/>
              </a:rPr>
              <a:t>    or Brian?</a:t>
            </a:r>
            <a:endParaRPr lang="en-US" altLang="zh-CN" sz="3600" b="1" dirty="0">
              <a:solidFill>
                <a:srgbClr val="CC0000"/>
              </a:solidFill>
              <a:latin typeface="Times New Roman" panose="02020603050405020304" pitchFamily="18" charset="0"/>
            </a:endParaRPr>
          </a:p>
          <a:p>
            <a:pPr marL="342900" indent="-342900">
              <a:lnSpc>
                <a:spcPct val="105000"/>
              </a:lnSpc>
            </a:pPr>
            <a:r>
              <a:rPr lang="en-US" altLang="zh-CN" sz="3600" b="1" dirty="0">
                <a:latin typeface="Times New Roman" panose="02020603050405020304" pitchFamily="18" charset="0"/>
              </a:rPr>
              <a:t>2. What do people speak in Japan?</a:t>
            </a:r>
          </a:p>
          <a:p>
            <a:pPr marL="342900" indent="-342900">
              <a:lnSpc>
                <a:spcPct val="105000"/>
              </a:lnSpc>
            </a:pPr>
            <a:endParaRPr lang="en-US" altLang="zh-CN" sz="3600" b="1" dirty="0">
              <a:latin typeface="Times New Roman" panose="02020603050405020304" pitchFamily="18" charset="0"/>
            </a:endParaRPr>
          </a:p>
          <a:p>
            <a:pPr marL="342900" indent="-342900">
              <a:lnSpc>
                <a:spcPct val="105000"/>
              </a:lnSpc>
            </a:pPr>
            <a:r>
              <a:rPr lang="en-US" altLang="zh-CN" sz="3600" b="1" dirty="0">
                <a:latin typeface="Times New Roman" panose="02020603050405020304" pitchFamily="18" charset="0"/>
              </a:rPr>
              <a:t>3. Has Brian’s father travelled to Antarctica when he was younger?</a:t>
            </a:r>
          </a:p>
          <a:p>
            <a:pPr marL="342900" indent="-342900">
              <a:lnSpc>
                <a:spcPct val="105000"/>
              </a:lnSpc>
            </a:pPr>
            <a:endParaRPr lang="en-US" altLang="zh-CN" sz="3600" b="1" dirty="0">
              <a:latin typeface="Times New Roman" panose="02020603050405020304" pitchFamily="18" charset="0"/>
            </a:endParaRPr>
          </a:p>
          <a:p>
            <a:pPr marL="342900" indent="-342900">
              <a:lnSpc>
                <a:spcPct val="105000"/>
              </a:lnSpc>
            </a:pPr>
            <a:r>
              <a:rPr lang="en-US" altLang="zh-CN" sz="3600" b="1" dirty="0">
                <a:latin typeface="Times New Roman" panose="02020603050405020304" pitchFamily="18" charset="0"/>
              </a:rPr>
              <a:t>4. Where does Jenny’s mother’s friend live?</a:t>
            </a:r>
          </a:p>
        </p:txBody>
      </p:sp>
      <p:sp>
        <p:nvSpPr>
          <p:cNvPr id="10242" name="文本框 17412"/>
          <p:cNvSpPr txBox="1">
            <a:spLocks noChangeArrowheads="1"/>
          </p:cNvSpPr>
          <p:nvPr/>
        </p:nvSpPr>
        <p:spPr bwMode="auto">
          <a:xfrm>
            <a:off x="609600" y="381000"/>
            <a:ext cx="7391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9900FF"/>
                </a:solidFill>
              </a:rPr>
              <a:t>Listen and answer.</a:t>
            </a:r>
          </a:p>
        </p:txBody>
      </p:sp>
      <p:pic>
        <p:nvPicPr>
          <p:cNvPr id="10243" name="图片 17414" descr="图片1fgrfgr">
            <a:hlinkClick r:id="rId2" action="ppaction://hlinkfile"/>
          </p:cNvPr>
          <p:cNvPicPr>
            <a:picLocks noChangeAspect="1" noChangeArrowheads="1"/>
          </p:cNvPicPr>
          <p:nvPr/>
        </p:nvPicPr>
        <p:blipFill>
          <a:blip r:embed="rId3" cstate="email"/>
          <a:srcRect/>
          <a:stretch>
            <a:fillRect/>
          </a:stretch>
        </p:blipFill>
        <p:spPr bwMode="auto">
          <a:xfrm>
            <a:off x="5410200" y="381000"/>
            <a:ext cx="936625"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文本框 17415"/>
          <p:cNvSpPr txBox="1">
            <a:spLocks noChangeArrowheads="1"/>
          </p:cNvSpPr>
          <p:nvPr/>
        </p:nvSpPr>
        <p:spPr bwMode="auto">
          <a:xfrm>
            <a:off x="3276600" y="1828800"/>
            <a:ext cx="312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50000"/>
              </a:spcBef>
            </a:pPr>
            <a:r>
              <a:rPr lang="en-US" altLang="zh-CN" sz="3600" b="1">
                <a:solidFill>
                  <a:srgbClr val="CC0000"/>
                </a:solidFill>
                <a:latin typeface="Times New Roman" panose="02020603050405020304" pitchFamily="18" charset="0"/>
              </a:rPr>
              <a:t>All of them.</a:t>
            </a:r>
          </a:p>
        </p:txBody>
      </p:sp>
      <p:sp>
        <p:nvSpPr>
          <p:cNvPr id="17417" name="文本框 17416"/>
          <p:cNvSpPr txBox="1">
            <a:spLocks noChangeArrowheads="1"/>
          </p:cNvSpPr>
          <p:nvPr/>
        </p:nvSpPr>
        <p:spPr bwMode="auto">
          <a:xfrm>
            <a:off x="990600" y="2819400"/>
            <a:ext cx="28194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Japanese.</a:t>
            </a:r>
            <a:endParaRPr lang="en-US" altLang="zh-CN" sz="3600">
              <a:latin typeface="Times New Roman" panose="02020603050405020304" pitchFamily="18" charset="0"/>
            </a:endParaRPr>
          </a:p>
        </p:txBody>
      </p:sp>
      <p:sp>
        <p:nvSpPr>
          <p:cNvPr id="17418" name="文本框 17417"/>
          <p:cNvSpPr txBox="1">
            <a:spLocks noChangeArrowheads="1"/>
          </p:cNvSpPr>
          <p:nvPr/>
        </p:nvSpPr>
        <p:spPr bwMode="auto">
          <a:xfrm>
            <a:off x="990600" y="4572000"/>
            <a:ext cx="32766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No, he hasn’t.</a:t>
            </a:r>
            <a:endParaRPr lang="en-US" altLang="zh-CN" sz="3600">
              <a:latin typeface="Times New Roman" panose="02020603050405020304" pitchFamily="18" charset="0"/>
            </a:endParaRPr>
          </a:p>
        </p:txBody>
      </p:sp>
      <p:sp>
        <p:nvSpPr>
          <p:cNvPr id="17419" name="文本框 17418"/>
          <p:cNvSpPr txBox="1">
            <a:spLocks noChangeArrowheads="1"/>
          </p:cNvSpPr>
          <p:nvPr/>
        </p:nvSpPr>
        <p:spPr bwMode="auto">
          <a:xfrm>
            <a:off x="1981200" y="5715000"/>
            <a:ext cx="51054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3600" b="1">
                <a:solidFill>
                  <a:srgbClr val="CC0000"/>
                </a:solidFill>
                <a:latin typeface="Times New Roman" panose="02020603050405020304" pitchFamily="18" charset="0"/>
              </a:rPr>
              <a:t>An island in the Pacific.</a:t>
            </a:r>
            <a:endParaRPr lang="en-US" altLang="zh-CN" sz="36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Effect transition="in" filter="blinds(horizontal)">
                                      <p:cBhvr>
                                        <p:cTn id="7" dur="500"/>
                                        <p:tgtEl>
                                          <p:spTgt spid="1741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7"/>
                                        </p:tgtEl>
                                        <p:attrNameLst>
                                          <p:attrName>style.visibility</p:attrName>
                                        </p:attrNameLst>
                                      </p:cBhvr>
                                      <p:to>
                                        <p:strVal val="visible"/>
                                      </p:to>
                                    </p:set>
                                    <p:animEffect transition="in" filter="dissolve">
                                      <p:cBhvr>
                                        <p:cTn id="12" dur="500"/>
                                        <p:tgtEl>
                                          <p:spTgt spid="174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8"/>
                                        </p:tgtEl>
                                        <p:attrNameLst>
                                          <p:attrName>style.visibility</p:attrName>
                                        </p:attrNameLst>
                                      </p:cBhvr>
                                      <p:to>
                                        <p:strVal val="visible"/>
                                      </p:to>
                                    </p:set>
                                    <p:animEffect transition="in" filter="dissolve">
                                      <p:cBhvr>
                                        <p:cTn id="17" dur="500"/>
                                        <p:tgtEl>
                                          <p:spTgt spid="1741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9"/>
                                        </p:tgtEl>
                                        <p:attrNameLst>
                                          <p:attrName>style.visibility</p:attrName>
                                        </p:attrNameLst>
                                      </p:cBhvr>
                                      <p:to>
                                        <p:strVal val="visible"/>
                                      </p:to>
                                    </p:set>
                                    <p:animEffect transition="in" filter="dissolve">
                                      <p:cBhvr>
                                        <p:cTn id="22"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P spid="17417" grpId="0"/>
      <p:bldP spid="17418" grpId="0"/>
      <p:bldP spid="174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文本框 47106"/>
          <p:cNvSpPr txBox="1">
            <a:spLocks noChangeArrowheads="1"/>
          </p:cNvSpPr>
          <p:nvPr/>
        </p:nvSpPr>
        <p:spPr bwMode="auto">
          <a:xfrm>
            <a:off x="685800" y="468313"/>
            <a:ext cx="7391400"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80000"/>
              </a:lnSpc>
            </a:pPr>
            <a:r>
              <a:rPr lang="en-US" altLang="zh-CN" sz="3600" b="1">
                <a:solidFill>
                  <a:srgbClr val="9900FF"/>
                </a:solidFill>
              </a:rPr>
              <a:t>Which countries have they been to? Listen and tick the country that each person has visited.</a:t>
            </a:r>
          </a:p>
        </p:txBody>
      </p:sp>
      <p:pic>
        <p:nvPicPr>
          <p:cNvPr id="11266" name="图片 47107" descr="图片1fgrfgr">
            <a:hlinkClick r:id="rId2" action="ppaction://hlinkfile"/>
          </p:cNvPr>
          <p:cNvPicPr>
            <a:picLocks noChangeAspect="1" noChangeArrowheads="1"/>
          </p:cNvPicPr>
          <p:nvPr/>
        </p:nvPicPr>
        <p:blipFill>
          <a:blip r:embed="rId3" cstate="email"/>
          <a:srcRect/>
          <a:stretch>
            <a:fillRect/>
          </a:stretch>
        </p:blipFill>
        <p:spPr bwMode="auto">
          <a:xfrm>
            <a:off x="7772400" y="925513"/>
            <a:ext cx="936625"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7133" name="表格 47132"/>
          <p:cNvGraphicFramePr/>
          <p:nvPr/>
        </p:nvGraphicFramePr>
        <p:xfrm>
          <a:off x="784225" y="2184400"/>
          <a:ext cx="7543800" cy="4064000"/>
        </p:xfrm>
        <a:graphic>
          <a:graphicData uri="http://schemas.openxmlformats.org/drawingml/2006/table">
            <a:tbl>
              <a:tblPr/>
              <a:tblGrid>
                <a:gridCol w="1676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1354138">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Jenny</a:t>
                      </a:r>
                      <a:endParaRPr lang="zh-CN" altLang="en-US" sz="3600" b="1">
                        <a:latin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China</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the UK</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5725">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Danny </a:t>
                      </a:r>
                      <a:endParaRPr lang="zh-CN" altLang="en-US" sz="3600" b="1">
                        <a:latin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China</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Japan</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4137">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Brian </a:t>
                      </a:r>
                      <a:endParaRPr lang="zh-CN" altLang="en-US" sz="3600" b="1">
                        <a:latin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the U.S.</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Arial" panose="020B060402020202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Arial" panose="020B060402020202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Arial" panose="020B060402020202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Arial" panose="020B0604020202020204" pitchFamily="34" charset="0"/>
                          <a:ea typeface="宋体" panose="02010600030101010101" pitchFamily="2" charset="-122"/>
                        </a:defRPr>
                      </a:lvl5pPr>
                    </a:lstStyle>
                    <a:p>
                      <a:pPr marL="0" lvl="0" indent="0">
                        <a:buNone/>
                      </a:pPr>
                      <a:r>
                        <a:rPr lang="en-US" altLang="zh-CN" sz="3600" b="1">
                          <a:latin typeface="Times New Roman" panose="02020603050405020304" pitchFamily="18" charset="0"/>
                        </a:rPr>
                        <a:t>(  ) Canada</a:t>
                      </a:r>
                      <a:endParaRPr lang="zh-CN" altLang="en-US" sz="3600" b="1">
                        <a:latin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7134" name="矩形 47133"/>
          <p:cNvSpPr>
            <a:spLocks noChangeArrowheads="1"/>
          </p:cNvSpPr>
          <p:nvPr/>
        </p:nvSpPr>
        <p:spPr bwMode="auto">
          <a:xfrm>
            <a:off x="2438400" y="21336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4400" b="1">
                <a:solidFill>
                  <a:srgbClr val="FF0000"/>
                </a:solidFill>
              </a:rPr>
              <a:t>√</a:t>
            </a:r>
          </a:p>
        </p:txBody>
      </p:sp>
      <p:sp>
        <p:nvSpPr>
          <p:cNvPr id="47135" name="矩形 47134"/>
          <p:cNvSpPr>
            <a:spLocks noChangeArrowheads="1"/>
          </p:cNvSpPr>
          <p:nvPr/>
        </p:nvSpPr>
        <p:spPr bwMode="auto">
          <a:xfrm>
            <a:off x="2438400" y="35052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4400" b="1">
                <a:solidFill>
                  <a:srgbClr val="FF0000"/>
                </a:solidFill>
              </a:rPr>
              <a:t>√</a:t>
            </a:r>
          </a:p>
        </p:txBody>
      </p:sp>
      <p:sp>
        <p:nvSpPr>
          <p:cNvPr id="47136" name="矩形 47135"/>
          <p:cNvSpPr>
            <a:spLocks noChangeArrowheads="1"/>
          </p:cNvSpPr>
          <p:nvPr/>
        </p:nvSpPr>
        <p:spPr bwMode="auto">
          <a:xfrm>
            <a:off x="2438400" y="4800600"/>
            <a:ext cx="7445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en-US" altLang="zh-CN" sz="4400" b="1">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34"/>
                                        </p:tgtEl>
                                        <p:attrNameLst>
                                          <p:attrName>style.visibility</p:attrName>
                                        </p:attrNameLst>
                                      </p:cBhvr>
                                      <p:to>
                                        <p:strVal val="visible"/>
                                      </p:to>
                                    </p:set>
                                    <p:animEffect transition="in" filter="box(in)">
                                      <p:cBhvr>
                                        <p:cTn id="7" dur="500"/>
                                        <p:tgtEl>
                                          <p:spTgt spid="4713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7135"/>
                                        </p:tgtEl>
                                        <p:attrNameLst>
                                          <p:attrName>style.visibility</p:attrName>
                                        </p:attrNameLst>
                                      </p:cBhvr>
                                      <p:to>
                                        <p:strVal val="visible"/>
                                      </p:to>
                                    </p:set>
                                    <p:animEffect transition="in" filter="box(in)">
                                      <p:cBhvr>
                                        <p:cTn id="12" dur="500"/>
                                        <p:tgtEl>
                                          <p:spTgt spid="4713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7136"/>
                                        </p:tgtEl>
                                        <p:attrNameLst>
                                          <p:attrName>style.visibility</p:attrName>
                                        </p:attrNameLst>
                                      </p:cBhvr>
                                      <p:to>
                                        <p:strVal val="visible"/>
                                      </p:to>
                                    </p:set>
                                    <p:animEffect transition="in" filter="box(in)">
                                      <p:cBhvr>
                                        <p:cTn id="17" dur="500"/>
                                        <p:tgtEl>
                                          <p:spTgt spid="47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4" grpId="0"/>
      <p:bldP spid="47135" grpId="0"/>
      <p:bldP spid="471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矩形 48131"/>
          <p:cNvSpPr>
            <a:spLocks noChangeArrowheads="1" noChangeShapeType="1" noTextEdit="1"/>
          </p:cNvSpPr>
          <p:nvPr/>
        </p:nvSpPr>
        <p:spPr bwMode="auto">
          <a:xfrm>
            <a:off x="1295400" y="3048000"/>
            <a:ext cx="6019800" cy="24384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rPr>
              <a:t>Reading</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zoom/>
  </p:transition>
</p:sld>
</file>

<file path=ppt/theme/theme1.xml><?xml version="1.0" encoding="utf-8"?>
<a:theme xmlns:a="http://schemas.openxmlformats.org/drawingml/2006/main" name="WWW.2PPT.COM&#10;">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2567</Words>
  <Application>Microsoft Office PowerPoint</Application>
  <PresentationFormat>全屏显示(4:3)</PresentationFormat>
  <Paragraphs>427</Paragraphs>
  <Slides>53</Slides>
  <Notes>1</Notes>
  <HiddenSlides>1</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53</vt:i4>
      </vt:variant>
    </vt:vector>
  </HeadingPairs>
  <TitlesOfParts>
    <vt:vector size="65" baseType="lpstr">
      <vt:lpstr>楷体_GB2312</vt:lpstr>
      <vt:lpstr>宋体</vt:lpstr>
      <vt:lpstr>微软雅黑</vt:lpstr>
      <vt:lpstr>Arial</vt:lpstr>
      <vt:lpstr>Arial Black</vt:lpstr>
      <vt:lpstr>Arial Narrow</vt:lpstr>
      <vt:lpstr>Calibri</vt:lpstr>
      <vt:lpstr>Times New Roman</vt:lpstr>
      <vt:lpstr>Wingdings</vt:lpstr>
      <vt:lpstr>WWW.2PPT.COM
</vt:lpstr>
      <vt:lpstr>自定义设计方案</vt:lpstr>
      <vt:lpstr>1_默认设计模板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2018-03-08T00:38:00Z</dcterms:created>
  <dcterms:modified xsi:type="dcterms:W3CDTF">2023-01-16T19:19:55Z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FC85556FA735496DBFA0835ADBA0920D</vt:lpwstr>
  </property>
  <property fmtid="{A09F084E-AD41-489F-8076-AA5BE3082BCA}" pid="100">
    <vt:ui4>5</vt:ui4>
  </property>
  <property fmtid="{64440492-4C8B-11D1-8B70-080036B11A03}" pid="11">
    <vt:lpwstr>www.2ppt.com-爱PPT提供资源下载</vt:lpwstr>
  </property>
</Properties>
</file>