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3" r:id="rId4"/>
    <p:sldId id="261" r:id="rId5"/>
    <p:sldId id="368" r:id="rId6"/>
    <p:sldId id="372" r:id="rId7"/>
    <p:sldId id="369" r:id="rId8"/>
    <p:sldId id="370" r:id="rId9"/>
    <p:sldId id="371" r:id="rId10"/>
    <p:sldId id="275" r:id="rId11"/>
    <p:sldId id="295" r:id="rId12"/>
    <p:sldId id="323" r:id="rId13"/>
    <p:sldId id="293" r:id="rId14"/>
    <p:sldId id="351" r:id="rId15"/>
    <p:sldId id="373" r:id="rId16"/>
    <p:sldId id="354" r:id="rId17"/>
    <p:sldId id="355" r:id="rId18"/>
    <p:sldId id="356" r:id="rId19"/>
    <p:sldId id="287" r:id="rId20"/>
    <p:sldId id="288" r:id="rId21"/>
  </p:sldIdLst>
  <p:sldSz cx="12192000" cy="6858000"/>
  <p:notesSz cx="6858000" cy="9144000"/>
  <p:embeddedFontLst>
    <p:embeddedFont>
      <p:font typeface="站酷庆科黄油体" panose="02010600030101010101" charset="-122"/>
      <p:regular r:id="rId23"/>
    </p:embeddedFont>
    <p:embeddedFont>
      <p:font typeface="等线" panose="02010600030101010101" pitchFamily="2" charset="-122"/>
      <p:regular r:id="rId24"/>
      <p:bold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8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0760E434-C8F1-436A-BF83-FBE89974F771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9035BD5-1FD0-4F9A-BF71-F110262434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 rot="10800000" flipH="1" flipV="1">
            <a:off x="-9526" y="494050"/>
            <a:ext cx="360000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3" y="341764"/>
            <a:ext cx="5921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smtClean="0">
                <a:solidFill>
                  <a:srgbClr val="D828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2286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smtClean="0">
                <a:solidFill>
                  <a:srgbClr val="D828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2286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rcRect l="9958" r="16254"/>
          <a:stretch>
            <a:fillRect/>
          </a:stretch>
        </p:blipFill>
        <p:spPr>
          <a:xfrm>
            <a:off x="5435443" y="0"/>
            <a:ext cx="6756558" cy="6858000"/>
          </a:xfrm>
          <a:custGeom>
            <a:avLst/>
            <a:gdLst>
              <a:gd name="connsiteX0" fmla="*/ 1431978 w 5800571"/>
              <a:gd name="connsiteY0" fmla="*/ 0 h 6858000"/>
              <a:gd name="connsiteX1" fmla="*/ 5800571 w 5800571"/>
              <a:gd name="connsiteY1" fmla="*/ 0 h 6858000"/>
              <a:gd name="connsiteX2" fmla="*/ 5800571 w 5800571"/>
              <a:gd name="connsiteY2" fmla="*/ 6858000 h 6858000"/>
              <a:gd name="connsiteX3" fmla="*/ 0 w 58005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0571" h="6858000">
                <a:moveTo>
                  <a:pt x="1431978" y="0"/>
                </a:moveTo>
                <a:lnTo>
                  <a:pt x="5800571" y="0"/>
                </a:lnTo>
                <a:lnTo>
                  <a:pt x="580057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 5"/>
          <p:cNvSpPr/>
          <p:nvPr/>
        </p:nvSpPr>
        <p:spPr>
          <a:xfrm flipH="1">
            <a:off x="5276524" y="823686"/>
            <a:ext cx="2844120" cy="6041571"/>
          </a:xfrm>
          <a:custGeom>
            <a:avLst/>
            <a:gdLst>
              <a:gd name="connsiteX0" fmla="*/ 1073377 w 2844120"/>
              <a:gd name="connsiteY0" fmla="*/ 119743 h 6041571"/>
              <a:gd name="connsiteX1" fmla="*/ 0 w 2844120"/>
              <a:gd name="connsiteY1" fmla="*/ 1735137 h 6041571"/>
              <a:gd name="connsiteX2" fmla="*/ 2844120 w 2844120"/>
              <a:gd name="connsiteY2" fmla="*/ 6041571 h 6041571"/>
              <a:gd name="connsiteX3" fmla="*/ 1298348 w 2844120"/>
              <a:gd name="connsiteY3" fmla="*/ 0 h 604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120" h="6041571">
                <a:moveTo>
                  <a:pt x="1073377" y="119743"/>
                </a:moveTo>
                <a:lnTo>
                  <a:pt x="0" y="1735137"/>
                </a:lnTo>
                <a:lnTo>
                  <a:pt x="2844120" y="6041571"/>
                </a:lnTo>
                <a:lnTo>
                  <a:pt x="1298348" y="0"/>
                </a:ln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 8"/>
          <p:cNvSpPr/>
          <p:nvPr/>
        </p:nvSpPr>
        <p:spPr>
          <a:xfrm flipH="1">
            <a:off x="5893411" y="0"/>
            <a:ext cx="2227913" cy="2569030"/>
          </a:xfrm>
          <a:custGeom>
            <a:avLst/>
            <a:gdLst>
              <a:gd name="connsiteX0" fmla="*/ 994888 w 2227913"/>
              <a:gd name="connsiteY0" fmla="*/ 0 h 2569030"/>
              <a:gd name="connsiteX1" fmla="*/ 2227913 w 2227913"/>
              <a:gd name="connsiteY1" fmla="*/ 0 h 2569030"/>
              <a:gd name="connsiteX2" fmla="*/ 0 w 2227913"/>
              <a:gd name="connsiteY2" fmla="*/ 2569030 h 256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913" h="2569030">
                <a:moveTo>
                  <a:pt x="994888" y="0"/>
                </a:moveTo>
                <a:lnTo>
                  <a:pt x="2227913" y="0"/>
                </a:lnTo>
                <a:lnTo>
                  <a:pt x="0" y="256903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等腰三角形 6"/>
          <p:cNvSpPr/>
          <p:nvPr/>
        </p:nvSpPr>
        <p:spPr>
          <a:xfrm flipH="1">
            <a:off x="5276524" y="5241282"/>
            <a:ext cx="1872343" cy="1616718"/>
          </a:xfrm>
          <a:custGeom>
            <a:avLst/>
            <a:gdLst>
              <a:gd name="connsiteX0" fmla="*/ 0 w 2272393"/>
              <a:gd name="connsiteY0" fmla="*/ 1962150 h 1962150"/>
              <a:gd name="connsiteX1" fmla="*/ 1780695 w 2272393"/>
              <a:gd name="connsiteY1" fmla="*/ 0 h 1962150"/>
              <a:gd name="connsiteX2" fmla="*/ 2272393 w 2272393"/>
              <a:gd name="connsiteY2" fmla="*/ 1962150 h 1962150"/>
              <a:gd name="connsiteX3" fmla="*/ 0 w 2272393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393" h="1962150">
                <a:moveTo>
                  <a:pt x="0" y="1962150"/>
                </a:moveTo>
                <a:lnTo>
                  <a:pt x="1780695" y="0"/>
                </a:lnTo>
                <a:lnTo>
                  <a:pt x="2272393" y="1962150"/>
                </a:lnTo>
                <a:lnTo>
                  <a:pt x="0" y="1962150"/>
                </a:lnTo>
                <a:close/>
              </a:path>
            </a:pathLst>
          </a:custGeom>
          <a:gradFill flip="none" rotWithShape="1">
            <a:gsLst>
              <a:gs pos="70000">
                <a:srgbClr val="C00000"/>
              </a:gs>
              <a:gs pos="0">
                <a:srgbClr val="FF6A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116" y="5660860"/>
            <a:ext cx="971693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4400">
                <a:solidFill>
                  <a:schemeClr val="bg1">
                    <a:lumMod val="6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4.1</a:t>
            </a:r>
          </a:p>
        </p:txBody>
      </p:sp>
      <p:sp>
        <p:nvSpPr>
          <p:cNvPr id="14" name="矩形 13"/>
          <p:cNvSpPr/>
          <p:nvPr/>
        </p:nvSpPr>
        <p:spPr>
          <a:xfrm>
            <a:off x="553739" y="1771246"/>
            <a:ext cx="439594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chemeClr val="bg1">
                    <a:lumMod val="6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二年级下册数学课件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20833" y="2437006"/>
            <a:ext cx="5900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8800">
                <a:solidFill>
                  <a:srgbClr val="D828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表内除法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9720" y="4132245"/>
            <a:ext cx="530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>
                <a:solidFill>
                  <a:srgbClr val="D82800"/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DIVISION IN TABLE</a:t>
            </a:r>
            <a:endParaRPr lang="zh-CN" altLang="en-US" sz="1400">
              <a:solidFill>
                <a:srgbClr val="D828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 rot="10800000" flipH="1" flipV="1">
            <a:off x="579581" y="3956467"/>
            <a:ext cx="6299999" cy="6008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>
              <a:solidFill>
                <a:sysClr val="windowText" lastClr="000000"/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8805" y="4688840"/>
            <a:ext cx="3175000" cy="275591"/>
            <a:chOff x="1018050" y="5462070"/>
            <a:chExt cx="3565444" cy="161534"/>
          </a:xfrm>
        </p:grpSpPr>
        <p:sp>
          <p:nvSpPr>
            <p:cNvPr id="20" name="矩形 19"/>
            <p:cNvSpPr/>
            <p:nvPr/>
          </p:nvSpPr>
          <p:spPr>
            <a:xfrm>
              <a:off x="1018050" y="5462070"/>
              <a:ext cx="1665275" cy="161534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主讲人：办公资源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77247" y="5462070"/>
              <a:ext cx="1706247" cy="161534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演讲时间：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9887" y="525612"/>
            <a:ext cx="1192724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rPr>
              <a:t>YOUR LOGO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站酷庆科黄油体" panose="02000803000000020004" pitchFamily="2" charset="-122"/>
              <a:ea typeface="站酷庆科黄油体" panose="02000803000000020004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68389" y="2311433"/>
            <a:ext cx="10055225" cy="26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解决实际问题时，先提取数学信息找出已知条件和问题，然后理清题中的数量关系，运用所学知识解答并验证。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把一个数平均分成几份，求每份是多少或求一个数里包含多少个另一个数，都用除法计算。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知识提炼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475422" y="2016046"/>
            <a:ext cx="11441595" cy="3319670"/>
          </a:xfrm>
          <a:prstGeom prst="roundRect">
            <a:avLst>
              <a:gd name="adj" fmla="val 11198"/>
            </a:avLst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948635" y="1108750"/>
            <a:ext cx="486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P43 T1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3240364" y="2050843"/>
            <a:ext cx="601186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9÷9=                    72÷8=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42÷6=                  36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÷9=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45÷5=                  63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÷7=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27÷3=                  72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÷9=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64÷8=                  4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9÷7=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36÷4=                  32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÷4=</a:t>
            </a:r>
            <a:endParaRPr lang="en-US" altLang="zh-CN" sz="36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4968979" y="2050844"/>
            <a:ext cx="5826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443396" y="2050844"/>
            <a:ext cx="5381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968979" y="2757280"/>
            <a:ext cx="5826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8443396" y="2757280"/>
            <a:ext cx="538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4968979" y="3433555"/>
            <a:ext cx="5826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8442602" y="3433555"/>
            <a:ext cx="539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4968979" y="4068555"/>
            <a:ext cx="5826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8442602" y="4068555"/>
            <a:ext cx="539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4968979" y="4713080"/>
            <a:ext cx="5826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8443396" y="4744830"/>
            <a:ext cx="538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4968979" y="5419519"/>
            <a:ext cx="582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13" name="文本框 11"/>
          <p:cNvSpPr txBox="1">
            <a:spLocks noChangeArrowheads="1"/>
          </p:cNvSpPr>
          <p:nvPr/>
        </p:nvSpPr>
        <p:spPr bwMode="auto">
          <a:xfrm>
            <a:off x="8443396" y="5419519"/>
            <a:ext cx="538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小试牛刀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2801178" y="1874073"/>
            <a:ext cx="6790084" cy="4348439"/>
          </a:xfrm>
          <a:prstGeom prst="roundRect">
            <a:avLst>
              <a:gd name="adj" fmla="val 11198"/>
            </a:avLst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4"/>
          <p:cNvSpPr txBox="1">
            <a:spLocks noChangeArrowheads="1"/>
          </p:cNvSpPr>
          <p:nvPr/>
        </p:nvSpPr>
        <p:spPr bwMode="auto">
          <a:xfrm>
            <a:off x="1181100" y="1025526"/>
            <a:ext cx="95821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例：45 元可以买几袋面包？</a:t>
            </a: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1181100" y="3586164"/>
            <a:ext cx="245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错误解答：</a:t>
            </a:r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1181100" y="5164577"/>
            <a:ext cx="2671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正确解答：</a:t>
            </a:r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2760351" y="3484630"/>
            <a:ext cx="3223890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45÷5＝9（袋）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答：可以买 9 袋面包。</a:t>
            </a:r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2760350" y="5063043"/>
            <a:ext cx="3123615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45÷9＝5（袋）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答：可以买 5 袋面包。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7415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3028" y="1743280"/>
            <a:ext cx="7218294" cy="15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易错提醒</a:t>
            </a: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6592956" y="3586164"/>
            <a:ext cx="2579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6592957" y="4063852"/>
            <a:ext cx="4914900" cy="20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此题错在审题不细，找错了有用的信息。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一袋面包的价格是 9 元而不是 5 元，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 45 元可以买几袋面包，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就是求 45元里面有几个 9 元，用除法计算，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正确列式为 45÷9＝5（袋）。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/>
      <p:bldP spid="19462" grpId="0"/>
      <p:bldP spid="4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1142999" y="963545"/>
            <a:ext cx="45021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P43 T2)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7378356" y="3502336"/>
            <a:ext cx="3913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40÷8＝5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（张）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378356" y="4231621"/>
            <a:ext cx="4068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答：能买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张票。</a:t>
            </a:r>
          </a:p>
        </p:txBody>
      </p:sp>
      <p:grpSp>
        <p:nvGrpSpPr>
          <p:cNvPr id="19461" name="组合 1"/>
          <p:cNvGrpSpPr/>
          <p:nvPr/>
        </p:nvGrpSpPr>
        <p:grpSpPr>
          <a:xfrm>
            <a:off x="1076325" y="1885606"/>
            <a:ext cx="5678488" cy="4279900"/>
            <a:chOff x="827584" y="1168780"/>
            <a:chExt cx="3744416" cy="2821879"/>
          </a:xfrm>
        </p:grpSpPr>
        <p:pic>
          <p:nvPicPr>
            <p:cNvPr id="19462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584" y="1168780"/>
              <a:ext cx="3744416" cy="282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827584" y="1275542"/>
              <a:ext cx="287871" cy="360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4"/>
          <p:cNvSpPr txBox="1">
            <a:spLocks noChangeArrowheads="1"/>
          </p:cNvSpPr>
          <p:nvPr/>
        </p:nvSpPr>
        <p:spPr bwMode="auto">
          <a:xfrm>
            <a:off x="1069976" y="1119188"/>
            <a:ext cx="969327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P43 T3)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一根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米长的绳子，每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米分成一段，可以分几段？</a:t>
            </a: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1449113" y="1773693"/>
            <a:ext cx="3913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28÷7＝4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（段）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191899" y="1766053"/>
            <a:ext cx="6173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答：可以分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段。</a:t>
            </a:r>
          </a:p>
        </p:txBody>
      </p:sp>
      <p:sp>
        <p:nvSpPr>
          <p:cNvPr id="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9" name="矩形 10"/>
          <p:cNvSpPr>
            <a:spLocks noChangeArrowheads="1"/>
          </p:cNvSpPr>
          <p:nvPr/>
        </p:nvSpPr>
        <p:spPr bwMode="auto">
          <a:xfrm>
            <a:off x="1069976" y="2480855"/>
            <a:ext cx="7586663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P43 T4)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449113" y="5713059"/>
            <a:ext cx="3082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5×6=30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087539" y="5710290"/>
            <a:ext cx="5645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答：一共需要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元钱。</a:t>
            </a:r>
          </a:p>
        </p:txBody>
      </p:sp>
      <p:grpSp>
        <p:nvGrpSpPr>
          <p:cNvPr id="22" name="组合 1"/>
          <p:cNvGrpSpPr/>
          <p:nvPr/>
        </p:nvGrpSpPr>
        <p:grpSpPr>
          <a:xfrm>
            <a:off x="2687638" y="2968346"/>
            <a:ext cx="6462712" cy="1692952"/>
            <a:chOff x="3048" y="3013"/>
            <a:chExt cx="11348" cy="2973"/>
          </a:xfrm>
        </p:grpSpPr>
        <p:pic>
          <p:nvPicPr>
            <p:cNvPr id="23" name="Picture 24" descr="未标题-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" y="3013"/>
              <a:ext cx="11348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048" y="5259"/>
              <a:ext cx="170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8</a:t>
              </a: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元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9416" y="5258"/>
              <a:ext cx="183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9</a:t>
              </a: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元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5941" y="5258"/>
              <a:ext cx="178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元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12494" y="5258"/>
              <a:ext cx="1685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元</a:t>
              </a:r>
            </a:p>
          </p:txBody>
        </p:sp>
      </p:grpSp>
      <p:sp>
        <p:nvSpPr>
          <p:cNvPr id="28" name="文本框 3"/>
          <p:cNvSpPr txBox="1">
            <a:spLocks noChangeArrowheads="1"/>
          </p:cNvSpPr>
          <p:nvPr/>
        </p:nvSpPr>
        <p:spPr bwMode="auto">
          <a:xfrm>
            <a:off x="1261268" y="4996920"/>
            <a:ext cx="8393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）买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块手帕，一共需要多少钱？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831865" y="4040860"/>
            <a:ext cx="3082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36÷9=4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（个）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354514" y="4040860"/>
            <a:ext cx="659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答：用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元钱可以买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个茶杯。</a:t>
            </a:r>
          </a:p>
        </p:txBody>
      </p:sp>
      <p:sp>
        <p:nvSpPr>
          <p:cNvPr id="22537" name="文本框 3"/>
          <p:cNvSpPr txBox="1">
            <a:spLocks noChangeArrowheads="1"/>
          </p:cNvSpPr>
          <p:nvPr/>
        </p:nvSpPr>
        <p:spPr bwMode="auto">
          <a:xfrm>
            <a:off x="1069976" y="3471864"/>
            <a:ext cx="8393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）用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元钱可以买几个茶杯？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1069976" y="851314"/>
            <a:ext cx="7586663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P43 T4)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6" name="组合 1"/>
          <p:cNvGrpSpPr/>
          <p:nvPr/>
        </p:nvGrpSpPr>
        <p:grpSpPr>
          <a:xfrm>
            <a:off x="2687638" y="1338805"/>
            <a:ext cx="6462712" cy="1692952"/>
            <a:chOff x="3048" y="3013"/>
            <a:chExt cx="11348" cy="2973"/>
          </a:xfrm>
        </p:grpSpPr>
        <p:pic>
          <p:nvPicPr>
            <p:cNvPr id="17" name="Picture 24" descr="未标题-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" y="3013"/>
              <a:ext cx="11348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048" y="5259"/>
              <a:ext cx="170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8</a:t>
              </a: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元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9416" y="5258"/>
              <a:ext cx="183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9</a:t>
              </a: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元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5941" y="5258"/>
              <a:ext cx="178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元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2494" y="5258"/>
              <a:ext cx="1685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  <a:r>
                <a:rPr lang="zh-CN" altLang="en-US" sz="24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元</a:t>
              </a: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831865" y="5927056"/>
            <a:ext cx="3082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48÷8=6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（双）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354514" y="5927056"/>
            <a:ext cx="659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答：用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48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元钱可以买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双手套。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831865" y="5288362"/>
            <a:ext cx="626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48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元钱可以买几双手套？</a:t>
            </a:r>
          </a:p>
        </p:txBody>
      </p:sp>
      <p:sp>
        <p:nvSpPr>
          <p:cNvPr id="27" name="文本框 2"/>
          <p:cNvSpPr txBox="1">
            <a:spLocks noChangeArrowheads="1"/>
          </p:cNvSpPr>
          <p:nvPr/>
        </p:nvSpPr>
        <p:spPr bwMode="auto">
          <a:xfrm>
            <a:off x="5699919" y="5288362"/>
            <a:ext cx="3903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本题答案不唯一</a:t>
            </a:r>
          </a:p>
        </p:txBody>
      </p: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1069976" y="4649668"/>
            <a:ext cx="1156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）你还能提出其他用除法解决的问题并解答吗？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3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1203326" y="1426335"/>
            <a:ext cx="606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58148" y="1484282"/>
          <a:ext cx="6804024" cy="1005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0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牛肉面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豆皮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鸡汤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每份</a:t>
                      </a: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8</a:t>
                      </a: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元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每份</a:t>
                      </a: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每份</a:t>
                      </a: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2" name="文本框 2"/>
          <p:cNvSpPr txBox="1">
            <a:spLocks noChangeArrowheads="1"/>
          </p:cNvSpPr>
          <p:nvPr/>
        </p:nvSpPr>
        <p:spPr bwMode="auto">
          <a:xfrm>
            <a:off x="1028666" y="3042934"/>
            <a:ext cx="866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（1）买 5 份鸡汤，一共需要多少钱？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314412" y="3644630"/>
            <a:ext cx="3497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答：一个需要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元钱。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09750" y="3644631"/>
            <a:ext cx="2434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5×9=45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1028666" y="4428700"/>
            <a:ext cx="8662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）28 元钱能买几份豆皮？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314412" y="5030396"/>
            <a:ext cx="3497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答：能买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份豆皮。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09750" y="5030396"/>
            <a:ext cx="24342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28÷4=7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（份）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1142999" y="805092"/>
            <a:ext cx="3521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儿童游乐园。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05013" y="1537227"/>
          <a:ext cx="8324850" cy="2519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973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六一期间价目表</a:t>
                      </a:r>
                    </a:p>
                  </a:txBody>
                  <a:tcPr marT="45710" marB="4571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小飞机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每次</a:t>
                      </a: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每架坐</a:t>
                      </a: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小火车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每次</a:t>
                      </a: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每辆坐</a:t>
                      </a: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9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天鹅船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每次</a:t>
                      </a: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每条坐</a:t>
                      </a:r>
                      <a:r>
                        <a:rPr lang="en-US" altLang="zh-CN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  <a:cs typeface="Times New Roman" panose="02020603050405020304" pitchFamily="18" charset="0"/>
                        </a:rPr>
                        <a:t>人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46" name="文本框 10"/>
          <p:cNvSpPr txBox="1">
            <a:spLocks noChangeArrowheads="1"/>
          </p:cNvSpPr>
          <p:nvPr/>
        </p:nvSpPr>
        <p:spPr bwMode="auto">
          <a:xfrm>
            <a:off x="1071560" y="4356331"/>
            <a:ext cx="1036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（1）二（1）班一共有 24 人去儿童游乐园玩，需要坐几辆小火车？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1771515" y="4886375"/>
            <a:ext cx="6464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24÷8=3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（辆）     答：需要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辆小火车。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1071560" y="5366032"/>
            <a:ext cx="105075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）二（1）班一共有 24 人去儿童游乐园玩，需要坐几条天鹅船？一共需要多少元？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771515" y="6197029"/>
            <a:ext cx="9807572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24÷4=6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（条）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6×5=30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（元）答：需要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条天鹅船，一共需要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元。</a:t>
            </a:r>
            <a:endParaRPr lang="zh-CN" altLang="en-US" sz="11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2"/>
          <p:cNvSpPr txBox="1">
            <a:spLocks noChangeArrowheads="1"/>
          </p:cNvSpPr>
          <p:nvPr/>
        </p:nvSpPr>
        <p:spPr bwMode="auto">
          <a:xfrm>
            <a:off x="529431" y="1417638"/>
            <a:ext cx="1113313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6.杯子 9 元一个，叉子 6 元一把，买 2个杯子一共多少钱？这些钱可以买几把叉子？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832196" y="2134702"/>
            <a:ext cx="4198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×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9= 18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（元）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32196" y="2674452"/>
            <a:ext cx="8986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答：买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个杯子一共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元。这些钱可以买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把叉子。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46187" y="2134701"/>
            <a:ext cx="4198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18÷6=3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（把）</a:t>
            </a: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529431" y="3642556"/>
            <a:ext cx="11298134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7.巧克力原来8元一盒，现在店庆搞活动，4 盒 24 元。现在每盒多少元？每盒比原来便宜多少元？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565871" y="4828388"/>
            <a:ext cx="3278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8－6= 2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（元）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08831" y="5463107"/>
            <a:ext cx="8986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答：现在每盒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元，每盒比原来便宜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32196" y="4828389"/>
            <a:ext cx="329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24÷4=6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（元）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感谢您下载办公资源网平台上提供的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作品，为了您和办公资源以及原创作者的利益，请勿复制、传播、销售，否则将承担法律责任！办公资源将对作品进行维权，按照传播下载次数进行十倍的索取赔偿！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在办公资源出售的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的保护，作品的所有权、版权和著作权归办公资源所有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不得将办公资源的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808831" y="2312090"/>
            <a:ext cx="10979150" cy="300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根据除法的意义，初步理解单价、购买物品的个数和总钱数之间的关系，并会用除法解决与此有关的实际问题。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32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经历解决问题的过程，会从多余信息中选择有效信息。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学习目标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475422" y="1828800"/>
            <a:ext cx="11441595" cy="3816626"/>
          </a:xfrm>
          <a:prstGeom prst="roundRect">
            <a:avLst>
              <a:gd name="adj" fmla="val 11198"/>
            </a:avLst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56554" y="1498825"/>
            <a:ext cx="6601807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600" b="1" noProof="1">
                <a:solidFill>
                  <a:srgbClr val="D828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57276" y="2749550"/>
            <a:ext cx="10391775" cy="26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解决实际问题时，先提取数学信息找出已知条件和问题，然后理清题中的数量关系，运用所学知识解答并验证。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把一个数平均分成几份，求每份是多少或求一个数里包含多少个另一个数，都用除法计算。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475422" y="2394527"/>
            <a:ext cx="11441595" cy="3319670"/>
          </a:xfrm>
          <a:prstGeom prst="roundRect">
            <a:avLst>
              <a:gd name="adj" fmla="val 11198"/>
            </a:avLst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684214" y="2060003"/>
            <a:ext cx="10823575" cy="26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）把 14 个气球平均分给 7 个小朋友，每人分得（       ）个气球；有 14 个气球，每个小朋友分 2 个，一共可以分给（       ）个小朋友。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）要求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18÷9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的商，想口诀（                ），所以商是（            ）。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063383" y="2199447"/>
            <a:ext cx="50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859078" y="2851175"/>
            <a:ext cx="50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761036" y="4146408"/>
            <a:ext cx="231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二九十八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867762" y="4146408"/>
            <a:ext cx="50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复习导入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475422" y="1828800"/>
            <a:ext cx="11441595" cy="3250096"/>
          </a:xfrm>
          <a:prstGeom prst="roundRect">
            <a:avLst>
              <a:gd name="adj" fmla="val 11198"/>
            </a:avLst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906463" y="1063626"/>
            <a:ext cx="1598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757488" y="1063626"/>
            <a:ext cx="875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用除法解决实际问题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06463" y="1785304"/>
            <a:ext cx="8390032" cy="2720022"/>
            <a:chOff x="962" y="2812"/>
            <a:chExt cx="13211" cy="4283"/>
          </a:xfrm>
        </p:grpSpPr>
        <p:pic>
          <p:nvPicPr>
            <p:cNvPr id="819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6" y="2813"/>
              <a:ext cx="10097" cy="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9" name="组合 27"/>
            <p:cNvGrpSpPr/>
            <p:nvPr/>
          </p:nvGrpSpPr>
          <p:grpSpPr>
            <a:xfrm>
              <a:off x="962" y="2812"/>
              <a:ext cx="1555" cy="1187"/>
              <a:chOff x="1277" y="3118"/>
              <a:chExt cx="1555" cy="1187"/>
            </a:xfrm>
          </p:grpSpPr>
          <p:pic>
            <p:nvPicPr>
              <p:cNvPr id="8200" name="Picture 46" descr="U1ppt题号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77" y="3118"/>
                <a:ext cx="1555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1" name="文本框 6"/>
              <p:cNvSpPr txBox="1">
                <a:spLocks noChangeArrowheads="1"/>
              </p:cNvSpPr>
              <p:nvPr/>
            </p:nvSpPr>
            <p:spPr bwMode="auto">
              <a:xfrm>
                <a:off x="1732" y="3262"/>
                <a:ext cx="610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6858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</a:p>
            </p:txBody>
          </p:sp>
        </p:grpSp>
      </p:grpSp>
      <p:sp>
        <p:nvSpPr>
          <p:cNvPr id="9" name="对话气泡: 圆角矩形 20"/>
          <p:cNvSpPr/>
          <p:nvPr/>
        </p:nvSpPr>
        <p:spPr>
          <a:xfrm>
            <a:off x="7956620" y="3437109"/>
            <a:ext cx="3581400" cy="1002818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solidFill>
            <a:schemeClr val="bg1"/>
          </a:solidFill>
          <a:ln w="3175"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你知道了哪些数学信息？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840635" y="4889535"/>
            <a:ext cx="4682044" cy="1576662"/>
          </a:xfrm>
          <a:prstGeom prst="roundRect">
            <a:avLst/>
          </a:prstGeom>
          <a:noFill/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小熊：</a:t>
            </a:r>
            <a:r>
              <a:rPr lang="en-US" altLang="zh-CN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</a:t>
            </a:r>
            <a:r>
              <a:rPr lang="en-US" altLang="zh-CN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地球仪：</a:t>
            </a:r>
            <a:r>
              <a:rPr lang="en-US" altLang="zh-CN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</a:t>
            </a:r>
            <a:r>
              <a:rPr lang="en-US" altLang="zh-CN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     皮球：</a:t>
            </a:r>
            <a:r>
              <a:rPr lang="en-US" altLang="zh-CN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</a:t>
            </a:r>
            <a:r>
              <a:rPr lang="en-US" altLang="zh-CN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箭头 1"/>
          <p:cNvSpPr/>
          <p:nvPr/>
        </p:nvSpPr>
        <p:spPr>
          <a:xfrm>
            <a:off x="5722662" y="2221604"/>
            <a:ext cx="431800" cy="431800"/>
          </a:xfrm>
          <a:prstGeom prst="downArrow">
            <a:avLst/>
          </a:prstGeom>
          <a:solidFill>
            <a:schemeClr val="bg1"/>
          </a:solidFill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3643037" y="2828030"/>
            <a:ext cx="4591050" cy="706437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</a:t>
            </a:r>
            <a:r>
              <a:rPr lang="en-US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</a:t>
            </a:r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里面有几个</a:t>
            </a:r>
            <a:r>
              <a:rPr lang="en-US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endParaRPr lang="zh-CN" altLang="en-US" sz="40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4332979" y="4288530"/>
            <a:ext cx="20351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56÷8=</a:t>
            </a:r>
          </a:p>
        </p:txBody>
      </p:sp>
      <p:sp>
        <p:nvSpPr>
          <p:cNvPr id="4" name="下箭头 3"/>
          <p:cNvSpPr/>
          <p:nvPr/>
        </p:nvSpPr>
        <p:spPr>
          <a:xfrm>
            <a:off x="5721869" y="3717029"/>
            <a:ext cx="433387" cy="431800"/>
          </a:xfrm>
          <a:prstGeom prst="downArrow">
            <a:avLst/>
          </a:prstGeom>
          <a:solidFill>
            <a:schemeClr val="bg1"/>
          </a:solidFill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35049" y="5445022"/>
            <a:ext cx="58388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答：可以买</a:t>
            </a: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</a:t>
            </a: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地球仪。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6291332" y="4288530"/>
            <a:ext cx="16811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（个）</a:t>
            </a:r>
          </a:p>
        </p:txBody>
      </p:sp>
      <p:sp>
        <p:nvSpPr>
          <p:cNvPr id="10247" name="TextBox 19"/>
          <p:cNvSpPr txBox="1">
            <a:spLocks noChangeArrowheads="1"/>
          </p:cNvSpPr>
          <p:nvPr/>
        </p:nvSpPr>
        <p:spPr bwMode="auto">
          <a:xfrm>
            <a:off x="1220512" y="1397691"/>
            <a:ext cx="9436100" cy="706438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一个地球仪</a:t>
            </a:r>
            <a:r>
              <a:rPr lang="en-US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8</a:t>
            </a:r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元，</a:t>
            </a:r>
            <a:r>
              <a:rPr lang="en-US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56</a:t>
            </a:r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元可以买几个</a:t>
            </a:r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地球仪</a:t>
            </a:r>
            <a:r>
              <a:rPr lang="zh-CN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？</a:t>
            </a:r>
            <a:endParaRPr lang="zh-CN" altLang="en-US" sz="40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2" grpId="0"/>
      <p:bldP spid="4" grpId="0" bldLvl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42999" y="1519942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验证方法：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930649" y="3794125"/>
            <a:ext cx="4330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8×7=56</a:t>
            </a: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684587" y="4802189"/>
            <a:ext cx="4822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56=56</a:t>
            </a: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，计算正确。</a:t>
            </a: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268998" y="2645595"/>
            <a:ext cx="9654004" cy="573683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用地球仪的单价乘购买地球仪的数量，看结果是否等于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19213" y="4241800"/>
            <a:ext cx="4902200" cy="706438"/>
            <a:chOff x="2520" y="6681"/>
            <a:chExt cx="7719" cy="1112"/>
          </a:xfrm>
        </p:grpSpPr>
        <p:grpSp>
          <p:nvGrpSpPr>
            <p:cNvPr id="12290" name="组合 12"/>
            <p:cNvGrpSpPr/>
            <p:nvPr/>
          </p:nvGrpSpPr>
          <p:grpSpPr>
            <a:xfrm>
              <a:off x="2520" y="6681"/>
              <a:ext cx="7719" cy="1112"/>
              <a:chOff x="8618" y="7953"/>
              <a:chExt cx="7716" cy="111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18" y="8018"/>
                <a:ext cx="1312" cy="890"/>
              </a:xfrm>
              <a:prstGeom prst="rect">
                <a:avLst/>
              </a:prstGeom>
              <a:solidFill>
                <a:srgbClr val="FFF25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92" name="文本框 3"/>
              <p:cNvSpPr txBox="1">
                <a:spLocks noChangeArrowheads="1"/>
              </p:cNvSpPr>
              <p:nvPr/>
            </p:nvSpPr>
            <p:spPr bwMode="auto">
              <a:xfrm>
                <a:off x="12530" y="7953"/>
                <a:ext cx="3804" cy="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       (</a:t>
                </a:r>
                <a:r>
                  <a:rPr lang="zh-CN" altLang="en-US" sz="40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元</a:t>
                </a:r>
                <a:r>
                  <a:rPr lang="en-US" altLang="zh-CN" sz="4000" b="1">
                    <a:solidFill>
                      <a:srgbClr val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1122" y="8018"/>
                <a:ext cx="1312" cy="890"/>
              </a:xfrm>
              <a:prstGeom prst="rect">
                <a:avLst/>
              </a:prstGeom>
              <a:solidFill>
                <a:srgbClr val="FFF25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3303" y="8018"/>
                <a:ext cx="1312" cy="890"/>
              </a:xfrm>
              <a:prstGeom prst="rect">
                <a:avLst/>
              </a:prstGeom>
              <a:solidFill>
                <a:srgbClr val="FFF25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3920" y="6681"/>
              <a:ext cx="1020" cy="1020"/>
            </a:xfrm>
            <a:prstGeom prst="ellipse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2296" name="文本框 1"/>
          <p:cNvSpPr txBox="1">
            <a:spLocks noChangeArrowheads="1"/>
          </p:cNvSpPr>
          <p:nvPr/>
        </p:nvSpPr>
        <p:spPr bwMode="auto">
          <a:xfrm>
            <a:off x="692150" y="1244210"/>
            <a:ext cx="9970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）如果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</a:t>
            </a:r>
            <a:r>
              <a:rPr lang="zh-CN" altLang="en-US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元买了</a:t>
            </a: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辆         ，一辆        多少钱？</a:t>
            </a:r>
            <a:endParaRPr lang="zh-CN" altLang="en-US" sz="36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131888" y="2915893"/>
            <a:ext cx="459105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</a:t>
            </a:r>
            <a:r>
              <a:rPr lang="en-US" altLang="zh-CN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</a:t>
            </a: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里面有几个</a:t>
            </a:r>
            <a:r>
              <a:rPr lang="en-US" altLang="zh-CN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6" name="下箭头 5"/>
          <p:cNvSpPr/>
          <p:nvPr/>
        </p:nvSpPr>
        <p:spPr>
          <a:xfrm>
            <a:off x="3013934" y="3584575"/>
            <a:ext cx="433387" cy="431800"/>
          </a:xfrm>
          <a:prstGeom prst="downArrow">
            <a:avLst/>
          </a:prstGeom>
          <a:solidFill>
            <a:schemeClr val="bg1"/>
          </a:solidFill>
          <a:ln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371666" y="4232455"/>
            <a:ext cx="3717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  ÷   6         4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131889" y="5310189"/>
            <a:ext cx="5838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答：一辆小汽车</a:t>
            </a: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</a:t>
            </a: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396315" y="2206840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验证方法：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6337300" y="2915893"/>
            <a:ext cx="459105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D82800"/>
            </a:solidFill>
            <a:rou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数量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总价</a:t>
            </a:r>
            <a:endParaRPr lang="zh-CN" altLang="en-US" sz="32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555410" y="4241801"/>
            <a:ext cx="433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6×4=24</a:t>
            </a: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521451" y="5310189"/>
            <a:ext cx="4822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24=24</a:t>
            </a: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，计算正确。</a:t>
            </a:r>
          </a:p>
        </p:txBody>
      </p:sp>
      <p:pic>
        <p:nvPicPr>
          <p:cNvPr id="12305" name="Picture 27" descr="小汽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 b="51361"/>
          <a:stretch>
            <a:fillRect/>
          </a:stretch>
        </p:blipFill>
        <p:spPr bwMode="auto">
          <a:xfrm>
            <a:off x="5390875" y="974697"/>
            <a:ext cx="11842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7" descr="小汽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 b="51361"/>
          <a:stretch>
            <a:fillRect/>
          </a:stretch>
        </p:blipFill>
        <p:spPr bwMode="auto">
          <a:xfrm>
            <a:off x="7593013" y="1018177"/>
            <a:ext cx="11858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23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3" grpId="0"/>
      <p:bldP spid="14" grpId="0"/>
      <p:bldP spid="15" grpId="0"/>
      <p:bldP spid="16" grpId="0" bldLvl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9"/>
          <a:stretch>
            <a:fillRect/>
          </a:stretch>
        </p:blipFill>
        <p:spPr bwMode="auto">
          <a:xfrm>
            <a:off x="2465389" y="1927226"/>
            <a:ext cx="7280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对话气泡: 圆角矩形 20"/>
          <p:cNvSpPr/>
          <p:nvPr/>
        </p:nvSpPr>
        <p:spPr>
          <a:xfrm>
            <a:off x="1610346" y="1022351"/>
            <a:ext cx="8255000" cy="754064"/>
          </a:xfrm>
          <a:prstGeom prst="wedgeRoundRectCallout">
            <a:avLst>
              <a:gd name="adj1" fmla="val 24216"/>
              <a:gd name="adj2" fmla="val 78796"/>
              <a:gd name="adj3" fmla="val 16667"/>
            </a:avLst>
          </a:prstGeom>
          <a:solidFill>
            <a:schemeClr val="bg1"/>
          </a:solidFill>
          <a:ln w="3175">
            <a:solidFill>
              <a:srgbClr val="D8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你还能提出其他数学问题并解答吗？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1684338" y="4465990"/>
            <a:ext cx="7802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问题一：买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个玩具熊需要多少元？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103079" y="5120042"/>
            <a:ext cx="4141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6×4=24</a:t>
            </a:r>
            <a:r>
              <a:rPr lang="zh-CN" altLang="en-US" sz="3200" b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1684338" y="5835649"/>
            <a:ext cx="6800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买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玩具熊需要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4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1930401" y="4646989"/>
            <a:ext cx="7326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问题二：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元可以买几个皮球？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337235" y="5191036"/>
            <a:ext cx="4141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36÷9=4</a:t>
            </a:r>
            <a:r>
              <a:rPr lang="zh-CN" altLang="en-US" sz="2800" b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（个）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1930400" y="5811042"/>
            <a:ext cx="6800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</a:t>
            </a: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36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元可以买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</a:t>
            </a: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皮球。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2"/>
          <a:stretch>
            <a:fillRect/>
          </a:stretch>
        </p:blipFill>
        <p:spPr bwMode="auto">
          <a:xfrm>
            <a:off x="1533526" y="1504413"/>
            <a:ext cx="89376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2763" y="341764"/>
            <a:ext cx="592137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42999" y="322459"/>
            <a:ext cx="4314825" cy="482633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1233</Words>
  <Application>Microsoft Office PowerPoint</Application>
  <PresentationFormat>宽屏</PresentationFormat>
  <Paragraphs>191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思源黑体 CN Heavy</vt:lpstr>
      <vt:lpstr>思源黑体 CN Regular</vt:lpstr>
      <vt:lpstr>思源黑体 CN Light</vt:lpstr>
      <vt:lpstr>思源黑体 CN Bold</vt:lpstr>
      <vt:lpstr>Arial</vt:lpstr>
      <vt:lpstr>宋体</vt:lpstr>
      <vt:lpstr>站酷庆科黄油体</vt:lpstr>
      <vt:lpstr>FandolFang R</vt:lpstr>
      <vt:lpstr>Times New Roman</vt:lpstr>
      <vt:lpstr>等线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cp:lastPrinted>2020-07-28T09:03:00Z</cp:lastPrinted>
  <dcterms:created xsi:type="dcterms:W3CDTF">2020-07-28T09:03:00Z</dcterms:created>
  <dcterms:modified xsi:type="dcterms:W3CDTF">2023-01-13T19:33:33Z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