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58.xml" ContentType="application/vnd.openxmlformats-officedocument.presentationml.tags+xml"/>
  <Override PartName="/ppt/notesSlides/notesSlide2.xml" ContentType="application/vnd.openxmlformats-officedocument.presentationml.notesSlide+xml"/>
  <Override PartName="/ppt/tags/tag59.xml" ContentType="application/vnd.openxmlformats-officedocument.presentationml.tags+xml"/>
  <Override PartName="/ppt/notesSlides/notesSlide3.xml" ContentType="application/vnd.openxmlformats-officedocument.presentationml.notesSlide+xml"/>
  <Override PartName="/ppt/tags/tag60.xml" ContentType="application/vnd.openxmlformats-officedocument.presentationml.tags+xml"/>
  <Override PartName="/ppt/notesSlides/notesSlide4.xml" ContentType="application/vnd.openxmlformats-officedocument.presentationml.notesSlide+xml"/>
  <Override PartName="/ppt/tags/tag61.xml" ContentType="application/vnd.openxmlformats-officedocument.presentationml.tags+xml"/>
  <Override PartName="/ppt/notesSlides/notesSlide5.xml" ContentType="application/vnd.openxmlformats-officedocument.presentationml.notesSlide+xml"/>
  <Override PartName="/ppt/tags/tag62.xml" ContentType="application/vnd.openxmlformats-officedocument.presentationml.tags+xml"/>
  <Override PartName="/ppt/notesSlides/notesSlide6.xml" ContentType="application/vnd.openxmlformats-officedocument.presentationml.notesSlide+xml"/>
  <Override PartName="/ppt/tags/tag63.xml" ContentType="application/vnd.openxmlformats-officedocument.presentationml.tags+xml"/>
  <Override PartName="/ppt/notesSlides/notesSlide7.xml" ContentType="application/vnd.openxmlformats-officedocument.presentationml.notesSlide+xml"/>
  <Override PartName="/ppt/tags/tag64.xml" ContentType="application/vnd.openxmlformats-officedocument.presentationml.tags+xml"/>
  <Override PartName="/ppt/notesSlides/notesSlide8.xml" ContentType="application/vnd.openxmlformats-officedocument.presentationml.notesSlide+xml"/>
  <Override PartName="/ppt/tags/tag65.xml" ContentType="application/vnd.openxmlformats-officedocument.presentationml.tags+xml"/>
  <Override PartName="/ppt/notesSlides/notesSlide9.xml" ContentType="application/vnd.openxmlformats-officedocument.presentationml.notesSlide+xml"/>
  <Override PartName="/ppt/tags/tag66.xml" ContentType="application/vnd.openxmlformats-officedocument.presentationml.tags+xml"/>
  <Override PartName="/ppt/notesSlides/notesSlide10.xml" ContentType="application/vnd.openxmlformats-officedocument.presentationml.notesSlide+xml"/>
  <Override PartName="/ppt/tags/tag67.xml" ContentType="application/vnd.openxmlformats-officedocument.presentationml.tags+xml"/>
  <Override PartName="/ppt/notesSlides/notesSlide11.xml" ContentType="application/vnd.openxmlformats-officedocument.presentationml.notesSlide+xml"/>
  <Override PartName="/ppt/tags/tag68.xml" ContentType="application/vnd.openxmlformats-officedocument.presentationml.tags+xml"/>
  <Override PartName="/ppt/notesSlides/notesSlide12.xml" ContentType="application/vnd.openxmlformats-officedocument.presentationml.notesSlide+xml"/>
  <Override PartName="/ppt/tags/tag69.xml" ContentType="application/vnd.openxmlformats-officedocument.presentationml.tags+xml"/>
  <Override PartName="/ppt/notesSlides/notesSlide13.xml" ContentType="application/vnd.openxmlformats-officedocument.presentationml.notesSlide+xml"/>
  <Override PartName="/ppt/tags/tag70.xml" ContentType="application/vnd.openxmlformats-officedocument.presentationml.tags+xml"/>
  <Override PartName="/ppt/notesSlides/notesSlide14.xml" ContentType="application/vnd.openxmlformats-officedocument.presentationml.notesSlide+xml"/>
  <Override PartName="/ppt/tags/tag71.xml" ContentType="application/vnd.openxmlformats-officedocument.presentationml.tags+xml"/>
  <Override PartName="/ppt/notesSlides/notesSlide15.xml" ContentType="application/vnd.openxmlformats-officedocument.presentationml.notesSlide+xml"/>
  <Override PartName="/ppt/tags/tag72.xml" ContentType="application/vnd.openxmlformats-officedocument.presentationml.tags+xml"/>
  <Override PartName="/ppt/notesSlides/notesSlide16.xml" ContentType="application/vnd.openxmlformats-officedocument.presentationml.notesSlide+xml"/>
  <Override PartName="/ppt/tags/tag73.xml" ContentType="application/vnd.openxmlformats-officedocument.presentationml.tags+xml"/>
  <Override PartName="/ppt/notesSlides/notesSlide17.xml" ContentType="application/vnd.openxmlformats-officedocument.presentationml.notesSlide+xml"/>
  <Override PartName="/ppt/tags/tag74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54" r:id="rId2"/>
  </p:sldMasterIdLst>
  <p:notesMasterIdLst>
    <p:notesMasterId r:id="rId22"/>
  </p:notesMasterIdLst>
  <p:handoutMasterIdLst>
    <p:handoutMasterId r:id="rId23"/>
  </p:handoutMasterIdLst>
  <p:sldIdLst>
    <p:sldId id="256" r:id="rId3"/>
    <p:sldId id="369" r:id="rId4"/>
    <p:sldId id="370" r:id="rId5"/>
    <p:sldId id="371" r:id="rId6"/>
    <p:sldId id="372" r:id="rId7"/>
    <p:sldId id="373" r:id="rId8"/>
    <p:sldId id="374" r:id="rId9"/>
    <p:sldId id="375" r:id="rId10"/>
    <p:sldId id="376" r:id="rId11"/>
    <p:sldId id="377" r:id="rId12"/>
    <p:sldId id="378" r:id="rId13"/>
    <p:sldId id="379" r:id="rId14"/>
    <p:sldId id="380" r:id="rId15"/>
    <p:sldId id="381" r:id="rId16"/>
    <p:sldId id="382" r:id="rId17"/>
    <p:sldId id="383" r:id="rId18"/>
    <p:sldId id="384" r:id="rId19"/>
    <p:sldId id="385" r:id="rId20"/>
    <p:sldId id="257" r:id="rId21"/>
  </p:sldIdLst>
  <p:sldSz cx="12192000" cy="6858000"/>
  <p:notesSz cx="6858000" cy="9144000"/>
  <p:embeddedFontLst>
    <p:embeddedFont>
      <p:font typeface="黑体" panose="02010609060101010101" pitchFamily="49" charset="-122"/>
      <p:regular r:id="rId24"/>
    </p:embeddedFont>
    <p:embeddedFont>
      <p:font typeface="微软雅黑" panose="020B0503020204020204" pitchFamily="34" charset="-122"/>
      <p:regular r:id="rId25"/>
      <p:bold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方正舒体" panose="02010601030101010101" pitchFamily="2" charset="-122"/>
      <p:regular r:id="rId31"/>
    </p:embeddedFont>
    <p:embeddedFont>
      <p:font typeface="FandolFang R" panose="02010600030101010101" charset="-122"/>
      <p:regular r:id="rId32"/>
    </p:embeddedFont>
    <p:embeddedFont>
      <p:font typeface="演示斜黑体" panose="02010600030101010101" charset="-122"/>
      <p:regular r:id="rId33"/>
    </p:embeddedFont>
    <p:embeddedFont>
      <p:font typeface="楷体" panose="02010609060101010101" pitchFamily="49" charset="-122"/>
      <p:regular r:id="rId34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1" d="100"/>
          <a:sy n="81" d="100"/>
        </p:scale>
        <p:origin x="48" y="7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3.fntdata"/><Relationship Id="rId21" Type="http://schemas.openxmlformats.org/officeDocument/2006/relationships/slide" Target="slides/slide19.xml"/><Relationship Id="rId34" Type="http://schemas.openxmlformats.org/officeDocument/2006/relationships/font" Target="fonts/font11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28" Type="http://schemas.openxmlformats.org/officeDocument/2006/relationships/font" Target="fonts/font5.fntdata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2010600030101010101" pitchFamily="50" charset="-122"/>
                <a:ea typeface="FandolFang R" panose="02010600030101010101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2010600030101010101" pitchFamily="50" charset="-122"/>
                <a:ea typeface="FandolFang R" panose="02010600030101010101" pitchFamily="50" charset="-122"/>
              </a:defRPr>
            </a:lvl1pPr>
          </a:lstStyle>
          <a:p>
            <a:fld id="{4D75362D-C378-48F6-ABF7-F8BE4BF27274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2010600030101010101" pitchFamily="50" charset="-122"/>
                <a:ea typeface="FandolFang R" panose="02010600030101010101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2010600030101010101" pitchFamily="50" charset="-122"/>
                <a:ea typeface="FandolFang R" panose="02010600030101010101" pitchFamily="50" charset="-122"/>
              </a:defRPr>
            </a:lvl1pPr>
          </a:lstStyle>
          <a:p>
            <a:fld id="{9ACA1963-7720-43D7-999D-545624F65E25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2010600030101010101" pitchFamily="50" charset="-122"/>
        <a:ea typeface="FandolFang R" panose="02010600030101010101" pitchFamily="50" charset="-122"/>
        <a:cs typeface="+mn-cs"/>
      </a:defRPr>
    </a:lvl1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CA1963-7720-43D7-999D-545624F65E25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CA1963-7720-43D7-999D-545624F65E25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CA1963-7720-43D7-999D-545624F65E25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CA1963-7720-43D7-999D-545624F65E25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CA1963-7720-43D7-999D-545624F65E25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CA1963-7720-43D7-999D-545624F65E25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CA1963-7720-43D7-999D-545624F65E25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CA1963-7720-43D7-999D-545624F65E25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CA1963-7720-43D7-999D-545624F65E25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CA1963-7720-43D7-999D-545624F65E25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CA1963-7720-43D7-999D-545624F65E25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CA1963-7720-43D7-999D-545624F65E25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CA1963-7720-43D7-999D-545624F65E25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CA1963-7720-43D7-999D-545624F65E25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CA1963-7720-43D7-999D-545624F65E25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CA1963-7720-43D7-999D-545624F65E25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CA1963-7720-43D7-999D-545624F65E25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CA1963-7720-43D7-999D-545624F65E25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CA1963-7720-43D7-999D-545624F65E25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34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4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40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tags" Target="../tags/tag43.xml"/><Relationship Id="rId5" Type="http://schemas.openxmlformats.org/officeDocument/2006/relationships/tags" Target="../tags/tag42.xml"/><Relationship Id="rId4" Type="http://schemas.openxmlformats.org/officeDocument/2006/relationships/tags" Target="../tags/tag4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48.xml"/><Relationship Id="rId4" Type="http://schemas.openxmlformats.org/officeDocument/2006/relationships/tags" Target="../tags/tag47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5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57.xml"/><Relationship Id="rId4" Type="http://schemas.openxmlformats.org/officeDocument/2006/relationships/tags" Target="../tags/tag5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tags" Target="../tags/tag22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30.xml"/><Relationship Id="rId3" Type="http://schemas.openxmlformats.org/officeDocument/2006/relationships/tags" Target="../tags/tag25.xml"/><Relationship Id="rId7" Type="http://schemas.openxmlformats.org/officeDocument/2006/relationships/tags" Target="../tags/tag29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4" Type="http://schemas.openxmlformats.org/officeDocument/2006/relationships/tags" Target="../tags/tag26.xml"/><Relationship Id="rId9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D328-291A-47AC-BDFD-986BBBD9F7A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03F8-67D8-4B14-B435-8036BD8CFE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/>
              <a:t>2023-01-10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DC12E0-374C-4F89-9774-53376302D1A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ags" Target="../tags/tag1.xml"/><Relationship Id="rId17" Type="http://schemas.openxmlformats.org/officeDocument/2006/relationships/tags" Target="../tags/tag6.xml"/><Relationship Id="rId2" Type="http://schemas.openxmlformats.org/officeDocument/2006/relationships/slideLayout" Target="../slideLayouts/slideLayout7.xml"/><Relationship Id="rId16" Type="http://schemas.openxmlformats.org/officeDocument/2006/relationships/tags" Target="../tags/tag5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15" Type="http://schemas.openxmlformats.org/officeDocument/2006/relationships/tags" Target="../tags/tag4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custDataLst>
      <p:tags r:id="rId12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6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7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9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0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1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2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3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8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9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0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3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4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5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70" r="17514" b="2368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 rot="10800000">
            <a:off x="-2" y="0"/>
            <a:ext cx="11503743" cy="6858000"/>
          </a:xfrm>
          <a:prstGeom prst="rect">
            <a:avLst/>
          </a:prstGeom>
          <a:gradFill>
            <a:gsLst>
              <a:gs pos="0">
                <a:srgbClr val="142139">
                  <a:alpha val="0"/>
                </a:srgbClr>
              </a:gs>
              <a:gs pos="100000">
                <a:srgbClr val="142139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矩形 259"/>
          <p:cNvSpPr>
            <a:spLocks noChangeArrowheads="1"/>
          </p:cNvSpPr>
          <p:nvPr/>
        </p:nvSpPr>
        <p:spPr bwMode="auto">
          <a:xfrm>
            <a:off x="1038108" y="4696221"/>
            <a:ext cx="1977177" cy="31686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  <a:effectLst/>
        </p:spPr>
        <p:txBody>
          <a:bodyPr wrap="square" lIns="36000" tIns="36000" rIns="36000" bIns="36000" anchor="t" anchorCtr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lvl="0" algn="ctr" defTabSz="457200">
              <a:spcBef>
                <a:spcPts val="0"/>
              </a:spcBef>
              <a:buNone/>
              <a:defRPr/>
            </a:pPr>
            <a:r>
              <a:rPr lang="zh-CN" altLang="en-US" sz="1600" kern="0" smtClean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主讲人：</a:t>
            </a:r>
            <a:r>
              <a:rPr lang="en-US" altLang="zh-CN" sz="1600" kern="0" smtClean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PPT818</a:t>
            </a:r>
            <a:endParaRPr lang="en-US" altLang="zh-CN" sz="1600" kern="0" dirty="0">
              <a:solidFill>
                <a:schemeClr val="bg1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矩形 259"/>
          <p:cNvSpPr>
            <a:spLocks noChangeArrowheads="1"/>
          </p:cNvSpPr>
          <p:nvPr/>
        </p:nvSpPr>
        <p:spPr bwMode="auto">
          <a:xfrm>
            <a:off x="3224842" y="4694552"/>
            <a:ext cx="1738171" cy="31892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  <a:effectLst/>
        </p:spPr>
        <p:txBody>
          <a:bodyPr wrap="square" lIns="36000" tIns="36000" rIns="36000" bIns="36000" anchor="t" anchorCtr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时间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: xxx</a:t>
            </a:r>
          </a:p>
        </p:txBody>
      </p:sp>
      <p:sp>
        <p:nvSpPr>
          <p:cNvPr id="9" name="矩形 259"/>
          <p:cNvSpPr>
            <a:spLocks noChangeArrowheads="1"/>
          </p:cNvSpPr>
          <p:nvPr/>
        </p:nvSpPr>
        <p:spPr bwMode="auto">
          <a:xfrm>
            <a:off x="1038108" y="1497506"/>
            <a:ext cx="5305542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dist" defTabSz="457200">
              <a:buFont typeface="Arial" panose="020B0604020202020204" pitchFamily="34" charset="0"/>
              <a:buNone/>
            </a:pPr>
            <a:r>
              <a:rPr lang="zh-CN" altLang="en-US" sz="9600" dirty="0">
                <a:solidFill>
                  <a:schemeClr val="bg1"/>
                </a:solidFill>
                <a:latin typeface="演示斜黑体" panose="02010600030101010101" pitchFamily="50" charset="-122"/>
                <a:ea typeface="演示斜黑体" panose="02010600030101010101" pitchFamily="50" charset="-122"/>
                <a:cs typeface="Arial" panose="020B0604020202020204" pitchFamily="34" charset="0"/>
                <a:sym typeface="Arial" panose="020B0604020202020204" pitchFamily="34" charset="0"/>
              </a:rPr>
              <a:t>京剧趣谈</a:t>
            </a:r>
            <a:endParaRPr lang="en-US" altLang="zh-CN" sz="9600" dirty="0">
              <a:solidFill>
                <a:schemeClr val="bg1"/>
              </a:solidFill>
              <a:latin typeface="演示斜黑体" panose="02010600030101010101" pitchFamily="50" charset="-122"/>
              <a:ea typeface="演示斜黑体" panose="02010600030101010101" pitchFamily="50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038108" y="3439733"/>
            <a:ext cx="38250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457200"/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语文 六年级 上册 配人教版</a:t>
            </a:r>
          </a:p>
        </p:txBody>
      </p:sp>
      <p:cxnSp>
        <p:nvCxnSpPr>
          <p:cNvPr id="11" name="直接连接符 10"/>
          <p:cNvCxnSpPr/>
          <p:nvPr/>
        </p:nvCxnSpPr>
        <p:spPr>
          <a:xfrm rot="10800000">
            <a:off x="1038108" y="3316920"/>
            <a:ext cx="5473670" cy="0"/>
          </a:xfrm>
          <a:prstGeom prst="line">
            <a:avLst/>
          </a:prstGeom>
          <a:ln w="25400" cap="rnd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animBg="1"/>
      <p:bldP spid="9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1"/>
          <p:cNvSpPr/>
          <p:nvPr/>
        </p:nvSpPr>
        <p:spPr>
          <a:xfrm>
            <a:off x="162560" y="284480"/>
            <a:ext cx="2694940" cy="638056"/>
          </a:xfrm>
          <a:prstGeom prst="roundRect">
            <a:avLst>
              <a:gd name="adj" fmla="val 50000"/>
            </a:avLst>
          </a:prstGeom>
          <a:solidFill>
            <a:srgbClr val="1421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smiling-tooth-with-hands_33918"/>
          <p:cNvSpPr>
            <a:spLocks noChangeAspect="1"/>
          </p:cNvSpPr>
          <p:nvPr/>
        </p:nvSpPr>
        <p:spPr bwMode="auto">
          <a:xfrm>
            <a:off x="473896" y="453715"/>
            <a:ext cx="340631" cy="340631"/>
          </a:xfrm>
          <a:custGeom>
            <a:avLst/>
            <a:gdLst>
              <a:gd name="T0" fmla="*/ 12000 w 12800"/>
              <a:gd name="T1" fmla="*/ 11200 h 12800"/>
              <a:gd name="T2" fmla="*/ 7176 w 12800"/>
              <a:gd name="T3" fmla="*/ 12121 h 12800"/>
              <a:gd name="T4" fmla="*/ 6400 w 12800"/>
              <a:gd name="T5" fmla="*/ 12800 h 12800"/>
              <a:gd name="T6" fmla="*/ 5624 w 12800"/>
              <a:gd name="T7" fmla="*/ 12121 h 12800"/>
              <a:gd name="T8" fmla="*/ 800 w 12800"/>
              <a:gd name="T9" fmla="*/ 11200 h 12800"/>
              <a:gd name="T10" fmla="*/ 0 w 12800"/>
              <a:gd name="T11" fmla="*/ 10400 h 12800"/>
              <a:gd name="T12" fmla="*/ 0 w 12800"/>
              <a:gd name="T13" fmla="*/ 800 h 12800"/>
              <a:gd name="T14" fmla="*/ 800 w 12800"/>
              <a:gd name="T15" fmla="*/ 0 h 12800"/>
              <a:gd name="T16" fmla="*/ 879 w 12800"/>
              <a:gd name="T17" fmla="*/ 16 h 12800"/>
              <a:gd name="T18" fmla="*/ 6400 w 12800"/>
              <a:gd name="T19" fmla="*/ 1600 h 12800"/>
              <a:gd name="T20" fmla="*/ 11921 w 12800"/>
              <a:gd name="T21" fmla="*/ 16 h 12800"/>
              <a:gd name="T22" fmla="*/ 12000 w 12800"/>
              <a:gd name="T23" fmla="*/ 0 h 12800"/>
              <a:gd name="T24" fmla="*/ 12800 w 12800"/>
              <a:gd name="T25" fmla="*/ 800 h 12800"/>
              <a:gd name="T26" fmla="*/ 12800 w 12800"/>
              <a:gd name="T27" fmla="*/ 10400 h 12800"/>
              <a:gd name="T28" fmla="*/ 12000 w 12800"/>
              <a:gd name="T29" fmla="*/ 11200 h 12800"/>
              <a:gd name="T30" fmla="*/ 5600 w 12800"/>
              <a:gd name="T31" fmla="*/ 2507 h 12800"/>
              <a:gd name="T32" fmla="*/ 1600 w 12800"/>
              <a:gd name="T33" fmla="*/ 1670 h 12800"/>
              <a:gd name="T34" fmla="*/ 1600 w 12800"/>
              <a:gd name="T35" fmla="*/ 9643 h 12800"/>
              <a:gd name="T36" fmla="*/ 5600 w 12800"/>
              <a:gd name="T37" fmla="*/ 10400 h 12800"/>
              <a:gd name="T38" fmla="*/ 5600 w 12800"/>
              <a:gd name="T39" fmla="*/ 2507 h 12800"/>
              <a:gd name="T40" fmla="*/ 11200 w 12800"/>
              <a:gd name="T41" fmla="*/ 1670 h 12800"/>
              <a:gd name="T42" fmla="*/ 7200 w 12800"/>
              <a:gd name="T43" fmla="*/ 2506 h 12800"/>
              <a:gd name="T44" fmla="*/ 7200 w 12800"/>
              <a:gd name="T45" fmla="*/ 10400 h 12800"/>
              <a:gd name="T46" fmla="*/ 11200 w 12800"/>
              <a:gd name="T47" fmla="*/ 9644 h 12800"/>
              <a:gd name="T48" fmla="*/ 11200 w 12800"/>
              <a:gd name="T49" fmla="*/ 1670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800" h="12800">
                <a:moveTo>
                  <a:pt x="12000" y="11200"/>
                </a:moveTo>
                <a:cubicBezTo>
                  <a:pt x="10776" y="11254"/>
                  <a:pt x="8442" y="11463"/>
                  <a:pt x="7176" y="12121"/>
                </a:cubicBezTo>
                <a:cubicBezTo>
                  <a:pt x="7116" y="12503"/>
                  <a:pt x="6799" y="12800"/>
                  <a:pt x="6400" y="12800"/>
                </a:cubicBezTo>
                <a:cubicBezTo>
                  <a:pt x="6002" y="12800"/>
                  <a:pt x="5684" y="12503"/>
                  <a:pt x="5624" y="12121"/>
                </a:cubicBezTo>
                <a:cubicBezTo>
                  <a:pt x="4358" y="11463"/>
                  <a:pt x="2024" y="11254"/>
                  <a:pt x="800" y="11200"/>
                </a:cubicBezTo>
                <a:cubicBezTo>
                  <a:pt x="358" y="11200"/>
                  <a:pt x="0" y="10842"/>
                  <a:pt x="0" y="10400"/>
                </a:cubicBezTo>
                <a:lnTo>
                  <a:pt x="0" y="800"/>
                </a:lnTo>
                <a:cubicBezTo>
                  <a:pt x="0" y="358"/>
                  <a:pt x="358" y="0"/>
                  <a:pt x="800" y="0"/>
                </a:cubicBezTo>
                <a:cubicBezTo>
                  <a:pt x="828" y="0"/>
                  <a:pt x="851" y="14"/>
                  <a:pt x="879" y="16"/>
                </a:cubicBezTo>
                <a:cubicBezTo>
                  <a:pt x="6381" y="158"/>
                  <a:pt x="6400" y="1600"/>
                  <a:pt x="6400" y="1600"/>
                </a:cubicBezTo>
                <a:cubicBezTo>
                  <a:pt x="6400" y="1600"/>
                  <a:pt x="6419" y="158"/>
                  <a:pt x="11921" y="16"/>
                </a:cubicBezTo>
                <a:cubicBezTo>
                  <a:pt x="11949" y="14"/>
                  <a:pt x="11972" y="0"/>
                  <a:pt x="12000" y="0"/>
                </a:cubicBezTo>
                <a:cubicBezTo>
                  <a:pt x="12442" y="0"/>
                  <a:pt x="12800" y="358"/>
                  <a:pt x="12800" y="800"/>
                </a:cubicBezTo>
                <a:lnTo>
                  <a:pt x="12800" y="10400"/>
                </a:lnTo>
                <a:cubicBezTo>
                  <a:pt x="12800" y="10842"/>
                  <a:pt x="12442" y="11200"/>
                  <a:pt x="12000" y="11200"/>
                </a:cubicBezTo>
                <a:close/>
                <a:moveTo>
                  <a:pt x="5600" y="2507"/>
                </a:moveTo>
                <a:cubicBezTo>
                  <a:pt x="4568" y="1982"/>
                  <a:pt x="2861" y="1764"/>
                  <a:pt x="1600" y="1670"/>
                </a:cubicBezTo>
                <a:lnTo>
                  <a:pt x="1600" y="9643"/>
                </a:lnTo>
                <a:cubicBezTo>
                  <a:pt x="3747" y="9753"/>
                  <a:pt x="4949" y="10074"/>
                  <a:pt x="5600" y="10400"/>
                </a:cubicBezTo>
                <a:lnTo>
                  <a:pt x="5600" y="2507"/>
                </a:lnTo>
                <a:close/>
                <a:moveTo>
                  <a:pt x="11200" y="1670"/>
                </a:moveTo>
                <a:cubicBezTo>
                  <a:pt x="9940" y="1764"/>
                  <a:pt x="8232" y="1982"/>
                  <a:pt x="7200" y="2506"/>
                </a:cubicBezTo>
                <a:lnTo>
                  <a:pt x="7200" y="10400"/>
                </a:lnTo>
                <a:cubicBezTo>
                  <a:pt x="7851" y="10074"/>
                  <a:pt x="9052" y="9753"/>
                  <a:pt x="11200" y="9644"/>
                </a:cubicBezTo>
                <a:lnTo>
                  <a:pt x="11200" y="16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句段感知</a:t>
            </a:r>
          </a:p>
        </p:txBody>
      </p:sp>
      <p:sp>
        <p:nvSpPr>
          <p:cNvPr id="18" name="圆角矩形标注 37"/>
          <p:cNvSpPr/>
          <p:nvPr/>
        </p:nvSpPr>
        <p:spPr>
          <a:xfrm>
            <a:off x="8225550" y="1209006"/>
            <a:ext cx="1602447" cy="419172"/>
          </a:xfrm>
          <a:prstGeom prst="wedgeRoundRectCallout">
            <a:avLst>
              <a:gd name="adj1" fmla="val -42964"/>
              <a:gd name="adj2" fmla="val 98322"/>
              <a:gd name="adj3" fmla="val 16667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承接上文。</a:t>
            </a:r>
          </a:p>
        </p:txBody>
      </p:sp>
      <p:sp>
        <p:nvSpPr>
          <p:cNvPr id="19" name="云形标注 23"/>
          <p:cNvSpPr/>
          <p:nvPr/>
        </p:nvSpPr>
        <p:spPr>
          <a:xfrm>
            <a:off x="349427" y="1989178"/>
            <a:ext cx="2990478" cy="1828649"/>
          </a:xfrm>
          <a:prstGeom prst="cloudCallou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0" name="TextBox 1"/>
          <p:cNvSpPr txBox="1"/>
          <p:nvPr/>
        </p:nvSpPr>
        <p:spPr>
          <a:xfrm>
            <a:off x="696101" y="2197045"/>
            <a:ext cx="2442845" cy="149367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虚拟道具在京剧表演艺术中有什么作用？</a:t>
            </a:r>
          </a:p>
        </p:txBody>
      </p:sp>
      <p:sp>
        <p:nvSpPr>
          <p:cNvPr id="21" name="圆角矩形标注 29"/>
          <p:cNvSpPr/>
          <p:nvPr/>
        </p:nvSpPr>
        <p:spPr>
          <a:xfrm>
            <a:off x="9066822" y="2585177"/>
            <a:ext cx="2858770" cy="644674"/>
          </a:xfrm>
          <a:prstGeom prst="wedgeRoundRectCallout">
            <a:avLst>
              <a:gd name="adj1" fmla="val -67261"/>
              <a:gd name="adj2" fmla="val -64948"/>
              <a:gd name="adj3" fmla="val 16667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开启下文写虚拟道具。</a:t>
            </a:r>
          </a:p>
        </p:txBody>
      </p:sp>
      <p:sp>
        <p:nvSpPr>
          <p:cNvPr id="22" name="矩形 21"/>
          <p:cNvSpPr/>
          <p:nvPr/>
        </p:nvSpPr>
        <p:spPr>
          <a:xfrm>
            <a:off x="3690590" y="1683822"/>
            <a:ext cx="7410829" cy="10112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马鞭是实在的道具，是可感觉可使用的。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京剧还有一些虚拟的道具，但一样可感觉可使用。</a:t>
            </a:r>
          </a:p>
        </p:txBody>
      </p:sp>
      <p:sp>
        <p:nvSpPr>
          <p:cNvPr id="23" name="矩形 22"/>
          <p:cNvSpPr/>
          <p:nvPr/>
        </p:nvSpPr>
        <p:spPr>
          <a:xfrm>
            <a:off x="3410242" y="3309407"/>
            <a:ext cx="5439869" cy="58881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举例：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《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拾玉镯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》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中的小姑娘纳鞋底</a:t>
            </a:r>
          </a:p>
        </p:txBody>
      </p:sp>
      <p:sp>
        <p:nvSpPr>
          <p:cNvPr id="24" name="矩形 23"/>
          <p:cNvSpPr/>
          <p:nvPr/>
        </p:nvSpPr>
        <p:spPr>
          <a:xfrm>
            <a:off x="3410242" y="3882396"/>
            <a:ext cx="7225030" cy="58881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虚拟道具在演员手里，“无”远远胜过了“有”。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60" y="3440414"/>
            <a:ext cx="2565136" cy="339598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ldLvl="0" animBg="1"/>
      <p:bldP spid="19" grpId="0" animBg="1"/>
      <p:bldP spid="20" grpId="0"/>
      <p:bldP spid="21" grpId="0" bldLvl="0" animBg="1"/>
      <p:bldP spid="22" grpId="0"/>
      <p:bldP spid="23" grpId="0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1"/>
          <p:cNvSpPr/>
          <p:nvPr/>
        </p:nvSpPr>
        <p:spPr>
          <a:xfrm>
            <a:off x="162560" y="284480"/>
            <a:ext cx="2694940" cy="638056"/>
          </a:xfrm>
          <a:prstGeom prst="roundRect">
            <a:avLst>
              <a:gd name="adj" fmla="val 50000"/>
            </a:avLst>
          </a:prstGeom>
          <a:solidFill>
            <a:srgbClr val="1421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smiling-tooth-with-hands_33918"/>
          <p:cNvSpPr>
            <a:spLocks noChangeAspect="1"/>
          </p:cNvSpPr>
          <p:nvPr/>
        </p:nvSpPr>
        <p:spPr bwMode="auto">
          <a:xfrm>
            <a:off x="473896" y="453715"/>
            <a:ext cx="340631" cy="340631"/>
          </a:xfrm>
          <a:custGeom>
            <a:avLst/>
            <a:gdLst>
              <a:gd name="T0" fmla="*/ 12000 w 12800"/>
              <a:gd name="T1" fmla="*/ 11200 h 12800"/>
              <a:gd name="T2" fmla="*/ 7176 w 12800"/>
              <a:gd name="T3" fmla="*/ 12121 h 12800"/>
              <a:gd name="T4" fmla="*/ 6400 w 12800"/>
              <a:gd name="T5" fmla="*/ 12800 h 12800"/>
              <a:gd name="T6" fmla="*/ 5624 w 12800"/>
              <a:gd name="T7" fmla="*/ 12121 h 12800"/>
              <a:gd name="T8" fmla="*/ 800 w 12800"/>
              <a:gd name="T9" fmla="*/ 11200 h 12800"/>
              <a:gd name="T10" fmla="*/ 0 w 12800"/>
              <a:gd name="T11" fmla="*/ 10400 h 12800"/>
              <a:gd name="T12" fmla="*/ 0 w 12800"/>
              <a:gd name="T13" fmla="*/ 800 h 12800"/>
              <a:gd name="T14" fmla="*/ 800 w 12800"/>
              <a:gd name="T15" fmla="*/ 0 h 12800"/>
              <a:gd name="T16" fmla="*/ 879 w 12800"/>
              <a:gd name="T17" fmla="*/ 16 h 12800"/>
              <a:gd name="T18" fmla="*/ 6400 w 12800"/>
              <a:gd name="T19" fmla="*/ 1600 h 12800"/>
              <a:gd name="T20" fmla="*/ 11921 w 12800"/>
              <a:gd name="T21" fmla="*/ 16 h 12800"/>
              <a:gd name="T22" fmla="*/ 12000 w 12800"/>
              <a:gd name="T23" fmla="*/ 0 h 12800"/>
              <a:gd name="T24" fmla="*/ 12800 w 12800"/>
              <a:gd name="T25" fmla="*/ 800 h 12800"/>
              <a:gd name="T26" fmla="*/ 12800 w 12800"/>
              <a:gd name="T27" fmla="*/ 10400 h 12800"/>
              <a:gd name="T28" fmla="*/ 12000 w 12800"/>
              <a:gd name="T29" fmla="*/ 11200 h 12800"/>
              <a:gd name="T30" fmla="*/ 5600 w 12800"/>
              <a:gd name="T31" fmla="*/ 2507 h 12800"/>
              <a:gd name="T32" fmla="*/ 1600 w 12800"/>
              <a:gd name="T33" fmla="*/ 1670 h 12800"/>
              <a:gd name="T34" fmla="*/ 1600 w 12800"/>
              <a:gd name="T35" fmla="*/ 9643 h 12800"/>
              <a:gd name="T36" fmla="*/ 5600 w 12800"/>
              <a:gd name="T37" fmla="*/ 10400 h 12800"/>
              <a:gd name="T38" fmla="*/ 5600 w 12800"/>
              <a:gd name="T39" fmla="*/ 2507 h 12800"/>
              <a:gd name="T40" fmla="*/ 11200 w 12800"/>
              <a:gd name="T41" fmla="*/ 1670 h 12800"/>
              <a:gd name="T42" fmla="*/ 7200 w 12800"/>
              <a:gd name="T43" fmla="*/ 2506 h 12800"/>
              <a:gd name="T44" fmla="*/ 7200 w 12800"/>
              <a:gd name="T45" fmla="*/ 10400 h 12800"/>
              <a:gd name="T46" fmla="*/ 11200 w 12800"/>
              <a:gd name="T47" fmla="*/ 9644 h 12800"/>
              <a:gd name="T48" fmla="*/ 11200 w 12800"/>
              <a:gd name="T49" fmla="*/ 1670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800" h="12800">
                <a:moveTo>
                  <a:pt x="12000" y="11200"/>
                </a:moveTo>
                <a:cubicBezTo>
                  <a:pt x="10776" y="11254"/>
                  <a:pt x="8442" y="11463"/>
                  <a:pt x="7176" y="12121"/>
                </a:cubicBezTo>
                <a:cubicBezTo>
                  <a:pt x="7116" y="12503"/>
                  <a:pt x="6799" y="12800"/>
                  <a:pt x="6400" y="12800"/>
                </a:cubicBezTo>
                <a:cubicBezTo>
                  <a:pt x="6002" y="12800"/>
                  <a:pt x="5684" y="12503"/>
                  <a:pt x="5624" y="12121"/>
                </a:cubicBezTo>
                <a:cubicBezTo>
                  <a:pt x="4358" y="11463"/>
                  <a:pt x="2024" y="11254"/>
                  <a:pt x="800" y="11200"/>
                </a:cubicBezTo>
                <a:cubicBezTo>
                  <a:pt x="358" y="11200"/>
                  <a:pt x="0" y="10842"/>
                  <a:pt x="0" y="10400"/>
                </a:cubicBezTo>
                <a:lnTo>
                  <a:pt x="0" y="800"/>
                </a:lnTo>
                <a:cubicBezTo>
                  <a:pt x="0" y="358"/>
                  <a:pt x="358" y="0"/>
                  <a:pt x="800" y="0"/>
                </a:cubicBezTo>
                <a:cubicBezTo>
                  <a:pt x="828" y="0"/>
                  <a:pt x="851" y="14"/>
                  <a:pt x="879" y="16"/>
                </a:cubicBezTo>
                <a:cubicBezTo>
                  <a:pt x="6381" y="158"/>
                  <a:pt x="6400" y="1600"/>
                  <a:pt x="6400" y="1600"/>
                </a:cubicBezTo>
                <a:cubicBezTo>
                  <a:pt x="6400" y="1600"/>
                  <a:pt x="6419" y="158"/>
                  <a:pt x="11921" y="16"/>
                </a:cubicBezTo>
                <a:cubicBezTo>
                  <a:pt x="11949" y="14"/>
                  <a:pt x="11972" y="0"/>
                  <a:pt x="12000" y="0"/>
                </a:cubicBezTo>
                <a:cubicBezTo>
                  <a:pt x="12442" y="0"/>
                  <a:pt x="12800" y="358"/>
                  <a:pt x="12800" y="800"/>
                </a:cubicBezTo>
                <a:lnTo>
                  <a:pt x="12800" y="10400"/>
                </a:lnTo>
                <a:cubicBezTo>
                  <a:pt x="12800" y="10842"/>
                  <a:pt x="12442" y="11200"/>
                  <a:pt x="12000" y="11200"/>
                </a:cubicBezTo>
                <a:close/>
                <a:moveTo>
                  <a:pt x="5600" y="2507"/>
                </a:moveTo>
                <a:cubicBezTo>
                  <a:pt x="4568" y="1982"/>
                  <a:pt x="2861" y="1764"/>
                  <a:pt x="1600" y="1670"/>
                </a:cubicBezTo>
                <a:lnTo>
                  <a:pt x="1600" y="9643"/>
                </a:lnTo>
                <a:cubicBezTo>
                  <a:pt x="3747" y="9753"/>
                  <a:pt x="4949" y="10074"/>
                  <a:pt x="5600" y="10400"/>
                </a:cubicBezTo>
                <a:lnTo>
                  <a:pt x="5600" y="2507"/>
                </a:lnTo>
                <a:close/>
                <a:moveTo>
                  <a:pt x="11200" y="1670"/>
                </a:moveTo>
                <a:cubicBezTo>
                  <a:pt x="9940" y="1764"/>
                  <a:pt x="8232" y="1982"/>
                  <a:pt x="7200" y="2506"/>
                </a:cubicBezTo>
                <a:lnTo>
                  <a:pt x="7200" y="10400"/>
                </a:lnTo>
                <a:cubicBezTo>
                  <a:pt x="7851" y="10074"/>
                  <a:pt x="9052" y="9753"/>
                  <a:pt x="11200" y="9644"/>
                </a:cubicBezTo>
                <a:lnTo>
                  <a:pt x="11200" y="16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句段感知</a:t>
            </a:r>
          </a:p>
        </p:txBody>
      </p:sp>
      <p:sp>
        <p:nvSpPr>
          <p:cNvPr id="7" name="圆角矩形标注 37"/>
          <p:cNvSpPr/>
          <p:nvPr/>
        </p:nvSpPr>
        <p:spPr>
          <a:xfrm>
            <a:off x="8131941" y="910536"/>
            <a:ext cx="1602447" cy="419172"/>
          </a:xfrm>
          <a:prstGeom prst="wedgeRoundRectCallout">
            <a:avLst>
              <a:gd name="adj1" fmla="val -42964"/>
              <a:gd name="adj2" fmla="val 98322"/>
              <a:gd name="adj3" fmla="val 16667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承接上文。</a:t>
            </a:r>
          </a:p>
        </p:txBody>
      </p:sp>
      <p:sp>
        <p:nvSpPr>
          <p:cNvPr id="8" name="云形标注 23"/>
          <p:cNvSpPr/>
          <p:nvPr/>
        </p:nvSpPr>
        <p:spPr>
          <a:xfrm>
            <a:off x="255818" y="1690708"/>
            <a:ext cx="2990478" cy="1828649"/>
          </a:xfrm>
          <a:prstGeom prst="cloudCallou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602492" y="1898575"/>
            <a:ext cx="2442845" cy="149367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虚拟道具在京剧表演艺术中有什么作用？</a:t>
            </a:r>
          </a:p>
        </p:txBody>
      </p:sp>
      <p:sp>
        <p:nvSpPr>
          <p:cNvPr id="10" name="圆角矩形标注 29"/>
          <p:cNvSpPr/>
          <p:nvPr/>
        </p:nvSpPr>
        <p:spPr>
          <a:xfrm>
            <a:off x="8973213" y="2286707"/>
            <a:ext cx="2858770" cy="644674"/>
          </a:xfrm>
          <a:prstGeom prst="wedgeRoundRectCallout">
            <a:avLst>
              <a:gd name="adj1" fmla="val -67261"/>
              <a:gd name="adj2" fmla="val -64948"/>
              <a:gd name="adj3" fmla="val 16667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开启下文写虚拟道具。</a:t>
            </a:r>
          </a:p>
        </p:txBody>
      </p:sp>
      <p:sp>
        <p:nvSpPr>
          <p:cNvPr id="11" name="矩形 10"/>
          <p:cNvSpPr/>
          <p:nvPr/>
        </p:nvSpPr>
        <p:spPr>
          <a:xfrm>
            <a:off x="3596981" y="1385352"/>
            <a:ext cx="7410829" cy="10112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马鞭是实在的道具，是可感觉可使用的。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京剧还有一些虚拟的道具，但一样可感觉可使用。</a:t>
            </a:r>
          </a:p>
        </p:txBody>
      </p:sp>
      <p:sp>
        <p:nvSpPr>
          <p:cNvPr id="12" name="矩形 11"/>
          <p:cNvSpPr/>
          <p:nvPr/>
        </p:nvSpPr>
        <p:spPr>
          <a:xfrm>
            <a:off x="3137756" y="2837891"/>
            <a:ext cx="5439869" cy="58881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举例：宴席上的酒杯酒壶</a:t>
            </a:r>
          </a:p>
        </p:txBody>
      </p:sp>
      <p:sp>
        <p:nvSpPr>
          <p:cNvPr id="13" name="矩形 12"/>
          <p:cNvSpPr/>
          <p:nvPr/>
        </p:nvSpPr>
        <p:spPr>
          <a:xfrm>
            <a:off x="2486025" y="3361984"/>
            <a:ext cx="9705975" cy="58881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虚拟道具代替实在道具，有时也可以达到与实在道具同样的表演效果。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492" y="3822856"/>
            <a:ext cx="2292578" cy="3035143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1"/>
          <p:cNvSpPr/>
          <p:nvPr/>
        </p:nvSpPr>
        <p:spPr>
          <a:xfrm>
            <a:off x="162560" y="284480"/>
            <a:ext cx="2694940" cy="638056"/>
          </a:xfrm>
          <a:prstGeom prst="roundRect">
            <a:avLst>
              <a:gd name="adj" fmla="val 50000"/>
            </a:avLst>
          </a:prstGeom>
          <a:solidFill>
            <a:srgbClr val="1421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smiling-tooth-with-hands_33918"/>
          <p:cNvSpPr>
            <a:spLocks noChangeAspect="1"/>
          </p:cNvSpPr>
          <p:nvPr/>
        </p:nvSpPr>
        <p:spPr bwMode="auto">
          <a:xfrm>
            <a:off x="473896" y="453715"/>
            <a:ext cx="340631" cy="340631"/>
          </a:xfrm>
          <a:custGeom>
            <a:avLst/>
            <a:gdLst>
              <a:gd name="T0" fmla="*/ 12000 w 12800"/>
              <a:gd name="T1" fmla="*/ 11200 h 12800"/>
              <a:gd name="T2" fmla="*/ 7176 w 12800"/>
              <a:gd name="T3" fmla="*/ 12121 h 12800"/>
              <a:gd name="T4" fmla="*/ 6400 w 12800"/>
              <a:gd name="T5" fmla="*/ 12800 h 12800"/>
              <a:gd name="T6" fmla="*/ 5624 w 12800"/>
              <a:gd name="T7" fmla="*/ 12121 h 12800"/>
              <a:gd name="T8" fmla="*/ 800 w 12800"/>
              <a:gd name="T9" fmla="*/ 11200 h 12800"/>
              <a:gd name="T10" fmla="*/ 0 w 12800"/>
              <a:gd name="T11" fmla="*/ 10400 h 12800"/>
              <a:gd name="T12" fmla="*/ 0 w 12800"/>
              <a:gd name="T13" fmla="*/ 800 h 12800"/>
              <a:gd name="T14" fmla="*/ 800 w 12800"/>
              <a:gd name="T15" fmla="*/ 0 h 12800"/>
              <a:gd name="T16" fmla="*/ 879 w 12800"/>
              <a:gd name="T17" fmla="*/ 16 h 12800"/>
              <a:gd name="T18" fmla="*/ 6400 w 12800"/>
              <a:gd name="T19" fmla="*/ 1600 h 12800"/>
              <a:gd name="T20" fmla="*/ 11921 w 12800"/>
              <a:gd name="T21" fmla="*/ 16 h 12800"/>
              <a:gd name="T22" fmla="*/ 12000 w 12800"/>
              <a:gd name="T23" fmla="*/ 0 h 12800"/>
              <a:gd name="T24" fmla="*/ 12800 w 12800"/>
              <a:gd name="T25" fmla="*/ 800 h 12800"/>
              <a:gd name="T26" fmla="*/ 12800 w 12800"/>
              <a:gd name="T27" fmla="*/ 10400 h 12800"/>
              <a:gd name="T28" fmla="*/ 12000 w 12800"/>
              <a:gd name="T29" fmla="*/ 11200 h 12800"/>
              <a:gd name="T30" fmla="*/ 5600 w 12800"/>
              <a:gd name="T31" fmla="*/ 2507 h 12800"/>
              <a:gd name="T32" fmla="*/ 1600 w 12800"/>
              <a:gd name="T33" fmla="*/ 1670 h 12800"/>
              <a:gd name="T34" fmla="*/ 1600 w 12800"/>
              <a:gd name="T35" fmla="*/ 9643 h 12800"/>
              <a:gd name="T36" fmla="*/ 5600 w 12800"/>
              <a:gd name="T37" fmla="*/ 10400 h 12800"/>
              <a:gd name="T38" fmla="*/ 5600 w 12800"/>
              <a:gd name="T39" fmla="*/ 2507 h 12800"/>
              <a:gd name="T40" fmla="*/ 11200 w 12800"/>
              <a:gd name="T41" fmla="*/ 1670 h 12800"/>
              <a:gd name="T42" fmla="*/ 7200 w 12800"/>
              <a:gd name="T43" fmla="*/ 2506 h 12800"/>
              <a:gd name="T44" fmla="*/ 7200 w 12800"/>
              <a:gd name="T45" fmla="*/ 10400 h 12800"/>
              <a:gd name="T46" fmla="*/ 11200 w 12800"/>
              <a:gd name="T47" fmla="*/ 9644 h 12800"/>
              <a:gd name="T48" fmla="*/ 11200 w 12800"/>
              <a:gd name="T49" fmla="*/ 1670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800" h="12800">
                <a:moveTo>
                  <a:pt x="12000" y="11200"/>
                </a:moveTo>
                <a:cubicBezTo>
                  <a:pt x="10776" y="11254"/>
                  <a:pt x="8442" y="11463"/>
                  <a:pt x="7176" y="12121"/>
                </a:cubicBezTo>
                <a:cubicBezTo>
                  <a:pt x="7116" y="12503"/>
                  <a:pt x="6799" y="12800"/>
                  <a:pt x="6400" y="12800"/>
                </a:cubicBezTo>
                <a:cubicBezTo>
                  <a:pt x="6002" y="12800"/>
                  <a:pt x="5684" y="12503"/>
                  <a:pt x="5624" y="12121"/>
                </a:cubicBezTo>
                <a:cubicBezTo>
                  <a:pt x="4358" y="11463"/>
                  <a:pt x="2024" y="11254"/>
                  <a:pt x="800" y="11200"/>
                </a:cubicBezTo>
                <a:cubicBezTo>
                  <a:pt x="358" y="11200"/>
                  <a:pt x="0" y="10842"/>
                  <a:pt x="0" y="10400"/>
                </a:cubicBezTo>
                <a:lnTo>
                  <a:pt x="0" y="800"/>
                </a:lnTo>
                <a:cubicBezTo>
                  <a:pt x="0" y="358"/>
                  <a:pt x="358" y="0"/>
                  <a:pt x="800" y="0"/>
                </a:cubicBezTo>
                <a:cubicBezTo>
                  <a:pt x="828" y="0"/>
                  <a:pt x="851" y="14"/>
                  <a:pt x="879" y="16"/>
                </a:cubicBezTo>
                <a:cubicBezTo>
                  <a:pt x="6381" y="158"/>
                  <a:pt x="6400" y="1600"/>
                  <a:pt x="6400" y="1600"/>
                </a:cubicBezTo>
                <a:cubicBezTo>
                  <a:pt x="6400" y="1600"/>
                  <a:pt x="6419" y="158"/>
                  <a:pt x="11921" y="16"/>
                </a:cubicBezTo>
                <a:cubicBezTo>
                  <a:pt x="11949" y="14"/>
                  <a:pt x="11972" y="0"/>
                  <a:pt x="12000" y="0"/>
                </a:cubicBezTo>
                <a:cubicBezTo>
                  <a:pt x="12442" y="0"/>
                  <a:pt x="12800" y="358"/>
                  <a:pt x="12800" y="800"/>
                </a:cubicBezTo>
                <a:lnTo>
                  <a:pt x="12800" y="10400"/>
                </a:lnTo>
                <a:cubicBezTo>
                  <a:pt x="12800" y="10842"/>
                  <a:pt x="12442" y="11200"/>
                  <a:pt x="12000" y="11200"/>
                </a:cubicBezTo>
                <a:close/>
                <a:moveTo>
                  <a:pt x="5600" y="2507"/>
                </a:moveTo>
                <a:cubicBezTo>
                  <a:pt x="4568" y="1982"/>
                  <a:pt x="2861" y="1764"/>
                  <a:pt x="1600" y="1670"/>
                </a:cubicBezTo>
                <a:lnTo>
                  <a:pt x="1600" y="9643"/>
                </a:lnTo>
                <a:cubicBezTo>
                  <a:pt x="3747" y="9753"/>
                  <a:pt x="4949" y="10074"/>
                  <a:pt x="5600" y="10400"/>
                </a:cubicBezTo>
                <a:lnTo>
                  <a:pt x="5600" y="2507"/>
                </a:lnTo>
                <a:close/>
                <a:moveTo>
                  <a:pt x="11200" y="1670"/>
                </a:moveTo>
                <a:cubicBezTo>
                  <a:pt x="9940" y="1764"/>
                  <a:pt x="8232" y="1982"/>
                  <a:pt x="7200" y="2506"/>
                </a:cubicBezTo>
                <a:lnTo>
                  <a:pt x="7200" y="10400"/>
                </a:lnTo>
                <a:cubicBezTo>
                  <a:pt x="7851" y="10074"/>
                  <a:pt x="9052" y="9753"/>
                  <a:pt x="11200" y="9644"/>
                </a:cubicBezTo>
                <a:lnTo>
                  <a:pt x="11200" y="16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句段感知</a:t>
            </a:r>
          </a:p>
        </p:txBody>
      </p:sp>
      <p:sp>
        <p:nvSpPr>
          <p:cNvPr id="7" name="云形标注 5"/>
          <p:cNvSpPr/>
          <p:nvPr/>
        </p:nvSpPr>
        <p:spPr>
          <a:xfrm>
            <a:off x="473896" y="1589249"/>
            <a:ext cx="2990478" cy="1828649"/>
          </a:xfrm>
          <a:prstGeom prst="cloudCallou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TextBox 1"/>
          <p:cNvSpPr txBox="1"/>
          <p:nvPr/>
        </p:nvSpPr>
        <p:spPr>
          <a:xfrm>
            <a:off x="1258168" y="2069683"/>
            <a:ext cx="1627385" cy="75437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亮相</a:t>
            </a:r>
          </a:p>
        </p:txBody>
      </p:sp>
      <p:sp>
        <p:nvSpPr>
          <p:cNvPr id="9" name="圆角矩形标注 27"/>
          <p:cNvSpPr/>
          <p:nvPr/>
        </p:nvSpPr>
        <p:spPr>
          <a:xfrm>
            <a:off x="4228139" y="3299384"/>
            <a:ext cx="5841193" cy="759085"/>
          </a:xfrm>
          <a:prstGeom prst="wedgeRoundRectCallout">
            <a:avLst>
              <a:gd name="adj1" fmla="val -24122"/>
              <a:gd name="adj2" fmla="val -85866"/>
              <a:gd name="adj3" fmla="val 16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 静态亮相         动态亮相</a:t>
            </a:r>
          </a:p>
        </p:txBody>
      </p:sp>
      <p:sp>
        <p:nvSpPr>
          <p:cNvPr id="10" name="文本框 5"/>
          <p:cNvSpPr txBox="1">
            <a:spLocks noChangeArrowheads="1"/>
          </p:cNvSpPr>
          <p:nvPr/>
        </p:nvSpPr>
        <p:spPr bwMode="auto">
          <a:xfrm>
            <a:off x="4248646" y="2021834"/>
            <a:ext cx="8328025" cy="533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思考：这部分介绍了京剧表演中的哪几种亮相方式？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1"/>
          <p:cNvSpPr/>
          <p:nvPr/>
        </p:nvSpPr>
        <p:spPr>
          <a:xfrm>
            <a:off x="162560" y="284480"/>
            <a:ext cx="2694940" cy="638056"/>
          </a:xfrm>
          <a:prstGeom prst="roundRect">
            <a:avLst>
              <a:gd name="adj" fmla="val 50000"/>
            </a:avLst>
          </a:prstGeom>
          <a:solidFill>
            <a:srgbClr val="1421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smiling-tooth-with-hands_33918"/>
          <p:cNvSpPr>
            <a:spLocks noChangeAspect="1"/>
          </p:cNvSpPr>
          <p:nvPr/>
        </p:nvSpPr>
        <p:spPr bwMode="auto">
          <a:xfrm>
            <a:off x="473896" y="453715"/>
            <a:ext cx="340631" cy="340631"/>
          </a:xfrm>
          <a:custGeom>
            <a:avLst/>
            <a:gdLst>
              <a:gd name="T0" fmla="*/ 12000 w 12800"/>
              <a:gd name="T1" fmla="*/ 11200 h 12800"/>
              <a:gd name="T2" fmla="*/ 7176 w 12800"/>
              <a:gd name="T3" fmla="*/ 12121 h 12800"/>
              <a:gd name="T4" fmla="*/ 6400 w 12800"/>
              <a:gd name="T5" fmla="*/ 12800 h 12800"/>
              <a:gd name="T6" fmla="*/ 5624 w 12800"/>
              <a:gd name="T7" fmla="*/ 12121 h 12800"/>
              <a:gd name="T8" fmla="*/ 800 w 12800"/>
              <a:gd name="T9" fmla="*/ 11200 h 12800"/>
              <a:gd name="T10" fmla="*/ 0 w 12800"/>
              <a:gd name="T11" fmla="*/ 10400 h 12800"/>
              <a:gd name="T12" fmla="*/ 0 w 12800"/>
              <a:gd name="T13" fmla="*/ 800 h 12800"/>
              <a:gd name="T14" fmla="*/ 800 w 12800"/>
              <a:gd name="T15" fmla="*/ 0 h 12800"/>
              <a:gd name="T16" fmla="*/ 879 w 12800"/>
              <a:gd name="T17" fmla="*/ 16 h 12800"/>
              <a:gd name="T18" fmla="*/ 6400 w 12800"/>
              <a:gd name="T19" fmla="*/ 1600 h 12800"/>
              <a:gd name="T20" fmla="*/ 11921 w 12800"/>
              <a:gd name="T21" fmla="*/ 16 h 12800"/>
              <a:gd name="T22" fmla="*/ 12000 w 12800"/>
              <a:gd name="T23" fmla="*/ 0 h 12800"/>
              <a:gd name="T24" fmla="*/ 12800 w 12800"/>
              <a:gd name="T25" fmla="*/ 800 h 12800"/>
              <a:gd name="T26" fmla="*/ 12800 w 12800"/>
              <a:gd name="T27" fmla="*/ 10400 h 12800"/>
              <a:gd name="T28" fmla="*/ 12000 w 12800"/>
              <a:gd name="T29" fmla="*/ 11200 h 12800"/>
              <a:gd name="T30" fmla="*/ 5600 w 12800"/>
              <a:gd name="T31" fmla="*/ 2507 h 12800"/>
              <a:gd name="T32" fmla="*/ 1600 w 12800"/>
              <a:gd name="T33" fmla="*/ 1670 h 12800"/>
              <a:gd name="T34" fmla="*/ 1600 w 12800"/>
              <a:gd name="T35" fmla="*/ 9643 h 12800"/>
              <a:gd name="T36" fmla="*/ 5600 w 12800"/>
              <a:gd name="T37" fmla="*/ 10400 h 12800"/>
              <a:gd name="T38" fmla="*/ 5600 w 12800"/>
              <a:gd name="T39" fmla="*/ 2507 h 12800"/>
              <a:gd name="T40" fmla="*/ 11200 w 12800"/>
              <a:gd name="T41" fmla="*/ 1670 h 12800"/>
              <a:gd name="T42" fmla="*/ 7200 w 12800"/>
              <a:gd name="T43" fmla="*/ 2506 h 12800"/>
              <a:gd name="T44" fmla="*/ 7200 w 12800"/>
              <a:gd name="T45" fmla="*/ 10400 h 12800"/>
              <a:gd name="T46" fmla="*/ 11200 w 12800"/>
              <a:gd name="T47" fmla="*/ 9644 h 12800"/>
              <a:gd name="T48" fmla="*/ 11200 w 12800"/>
              <a:gd name="T49" fmla="*/ 1670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800" h="12800">
                <a:moveTo>
                  <a:pt x="12000" y="11200"/>
                </a:moveTo>
                <a:cubicBezTo>
                  <a:pt x="10776" y="11254"/>
                  <a:pt x="8442" y="11463"/>
                  <a:pt x="7176" y="12121"/>
                </a:cubicBezTo>
                <a:cubicBezTo>
                  <a:pt x="7116" y="12503"/>
                  <a:pt x="6799" y="12800"/>
                  <a:pt x="6400" y="12800"/>
                </a:cubicBezTo>
                <a:cubicBezTo>
                  <a:pt x="6002" y="12800"/>
                  <a:pt x="5684" y="12503"/>
                  <a:pt x="5624" y="12121"/>
                </a:cubicBezTo>
                <a:cubicBezTo>
                  <a:pt x="4358" y="11463"/>
                  <a:pt x="2024" y="11254"/>
                  <a:pt x="800" y="11200"/>
                </a:cubicBezTo>
                <a:cubicBezTo>
                  <a:pt x="358" y="11200"/>
                  <a:pt x="0" y="10842"/>
                  <a:pt x="0" y="10400"/>
                </a:cubicBezTo>
                <a:lnTo>
                  <a:pt x="0" y="800"/>
                </a:lnTo>
                <a:cubicBezTo>
                  <a:pt x="0" y="358"/>
                  <a:pt x="358" y="0"/>
                  <a:pt x="800" y="0"/>
                </a:cubicBezTo>
                <a:cubicBezTo>
                  <a:pt x="828" y="0"/>
                  <a:pt x="851" y="14"/>
                  <a:pt x="879" y="16"/>
                </a:cubicBezTo>
                <a:cubicBezTo>
                  <a:pt x="6381" y="158"/>
                  <a:pt x="6400" y="1600"/>
                  <a:pt x="6400" y="1600"/>
                </a:cubicBezTo>
                <a:cubicBezTo>
                  <a:pt x="6400" y="1600"/>
                  <a:pt x="6419" y="158"/>
                  <a:pt x="11921" y="16"/>
                </a:cubicBezTo>
                <a:cubicBezTo>
                  <a:pt x="11949" y="14"/>
                  <a:pt x="11972" y="0"/>
                  <a:pt x="12000" y="0"/>
                </a:cubicBezTo>
                <a:cubicBezTo>
                  <a:pt x="12442" y="0"/>
                  <a:pt x="12800" y="358"/>
                  <a:pt x="12800" y="800"/>
                </a:cubicBezTo>
                <a:lnTo>
                  <a:pt x="12800" y="10400"/>
                </a:lnTo>
                <a:cubicBezTo>
                  <a:pt x="12800" y="10842"/>
                  <a:pt x="12442" y="11200"/>
                  <a:pt x="12000" y="11200"/>
                </a:cubicBezTo>
                <a:close/>
                <a:moveTo>
                  <a:pt x="5600" y="2507"/>
                </a:moveTo>
                <a:cubicBezTo>
                  <a:pt x="4568" y="1982"/>
                  <a:pt x="2861" y="1764"/>
                  <a:pt x="1600" y="1670"/>
                </a:cubicBezTo>
                <a:lnTo>
                  <a:pt x="1600" y="9643"/>
                </a:lnTo>
                <a:cubicBezTo>
                  <a:pt x="3747" y="9753"/>
                  <a:pt x="4949" y="10074"/>
                  <a:pt x="5600" y="10400"/>
                </a:cubicBezTo>
                <a:lnTo>
                  <a:pt x="5600" y="2507"/>
                </a:lnTo>
                <a:close/>
                <a:moveTo>
                  <a:pt x="11200" y="1670"/>
                </a:moveTo>
                <a:cubicBezTo>
                  <a:pt x="9940" y="1764"/>
                  <a:pt x="8232" y="1982"/>
                  <a:pt x="7200" y="2506"/>
                </a:cubicBezTo>
                <a:lnTo>
                  <a:pt x="7200" y="10400"/>
                </a:lnTo>
                <a:cubicBezTo>
                  <a:pt x="7851" y="10074"/>
                  <a:pt x="9052" y="9753"/>
                  <a:pt x="11200" y="9644"/>
                </a:cubicBezTo>
                <a:lnTo>
                  <a:pt x="11200" y="16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句段感知</a:t>
            </a:r>
          </a:p>
        </p:txBody>
      </p:sp>
      <p:sp>
        <p:nvSpPr>
          <p:cNvPr id="13" name="云形标注 23"/>
          <p:cNvSpPr/>
          <p:nvPr/>
        </p:nvSpPr>
        <p:spPr>
          <a:xfrm>
            <a:off x="210669" y="1779245"/>
            <a:ext cx="4349923" cy="1984362"/>
          </a:xfrm>
          <a:prstGeom prst="cloudCallou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4" name="TextBox 1"/>
          <p:cNvSpPr txBox="1"/>
          <p:nvPr/>
        </p:nvSpPr>
        <p:spPr>
          <a:xfrm>
            <a:off x="735901" y="2030728"/>
            <a:ext cx="3459557" cy="149367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课文是怎么描写京剧舞台表演中的静态亮相的？静态亮相有什么作用？</a:t>
            </a:r>
          </a:p>
        </p:txBody>
      </p:sp>
      <p:sp>
        <p:nvSpPr>
          <p:cNvPr id="15" name="矩形 14"/>
          <p:cNvSpPr/>
          <p:nvPr/>
        </p:nvSpPr>
        <p:spPr>
          <a:xfrm>
            <a:off x="4888421" y="1564190"/>
            <a:ext cx="6677666" cy="28048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 然而也怪，就在双方打得不可开交之际，那紧张而又整齐的锣鼓声忽然一停，人物的动作也戛然而止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——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双方脸对着脸，眼睛对着眼睛，兵器对着兵器，一切都像被某种定身术给制服了！</a:t>
            </a:r>
          </a:p>
        </p:txBody>
      </p:sp>
      <p:sp>
        <p:nvSpPr>
          <p:cNvPr id="16" name="云形标注 34"/>
          <p:cNvSpPr/>
          <p:nvPr/>
        </p:nvSpPr>
        <p:spPr>
          <a:xfrm>
            <a:off x="4114054" y="1021159"/>
            <a:ext cx="2864795" cy="815392"/>
          </a:xfrm>
          <a:prstGeom prst="cloudCallout">
            <a:avLst>
              <a:gd name="adj1" fmla="val 9325"/>
              <a:gd name="adj2" fmla="val 163649"/>
            </a:avLst>
          </a:prstGeom>
          <a:solidFill>
            <a:srgbClr val="FFFF00"/>
          </a:solidFill>
          <a:ln w="12700" cap="flat" cmpd="sng" algn="ctr">
            <a:solidFill>
              <a:srgbClr val="BBE0E3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动作突然终止。渲染紧张气氛。</a:t>
            </a:r>
          </a:p>
        </p:txBody>
      </p:sp>
      <p:sp>
        <p:nvSpPr>
          <p:cNvPr id="17" name="云形标注 35"/>
          <p:cNvSpPr/>
          <p:nvPr/>
        </p:nvSpPr>
        <p:spPr>
          <a:xfrm>
            <a:off x="8888157" y="3954928"/>
            <a:ext cx="2767458" cy="1185633"/>
          </a:xfrm>
          <a:prstGeom prst="cloudCallout">
            <a:avLst>
              <a:gd name="adj1" fmla="val -22644"/>
              <a:gd name="adj2" fmla="val -80152"/>
            </a:avLst>
          </a:prstGeom>
          <a:solidFill>
            <a:srgbClr val="FFFF00"/>
          </a:solidFill>
          <a:ln w="12700" cap="flat" cmpd="sng" algn="ctr">
            <a:solidFill>
              <a:srgbClr val="BBE0E3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运用排比的手法，写出了什么是静态亮相。</a:t>
            </a:r>
          </a:p>
        </p:txBody>
      </p:sp>
      <p:sp>
        <p:nvSpPr>
          <p:cNvPr id="18" name="圆角矩形 36"/>
          <p:cNvSpPr/>
          <p:nvPr/>
        </p:nvSpPr>
        <p:spPr>
          <a:xfrm>
            <a:off x="4989784" y="2797091"/>
            <a:ext cx="1239565" cy="43407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9" name="圆角矩形 37"/>
          <p:cNvSpPr/>
          <p:nvPr/>
        </p:nvSpPr>
        <p:spPr>
          <a:xfrm>
            <a:off x="6267654" y="2797091"/>
            <a:ext cx="565375" cy="434072"/>
          </a:xfrm>
          <a:prstGeom prst="round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4383919" y="5032246"/>
            <a:ext cx="4697057" cy="9411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0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楷体" panose="02010609060101010101" pitchFamily="49" charset="-122"/>
                <a:sym typeface="Arial" panose="020B0604020202020204" pitchFamily="34" charset="0"/>
              </a:rPr>
              <a:t>静，越发能显示武艺的高强，    越发能显示必胜的信心。</a:t>
            </a:r>
          </a:p>
        </p:txBody>
      </p:sp>
      <p:cxnSp>
        <p:nvCxnSpPr>
          <p:cNvPr id="21" name="直接连接符 20"/>
          <p:cNvCxnSpPr/>
          <p:nvPr/>
        </p:nvCxnSpPr>
        <p:spPr>
          <a:xfrm flipV="1">
            <a:off x="6833029" y="3269051"/>
            <a:ext cx="4636240" cy="1289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5031621" y="3767203"/>
            <a:ext cx="6105274" cy="699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云形标注 33"/>
          <p:cNvSpPr/>
          <p:nvPr/>
        </p:nvSpPr>
        <p:spPr>
          <a:xfrm>
            <a:off x="7607472" y="1014273"/>
            <a:ext cx="1958701" cy="815392"/>
          </a:xfrm>
          <a:prstGeom prst="cloudCallout">
            <a:avLst>
              <a:gd name="adj1" fmla="val -80446"/>
              <a:gd name="adj2" fmla="val 154304"/>
            </a:avLst>
          </a:prstGeom>
          <a:solidFill>
            <a:srgbClr val="FFFF00"/>
          </a:solidFill>
          <a:ln w="12700" cap="flat" cmpd="sng" algn="ctr">
            <a:solidFill>
              <a:srgbClr val="BBE0E3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解释说明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492" y="3822856"/>
            <a:ext cx="2292578" cy="3035143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4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5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6" grpId="0" animBg="1"/>
      <p:bldP spid="17" grpId="0" animBg="1"/>
      <p:bldP spid="18" grpId="0" animBg="1"/>
      <p:bldP spid="19" grpId="0" animBg="1"/>
      <p:bldP spid="20" grpId="0"/>
      <p:bldP spid="2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1"/>
          <p:cNvSpPr/>
          <p:nvPr/>
        </p:nvSpPr>
        <p:spPr>
          <a:xfrm>
            <a:off x="162560" y="284480"/>
            <a:ext cx="2694940" cy="638056"/>
          </a:xfrm>
          <a:prstGeom prst="roundRect">
            <a:avLst>
              <a:gd name="adj" fmla="val 50000"/>
            </a:avLst>
          </a:prstGeom>
          <a:solidFill>
            <a:srgbClr val="1421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smiling-tooth-with-hands_33918"/>
          <p:cNvSpPr>
            <a:spLocks noChangeAspect="1"/>
          </p:cNvSpPr>
          <p:nvPr/>
        </p:nvSpPr>
        <p:spPr bwMode="auto">
          <a:xfrm>
            <a:off x="473896" y="453715"/>
            <a:ext cx="340631" cy="340631"/>
          </a:xfrm>
          <a:custGeom>
            <a:avLst/>
            <a:gdLst>
              <a:gd name="T0" fmla="*/ 12000 w 12800"/>
              <a:gd name="T1" fmla="*/ 11200 h 12800"/>
              <a:gd name="T2" fmla="*/ 7176 w 12800"/>
              <a:gd name="T3" fmla="*/ 12121 h 12800"/>
              <a:gd name="T4" fmla="*/ 6400 w 12800"/>
              <a:gd name="T5" fmla="*/ 12800 h 12800"/>
              <a:gd name="T6" fmla="*/ 5624 w 12800"/>
              <a:gd name="T7" fmla="*/ 12121 h 12800"/>
              <a:gd name="T8" fmla="*/ 800 w 12800"/>
              <a:gd name="T9" fmla="*/ 11200 h 12800"/>
              <a:gd name="T10" fmla="*/ 0 w 12800"/>
              <a:gd name="T11" fmla="*/ 10400 h 12800"/>
              <a:gd name="T12" fmla="*/ 0 w 12800"/>
              <a:gd name="T13" fmla="*/ 800 h 12800"/>
              <a:gd name="T14" fmla="*/ 800 w 12800"/>
              <a:gd name="T15" fmla="*/ 0 h 12800"/>
              <a:gd name="T16" fmla="*/ 879 w 12800"/>
              <a:gd name="T17" fmla="*/ 16 h 12800"/>
              <a:gd name="T18" fmla="*/ 6400 w 12800"/>
              <a:gd name="T19" fmla="*/ 1600 h 12800"/>
              <a:gd name="T20" fmla="*/ 11921 w 12800"/>
              <a:gd name="T21" fmla="*/ 16 h 12800"/>
              <a:gd name="T22" fmla="*/ 12000 w 12800"/>
              <a:gd name="T23" fmla="*/ 0 h 12800"/>
              <a:gd name="T24" fmla="*/ 12800 w 12800"/>
              <a:gd name="T25" fmla="*/ 800 h 12800"/>
              <a:gd name="T26" fmla="*/ 12800 w 12800"/>
              <a:gd name="T27" fmla="*/ 10400 h 12800"/>
              <a:gd name="T28" fmla="*/ 12000 w 12800"/>
              <a:gd name="T29" fmla="*/ 11200 h 12800"/>
              <a:gd name="T30" fmla="*/ 5600 w 12800"/>
              <a:gd name="T31" fmla="*/ 2507 h 12800"/>
              <a:gd name="T32" fmla="*/ 1600 w 12800"/>
              <a:gd name="T33" fmla="*/ 1670 h 12800"/>
              <a:gd name="T34" fmla="*/ 1600 w 12800"/>
              <a:gd name="T35" fmla="*/ 9643 h 12800"/>
              <a:gd name="T36" fmla="*/ 5600 w 12800"/>
              <a:gd name="T37" fmla="*/ 10400 h 12800"/>
              <a:gd name="T38" fmla="*/ 5600 w 12800"/>
              <a:gd name="T39" fmla="*/ 2507 h 12800"/>
              <a:gd name="T40" fmla="*/ 11200 w 12800"/>
              <a:gd name="T41" fmla="*/ 1670 h 12800"/>
              <a:gd name="T42" fmla="*/ 7200 w 12800"/>
              <a:gd name="T43" fmla="*/ 2506 h 12800"/>
              <a:gd name="T44" fmla="*/ 7200 w 12800"/>
              <a:gd name="T45" fmla="*/ 10400 h 12800"/>
              <a:gd name="T46" fmla="*/ 11200 w 12800"/>
              <a:gd name="T47" fmla="*/ 9644 h 12800"/>
              <a:gd name="T48" fmla="*/ 11200 w 12800"/>
              <a:gd name="T49" fmla="*/ 1670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800" h="12800">
                <a:moveTo>
                  <a:pt x="12000" y="11200"/>
                </a:moveTo>
                <a:cubicBezTo>
                  <a:pt x="10776" y="11254"/>
                  <a:pt x="8442" y="11463"/>
                  <a:pt x="7176" y="12121"/>
                </a:cubicBezTo>
                <a:cubicBezTo>
                  <a:pt x="7116" y="12503"/>
                  <a:pt x="6799" y="12800"/>
                  <a:pt x="6400" y="12800"/>
                </a:cubicBezTo>
                <a:cubicBezTo>
                  <a:pt x="6002" y="12800"/>
                  <a:pt x="5684" y="12503"/>
                  <a:pt x="5624" y="12121"/>
                </a:cubicBezTo>
                <a:cubicBezTo>
                  <a:pt x="4358" y="11463"/>
                  <a:pt x="2024" y="11254"/>
                  <a:pt x="800" y="11200"/>
                </a:cubicBezTo>
                <a:cubicBezTo>
                  <a:pt x="358" y="11200"/>
                  <a:pt x="0" y="10842"/>
                  <a:pt x="0" y="10400"/>
                </a:cubicBezTo>
                <a:lnTo>
                  <a:pt x="0" y="800"/>
                </a:lnTo>
                <a:cubicBezTo>
                  <a:pt x="0" y="358"/>
                  <a:pt x="358" y="0"/>
                  <a:pt x="800" y="0"/>
                </a:cubicBezTo>
                <a:cubicBezTo>
                  <a:pt x="828" y="0"/>
                  <a:pt x="851" y="14"/>
                  <a:pt x="879" y="16"/>
                </a:cubicBezTo>
                <a:cubicBezTo>
                  <a:pt x="6381" y="158"/>
                  <a:pt x="6400" y="1600"/>
                  <a:pt x="6400" y="1600"/>
                </a:cubicBezTo>
                <a:cubicBezTo>
                  <a:pt x="6400" y="1600"/>
                  <a:pt x="6419" y="158"/>
                  <a:pt x="11921" y="16"/>
                </a:cubicBezTo>
                <a:cubicBezTo>
                  <a:pt x="11949" y="14"/>
                  <a:pt x="11972" y="0"/>
                  <a:pt x="12000" y="0"/>
                </a:cubicBezTo>
                <a:cubicBezTo>
                  <a:pt x="12442" y="0"/>
                  <a:pt x="12800" y="358"/>
                  <a:pt x="12800" y="800"/>
                </a:cubicBezTo>
                <a:lnTo>
                  <a:pt x="12800" y="10400"/>
                </a:lnTo>
                <a:cubicBezTo>
                  <a:pt x="12800" y="10842"/>
                  <a:pt x="12442" y="11200"/>
                  <a:pt x="12000" y="11200"/>
                </a:cubicBezTo>
                <a:close/>
                <a:moveTo>
                  <a:pt x="5600" y="2507"/>
                </a:moveTo>
                <a:cubicBezTo>
                  <a:pt x="4568" y="1982"/>
                  <a:pt x="2861" y="1764"/>
                  <a:pt x="1600" y="1670"/>
                </a:cubicBezTo>
                <a:lnTo>
                  <a:pt x="1600" y="9643"/>
                </a:lnTo>
                <a:cubicBezTo>
                  <a:pt x="3747" y="9753"/>
                  <a:pt x="4949" y="10074"/>
                  <a:pt x="5600" y="10400"/>
                </a:cubicBezTo>
                <a:lnTo>
                  <a:pt x="5600" y="2507"/>
                </a:lnTo>
                <a:close/>
                <a:moveTo>
                  <a:pt x="11200" y="1670"/>
                </a:moveTo>
                <a:cubicBezTo>
                  <a:pt x="9940" y="1764"/>
                  <a:pt x="8232" y="1982"/>
                  <a:pt x="7200" y="2506"/>
                </a:cubicBezTo>
                <a:lnTo>
                  <a:pt x="7200" y="10400"/>
                </a:lnTo>
                <a:cubicBezTo>
                  <a:pt x="7851" y="10074"/>
                  <a:pt x="9052" y="9753"/>
                  <a:pt x="11200" y="9644"/>
                </a:cubicBezTo>
                <a:lnTo>
                  <a:pt x="11200" y="16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句段感知</a:t>
            </a:r>
          </a:p>
        </p:txBody>
      </p:sp>
      <p:sp>
        <p:nvSpPr>
          <p:cNvPr id="7" name="云形标注 23"/>
          <p:cNvSpPr/>
          <p:nvPr/>
        </p:nvSpPr>
        <p:spPr>
          <a:xfrm>
            <a:off x="210669" y="1779245"/>
            <a:ext cx="4349923" cy="1984362"/>
          </a:xfrm>
          <a:prstGeom prst="cloudCallou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TextBox 1"/>
          <p:cNvSpPr txBox="1"/>
          <p:nvPr/>
        </p:nvSpPr>
        <p:spPr>
          <a:xfrm>
            <a:off x="735901" y="2030728"/>
            <a:ext cx="3459557" cy="149367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课文是怎么描写京剧舞台表演中的动态亮相的？动态亮相有什么作用？</a:t>
            </a:r>
          </a:p>
        </p:txBody>
      </p:sp>
      <p:sp>
        <p:nvSpPr>
          <p:cNvPr id="9" name="矩形 8"/>
          <p:cNvSpPr/>
          <p:nvPr/>
        </p:nvSpPr>
        <p:spPr>
          <a:xfrm>
            <a:off x="4824068" y="1802508"/>
            <a:ext cx="667766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双方正在交战，一方被打败，跑了下去。可胜利一方不紧追，反而留在原地，抡圆了胳膊把手中的兵器（刀或枪）耍了个风雨不透。</a:t>
            </a:r>
          </a:p>
        </p:txBody>
      </p:sp>
      <p:sp>
        <p:nvSpPr>
          <p:cNvPr id="10" name="云形标注 35"/>
          <p:cNvSpPr/>
          <p:nvPr/>
        </p:nvSpPr>
        <p:spPr>
          <a:xfrm>
            <a:off x="8888156" y="3954928"/>
            <a:ext cx="3168221" cy="1185633"/>
          </a:xfrm>
          <a:prstGeom prst="cloudCallout">
            <a:avLst>
              <a:gd name="adj1" fmla="val -22644"/>
              <a:gd name="adj2" fmla="val -80152"/>
            </a:avLst>
          </a:prstGeom>
          <a:solidFill>
            <a:srgbClr val="FFFF00"/>
          </a:solidFill>
          <a:ln w="12700" cap="flat" cmpd="sng" algn="ctr">
            <a:solidFill>
              <a:srgbClr val="BBE0E3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风刮不进，雨水透不过。写出了表演者的技艺高超。</a:t>
            </a:r>
          </a:p>
        </p:txBody>
      </p:sp>
      <p:sp>
        <p:nvSpPr>
          <p:cNvPr id="11" name="圆角矩形 36"/>
          <p:cNvSpPr/>
          <p:nvPr/>
        </p:nvSpPr>
        <p:spPr>
          <a:xfrm>
            <a:off x="8929564" y="3036715"/>
            <a:ext cx="1239565" cy="43407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078455" y="4824881"/>
            <a:ext cx="4035089" cy="9411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0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楷体" panose="02010609060101010101" pitchFamily="49" charset="-122"/>
                <a:sym typeface="Arial" panose="020B0604020202020204" pitchFamily="34" charset="0"/>
              </a:rPr>
              <a:t>融合杂技成分的亮相表演，突显了人物的英雄气概。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492" y="3822856"/>
            <a:ext cx="2292578" cy="3035143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0" grpId="0" animBg="1"/>
      <p:bldP spid="11" grpId="0" animBg="1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1"/>
          <p:cNvSpPr/>
          <p:nvPr/>
        </p:nvSpPr>
        <p:spPr>
          <a:xfrm>
            <a:off x="162560" y="284480"/>
            <a:ext cx="2694940" cy="638056"/>
          </a:xfrm>
          <a:prstGeom prst="roundRect">
            <a:avLst>
              <a:gd name="adj" fmla="val 50000"/>
            </a:avLst>
          </a:prstGeom>
          <a:solidFill>
            <a:srgbClr val="1421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smiling-tooth-with-hands_33918"/>
          <p:cNvSpPr>
            <a:spLocks noChangeAspect="1"/>
          </p:cNvSpPr>
          <p:nvPr/>
        </p:nvSpPr>
        <p:spPr bwMode="auto">
          <a:xfrm>
            <a:off x="473896" y="453715"/>
            <a:ext cx="340631" cy="340631"/>
          </a:xfrm>
          <a:custGeom>
            <a:avLst/>
            <a:gdLst>
              <a:gd name="T0" fmla="*/ 12000 w 12800"/>
              <a:gd name="T1" fmla="*/ 11200 h 12800"/>
              <a:gd name="T2" fmla="*/ 7176 w 12800"/>
              <a:gd name="T3" fmla="*/ 12121 h 12800"/>
              <a:gd name="T4" fmla="*/ 6400 w 12800"/>
              <a:gd name="T5" fmla="*/ 12800 h 12800"/>
              <a:gd name="T6" fmla="*/ 5624 w 12800"/>
              <a:gd name="T7" fmla="*/ 12121 h 12800"/>
              <a:gd name="T8" fmla="*/ 800 w 12800"/>
              <a:gd name="T9" fmla="*/ 11200 h 12800"/>
              <a:gd name="T10" fmla="*/ 0 w 12800"/>
              <a:gd name="T11" fmla="*/ 10400 h 12800"/>
              <a:gd name="T12" fmla="*/ 0 w 12800"/>
              <a:gd name="T13" fmla="*/ 800 h 12800"/>
              <a:gd name="T14" fmla="*/ 800 w 12800"/>
              <a:gd name="T15" fmla="*/ 0 h 12800"/>
              <a:gd name="T16" fmla="*/ 879 w 12800"/>
              <a:gd name="T17" fmla="*/ 16 h 12800"/>
              <a:gd name="T18" fmla="*/ 6400 w 12800"/>
              <a:gd name="T19" fmla="*/ 1600 h 12800"/>
              <a:gd name="T20" fmla="*/ 11921 w 12800"/>
              <a:gd name="T21" fmla="*/ 16 h 12800"/>
              <a:gd name="T22" fmla="*/ 12000 w 12800"/>
              <a:gd name="T23" fmla="*/ 0 h 12800"/>
              <a:gd name="T24" fmla="*/ 12800 w 12800"/>
              <a:gd name="T25" fmla="*/ 800 h 12800"/>
              <a:gd name="T26" fmla="*/ 12800 w 12800"/>
              <a:gd name="T27" fmla="*/ 10400 h 12800"/>
              <a:gd name="T28" fmla="*/ 12000 w 12800"/>
              <a:gd name="T29" fmla="*/ 11200 h 12800"/>
              <a:gd name="T30" fmla="*/ 5600 w 12800"/>
              <a:gd name="T31" fmla="*/ 2507 h 12800"/>
              <a:gd name="T32" fmla="*/ 1600 w 12800"/>
              <a:gd name="T33" fmla="*/ 1670 h 12800"/>
              <a:gd name="T34" fmla="*/ 1600 w 12800"/>
              <a:gd name="T35" fmla="*/ 9643 h 12800"/>
              <a:gd name="T36" fmla="*/ 5600 w 12800"/>
              <a:gd name="T37" fmla="*/ 10400 h 12800"/>
              <a:gd name="T38" fmla="*/ 5600 w 12800"/>
              <a:gd name="T39" fmla="*/ 2507 h 12800"/>
              <a:gd name="T40" fmla="*/ 11200 w 12800"/>
              <a:gd name="T41" fmla="*/ 1670 h 12800"/>
              <a:gd name="T42" fmla="*/ 7200 w 12800"/>
              <a:gd name="T43" fmla="*/ 2506 h 12800"/>
              <a:gd name="T44" fmla="*/ 7200 w 12800"/>
              <a:gd name="T45" fmla="*/ 10400 h 12800"/>
              <a:gd name="T46" fmla="*/ 11200 w 12800"/>
              <a:gd name="T47" fmla="*/ 9644 h 12800"/>
              <a:gd name="T48" fmla="*/ 11200 w 12800"/>
              <a:gd name="T49" fmla="*/ 1670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800" h="12800">
                <a:moveTo>
                  <a:pt x="12000" y="11200"/>
                </a:moveTo>
                <a:cubicBezTo>
                  <a:pt x="10776" y="11254"/>
                  <a:pt x="8442" y="11463"/>
                  <a:pt x="7176" y="12121"/>
                </a:cubicBezTo>
                <a:cubicBezTo>
                  <a:pt x="7116" y="12503"/>
                  <a:pt x="6799" y="12800"/>
                  <a:pt x="6400" y="12800"/>
                </a:cubicBezTo>
                <a:cubicBezTo>
                  <a:pt x="6002" y="12800"/>
                  <a:pt x="5684" y="12503"/>
                  <a:pt x="5624" y="12121"/>
                </a:cubicBezTo>
                <a:cubicBezTo>
                  <a:pt x="4358" y="11463"/>
                  <a:pt x="2024" y="11254"/>
                  <a:pt x="800" y="11200"/>
                </a:cubicBezTo>
                <a:cubicBezTo>
                  <a:pt x="358" y="11200"/>
                  <a:pt x="0" y="10842"/>
                  <a:pt x="0" y="10400"/>
                </a:cubicBezTo>
                <a:lnTo>
                  <a:pt x="0" y="800"/>
                </a:lnTo>
                <a:cubicBezTo>
                  <a:pt x="0" y="358"/>
                  <a:pt x="358" y="0"/>
                  <a:pt x="800" y="0"/>
                </a:cubicBezTo>
                <a:cubicBezTo>
                  <a:pt x="828" y="0"/>
                  <a:pt x="851" y="14"/>
                  <a:pt x="879" y="16"/>
                </a:cubicBezTo>
                <a:cubicBezTo>
                  <a:pt x="6381" y="158"/>
                  <a:pt x="6400" y="1600"/>
                  <a:pt x="6400" y="1600"/>
                </a:cubicBezTo>
                <a:cubicBezTo>
                  <a:pt x="6400" y="1600"/>
                  <a:pt x="6419" y="158"/>
                  <a:pt x="11921" y="16"/>
                </a:cubicBezTo>
                <a:cubicBezTo>
                  <a:pt x="11949" y="14"/>
                  <a:pt x="11972" y="0"/>
                  <a:pt x="12000" y="0"/>
                </a:cubicBezTo>
                <a:cubicBezTo>
                  <a:pt x="12442" y="0"/>
                  <a:pt x="12800" y="358"/>
                  <a:pt x="12800" y="800"/>
                </a:cubicBezTo>
                <a:lnTo>
                  <a:pt x="12800" y="10400"/>
                </a:lnTo>
                <a:cubicBezTo>
                  <a:pt x="12800" y="10842"/>
                  <a:pt x="12442" y="11200"/>
                  <a:pt x="12000" y="11200"/>
                </a:cubicBezTo>
                <a:close/>
                <a:moveTo>
                  <a:pt x="5600" y="2507"/>
                </a:moveTo>
                <a:cubicBezTo>
                  <a:pt x="4568" y="1982"/>
                  <a:pt x="2861" y="1764"/>
                  <a:pt x="1600" y="1670"/>
                </a:cubicBezTo>
                <a:lnTo>
                  <a:pt x="1600" y="9643"/>
                </a:lnTo>
                <a:cubicBezTo>
                  <a:pt x="3747" y="9753"/>
                  <a:pt x="4949" y="10074"/>
                  <a:pt x="5600" y="10400"/>
                </a:cubicBezTo>
                <a:lnTo>
                  <a:pt x="5600" y="2507"/>
                </a:lnTo>
                <a:close/>
                <a:moveTo>
                  <a:pt x="11200" y="1670"/>
                </a:moveTo>
                <a:cubicBezTo>
                  <a:pt x="9940" y="1764"/>
                  <a:pt x="8232" y="1982"/>
                  <a:pt x="7200" y="2506"/>
                </a:cubicBezTo>
                <a:lnTo>
                  <a:pt x="7200" y="10400"/>
                </a:lnTo>
                <a:cubicBezTo>
                  <a:pt x="7851" y="10074"/>
                  <a:pt x="9052" y="9753"/>
                  <a:pt x="11200" y="9644"/>
                </a:cubicBezTo>
                <a:lnTo>
                  <a:pt x="11200" y="16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句段感知</a:t>
            </a:r>
          </a:p>
        </p:txBody>
      </p:sp>
      <p:sp>
        <p:nvSpPr>
          <p:cNvPr id="7" name="矩形 2"/>
          <p:cNvSpPr/>
          <p:nvPr/>
        </p:nvSpPr>
        <p:spPr>
          <a:xfrm>
            <a:off x="4167967" y="2654914"/>
            <a:ext cx="6727115" cy="169681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  这篇课文分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《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马鞭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》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和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《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亮相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》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两部分，具体介绍了京剧中关于道具和亮相的艺术表演特色，表现了作者对中国传统戏曲艺术的热爱之情。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1308902" y="2273430"/>
            <a:ext cx="2673818" cy="2400782"/>
            <a:chOff x="7861363" y="1365506"/>
            <a:chExt cx="2673818" cy="2400782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61363" y="1365506"/>
              <a:ext cx="2673818" cy="2400782"/>
            </a:xfrm>
            <a:prstGeom prst="rect">
              <a:avLst/>
            </a:prstGeom>
          </p:spPr>
        </p:pic>
        <p:sp>
          <p:nvSpPr>
            <p:cNvPr id="10" name="矩形: 圆角 9"/>
            <p:cNvSpPr/>
            <p:nvPr/>
          </p:nvSpPr>
          <p:spPr>
            <a:xfrm rot="21247853">
              <a:off x="8206585" y="2174296"/>
              <a:ext cx="1980695" cy="69088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主题思想</a:t>
              </a: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1"/>
          <p:cNvSpPr/>
          <p:nvPr/>
        </p:nvSpPr>
        <p:spPr>
          <a:xfrm>
            <a:off x="162560" y="284480"/>
            <a:ext cx="2694940" cy="638056"/>
          </a:xfrm>
          <a:prstGeom prst="roundRect">
            <a:avLst>
              <a:gd name="adj" fmla="val 50000"/>
            </a:avLst>
          </a:prstGeom>
          <a:solidFill>
            <a:srgbClr val="1421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smiling-tooth-with-hands_33918"/>
          <p:cNvSpPr>
            <a:spLocks noChangeAspect="1"/>
          </p:cNvSpPr>
          <p:nvPr/>
        </p:nvSpPr>
        <p:spPr bwMode="auto">
          <a:xfrm>
            <a:off x="473896" y="453715"/>
            <a:ext cx="340631" cy="340631"/>
          </a:xfrm>
          <a:custGeom>
            <a:avLst/>
            <a:gdLst>
              <a:gd name="T0" fmla="*/ 12000 w 12800"/>
              <a:gd name="T1" fmla="*/ 11200 h 12800"/>
              <a:gd name="T2" fmla="*/ 7176 w 12800"/>
              <a:gd name="T3" fmla="*/ 12121 h 12800"/>
              <a:gd name="T4" fmla="*/ 6400 w 12800"/>
              <a:gd name="T5" fmla="*/ 12800 h 12800"/>
              <a:gd name="T6" fmla="*/ 5624 w 12800"/>
              <a:gd name="T7" fmla="*/ 12121 h 12800"/>
              <a:gd name="T8" fmla="*/ 800 w 12800"/>
              <a:gd name="T9" fmla="*/ 11200 h 12800"/>
              <a:gd name="T10" fmla="*/ 0 w 12800"/>
              <a:gd name="T11" fmla="*/ 10400 h 12800"/>
              <a:gd name="T12" fmla="*/ 0 w 12800"/>
              <a:gd name="T13" fmla="*/ 800 h 12800"/>
              <a:gd name="T14" fmla="*/ 800 w 12800"/>
              <a:gd name="T15" fmla="*/ 0 h 12800"/>
              <a:gd name="T16" fmla="*/ 879 w 12800"/>
              <a:gd name="T17" fmla="*/ 16 h 12800"/>
              <a:gd name="T18" fmla="*/ 6400 w 12800"/>
              <a:gd name="T19" fmla="*/ 1600 h 12800"/>
              <a:gd name="T20" fmla="*/ 11921 w 12800"/>
              <a:gd name="T21" fmla="*/ 16 h 12800"/>
              <a:gd name="T22" fmla="*/ 12000 w 12800"/>
              <a:gd name="T23" fmla="*/ 0 h 12800"/>
              <a:gd name="T24" fmla="*/ 12800 w 12800"/>
              <a:gd name="T25" fmla="*/ 800 h 12800"/>
              <a:gd name="T26" fmla="*/ 12800 w 12800"/>
              <a:gd name="T27" fmla="*/ 10400 h 12800"/>
              <a:gd name="T28" fmla="*/ 12000 w 12800"/>
              <a:gd name="T29" fmla="*/ 11200 h 12800"/>
              <a:gd name="T30" fmla="*/ 5600 w 12800"/>
              <a:gd name="T31" fmla="*/ 2507 h 12800"/>
              <a:gd name="T32" fmla="*/ 1600 w 12800"/>
              <a:gd name="T33" fmla="*/ 1670 h 12800"/>
              <a:gd name="T34" fmla="*/ 1600 w 12800"/>
              <a:gd name="T35" fmla="*/ 9643 h 12800"/>
              <a:gd name="T36" fmla="*/ 5600 w 12800"/>
              <a:gd name="T37" fmla="*/ 10400 h 12800"/>
              <a:gd name="T38" fmla="*/ 5600 w 12800"/>
              <a:gd name="T39" fmla="*/ 2507 h 12800"/>
              <a:gd name="T40" fmla="*/ 11200 w 12800"/>
              <a:gd name="T41" fmla="*/ 1670 h 12800"/>
              <a:gd name="T42" fmla="*/ 7200 w 12800"/>
              <a:gd name="T43" fmla="*/ 2506 h 12800"/>
              <a:gd name="T44" fmla="*/ 7200 w 12800"/>
              <a:gd name="T45" fmla="*/ 10400 h 12800"/>
              <a:gd name="T46" fmla="*/ 11200 w 12800"/>
              <a:gd name="T47" fmla="*/ 9644 h 12800"/>
              <a:gd name="T48" fmla="*/ 11200 w 12800"/>
              <a:gd name="T49" fmla="*/ 1670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800" h="12800">
                <a:moveTo>
                  <a:pt x="12000" y="11200"/>
                </a:moveTo>
                <a:cubicBezTo>
                  <a:pt x="10776" y="11254"/>
                  <a:pt x="8442" y="11463"/>
                  <a:pt x="7176" y="12121"/>
                </a:cubicBezTo>
                <a:cubicBezTo>
                  <a:pt x="7116" y="12503"/>
                  <a:pt x="6799" y="12800"/>
                  <a:pt x="6400" y="12800"/>
                </a:cubicBezTo>
                <a:cubicBezTo>
                  <a:pt x="6002" y="12800"/>
                  <a:pt x="5684" y="12503"/>
                  <a:pt x="5624" y="12121"/>
                </a:cubicBezTo>
                <a:cubicBezTo>
                  <a:pt x="4358" y="11463"/>
                  <a:pt x="2024" y="11254"/>
                  <a:pt x="800" y="11200"/>
                </a:cubicBezTo>
                <a:cubicBezTo>
                  <a:pt x="358" y="11200"/>
                  <a:pt x="0" y="10842"/>
                  <a:pt x="0" y="10400"/>
                </a:cubicBezTo>
                <a:lnTo>
                  <a:pt x="0" y="800"/>
                </a:lnTo>
                <a:cubicBezTo>
                  <a:pt x="0" y="358"/>
                  <a:pt x="358" y="0"/>
                  <a:pt x="800" y="0"/>
                </a:cubicBezTo>
                <a:cubicBezTo>
                  <a:pt x="828" y="0"/>
                  <a:pt x="851" y="14"/>
                  <a:pt x="879" y="16"/>
                </a:cubicBezTo>
                <a:cubicBezTo>
                  <a:pt x="6381" y="158"/>
                  <a:pt x="6400" y="1600"/>
                  <a:pt x="6400" y="1600"/>
                </a:cubicBezTo>
                <a:cubicBezTo>
                  <a:pt x="6400" y="1600"/>
                  <a:pt x="6419" y="158"/>
                  <a:pt x="11921" y="16"/>
                </a:cubicBezTo>
                <a:cubicBezTo>
                  <a:pt x="11949" y="14"/>
                  <a:pt x="11972" y="0"/>
                  <a:pt x="12000" y="0"/>
                </a:cubicBezTo>
                <a:cubicBezTo>
                  <a:pt x="12442" y="0"/>
                  <a:pt x="12800" y="358"/>
                  <a:pt x="12800" y="800"/>
                </a:cubicBezTo>
                <a:lnTo>
                  <a:pt x="12800" y="10400"/>
                </a:lnTo>
                <a:cubicBezTo>
                  <a:pt x="12800" y="10842"/>
                  <a:pt x="12442" y="11200"/>
                  <a:pt x="12000" y="11200"/>
                </a:cubicBezTo>
                <a:close/>
                <a:moveTo>
                  <a:pt x="5600" y="2507"/>
                </a:moveTo>
                <a:cubicBezTo>
                  <a:pt x="4568" y="1982"/>
                  <a:pt x="2861" y="1764"/>
                  <a:pt x="1600" y="1670"/>
                </a:cubicBezTo>
                <a:lnTo>
                  <a:pt x="1600" y="9643"/>
                </a:lnTo>
                <a:cubicBezTo>
                  <a:pt x="3747" y="9753"/>
                  <a:pt x="4949" y="10074"/>
                  <a:pt x="5600" y="10400"/>
                </a:cubicBezTo>
                <a:lnTo>
                  <a:pt x="5600" y="2507"/>
                </a:lnTo>
                <a:close/>
                <a:moveTo>
                  <a:pt x="11200" y="1670"/>
                </a:moveTo>
                <a:cubicBezTo>
                  <a:pt x="9940" y="1764"/>
                  <a:pt x="8232" y="1982"/>
                  <a:pt x="7200" y="2506"/>
                </a:cubicBezTo>
                <a:lnTo>
                  <a:pt x="7200" y="10400"/>
                </a:lnTo>
                <a:cubicBezTo>
                  <a:pt x="7851" y="10074"/>
                  <a:pt x="9052" y="9753"/>
                  <a:pt x="11200" y="9644"/>
                </a:cubicBezTo>
                <a:lnTo>
                  <a:pt x="11200" y="16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当堂测评</a:t>
            </a:r>
          </a:p>
        </p:txBody>
      </p:sp>
      <p:sp>
        <p:nvSpPr>
          <p:cNvPr id="7" name="圆角矩形 27"/>
          <p:cNvSpPr/>
          <p:nvPr/>
        </p:nvSpPr>
        <p:spPr>
          <a:xfrm>
            <a:off x="660400" y="1434480"/>
            <a:ext cx="8410229" cy="2540729"/>
          </a:xfrm>
          <a:prstGeom prst="roundRect">
            <a:avLst/>
          </a:prstGeom>
          <a:noFill/>
          <a:ln>
            <a:solidFill>
              <a:srgbClr val="E58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553083" y="2443043"/>
            <a:ext cx="8485451" cy="114281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亮相（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xiànɡ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xiānɡ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）     尴尬（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ɡǎ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ɡà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）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虚拟（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nǐ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yǐ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）           戛然而止（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ɡǎ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jiá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）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262221" y="1760106"/>
            <a:ext cx="8486775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1.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给下面加点字选择正确的读音。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982195" y="2631330"/>
            <a:ext cx="2840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.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519669" y="2631330"/>
            <a:ext cx="2840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.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982195" y="3194966"/>
            <a:ext cx="2840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.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262436" y="3218638"/>
            <a:ext cx="2840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.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2660321" y="2781597"/>
            <a:ext cx="3818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√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454596" y="2729742"/>
            <a:ext cx="3818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√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2417679" y="3343832"/>
            <a:ext cx="3818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√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6546862" y="3247324"/>
            <a:ext cx="3818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√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4994" y="2758146"/>
            <a:ext cx="2667000" cy="35814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14" grpId="0"/>
      <p:bldP spid="15" grpId="0"/>
      <p:bldP spid="16" grpId="0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1"/>
          <p:cNvSpPr/>
          <p:nvPr/>
        </p:nvSpPr>
        <p:spPr>
          <a:xfrm>
            <a:off x="162560" y="284480"/>
            <a:ext cx="2694940" cy="638056"/>
          </a:xfrm>
          <a:prstGeom prst="roundRect">
            <a:avLst>
              <a:gd name="adj" fmla="val 50000"/>
            </a:avLst>
          </a:prstGeom>
          <a:solidFill>
            <a:srgbClr val="1421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smiling-tooth-with-hands_33918"/>
          <p:cNvSpPr>
            <a:spLocks noChangeAspect="1"/>
          </p:cNvSpPr>
          <p:nvPr/>
        </p:nvSpPr>
        <p:spPr bwMode="auto">
          <a:xfrm>
            <a:off x="473896" y="453715"/>
            <a:ext cx="340631" cy="340631"/>
          </a:xfrm>
          <a:custGeom>
            <a:avLst/>
            <a:gdLst>
              <a:gd name="T0" fmla="*/ 12000 w 12800"/>
              <a:gd name="T1" fmla="*/ 11200 h 12800"/>
              <a:gd name="T2" fmla="*/ 7176 w 12800"/>
              <a:gd name="T3" fmla="*/ 12121 h 12800"/>
              <a:gd name="T4" fmla="*/ 6400 w 12800"/>
              <a:gd name="T5" fmla="*/ 12800 h 12800"/>
              <a:gd name="T6" fmla="*/ 5624 w 12800"/>
              <a:gd name="T7" fmla="*/ 12121 h 12800"/>
              <a:gd name="T8" fmla="*/ 800 w 12800"/>
              <a:gd name="T9" fmla="*/ 11200 h 12800"/>
              <a:gd name="T10" fmla="*/ 0 w 12800"/>
              <a:gd name="T11" fmla="*/ 10400 h 12800"/>
              <a:gd name="T12" fmla="*/ 0 w 12800"/>
              <a:gd name="T13" fmla="*/ 800 h 12800"/>
              <a:gd name="T14" fmla="*/ 800 w 12800"/>
              <a:gd name="T15" fmla="*/ 0 h 12800"/>
              <a:gd name="T16" fmla="*/ 879 w 12800"/>
              <a:gd name="T17" fmla="*/ 16 h 12800"/>
              <a:gd name="T18" fmla="*/ 6400 w 12800"/>
              <a:gd name="T19" fmla="*/ 1600 h 12800"/>
              <a:gd name="T20" fmla="*/ 11921 w 12800"/>
              <a:gd name="T21" fmla="*/ 16 h 12800"/>
              <a:gd name="T22" fmla="*/ 12000 w 12800"/>
              <a:gd name="T23" fmla="*/ 0 h 12800"/>
              <a:gd name="T24" fmla="*/ 12800 w 12800"/>
              <a:gd name="T25" fmla="*/ 800 h 12800"/>
              <a:gd name="T26" fmla="*/ 12800 w 12800"/>
              <a:gd name="T27" fmla="*/ 10400 h 12800"/>
              <a:gd name="T28" fmla="*/ 12000 w 12800"/>
              <a:gd name="T29" fmla="*/ 11200 h 12800"/>
              <a:gd name="T30" fmla="*/ 5600 w 12800"/>
              <a:gd name="T31" fmla="*/ 2507 h 12800"/>
              <a:gd name="T32" fmla="*/ 1600 w 12800"/>
              <a:gd name="T33" fmla="*/ 1670 h 12800"/>
              <a:gd name="T34" fmla="*/ 1600 w 12800"/>
              <a:gd name="T35" fmla="*/ 9643 h 12800"/>
              <a:gd name="T36" fmla="*/ 5600 w 12800"/>
              <a:gd name="T37" fmla="*/ 10400 h 12800"/>
              <a:gd name="T38" fmla="*/ 5600 w 12800"/>
              <a:gd name="T39" fmla="*/ 2507 h 12800"/>
              <a:gd name="T40" fmla="*/ 11200 w 12800"/>
              <a:gd name="T41" fmla="*/ 1670 h 12800"/>
              <a:gd name="T42" fmla="*/ 7200 w 12800"/>
              <a:gd name="T43" fmla="*/ 2506 h 12800"/>
              <a:gd name="T44" fmla="*/ 7200 w 12800"/>
              <a:gd name="T45" fmla="*/ 10400 h 12800"/>
              <a:gd name="T46" fmla="*/ 11200 w 12800"/>
              <a:gd name="T47" fmla="*/ 9644 h 12800"/>
              <a:gd name="T48" fmla="*/ 11200 w 12800"/>
              <a:gd name="T49" fmla="*/ 1670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800" h="12800">
                <a:moveTo>
                  <a:pt x="12000" y="11200"/>
                </a:moveTo>
                <a:cubicBezTo>
                  <a:pt x="10776" y="11254"/>
                  <a:pt x="8442" y="11463"/>
                  <a:pt x="7176" y="12121"/>
                </a:cubicBezTo>
                <a:cubicBezTo>
                  <a:pt x="7116" y="12503"/>
                  <a:pt x="6799" y="12800"/>
                  <a:pt x="6400" y="12800"/>
                </a:cubicBezTo>
                <a:cubicBezTo>
                  <a:pt x="6002" y="12800"/>
                  <a:pt x="5684" y="12503"/>
                  <a:pt x="5624" y="12121"/>
                </a:cubicBezTo>
                <a:cubicBezTo>
                  <a:pt x="4358" y="11463"/>
                  <a:pt x="2024" y="11254"/>
                  <a:pt x="800" y="11200"/>
                </a:cubicBezTo>
                <a:cubicBezTo>
                  <a:pt x="358" y="11200"/>
                  <a:pt x="0" y="10842"/>
                  <a:pt x="0" y="10400"/>
                </a:cubicBezTo>
                <a:lnTo>
                  <a:pt x="0" y="800"/>
                </a:lnTo>
                <a:cubicBezTo>
                  <a:pt x="0" y="358"/>
                  <a:pt x="358" y="0"/>
                  <a:pt x="800" y="0"/>
                </a:cubicBezTo>
                <a:cubicBezTo>
                  <a:pt x="828" y="0"/>
                  <a:pt x="851" y="14"/>
                  <a:pt x="879" y="16"/>
                </a:cubicBezTo>
                <a:cubicBezTo>
                  <a:pt x="6381" y="158"/>
                  <a:pt x="6400" y="1600"/>
                  <a:pt x="6400" y="1600"/>
                </a:cubicBezTo>
                <a:cubicBezTo>
                  <a:pt x="6400" y="1600"/>
                  <a:pt x="6419" y="158"/>
                  <a:pt x="11921" y="16"/>
                </a:cubicBezTo>
                <a:cubicBezTo>
                  <a:pt x="11949" y="14"/>
                  <a:pt x="11972" y="0"/>
                  <a:pt x="12000" y="0"/>
                </a:cubicBezTo>
                <a:cubicBezTo>
                  <a:pt x="12442" y="0"/>
                  <a:pt x="12800" y="358"/>
                  <a:pt x="12800" y="800"/>
                </a:cubicBezTo>
                <a:lnTo>
                  <a:pt x="12800" y="10400"/>
                </a:lnTo>
                <a:cubicBezTo>
                  <a:pt x="12800" y="10842"/>
                  <a:pt x="12442" y="11200"/>
                  <a:pt x="12000" y="11200"/>
                </a:cubicBezTo>
                <a:close/>
                <a:moveTo>
                  <a:pt x="5600" y="2507"/>
                </a:moveTo>
                <a:cubicBezTo>
                  <a:pt x="4568" y="1982"/>
                  <a:pt x="2861" y="1764"/>
                  <a:pt x="1600" y="1670"/>
                </a:cubicBezTo>
                <a:lnTo>
                  <a:pt x="1600" y="9643"/>
                </a:lnTo>
                <a:cubicBezTo>
                  <a:pt x="3747" y="9753"/>
                  <a:pt x="4949" y="10074"/>
                  <a:pt x="5600" y="10400"/>
                </a:cubicBezTo>
                <a:lnTo>
                  <a:pt x="5600" y="2507"/>
                </a:lnTo>
                <a:close/>
                <a:moveTo>
                  <a:pt x="11200" y="1670"/>
                </a:moveTo>
                <a:cubicBezTo>
                  <a:pt x="9940" y="1764"/>
                  <a:pt x="8232" y="1982"/>
                  <a:pt x="7200" y="2506"/>
                </a:cubicBezTo>
                <a:lnTo>
                  <a:pt x="7200" y="10400"/>
                </a:lnTo>
                <a:cubicBezTo>
                  <a:pt x="7851" y="10074"/>
                  <a:pt x="9052" y="9753"/>
                  <a:pt x="11200" y="9644"/>
                </a:cubicBezTo>
                <a:lnTo>
                  <a:pt x="11200" y="16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当堂测评</a:t>
            </a:r>
          </a:p>
        </p:txBody>
      </p:sp>
      <p:sp>
        <p:nvSpPr>
          <p:cNvPr id="18" name="圆角矩形 8"/>
          <p:cNvSpPr/>
          <p:nvPr/>
        </p:nvSpPr>
        <p:spPr>
          <a:xfrm>
            <a:off x="660400" y="1588270"/>
            <a:ext cx="9965583" cy="3160585"/>
          </a:xfrm>
          <a:prstGeom prst="roundRect">
            <a:avLst/>
          </a:prstGeom>
          <a:noFill/>
          <a:ln>
            <a:solidFill>
              <a:srgbClr val="E58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660400" y="2542838"/>
            <a:ext cx="9688936" cy="169681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200025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（        ）的马鞭       （            ）的锣鼓声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宋体" panose="02010600030101010101" pitchFamily="2" charset="-122"/>
              <a:sym typeface="Arial" panose="020B0604020202020204" pitchFamily="34" charset="0"/>
            </a:endParaRPr>
          </a:p>
          <a:p>
            <a:pPr marL="0" marR="0" lvl="0" indent="200025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（         ）的信心       （                ）的表演自由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宋体" panose="02010600030101010101" pitchFamily="2" charset="-122"/>
              <a:sym typeface="Arial" panose="020B0604020202020204" pitchFamily="34" charset="0"/>
            </a:endParaRPr>
          </a:p>
          <a:p>
            <a:pPr marL="0" marR="0" lvl="0" indent="200025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（                ）的方法    （            ）的京剧艺术</a:t>
            </a:r>
          </a:p>
        </p:txBody>
      </p:sp>
      <p:sp>
        <p:nvSpPr>
          <p:cNvPr id="20" name="矩形 19"/>
          <p:cNvSpPr/>
          <p:nvPr/>
        </p:nvSpPr>
        <p:spPr>
          <a:xfrm>
            <a:off x="934063" y="1857005"/>
            <a:ext cx="7704856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2.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在括号里填上恰当的词语。</a:t>
            </a:r>
          </a:p>
        </p:txBody>
      </p:sp>
      <p:sp>
        <p:nvSpPr>
          <p:cNvPr id="21" name="矩形 20"/>
          <p:cNvSpPr/>
          <p:nvPr/>
        </p:nvSpPr>
        <p:spPr>
          <a:xfrm>
            <a:off x="1202847" y="2394489"/>
            <a:ext cx="909720" cy="727315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04236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虚拟</a:t>
            </a:r>
          </a:p>
        </p:txBody>
      </p:sp>
      <p:sp>
        <p:nvSpPr>
          <p:cNvPr id="22" name="矩形 21"/>
          <p:cNvSpPr/>
          <p:nvPr/>
        </p:nvSpPr>
        <p:spPr>
          <a:xfrm>
            <a:off x="1231102" y="2948175"/>
            <a:ext cx="909720" cy="727315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04236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必胜</a:t>
            </a:r>
          </a:p>
        </p:txBody>
      </p:sp>
      <p:sp>
        <p:nvSpPr>
          <p:cNvPr id="23" name="矩形 22"/>
          <p:cNvSpPr/>
          <p:nvPr/>
        </p:nvSpPr>
        <p:spPr>
          <a:xfrm>
            <a:off x="4069324" y="2400447"/>
            <a:ext cx="909720" cy="727315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04236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紧张</a:t>
            </a:r>
          </a:p>
        </p:txBody>
      </p:sp>
      <p:sp>
        <p:nvSpPr>
          <p:cNvPr id="24" name="矩形 23"/>
          <p:cNvSpPr/>
          <p:nvPr/>
        </p:nvSpPr>
        <p:spPr>
          <a:xfrm>
            <a:off x="4097579" y="2948174"/>
            <a:ext cx="1420369" cy="727315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04236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无穷无尽</a:t>
            </a:r>
          </a:p>
        </p:txBody>
      </p:sp>
      <p:sp>
        <p:nvSpPr>
          <p:cNvPr id="25" name="矩形 24"/>
          <p:cNvSpPr/>
          <p:nvPr/>
        </p:nvSpPr>
        <p:spPr>
          <a:xfrm>
            <a:off x="1231102" y="3499709"/>
            <a:ext cx="1413819" cy="727315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04236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约定俗成</a:t>
            </a:r>
          </a:p>
        </p:txBody>
      </p:sp>
      <p:sp>
        <p:nvSpPr>
          <p:cNvPr id="26" name="矩形 25"/>
          <p:cNvSpPr/>
          <p:nvPr/>
        </p:nvSpPr>
        <p:spPr>
          <a:xfrm>
            <a:off x="4524184" y="3499708"/>
            <a:ext cx="1420369" cy="727315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04236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高妙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4994" y="2758146"/>
            <a:ext cx="2667000" cy="35814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ldLvl="0" animBg="1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1"/>
          <p:cNvSpPr/>
          <p:nvPr/>
        </p:nvSpPr>
        <p:spPr>
          <a:xfrm>
            <a:off x="162560" y="284480"/>
            <a:ext cx="2694940" cy="638056"/>
          </a:xfrm>
          <a:prstGeom prst="roundRect">
            <a:avLst>
              <a:gd name="adj" fmla="val 50000"/>
            </a:avLst>
          </a:prstGeom>
          <a:solidFill>
            <a:srgbClr val="1421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smiling-tooth-with-hands_33918"/>
          <p:cNvSpPr>
            <a:spLocks noChangeAspect="1"/>
          </p:cNvSpPr>
          <p:nvPr/>
        </p:nvSpPr>
        <p:spPr bwMode="auto">
          <a:xfrm>
            <a:off x="473896" y="453715"/>
            <a:ext cx="340631" cy="340631"/>
          </a:xfrm>
          <a:custGeom>
            <a:avLst/>
            <a:gdLst>
              <a:gd name="T0" fmla="*/ 12000 w 12800"/>
              <a:gd name="T1" fmla="*/ 11200 h 12800"/>
              <a:gd name="T2" fmla="*/ 7176 w 12800"/>
              <a:gd name="T3" fmla="*/ 12121 h 12800"/>
              <a:gd name="T4" fmla="*/ 6400 w 12800"/>
              <a:gd name="T5" fmla="*/ 12800 h 12800"/>
              <a:gd name="T6" fmla="*/ 5624 w 12800"/>
              <a:gd name="T7" fmla="*/ 12121 h 12800"/>
              <a:gd name="T8" fmla="*/ 800 w 12800"/>
              <a:gd name="T9" fmla="*/ 11200 h 12800"/>
              <a:gd name="T10" fmla="*/ 0 w 12800"/>
              <a:gd name="T11" fmla="*/ 10400 h 12800"/>
              <a:gd name="T12" fmla="*/ 0 w 12800"/>
              <a:gd name="T13" fmla="*/ 800 h 12800"/>
              <a:gd name="T14" fmla="*/ 800 w 12800"/>
              <a:gd name="T15" fmla="*/ 0 h 12800"/>
              <a:gd name="T16" fmla="*/ 879 w 12800"/>
              <a:gd name="T17" fmla="*/ 16 h 12800"/>
              <a:gd name="T18" fmla="*/ 6400 w 12800"/>
              <a:gd name="T19" fmla="*/ 1600 h 12800"/>
              <a:gd name="T20" fmla="*/ 11921 w 12800"/>
              <a:gd name="T21" fmla="*/ 16 h 12800"/>
              <a:gd name="T22" fmla="*/ 12000 w 12800"/>
              <a:gd name="T23" fmla="*/ 0 h 12800"/>
              <a:gd name="T24" fmla="*/ 12800 w 12800"/>
              <a:gd name="T25" fmla="*/ 800 h 12800"/>
              <a:gd name="T26" fmla="*/ 12800 w 12800"/>
              <a:gd name="T27" fmla="*/ 10400 h 12800"/>
              <a:gd name="T28" fmla="*/ 12000 w 12800"/>
              <a:gd name="T29" fmla="*/ 11200 h 12800"/>
              <a:gd name="T30" fmla="*/ 5600 w 12800"/>
              <a:gd name="T31" fmla="*/ 2507 h 12800"/>
              <a:gd name="T32" fmla="*/ 1600 w 12800"/>
              <a:gd name="T33" fmla="*/ 1670 h 12800"/>
              <a:gd name="T34" fmla="*/ 1600 w 12800"/>
              <a:gd name="T35" fmla="*/ 9643 h 12800"/>
              <a:gd name="T36" fmla="*/ 5600 w 12800"/>
              <a:gd name="T37" fmla="*/ 10400 h 12800"/>
              <a:gd name="T38" fmla="*/ 5600 w 12800"/>
              <a:gd name="T39" fmla="*/ 2507 h 12800"/>
              <a:gd name="T40" fmla="*/ 11200 w 12800"/>
              <a:gd name="T41" fmla="*/ 1670 h 12800"/>
              <a:gd name="T42" fmla="*/ 7200 w 12800"/>
              <a:gd name="T43" fmla="*/ 2506 h 12800"/>
              <a:gd name="T44" fmla="*/ 7200 w 12800"/>
              <a:gd name="T45" fmla="*/ 10400 h 12800"/>
              <a:gd name="T46" fmla="*/ 11200 w 12800"/>
              <a:gd name="T47" fmla="*/ 9644 h 12800"/>
              <a:gd name="T48" fmla="*/ 11200 w 12800"/>
              <a:gd name="T49" fmla="*/ 1670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800" h="12800">
                <a:moveTo>
                  <a:pt x="12000" y="11200"/>
                </a:moveTo>
                <a:cubicBezTo>
                  <a:pt x="10776" y="11254"/>
                  <a:pt x="8442" y="11463"/>
                  <a:pt x="7176" y="12121"/>
                </a:cubicBezTo>
                <a:cubicBezTo>
                  <a:pt x="7116" y="12503"/>
                  <a:pt x="6799" y="12800"/>
                  <a:pt x="6400" y="12800"/>
                </a:cubicBezTo>
                <a:cubicBezTo>
                  <a:pt x="6002" y="12800"/>
                  <a:pt x="5684" y="12503"/>
                  <a:pt x="5624" y="12121"/>
                </a:cubicBezTo>
                <a:cubicBezTo>
                  <a:pt x="4358" y="11463"/>
                  <a:pt x="2024" y="11254"/>
                  <a:pt x="800" y="11200"/>
                </a:cubicBezTo>
                <a:cubicBezTo>
                  <a:pt x="358" y="11200"/>
                  <a:pt x="0" y="10842"/>
                  <a:pt x="0" y="10400"/>
                </a:cubicBezTo>
                <a:lnTo>
                  <a:pt x="0" y="800"/>
                </a:lnTo>
                <a:cubicBezTo>
                  <a:pt x="0" y="358"/>
                  <a:pt x="358" y="0"/>
                  <a:pt x="800" y="0"/>
                </a:cubicBezTo>
                <a:cubicBezTo>
                  <a:pt x="828" y="0"/>
                  <a:pt x="851" y="14"/>
                  <a:pt x="879" y="16"/>
                </a:cubicBezTo>
                <a:cubicBezTo>
                  <a:pt x="6381" y="158"/>
                  <a:pt x="6400" y="1600"/>
                  <a:pt x="6400" y="1600"/>
                </a:cubicBezTo>
                <a:cubicBezTo>
                  <a:pt x="6400" y="1600"/>
                  <a:pt x="6419" y="158"/>
                  <a:pt x="11921" y="16"/>
                </a:cubicBezTo>
                <a:cubicBezTo>
                  <a:pt x="11949" y="14"/>
                  <a:pt x="11972" y="0"/>
                  <a:pt x="12000" y="0"/>
                </a:cubicBezTo>
                <a:cubicBezTo>
                  <a:pt x="12442" y="0"/>
                  <a:pt x="12800" y="358"/>
                  <a:pt x="12800" y="800"/>
                </a:cubicBezTo>
                <a:lnTo>
                  <a:pt x="12800" y="10400"/>
                </a:lnTo>
                <a:cubicBezTo>
                  <a:pt x="12800" y="10842"/>
                  <a:pt x="12442" y="11200"/>
                  <a:pt x="12000" y="11200"/>
                </a:cubicBezTo>
                <a:close/>
                <a:moveTo>
                  <a:pt x="5600" y="2507"/>
                </a:moveTo>
                <a:cubicBezTo>
                  <a:pt x="4568" y="1982"/>
                  <a:pt x="2861" y="1764"/>
                  <a:pt x="1600" y="1670"/>
                </a:cubicBezTo>
                <a:lnTo>
                  <a:pt x="1600" y="9643"/>
                </a:lnTo>
                <a:cubicBezTo>
                  <a:pt x="3747" y="9753"/>
                  <a:pt x="4949" y="10074"/>
                  <a:pt x="5600" y="10400"/>
                </a:cubicBezTo>
                <a:lnTo>
                  <a:pt x="5600" y="2507"/>
                </a:lnTo>
                <a:close/>
                <a:moveTo>
                  <a:pt x="11200" y="1670"/>
                </a:moveTo>
                <a:cubicBezTo>
                  <a:pt x="9940" y="1764"/>
                  <a:pt x="8232" y="1982"/>
                  <a:pt x="7200" y="2506"/>
                </a:cubicBezTo>
                <a:lnTo>
                  <a:pt x="7200" y="10400"/>
                </a:lnTo>
                <a:cubicBezTo>
                  <a:pt x="7851" y="10074"/>
                  <a:pt x="9052" y="9753"/>
                  <a:pt x="11200" y="9644"/>
                </a:cubicBezTo>
                <a:lnTo>
                  <a:pt x="11200" y="16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当堂测评</a:t>
            </a:r>
          </a:p>
        </p:txBody>
      </p:sp>
      <p:sp>
        <p:nvSpPr>
          <p:cNvPr id="7" name="圆角矩形 8"/>
          <p:cNvSpPr/>
          <p:nvPr/>
        </p:nvSpPr>
        <p:spPr>
          <a:xfrm>
            <a:off x="660400" y="1435813"/>
            <a:ext cx="11056661" cy="3445226"/>
          </a:xfrm>
          <a:prstGeom prst="roundRect">
            <a:avLst/>
          </a:prstGeom>
          <a:noFill/>
          <a:ln>
            <a:solidFill>
              <a:srgbClr val="E58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858561" y="2944773"/>
            <a:ext cx="10858500" cy="142750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200025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（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1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）京剧继承、发展了中国传统戏曲的表现手法，终于战胜了这种尴尬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——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用一根小小的马鞭就彻底解决了，而且解决得无比漂亮。（                    ）</a:t>
            </a:r>
          </a:p>
          <a:p>
            <a:pPr marL="0" marR="0" lvl="0" indent="200025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（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2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）主人一声吩咐“酒宴摆下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——”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，仆人立刻把酒壶酒杯端上舞台。（                     ）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5959363" y="3477793"/>
            <a:ext cx="1210588" cy="40011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04236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解释说明</a:t>
            </a:r>
          </a:p>
        </p:txBody>
      </p:sp>
      <p:sp>
        <p:nvSpPr>
          <p:cNvPr id="10" name="TextBox 19"/>
          <p:cNvSpPr txBox="1"/>
          <p:nvPr/>
        </p:nvSpPr>
        <p:spPr>
          <a:xfrm>
            <a:off x="9264556" y="3972170"/>
            <a:ext cx="1467068" cy="400110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04236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声音的延长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srgbClr val="E04236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黑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951096" y="1968833"/>
            <a:ext cx="8217249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>
              <a:defRPr sz="2800"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3.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读句子，写出句中破折号的作用。   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9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70" r="17514" b="2368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 rot="10800000">
            <a:off x="-2" y="0"/>
            <a:ext cx="11503743" cy="6858000"/>
          </a:xfrm>
          <a:prstGeom prst="rect">
            <a:avLst/>
          </a:prstGeom>
          <a:gradFill>
            <a:gsLst>
              <a:gs pos="0">
                <a:srgbClr val="142139">
                  <a:alpha val="0"/>
                </a:srgbClr>
              </a:gs>
              <a:gs pos="100000">
                <a:srgbClr val="142139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矩形 259"/>
          <p:cNvSpPr>
            <a:spLocks noChangeArrowheads="1"/>
          </p:cNvSpPr>
          <p:nvPr/>
        </p:nvSpPr>
        <p:spPr bwMode="auto">
          <a:xfrm>
            <a:off x="1038108" y="4696221"/>
            <a:ext cx="1977177" cy="31686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  <a:effectLst/>
        </p:spPr>
        <p:txBody>
          <a:bodyPr wrap="square" lIns="36000" tIns="36000" rIns="36000" bIns="36000" anchor="t" anchorCtr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lvl="0" algn="ctr" defTabSz="457200">
              <a:spcBef>
                <a:spcPts val="0"/>
              </a:spcBef>
              <a:buNone/>
              <a:defRPr/>
            </a:pPr>
            <a:r>
              <a:rPr lang="zh-CN" altLang="en-US" sz="1600" kern="0" smtClean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主讲人：</a:t>
            </a:r>
            <a:r>
              <a:rPr lang="en-US" altLang="zh-CN" sz="1600" kern="0" smtClean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PPT818</a:t>
            </a:r>
            <a:endParaRPr lang="en-US" altLang="zh-CN" sz="1600" kern="0" dirty="0">
              <a:solidFill>
                <a:schemeClr val="bg1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矩形 259"/>
          <p:cNvSpPr>
            <a:spLocks noChangeArrowheads="1"/>
          </p:cNvSpPr>
          <p:nvPr/>
        </p:nvSpPr>
        <p:spPr bwMode="auto">
          <a:xfrm>
            <a:off x="3224842" y="4694552"/>
            <a:ext cx="1738171" cy="31892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  <a:effectLst/>
        </p:spPr>
        <p:txBody>
          <a:bodyPr wrap="square" lIns="36000" tIns="36000" rIns="36000" bIns="36000" anchor="t" anchorCtr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时间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: xxx</a:t>
            </a:r>
          </a:p>
        </p:txBody>
      </p:sp>
      <p:sp>
        <p:nvSpPr>
          <p:cNvPr id="9" name="矩形 259"/>
          <p:cNvSpPr>
            <a:spLocks noChangeArrowheads="1"/>
          </p:cNvSpPr>
          <p:nvPr/>
        </p:nvSpPr>
        <p:spPr bwMode="auto">
          <a:xfrm>
            <a:off x="1038108" y="1497506"/>
            <a:ext cx="5305542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dist" defTabSz="457200">
              <a:buFont typeface="Arial" panose="020B0604020202020204" pitchFamily="34" charset="0"/>
              <a:buNone/>
            </a:pPr>
            <a:r>
              <a:rPr lang="zh-CN" altLang="en-US" sz="9600" dirty="0">
                <a:solidFill>
                  <a:schemeClr val="bg1"/>
                </a:solidFill>
                <a:latin typeface="演示斜黑体" panose="02010600030101010101" pitchFamily="50" charset="-122"/>
                <a:ea typeface="演示斜黑体" panose="02010600030101010101" pitchFamily="50" charset="-122"/>
                <a:cs typeface="Arial" panose="020B0604020202020204" pitchFamily="34" charset="0"/>
                <a:sym typeface="Arial" panose="020B0604020202020204" pitchFamily="34" charset="0"/>
              </a:rPr>
              <a:t>感谢聆听</a:t>
            </a:r>
            <a:endParaRPr lang="en-US" altLang="zh-CN" sz="9600" dirty="0">
              <a:solidFill>
                <a:schemeClr val="bg1"/>
              </a:solidFill>
              <a:latin typeface="演示斜黑体" panose="02010600030101010101" pitchFamily="50" charset="-122"/>
              <a:ea typeface="演示斜黑体" panose="02010600030101010101" pitchFamily="50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038108" y="3439733"/>
            <a:ext cx="38250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457200"/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语文 六年级 上册 配人教版</a:t>
            </a:r>
          </a:p>
        </p:txBody>
      </p:sp>
      <p:cxnSp>
        <p:nvCxnSpPr>
          <p:cNvPr id="11" name="直接连接符 10"/>
          <p:cNvCxnSpPr/>
          <p:nvPr/>
        </p:nvCxnSpPr>
        <p:spPr>
          <a:xfrm rot="10800000">
            <a:off x="1038108" y="3316920"/>
            <a:ext cx="5473670" cy="0"/>
          </a:xfrm>
          <a:prstGeom prst="line">
            <a:avLst/>
          </a:prstGeom>
          <a:ln w="25400" cap="rnd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1"/>
          <p:cNvSpPr/>
          <p:nvPr/>
        </p:nvSpPr>
        <p:spPr>
          <a:xfrm>
            <a:off x="162560" y="284480"/>
            <a:ext cx="2694940" cy="638056"/>
          </a:xfrm>
          <a:prstGeom prst="roundRect">
            <a:avLst>
              <a:gd name="adj" fmla="val 50000"/>
            </a:avLst>
          </a:prstGeom>
          <a:solidFill>
            <a:srgbClr val="1421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smiling-tooth-with-hands_33918"/>
          <p:cNvSpPr>
            <a:spLocks noChangeAspect="1"/>
          </p:cNvSpPr>
          <p:nvPr/>
        </p:nvSpPr>
        <p:spPr bwMode="auto">
          <a:xfrm>
            <a:off x="473896" y="453715"/>
            <a:ext cx="340631" cy="340631"/>
          </a:xfrm>
          <a:custGeom>
            <a:avLst/>
            <a:gdLst>
              <a:gd name="T0" fmla="*/ 12000 w 12800"/>
              <a:gd name="T1" fmla="*/ 11200 h 12800"/>
              <a:gd name="T2" fmla="*/ 7176 w 12800"/>
              <a:gd name="T3" fmla="*/ 12121 h 12800"/>
              <a:gd name="T4" fmla="*/ 6400 w 12800"/>
              <a:gd name="T5" fmla="*/ 12800 h 12800"/>
              <a:gd name="T6" fmla="*/ 5624 w 12800"/>
              <a:gd name="T7" fmla="*/ 12121 h 12800"/>
              <a:gd name="T8" fmla="*/ 800 w 12800"/>
              <a:gd name="T9" fmla="*/ 11200 h 12800"/>
              <a:gd name="T10" fmla="*/ 0 w 12800"/>
              <a:gd name="T11" fmla="*/ 10400 h 12800"/>
              <a:gd name="T12" fmla="*/ 0 w 12800"/>
              <a:gd name="T13" fmla="*/ 800 h 12800"/>
              <a:gd name="T14" fmla="*/ 800 w 12800"/>
              <a:gd name="T15" fmla="*/ 0 h 12800"/>
              <a:gd name="T16" fmla="*/ 879 w 12800"/>
              <a:gd name="T17" fmla="*/ 16 h 12800"/>
              <a:gd name="T18" fmla="*/ 6400 w 12800"/>
              <a:gd name="T19" fmla="*/ 1600 h 12800"/>
              <a:gd name="T20" fmla="*/ 11921 w 12800"/>
              <a:gd name="T21" fmla="*/ 16 h 12800"/>
              <a:gd name="T22" fmla="*/ 12000 w 12800"/>
              <a:gd name="T23" fmla="*/ 0 h 12800"/>
              <a:gd name="T24" fmla="*/ 12800 w 12800"/>
              <a:gd name="T25" fmla="*/ 800 h 12800"/>
              <a:gd name="T26" fmla="*/ 12800 w 12800"/>
              <a:gd name="T27" fmla="*/ 10400 h 12800"/>
              <a:gd name="T28" fmla="*/ 12000 w 12800"/>
              <a:gd name="T29" fmla="*/ 11200 h 12800"/>
              <a:gd name="T30" fmla="*/ 5600 w 12800"/>
              <a:gd name="T31" fmla="*/ 2507 h 12800"/>
              <a:gd name="T32" fmla="*/ 1600 w 12800"/>
              <a:gd name="T33" fmla="*/ 1670 h 12800"/>
              <a:gd name="T34" fmla="*/ 1600 w 12800"/>
              <a:gd name="T35" fmla="*/ 9643 h 12800"/>
              <a:gd name="T36" fmla="*/ 5600 w 12800"/>
              <a:gd name="T37" fmla="*/ 10400 h 12800"/>
              <a:gd name="T38" fmla="*/ 5600 w 12800"/>
              <a:gd name="T39" fmla="*/ 2507 h 12800"/>
              <a:gd name="T40" fmla="*/ 11200 w 12800"/>
              <a:gd name="T41" fmla="*/ 1670 h 12800"/>
              <a:gd name="T42" fmla="*/ 7200 w 12800"/>
              <a:gd name="T43" fmla="*/ 2506 h 12800"/>
              <a:gd name="T44" fmla="*/ 7200 w 12800"/>
              <a:gd name="T45" fmla="*/ 10400 h 12800"/>
              <a:gd name="T46" fmla="*/ 11200 w 12800"/>
              <a:gd name="T47" fmla="*/ 9644 h 12800"/>
              <a:gd name="T48" fmla="*/ 11200 w 12800"/>
              <a:gd name="T49" fmla="*/ 1670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800" h="12800">
                <a:moveTo>
                  <a:pt x="12000" y="11200"/>
                </a:moveTo>
                <a:cubicBezTo>
                  <a:pt x="10776" y="11254"/>
                  <a:pt x="8442" y="11463"/>
                  <a:pt x="7176" y="12121"/>
                </a:cubicBezTo>
                <a:cubicBezTo>
                  <a:pt x="7116" y="12503"/>
                  <a:pt x="6799" y="12800"/>
                  <a:pt x="6400" y="12800"/>
                </a:cubicBezTo>
                <a:cubicBezTo>
                  <a:pt x="6002" y="12800"/>
                  <a:pt x="5684" y="12503"/>
                  <a:pt x="5624" y="12121"/>
                </a:cubicBezTo>
                <a:cubicBezTo>
                  <a:pt x="4358" y="11463"/>
                  <a:pt x="2024" y="11254"/>
                  <a:pt x="800" y="11200"/>
                </a:cubicBezTo>
                <a:cubicBezTo>
                  <a:pt x="358" y="11200"/>
                  <a:pt x="0" y="10842"/>
                  <a:pt x="0" y="10400"/>
                </a:cubicBezTo>
                <a:lnTo>
                  <a:pt x="0" y="800"/>
                </a:lnTo>
                <a:cubicBezTo>
                  <a:pt x="0" y="358"/>
                  <a:pt x="358" y="0"/>
                  <a:pt x="800" y="0"/>
                </a:cubicBezTo>
                <a:cubicBezTo>
                  <a:pt x="828" y="0"/>
                  <a:pt x="851" y="14"/>
                  <a:pt x="879" y="16"/>
                </a:cubicBezTo>
                <a:cubicBezTo>
                  <a:pt x="6381" y="158"/>
                  <a:pt x="6400" y="1600"/>
                  <a:pt x="6400" y="1600"/>
                </a:cubicBezTo>
                <a:cubicBezTo>
                  <a:pt x="6400" y="1600"/>
                  <a:pt x="6419" y="158"/>
                  <a:pt x="11921" y="16"/>
                </a:cubicBezTo>
                <a:cubicBezTo>
                  <a:pt x="11949" y="14"/>
                  <a:pt x="11972" y="0"/>
                  <a:pt x="12000" y="0"/>
                </a:cubicBezTo>
                <a:cubicBezTo>
                  <a:pt x="12442" y="0"/>
                  <a:pt x="12800" y="358"/>
                  <a:pt x="12800" y="800"/>
                </a:cubicBezTo>
                <a:lnTo>
                  <a:pt x="12800" y="10400"/>
                </a:lnTo>
                <a:cubicBezTo>
                  <a:pt x="12800" y="10842"/>
                  <a:pt x="12442" y="11200"/>
                  <a:pt x="12000" y="11200"/>
                </a:cubicBezTo>
                <a:close/>
                <a:moveTo>
                  <a:pt x="5600" y="2507"/>
                </a:moveTo>
                <a:cubicBezTo>
                  <a:pt x="4568" y="1982"/>
                  <a:pt x="2861" y="1764"/>
                  <a:pt x="1600" y="1670"/>
                </a:cubicBezTo>
                <a:lnTo>
                  <a:pt x="1600" y="9643"/>
                </a:lnTo>
                <a:cubicBezTo>
                  <a:pt x="3747" y="9753"/>
                  <a:pt x="4949" y="10074"/>
                  <a:pt x="5600" y="10400"/>
                </a:cubicBezTo>
                <a:lnTo>
                  <a:pt x="5600" y="2507"/>
                </a:lnTo>
                <a:close/>
                <a:moveTo>
                  <a:pt x="11200" y="1670"/>
                </a:moveTo>
                <a:cubicBezTo>
                  <a:pt x="9940" y="1764"/>
                  <a:pt x="8232" y="1982"/>
                  <a:pt x="7200" y="2506"/>
                </a:cubicBezTo>
                <a:lnTo>
                  <a:pt x="7200" y="10400"/>
                </a:lnTo>
                <a:cubicBezTo>
                  <a:pt x="7851" y="10074"/>
                  <a:pt x="9052" y="9753"/>
                  <a:pt x="11200" y="9644"/>
                </a:cubicBezTo>
                <a:lnTo>
                  <a:pt x="11200" y="16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资料链接</a:t>
            </a:r>
          </a:p>
        </p:txBody>
      </p:sp>
      <p:sp>
        <p:nvSpPr>
          <p:cNvPr id="9" name="文本框 1"/>
          <p:cNvSpPr txBox="1"/>
          <p:nvPr/>
        </p:nvSpPr>
        <p:spPr>
          <a:xfrm>
            <a:off x="473896" y="2001493"/>
            <a:ext cx="6412044" cy="142750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    京剧，曾称平剧，是中国五大戏曲剧种之一，腔调以西皮、二黄为主，用胡琴和锣鼓等伴奏，被视为中国国粹，中国戏曲三鼎甲“榜首”。</a:t>
            </a:r>
          </a:p>
        </p:txBody>
      </p:sp>
      <p:sp>
        <p:nvSpPr>
          <p:cNvPr id="10" name="文本框 1"/>
          <p:cNvSpPr txBox="1"/>
          <p:nvPr/>
        </p:nvSpPr>
        <p:spPr>
          <a:xfrm>
            <a:off x="537396" y="4037210"/>
            <a:ext cx="11204338" cy="188917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    徽剧是京剧的前身。清代乾隆五十五年（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1790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年）起，原在南方演出的三庆、四喜、春台、和春，四大徽班陆续进入北京，他们与来自湖北的汉调艺人合作，同时又接受</a:t>
            </a: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了昆曲、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秦腔的部分剧目、曲调和表演方法，吸收一些民间曲调，通过不断地交流、融合，最终形成京剧。京剧形成后在清朝宫廷内开始快速发展，直至民国得到空前繁荣。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60" t="6170" r="6472" b="23684"/>
          <a:stretch>
            <a:fillRect/>
          </a:stretch>
        </p:blipFill>
        <p:spPr>
          <a:xfrm>
            <a:off x="8221980" y="1770660"/>
            <a:ext cx="2657488" cy="188917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1"/>
          <p:cNvSpPr/>
          <p:nvPr/>
        </p:nvSpPr>
        <p:spPr>
          <a:xfrm>
            <a:off x="162560" y="284480"/>
            <a:ext cx="2694940" cy="638056"/>
          </a:xfrm>
          <a:prstGeom prst="roundRect">
            <a:avLst>
              <a:gd name="adj" fmla="val 50000"/>
            </a:avLst>
          </a:prstGeom>
          <a:solidFill>
            <a:srgbClr val="1421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smiling-tooth-with-hands_33918"/>
          <p:cNvSpPr>
            <a:spLocks noChangeAspect="1"/>
          </p:cNvSpPr>
          <p:nvPr/>
        </p:nvSpPr>
        <p:spPr bwMode="auto">
          <a:xfrm>
            <a:off x="473896" y="453715"/>
            <a:ext cx="340631" cy="340631"/>
          </a:xfrm>
          <a:custGeom>
            <a:avLst/>
            <a:gdLst>
              <a:gd name="T0" fmla="*/ 12000 w 12800"/>
              <a:gd name="T1" fmla="*/ 11200 h 12800"/>
              <a:gd name="T2" fmla="*/ 7176 w 12800"/>
              <a:gd name="T3" fmla="*/ 12121 h 12800"/>
              <a:gd name="T4" fmla="*/ 6400 w 12800"/>
              <a:gd name="T5" fmla="*/ 12800 h 12800"/>
              <a:gd name="T6" fmla="*/ 5624 w 12800"/>
              <a:gd name="T7" fmla="*/ 12121 h 12800"/>
              <a:gd name="T8" fmla="*/ 800 w 12800"/>
              <a:gd name="T9" fmla="*/ 11200 h 12800"/>
              <a:gd name="T10" fmla="*/ 0 w 12800"/>
              <a:gd name="T11" fmla="*/ 10400 h 12800"/>
              <a:gd name="T12" fmla="*/ 0 w 12800"/>
              <a:gd name="T13" fmla="*/ 800 h 12800"/>
              <a:gd name="T14" fmla="*/ 800 w 12800"/>
              <a:gd name="T15" fmla="*/ 0 h 12800"/>
              <a:gd name="T16" fmla="*/ 879 w 12800"/>
              <a:gd name="T17" fmla="*/ 16 h 12800"/>
              <a:gd name="T18" fmla="*/ 6400 w 12800"/>
              <a:gd name="T19" fmla="*/ 1600 h 12800"/>
              <a:gd name="T20" fmla="*/ 11921 w 12800"/>
              <a:gd name="T21" fmla="*/ 16 h 12800"/>
              <a:gd name="T22" fmla="*/ 12000 w 12800"/>
              <a:gd name="T23" fmla="*/ 0 h 12800"/>
              <a:gd name="T24" fmla="*/ 12800 w 12800"/>
              <a:gd name="T25" fmla="*/ 800 h 12800"/>
              <a:gd name="T26" fmla="*/ 12800 w 12800"/>
              <a:gd name="T27" fmla="*/ 10400 h 12800"/>
              <a:gd name="T28" fmla="*/ 12000 w 12800"/>
              <a:gd name="T29" fmla="*/ 11200 h 12800"/>
              <a:gd name="T30" fmla="*/ 5600 w 12800"/>
              <a:gd name="T31" fmla="*/ 2507 h 12800"/>
              <a:gd name="T32" fmla="*/ 1600 w 12800"/>
              <a:gd name="T33" fmla="*/ 1670 h 12800"/>
              <a:gd name="T34" fmla="*/ 1600 w 12800"/>
              <a:gd name="T35" fmla="*/ 9643 h 12800"/>
              <a:gd name="T36" fmla="*/ 5600 w 12800"/>
              <a:gd name="T37" fmla="*/ 10400 h 12800"/>
              <a:gd name="T38" fmla="*/ 5600 w 12800"/>
              <a:gd name="T39" fmla="*/ 2507 h 12800"/>
              <a:gd name="T40" fmla="*/ 11200 w 12800"/>
              <a:gd name="T41" fmla="*/ 1670 h 12800"/>
              <a:gd name="T42" fmla="*/ 7200 w 12800"/>
              <a:gd name="T43" fmla="*/ 2506 h 12800"/>
              <a:gd name="T44" fmla="*/ 7200 w 12800"/>
              <a:gd name="T45" fmla="*/ 10400 h 12800"/>
              <a:gd name="T46" fmla="*/ 11200 w 12800"/>
              <a:gd name="T47" fmla="*/ 9644 h 12800"/>
              <a:gd name="T48" fmla="*/ 11200 w 12800"/>
              <a:gd name="T49" fmla="*/ 1670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800" h="12800">
                <a:moveTo>
                  <a:pt x="12000" y="11200"/>
                </a:moveTo>
                <a:cubicBezTo>
                  <a:pt x="10776" y="11254"/>
                  <a:pt x="8442" y="11463"/>
                  <a:pt x="7176" y="12121"/>
                </a:cubicBezTo>
                <a:cubicBezTo>
                  <a:pt x="7116" y="12503"/>
                  <a:pt x="6799" y="12800"/>
                  <a:pt x="6400" y="12800"/>
                </a:cubicBezTo>
                <a:cubicBezTo>
                  <a:pt x="6002" y="12800"/>
                  <a:pt x="5684" y="12503"/>
                  <a:pt x="5624" y="12121"/>
                </a:cubicBezTo>
                <a:cubicBezTo>
                  <a:pt x="4358" y="11463"/>
                  <a:pt x="2024" y="11254"/>
                  <a:pt x="800" y="11200"/>
                </a:cubicBezTo>
                <a:cubicBezTo>
                  <a:pt x="358" y="11200"/>
                  <a:pt x="0" y="10842"/>
                  <a:pt x="0" y="10400"/>
                </a:cubicBezTo>
                <a:lnTo>
                  <a:pt x="0" y="800"/>
                </a:lnTo>
                <a:cubicBezTo>
                  <a:pt x="0" y="358"/>
                  <a:pt x="358" y="0"/>
                  <a:pt x="800" y="0"/>
                </a:cubicBezTo>
                <a:cubicBezTo>
                  <a:pt x="828" y="0"/>
                  <a:pt x="851" y="14"/>
                  <a:pt x="879" y="16"/>
                </a:cubicBezTo>
                <a:cubicBezTo>
                  <a:pt x="6381" y="158"/>
                  <a:pt x="6400" y="1600"/>
                  <a:pt x="6400" y="1600"/>
                </a:cubicBezTo>
                <a:cubicBezTo>
                  <a:pt x="6400" y="1600"/>
                  <a:pt x="6419" y="158"/>
                  <a:pt x="11921" y="16"/>
                </a:cubicBezTo>
                <a:cubicBezTo>
                  <a:pt x="11949" y="14"/>
                  <a:pt x="11972" y="0"/>
                  <a:pt x="12000" y="0"/>
                </a:cubicBezTo>
                <a:cubicBezTo>
                  <a:pt x="12442" y="0"/>
                  <a:pt x="12800" y="358"/>
                  <a:pt x="12800" y="800"/>
                </a:cubicBezTo>
                <a:lnTo>
                  <a:pt x="12800" y="10400"/>
                </a:lnTo>
                <a:cubicBezTo>
                  <a:pt x="12800" y="10842"/>
                  <a:pt x="12442" y="11200"/>
                  <a:pt x="12000" y="11200"/>
                </a:cubicBezTo>
                <a:close/>
                <a:moveTo>
                  <a:pt x="5600" y="2507"/>
                </a:moveTo>
                <a:cubicBezTo>
                  <a:pt x="4568" y="1982"/>
                  <a:pt x="2861" y="1764"/>
                  <a:pt x="1600" y="1670"/>
                </a:cubicBezTo>
                <a:lnTo>
                  <a:pt x="1600" y="9643"/>
                </a:lnTo>
                <a:cubicBezTo>
                  <a:pt x="3747" y="9753"/>
                  <a:pt x="4949" y="10074"/>
                  <a:pt x="5600" y="10400"/>
                </a:cubicBezTo>
                <a:lnTo>
                  <a:pt x="5600" y="2507"/>
                </a:lnTo>
                <a:close/>
                <a:moveTo>
                  <a:pt x="11200" y="1670"/>
                </a:moveTo>
                <a:cubicBezTo>
                  <a:pt x="9940" y="1764"/>
                  <a:pt x="8232" y="1982"/>
                  <a:pt x="7200" y="2506"/>
                </a:cubicBezTo>
                <a:lnTo>
                  <a:pt x="7200" y="10400"/>
                </a:lnTo>
                <a:cubicBezTo>
                  <a:pt x="7851" y="10074"/>
                  <a:pt x="9052" y="9753"/>
                  <a:pt x="11200" y="9644"/>
                </a:cubicBezTo>
                <a:lnTo>
                  <a:pt x="11200" y="16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资料链接</a:t>
            </a:r>
          </a:p>
        </p:txBody>
      </p:sp>
      <p:sp>
        <p:nvSpPr>
          <p:cNvPr id="8" name="文本框 103"/>
          <p:cNvSpPr txBox="1">
            <a:spLocks noChangeArrowheads="1"/>
          </p:cNvSpPr>
          <p:nvPr/>
        </p:nvSpPr>
        <p:spPr bwMode="auto">
          <a:xfrm>
            <a:off x="759347" y="2519549"/>
            <a:ext cx="7457745" cy="588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京剧的四种艺术手法：唱、念、做、打。</a:t>
            </a:r>
          </a:p>
        </p:txBody>
      </p:sp>
      <p:sp>
        <p:nvSpPr>
          <p:cNvPr id="12" name="文本框 103"/>
          <p:cNvSpPr txBox="1">
            <a:spLocks noChangeArrowheads="1"/>
          </p:cNvSpPr>
          <p:nvPr/>
        </p:nvSpPr>
        <p:spPr bwMode="auto">
          <a:xfrm>
            <a:off x="809359" y="3292228"/>
            <a:ext cx="7457745" cy="588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京剧表演的四种行当：生、旦、净、丑。</a:t>
            </a:r>
          </a:p>
        </p:txBody>
      </p:sp>
      <p:sp>
        <p:nvSpPr>
          <p:cNvPr id="13" name="文本框 103"/>
          <p:cNvSpPr txBox="1">
            <a:spLocks noChangeArrowheads="1"/>
          </p:cNvSpPr>
          <p:nvPr/>
        </p:nvSpPr>
        <p:spPr bwMode="auto">
          <a:xfrm>
            <a:off x="835052" y="4024832"/>
            <a:ext cx="7457745" cy="588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京剧的两种唱腔：西皮、二黄。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7712" y="2914678"/>
            <a:ext cx="2667000" cy="35814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1"/>
          <p:cNvSpPr/>
          <p:nvPr/>
        </p:nvSpPr>
        <p:spPr>
          <a:xfrm>
            <a:off x="162560" y="284480"/>
            <a:ext cx="2694940" cy="638056"/>
          </a:xfrm>
          <a:prstGeom prst="roundRect">
            <a:avLst>
              <a:gd name="adj" fmla="val 50000"/>
            </a:avLst>
          </a:prstGeom>
          <a:solidFill>
            <a:srgbClr val="1421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smiling-tooth-with-hands_33918"/>
          <p:cNvSpPr>
            <a:spLocks noChangeAspect="1"/>
          </p:cNvSpPr>
          <p:nvPr/>
        </p:nvSpPr>
        <p:spPr bwMode="auto">
          <a:xfrm>
            <a:off x="473896" y="453715"/>
            <a:ext cx="340631" cy="340631"/>
          </a:xfrm>
          <a:custGeom>
            <a:avLst/>
            <a:gdLst>
              <a:gd name="T0" fmla="*/ 12000 w 12800"/>
              <a:gd name="T1" fmla="*/ 11200 h 12800"/>
              <a:gd name="T2" fmla="*/ 7176 w 12800"/>
              <a:gd name="T3" fmla="*/ 12121 h 12800"/>
              <a:gd name="T4" fmla="*/ 6400 w 12800"/>
              <a:gd name="T5" fmla="*/ 12800 h 12800"/>
              <a:gd name="T6" fmla="*/ 5624 w 12800"/>
              <a:gd name="T7" fmla="*/ 12121 h 12800"/>
              <a:gd name="T8" fmla="*/ 800 w 12800"/>
              <a:gd name="T9" fmla="*/ 11200 h 12800"/>
              <a:gd name="T10" fmla="*/ 0 w 12800"/>
              <a:gd name="T11" fmla="*/ 10400 h 12800"/>
              <a:gd name="T12" fmla="*/ 0 w 12800"/>
              <a:gd name="T13" fmla="*/ 800 h 12800"/>
              <a:gd name="T14" fmla="*/ 800 w 12800"/>
              <a:gd name="T15" fmla="*/ 0 h 12800"/>
              <a:gd name="T16" fmla="*/ 879 w 12800"/>
              <a:gd name="T17" fmla="*/ 16 h 12800"/>
              <a:gd name="T18" fmla="*/ 6400 w 12800"/>
              <a:gd name="T19" fmla="*/ 1600 h 12800"/>
              <a:gd name="T20" fmla="*/ 11921 w 12800"/>
              <a:gd name="T21" fmla="*/ 16 h 12800"/>
              <a:gd name="T22" fmla="*/ 12000 w 12800"/>
              <a:gd name="T23" fmla="*/ 0 h 12800"/>
              <a:gd name="T24" fmla="*/ 12800 w 12800"/>
              <a:gd name="T25" fmla="*/ 800 h 12800"/>
              <a:gd name="T26" fmla="*/ 12800 w 12800"/>
              <a:gd name="T27" fmla="*/ 10400 h 12800"/>
              <a:gd name="T28" fmla="*/ 12000 w 12800"/>
              <a:gd name="T29" fmla="*/ 11200 h 12800"/>
              <a:gd name="T30" fmla="*/ 5600 w 12800"/>
              <a:gd name="T31" fmla="*/ 2507 h 12800"/>
              <a:gd name="T32" fmla="*/ 1600 w 12800"/>
              <a:gd name="T33" fmla="*/ 1670 h 12800"/>
              <a:gd name="T34" fmla="*/ 1600 w 12800"/>
              <a:gd name="T35" fmla="*/ 9643 h 12800"/>
              <a:gd name="T36" fmla="*/ 5600 w 12800"/>
              <a:gd name="T37" fmla="*/ 10400 h 12800"/>
              <a:gd name="T38" fmla="*/ 5600 w 12800"/>
              <a:gd name="T39" fmla="*/ 2507 h 12800"/>
              <a:gd name="T40" fmla="*/ 11200 w 12800"/>
              <a:gd name="T41" fmla="*/ 1670 h 12800"/>
              <a:gd name="T42" fmla="*/ 7200 w 12800"/>
              <a:gd name="T43" fmla="*/ 2506 h 12800"/>
              <a:gd name="T44" fmla="*/ 7200 w 12800"/>
              <a:gd name="T45" fmla="*/ 10400 h 12800"/>
              <a:gd name="T46" fmla="*/ 11200 w 12800"/>
              <a:gd name="T47" fmla="*/ 9644 h 12800"/>
              <a:gd name="T48" fmla="*/ 11200 w 12800"/>
              <a:gd name="T49" fmla="*/ 1670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800" h="12800">
                <a:moveTo>
                  <a:pt x="12000" y="11200"/>
                </a:moveTo>
                <a:cubicBezTo>
                  <a:pt x="10776" y="11254"/>
                  <a:pt x="8442" y="11463"/>
                  <a:pt x="7176" y="12121"/>
                </a:cubicBezTo>
                <a:cubicBezTo>
                  <a:pt x="7116" y="12503"/>
                  <a:pt x="6799" y="12800"/>
                  <a:pt x="6400" y="12800"/>
                </a:cubicBezTo>
                <a:cubicBezTo>
                  <a:pt x="6002" y="12800"/>
                  <a:pt x="5684" y="12503"/>
                  <a:pt x="5624" y="12121"/>
                </a:cubicBezTo>
                <a:cubicBezTo>
                  <a:pt x="4358" y="11463"/>
                  <a:pt x="2024" y="11254"/>
                  <a:pt x="800" y="11200"/>
                </a:cubicBezTo>
                <a:cubicBezTo>
                  <a:pt x="358" y="11200"/>
                  <a:pt x="0" y="10842"/>
                  <a:pt x="0" y="10400"/>
                </a:cubicBezTo>
                <a:lnTo>
                  <a:pt x="0" y="800"/>
                </a:lnTo>
                <a:cubicBezTo>
                  <a:pt x="0" y="358"/>
                  <a:pt x="358" y="0"/>
                  <a:pt x="800" y="0"/>
                </a:cubicBezTo>
                <a:cubicBezTo>
                  <a:pt x="828" y="0"/>
                  <a:pt x="851" y="14"/>
                  <a:pt x="879" y="16"/>
                </a:cubicBezTo>
                <a:cubicBezTo>
                  <a:pt x="6381" y="158"/>
                  <a:pt x="6400" y="1600"/>
                  <a:pt x="6400" y="1600"/>
                </a:cubicBezTo>
                <a:cubicBezTo>
                  <a:pt x="6400" y="1600"/>
                  <a:pt x="6419" y="158"/>
                  <a:pt x="11921" y="16"/>
                </a:cubicBezTo>
                <a:cubicBezTo>
                  <a:pt x="11949" y="14"/>
                  <a:pt x="11972" y="0"/>
                  <a:pt x="12000" y="0"/>
                </a:cubicBezTo>
                <a:cubicBezTo>
                  <a:pt x="12442" y="0"/>
                  <a:pt x="12800" y="358"/>
                  <a:pt x="12800" y="800"/>
                </a:cubicBezTo>
                <a:lnTo>
                  <a:pt x="12800" y="10400"/>
                </a:lnTo>
                <a:cubicBezTo>
                  <a:pt x="12800" y="10842"/>
                  <a:pt x="12442" y="11200"/>
                  <a:pt x="12000" y="11200"/>
                </a:cubicBezTo>
                <a:close/>
                <a:moveTo>
                  <a:pt x="5600" y="2507"/>
                </a:moveTo>
                <a:cubicBezTo>
                  <a:pt x="4568" y="1982"/>
                  <a:pt x="2861" y="1764"/>
                  <a:pt x="1600" y="1670"/>
                </a:cubicBezTo>
                <a:lnTo>
                  <a:pt x="1600" y="9643"/>
                </a:lnTo>
                <a:cubicBezTo>
                  <a:pt x="3747" y="9753"/>
                  <a:pt x="4949" y="10074"/>
                  <a:pt x="5600" y="10400"/>
                </a:cubicBezTo>
                <a:lnTo>
                  <a:pt x="5600" y="2507"/>
                </a:lnTo>
                <a:close/>
                <a:moveTo>
                  <a:pt x="11200" y="1670"/>
                </a:moveTo>
                <a:cubicBezTo>
                  <a:pt x="9940" y="1764"/>
                  <a:pt x="8232" y="1982"/>
                  <a:pt x="7200" y="2506"/>
                </a:cubicBezTo>
                <a:lnTo>
                  <a:pt x="7200" y="10400"/>
                </a:lnTo>
                <a:cubicBezTo>
                  <a:pt x="7851" y="10074"/>
                  <a:pt x="9052" y="9753"/>
                  <a:pt x="11200" y="9644"/>
                </a:cubicBezTo>
                <a:lnTo>
                  <a:pt x="11200" y="16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资料链接</a:t>
            </a:r>
          </a:p>
        </p:txBody>
      </p:sp>
      <p:sp>
        <p:nvSpPr>
          <p:cNvPr id="9" name="文本框 103"/>
          <p:cNvSpPr txBox="1">
            <a:spLocks noChangeArrowheads="1"/>
          </p:cNvSpPr>
          <p:nvPr/>
        </p:nvSpPr>
        <p:spPr bwMode="auto">
          <a:xfrm>
            <a:off x="3713556" y="2000969"/>
            <a:ext cx="8096097" cy="3508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    徐城北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    戏曲研究所研究员，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1942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年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10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月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20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日生于重庆，长于北京，肄业于中国戏曲学院戏曲文学系，曾任该院研究部主任。中国作家协会会员、北京大学兼职教授。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   主要成果：多年专注于对京剧艺术及其背景进行学术研究。著有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《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梅兰芳与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20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世纪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》《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京剧与中国文化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》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等各类著作共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40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余册。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211" y="2638847"/>
            <a:ext cx="2694940" cy="20132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1"/>
          <p:cNvSpPr/>
          <p:nvPr/>
        </p:nvSpPr>
        <p:spPr>
          <a:xfrm>
            <a:off x="162560" y="284480"/>
            <a:ext cx="2694940" cy="638056"/>
          </a:xfrm>
          <a:prstGeom prst="roundRect">
            <a:avLst>
              <a:gd name="adj" fmla="val 50000"/>
            </a:avLst>
          </a:prstGeom>
          <a:solidFill>
            <a:srgbClr val="1421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smiling-tooth-with-hands_33918"/>
          <p:cNvSpPr>
            <a:spLocks noChangeAspect="1"/>
          </p:cNvSpPr>
          <p:nvPr/>
        </p:nvSpPr>
        <p:spPr bwMode="auto">
          <a:xfrm>
            <a:off x="473896" y="453715"/>
            <a:ext cx="340631" cy="340631"/>
          </a:xfrm>
          <a:custGeom>
            <a:avLst/>
            <a:gdLst>
              <a:gd name="T0" fmla="*/ 12000 w 12800"/>
              <a:gd name="T1" fmla="*/ 11200 h 12800"/>
              <a:gd name="T2" fmla="*/ 7176 w 12800"/>
              <a:gd name="T3" fmla="*/ 12121 h 12800"/>
              <a:gd name="T4" fmla="*/ 6400 w 12800"/>
              <a:gd name="T5" fmla="*/ 12800 h 12800"/>
              <a:gd name="T6" fmla="*/ 5624 w 12800"/>
              <a:gd name="T7" fmla="*/ 12121 h 12800"/>
              <a:gd name="T8" fmla="*/ 800 w 12800"/>
              <a:gd name="T9" fmla="*/ 11200 h 12800"/>
              <a:gd name="T10" fmla="*/ 0 w 12800"/>
              <a:gd name="T11" fmla="*/ 10400 h 12800"/>
              <a:gd name="T12" fmla="*/ 0 w 12800"/>
              <a:gd name="T13" fmla="*/ 800 h 12800"/>
              <a:gd name="T14" fmla="*/ 800 w 12800"/>
              <a:gd name="T15" fmla="*/ 0 h 12800"/>
              <a:gd name="T16" fmla="*/ 879 w 12800"/>
              <a:gd name="T17" fmla="*/ 16 h 12800"/>
              <a:gd name="T18" fmla="*/ 6400 w 12800"/>
              <a:gd name="T19" fmla="*/ 1600 h 12800"/>
              <a:gd name="T20" fmla="*/ 11921 w 12800"/>
              <a:gd name="T21" fmla="*/ 16 h 12800"/>
              <a:gd name="T22" fmla="*/ 12000 w 12800"/>
              <a:gd name="T23" fmla="*/ 0 h 12800"/>
              <a:gd name="T24" fmla="*/ 12800 w 12800"/>
              <a:gd name="T25" fmla="*/ 800 h 12800"/>
              <a:gd name="T26" fmla="*/ 12800 w 12800"/>
              <a:gd name="T27" fmla="*/ 10400 h 12800"/>
              <a:gd name="T28" fmla="*/ 12000 w 12800"/>
              <a:gd name="T29" fmla="*/ 11200 h 12800"/>
              <a:gd name="T30" fmla="*/ 5600 w 12800"/>
              <a:gd name="T31" fmla="*/ 2507 h 12800"/>
              <a:gd name="T32" fmla="*/ 1600 w 12800"/>
              <a:gd name="T33" fmla="*/ 1670 h 12800"/>
              <a:gd name="T34" fmla="*/ 1600 w 12800"/>
              <a:gd name="T35" fmla="*/ 9643 h 12800"/>
              <a:gd name="T36" fmla="*/ 5600 w 12800"/>
              <a:gd name="T37" fmla="*/ 10400 h 12800"/>
              <a:gd name="T38" fmla="*/ 5600 w 12800"/>
              <a:gd name="T39" fmla="*/ 2507 h 12800"/>
              <a:gd name="T40" fmla="*/ 11200 w 12800"/>
              <a:gd name="T41" fmla="*/ 1670 h 12800"/>
              <a:gd name="T42" fmla="*/ 7200 w 12800"/>
              <a:gd name="T43" fmla="*/ 2506 h 12800"/>
              <a:gd name="T44" fmla="*/ 7200 w 12800"/>
              <a:gd name="T45" fmla="*/ 10400 h 12800"/>
              <a:gd name="T46" fmla="*/ 11200 w 12800"/>
              <a:gd name="T47" fmla="*/ 9644 h 12800"/>
              <a:gd name="T48" fmla="*/ 11200 w 12800"/>
              <a:gd name="T49" fmla="*/ 1670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800" h="12800">
                <a:moveTo>
                  <a:pt x="12000" y="11200"/>
                </a:moveTo>
                <a:cubicBezTo>
                  <a:pt x="10776" y="11254"/>
                  <a:pt x="8442" y="11463"/>
                  <a:pt x="7176" y="12121"/>
                </a:cubicBezTo>
                <a:cubicBezTo>
                  <a:pt x="7116" y="12503"/>
                  <a:pt x="6799" y="12800"/>
                  <a:pt x="6400" y="12800"/>
                </a:cubicBezTo>
                <a:cubicBezTo>
                  <a:pt x="6002" y="12800"/>
                  <a:pt x="5684" y="12503"/>
                  <a:pt x="5624" y="12121"/>
                </a:cubicBezTo>
                <a:cubicBezTo>
                  <a:pt x="4358" y="11463"/>
                  <a:pt x="2024" y="11254"/>
                  <a:pt x="800" y="11200"/>
                </a:cubicBezTo>
                <a:cubicBezTo>
                  <a:pt x="358" y="11200"/>
                  <a:pt x="0" y="10842"/>
                  <a:pt x="0" y="10400"/>
                </a:cubicBezTo>
                <a:lnTo>
                  <a:pt x="0" y="800"/>
                </a:lnTo>
                <a:cubicBezTo>
                  <a:pt x="0" y="358"/>
                  <a:pt x="358" y="0"/>
                  <a:pt x="800" y="0"/>
                </a:cubicBezTo>
                <a:cubicBezTo>
                  <a:pt x="828" y="0"/>
                  <a:pt x="851" y="14"/>
                  <a:pt x="879" y="16"/>
                </a:cubicBezTo>
                <a:cubicBezTo>
                  <a:pt x="6381" y="158"/>
                  <a:pt x="6400" y="1600"/>
                  <a:pt x="6400" y="1600"/>
                </a:cubicBezTo>
                <a:cubicBezTo>
                  <a:pt x="6400" y="1600"/>
                  <a:pt x="6419" y="158"/>
                  <a:pt x="11921" y="16"/>
                </a:cubicBezTo>
                <a:cubicBezTo>
                  <a:pt x="11949" y="14"/>
                  <a:pt x="11972" y="0"/>
                  <a:pt x="12000" y="0"/>
                </a:cubicBezTo>
                <a:cubicBezTo>
                  <a:pt x="12442" y="0"/>
                  <a:pt x="12800" y="358"/>
                  <a:pt x="12800" y="800"/>
                </a:cubicBezTo>
                <a:lnTo>
                  <a:pt x="12800" y="10400"/>
                </a:lnTo>
                <a:cubicBezTo>
                  <a:pt x="12800" y="10842"/>
                  <a:pt x="12442" y="11200"/>
                  <a:pt x="12000" y="11200"/>
                </a:cubicBezTo>
                <a:close/>
                <a:moveTo>
                  <a:pt x="5600" y="2507"/>
                </a:moveTo>
                <a:cubicBezTo>
                  <a:pt x="4568" y="1982"/>
                  <a:pt x="2861" y="1764"/>
                  <a:pt x="1600" y="1670"/>
                </a:cubicBezTo>
                <a:lnTo>
                  <a:pt x="1600" y="9643"/>
                </a:lnTo>
                <a:cubicBezTo>
                  <a:pt x="3747" y="9753"/>
                  <a:pt x="4949" y="10074"/>
                  <a:pt x="5600" y="10400"/>
                </a:cubicBezTo>
                <a:lnTo>
                  <a:pt x="5600" y="2507"/>
                </a:lnTo>
                <a:close/>
                <a:moveTo>
                  <a:pt x="11200" y="1670"/>
                </a:moveTo>
                <a:cubicBezTo>
                  <a:pt x="9940" y="1764"/>
                  <a:pt x="8232" y="1982"/>
                  <a:pt x="7200" y="2506"/>
                </a:cubicBezTo>
                <a:lnTo>
                  <a:pt x="7200" y="10400"/>
                </a:lnTo>
                <a:cubicBezTo>
                  <a:pt x="7851" y="10074"/>
                  <a:pt x="9052" y="9753"/>
                  <a:pt x="11200" y="9644"/>
                </a:cubicBezTo>
                <a:lnTo>
                  <a:pt x="11200" y="16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字词认读</a:t>
            </a:r>
          </a:p>
        </p:txBody>
      </p:sp>
      <p:sp>
        <p:nvSpPr>
          <p:cNvPr id="7" name="文本框 1"/>
          <p:cNvSpPr txBox="1">
            <a:spLocks noChangeArrowheads="1"/>
          </p:cNvSpPr>
          <p:nvPr/>
        </p:nvSpPr>
        <p:spPr bwMode="auto">
          <a:xfrm>
            <a:off x="814527" y="1925086"/>
            <a:ext cx="8164513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驰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骋         尴尬          彻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底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          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虚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拟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      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纳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鞋底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      仆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人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       戛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然而止       外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宾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文本框 1"/>
          <p:cNvSpPr txBox="1">
            <a:spLocks noChangeArrowheads="1"/>
          </p:cNvSpPr>
          <p:nvPr/>
        </p:nvSpPr>
        <p:spPr bwMode="auto">
          <a:xfrm>
            <a:off x="1030427" y="1572661"/>
            <a:ext cx="60563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6858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chěng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      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gān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gà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       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chè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                    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nǐ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文本框 1"/>
          <p:cNvSpPr txBox="1">
            <a:spLocks noChangeArrowheads="1"/>
          </p:cNvSpPr>
          <p:nvPr/>
        </p:nvSpPr>
        <p:spPr bwMode="auto">
          <a:xfrm>
            <a:off x="660400" y="2806688"/>
            <a:ext cx="77819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6858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 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nà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               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pú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             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jiá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                        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bīn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2020" y="2839474"/>
            <a:ext cx="2667000" cy="35814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1"/>
          <p:cNvSpPr/>
          <p:nvPr/>
        </p:nvSpPr>
        <p:spPr>
          <a:xfrm>
            <a:off x="162560" y="284480"/>
            <a:ext cx="2694940" cy="638056"/>
          </a:xfrm>
          <a:prstGeom prst="roundRect">
            <a:avLst>
              <a:gd name="adj" fmla="val 50000"/>
            </a:avLst>
          </a:prstGeom>
          <a:solidFill>
            <a:srgbClr val="1421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smiling-tooth-with-hands_33918"/>
          <p:cNvSpPr>
            <a:spLocks noChangeAspect="1"/>
          </p:cNvSpPr>
          <p:nvPr/>
        </p:nvSpPr>
        <p:spPr bwMode="auto">
          <a:xfrm>
            <a:off x="473896" y="453715"/>
            <a:ext cx="340631" cy="340631"/>
          </a:xfrm>
          <a:custGeom>
            <a:avLst/>
            <a:gdLst>
              <a:gd name="T0" fmla="*/ 12000 w 12800"/>
              <a:gd name="T1" fmla="*/ 11200 h 12800"/>
              <a:gd name="T2" fmla="*/ 7176 w 12800"/>
              <a:gd name="T3" fmla="*/ 12121 h 12800"/>
              <a:gd name="T4" fmla="*/ 6400 w 12800"/>
              <a:gd name="T5" fmla="*/ 12800 h 12800"/>
              <a:gd name="T6" fmla="*/ 5624 w 12800"/>
              <a:gd name="T7" fmla="*/ 12121 h 12800"/>
              <a:gd name="T8" fmla="*/ 800 w 12800"/>
              <a:gd name="T9" fmla="*/ 11200 h 12800"/>
              <a:gd name="T10" fmla="*/ 0 w 12800"/>
              <a:gd name="T11" fmla="*/ 10400 h 12800"/>
              <a:gd name="T12" fmla="*/ 0 w 12800"/>
              <a:gd name="T13" fmla="*/ 800 h 12800"/>
              <a:gd name="T14" fmla="*/ 800 w 12800"/>
              <a:gd name="T15" fmla="*/ 0 h 12800"/>
              <a:gd name="T16" fmla="*/ 879 w 12800"/>
              <a:gd name="T17" fmla="*/ 16 h 12800"/>
              <a:gd name="T18" fmla="*/ 6400 w 12800"/>
              <a:gd name="T19" fmla="*/ 1600 h 12800"/>
              <a:gd name="T20" fmla="*/ 11921 w 12800"/>
              <a:gd name="T21" fmla="*/ 16 h 12800"/>
              <a:gd name="T22" fmla="*/ 12000 w 12800"/>
              <a:gd name="T23" fmla="*/ 0 h 12800"/>
              <a:gd name="T24" fmla="*/ 12800 w 12800"/>
              <a:gd name="T25" fmla="*/ 800 h 12800"/>
              <a:gd name="T26" fmla="*/ 12800 w 12800"/>
              <a:gd name="T27" fmla="*/ 10400 h 12800"/>
              <a:gd name="T28" fmla="*/ 12000 w 12800"/>
              <a:gd name="T29" fmla="*/ 11200 h 12800"/>
              <a:gd name="T30" fmla="*/ 5600 w 12800"/>
              <a:gd name="T31" fmla="*/ 2507 h 12800"/>
              <a:gd name="T32" fmla="*/ 1600 w 12800"/>
              <a:gd name="T33" fmla="*/ 1670 h 12800"/>
              <a:gd name="T34" fmla="*/ 1600 w 12800"/>
              <a:gd name="T35" fmla="*/ 9643 h 12800"/>
              <a:gd name="T36" fmla="*/ 5600 w 12800"/>
              <a:gd name="T37" fmla="*/ 10400 h 12800"/>
              <a:gd name="T38" fmla="*/ 5600 w 12800"/>
              <a:gd name="T39" fmla="*/ 2507 h 12800"/>
              <a:gd name="T40" fmla="*/ 11200 w 12800"/>
              <a:gd name="T41" fmla="*/ 1670 h 12800"/>
              <a:gd name="T42" fmla="*/ 7200 w 12800"/>
              <a:gd name="T43" fmla="*/ 2506 h 12800"/>
              <a:gd name="T44" fmla="*/ 7200 w 12800"/>
              <a:gd name="T45" fmla="*/ 10400 h 12800"/>
              <a:gd name="T46" fmla="*/ 11200 w 12800"/>
              <a:gd name="T47" fmla="*/ 9644 h 12800"/>
              <a:gd name="T48" fmla="*/ 11200 w 12800"/>
              <a:gd name="T49" fmla="*/ 1670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800" h="12800">
                <a:moveTo>
                  <a:pt x="12000" y="11200"/>
                </a:moveTo>
                <a:cubicBezTo>
                  <a:pt x="10776" y="11254"/>
                  <a:pt x="8442" y="11463"/>
                  <a:pt x="7176" y="12121"/>
                </a:cubicBezTo>
                <a:cubicBezTo>
                  <a:pt x="7116" y="12503"/>
                  <a:pt x="6799" y="12800"/>
                  <a:pt x="6400" y="12800"/>
                </a:cubicBezTo>
                <a:cubicBezTo>
                  <a:pt x="6002" y="12800"/>
                  <a:pt x="5684" y="12503"/>
                  <a:pt x="5624" y="12121"/>
                </a:cubicBezTo>
                <a:cubicBezTo>
                  <a:pt x="4358" y="11463"/>
                  <a:pt x="2024" y="11254"/>
                  <a:pt x="800" y="11200"/>
                </a:cubicBezTo>
                <a:cubicBezTo>
                  <a:pt x="358" y="11200"/>
                  <a:pt x="0" y="10842"/>
                  <a:pt x="0" y="10400"/>
                </a:cubicBezTo>
                <a:lnTo>
                  <a:pt x="0" y="800"/>
                </a:lnTo>
                <a:cubicBezTo>
                  <a:pt x="0" y="358"/>
                  <a:pt x="358" y="0"/>
                  <a:pt x="800" y="0"/>
                </a:cubicBezTo>
                <a:cubicBezTo>
                  <a:pt x="828" y="0"/>
                  <a:pt x="851" y="14"/>
                  <a:pt x="879" y="16"/>
                </a:cubicBezTo>
                <a:cubicBezTo>
                  <a:pt x="6381" y="158"/>
                  <a:pt x="6400" y="1600"/>
                  <a:pt x="6400" y="1600"/>
                </a:cubicBezTo>
                <a:cubicBezTo>
                  <a:pt x="6400" y="1600"/>
                  <a:pt x="6419" y="158"/>
                  <a:pt x="11921" y="16"/>
                </a:cubicBezTo>
                <a:cubicBezTo>
                  <a:pt x="11949" y="14"/>
                  <a:pt x="11972" y="0"/>
                  <a:pt x="12000" y="0"/>
                </a:cubicBezTo>
                <a:cubicBezTo>
                  <a:pt x="12442" y="0"/>
                  <a:pt x="12800" y="358"/>
                  <a:pt x="12800" y="800"/>
                </a:cubicBezTo>
                <a:lnTo>
                  <a:pt x="12800" y="10400"/>
                </a:lnTo>
                <a:cubicBezTo>
                  <a:pt x="12800" y="10842"/>
                  <a:pt x="12442" y="11200"/>
                  <a:pt x="12000" y="11200"/>
                </a:cubicBezTo>
                <a:close/>
                <a:moveTo>
                  <a:pt x="5600" y="2507"/>
                </a:moveTo>
                <a:cubicBezTo>
                  <a:pt x="4568" y="1982"/>
                  <a:pt x="2861" y="1764"/>
                  <a:pt x="1600" y="1670"/>
                </a:cubicBezTo>
                <a:lnTo>
                  <a:pt x="1600" y="9643"/>
                </a:lnTo>
                <a:cubicBezTo>
                  <a:pt x="3747" y="9753"/>
                  <a:pt x="4949" y="10074"/>
                  <a:pt x="5600" y="10400"/>
                </a:cubicBezTo>
                <a:lnTo>
                  <a:pt x="5600" y="2507"/>
                </a:lnTo>
                <a:close/>
                <a:moveTo>
                  <a:pt x="11200" y="1670"/>
                </a:moveTo>
                <a:cubicBezTo>
                  <a:pt x="9940" y="1764"/>
                  <a:pt x="8232" y="1982"/>
                  <a:pt x="7200" y="2506"/>
                </a:cubicBezTo>
                <a:lnTo>
                  <a:pt x="7200" y="10400"/>
                </a:lnTo>
                <a:cubicBezTo>
                  <a:pt x="7851" y="10074"/>
                  <a:pt x="9052" y="9753"/>
                  <a:pt x="11200" y="9644"/>
                </a:cubicBezTo>
                <a:lnTo>
                  <a:pt x="11200" y="16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字词认读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2020" y="2839474"/>
            <a:ext cx="2667000" cy="3581400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5018120" y="2155758"/>
            <a:ext cx="795728" cy="775335"/>
            <a:chOff x="8365" y="2269"/>
            <a:chExt cx="1223" cy="1288"/>
          </a:xfrm>
        </p:grpSpPr>
        <p:sp>
          <p:nvSpPr>
            <p:cNvPr id="13" name="矩形 12"/>
            <p:cNvSpPr/>
            <p:nvPr/>
          </p:nvSpPr>
          <p:spPr>
            <a:xfrm>
              <a:off x="8365" y="2269"/>
              <a:ext cx="1223" cy="1288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14" name="直接连接符 13"/>
            <p:cNvCxnSpPr>
              <a:stCxn id="13" idx="1"/>
              <a:endCxn id="13" idx="3"/>
            </p:cNvCxnSpPr>
            <p:nvPr/>
          </p:nvCxnSpPr>
          <p:spPr>
            <a:xfrm>
              <a:off x="8365" y="2914"/>
              <a:ext cx="1223" cy="0"/>
            </a:xfrm>
            <a:prstGeom prst="line">
              <a:avLst/>
            </a:prstGeom>
            <a:ln w="15875" cmpd="sng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>
              <a:stCxn id="13" idx="0"/>
              <a:endCxn id="13" idx="2"/>
            </p:cNvCxnSpPr>
            <p:nvPr/>
          </p:nvCxnSpPr>
          <p:spPr>
            <a:xfrm>
              <a:off x="8977" y="2269"/>
              <a:ext cx="0" cy="1288"/>
            </a:xfrm>
            <a:prstGeom prst="line">
              <a:avLst/>
            </a:prstGeom>
            <a:ln w="15875" cmpd="sng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矩形 10"/>
          <p:cNvSpPr/>
          <p:nvPr/>
        </p:nvSpPr>
        <p:spPr>
          <a:xfrm flipH="1">
            <a:off x="4715360" y="3172502"/>
            <a:ext cx="3407321" cy="2204790"/>
          </a:xfrm>
          <a:custGeom>
            <a:avLst/>
            <a:gdLst>
              <a:gd name="connsiteX0" fmla="*/ 0 w 5963288"/>
              <a:gd name="connsiteY0" fmla="*/ 0 h 504056"/>
              <a:gd name="connsiteX1" fmla="*/ 5963288 w 5963288"/>
              <a:gd name="connsiteY1" fmla="*/ 0 h 504056"/>
              <a:gd name="connsiteX2" fmla="*/ 5963288 w 5963288"/>
              <a:gd name="connsiteY2" fmla="*/ 504056 h 504056"/>
              <a:gd name="connsiteX3" fmla="*/ 0 w 5963288"/>
              <a:gd name="connsiteY3" fmla="*/ 504056 h 504056"/>
              <a:gd name="connsiteX4" fmla="*/ 0 w 5963288"/>
              <a:gd name="connsiteY4" fmla="*/ 0 h 504056"/>
              <a:gd name="connsiteX0-1" fmla="*/ 0 w 5963288"/>
              <a:gd name="connsiteY0-2" fmla="*/ 0 h 531765"/>
              <a:gd name="connsiteX1-3" fmla="*/ 5963288 w 5963288"/>
              <a:gd name="connsiteY1-4" fmla="*/ 0 h 531765"/>
              <a:gd name="connsiteX2-5" fmla="*/ 5963288 w 5963288"/>
              <a:gd name="connsiteY2-6" fmla="*/ 504056 h 531765"/>
              <a:gd name="connsiteX3-7" fmla="*/ 193964 w 5963288"/>
              <a:gd name="connsiteY3-8" fmla="*/ 531765 h 531765"/>
              <a:gd name="connsiteX4-9" fmla="*/ 0 w 5963288"/>
              <a:gd name="connsiteY4-10" fmla="*/ 0 h 531765"/>
              <a:gd name="connsiteX0-11" fmla="*/ 0 w 5963288"/>
              <a:gd name="connsiteY0-12" fmla="*/ 0 h 517910"/>
              <a:gd name="connsiteX1-13" fmla="*/ 5963288 w 5963288"/>
              <a:gd name="connsiteY1-14" fmla="*/ 0 h 517910"/>
              <a:gd name="connsiteX2-15" fmla="*/ 5963288 w 5963288"/>
              <a:gd name="connsiteY2-16" fmla="*/ 504056 h 517910"/>
              <a:gd name="connsiteX3-17" fmla="*/ 235528 w 5963288"/>
              <a:gd name="connsiteY3-18" fmla="*/ 517910 h 517910"/>
              <a:gd name="connsiteX4-19" fmla="*/ 0 w 5963288"/>
              <a:gd name="connsiteY4-20" fmla="*/ 0 h 517910"/>
              <a:gd name="connsiteX0-21" fmla="*/ 5963288 w 6054728"/>
              <a:gd name="connsiteY0-22" fmla="*/ 504056 h 595496"/>
              <a:gd name="connsiteX1-23" fmla="*/ 235528 w 6054728"/>
              <a:gd name="connsiteY1-24" fmla="*/ 517910 h 595496"/>
              <a:gd name="connsiteX2-25" fmla="*/ 0 w 6054728"/>
              <a:gd name="connsiteY2-26" fmla="*/ 0 h 595496"/>
              <a:gd name="connsiteX3-27" fmla="*/ 5963288 w 6054728"/>
              <a:gd name="connsiteY3-28" fmla="*/ 0 h 595496"/>
              <a:gd name="connsiteX4-29" fmla="*/ 6054728 w 6054728"/>
              <a:gd name="connsiteY4-30" fmla="*/ 595496 h 595496"/>
              <a:gd name="connsiteX0-31" fmla="*/ 5963288 w 5963288"/>
              <a:gd name="connsiteY0-32" fmla="*/ 504056 h 517910"/>
              <a:gd name="connsiteX1-33" fmla="*/ 235528 w 5963288"/>
              <a:gd name="connsiteY1-34" fmla="*/ 517910 h 517910"/>
              <a:gd name="connsiteX2-35" fmla="*/ 0 w 5963288"/>
              <a:gd name="connsiteY2-36" fmla="*/ 0 h 517910"/>
              <a:gd name="connsiteX3-37" fmla="*/ 5963288 w 5963288"/>
              <a:gd name="connsiteY3-38" fmla="*/ 0 h 51791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963288" h="517910">
                <a:moveTo>
                  <a:pt x="5963288" y="504056"/>
                </a:moveTo>
                <a:lnTo>
                  <a:pt x="235528" y="517910"/>
                </a:lnTo>
                <a:lnTo>
                  <a:pt x="0" y="0"/>
                </a:lnTo>
                <a:lnTo>
                  <a:pt x="5963288" y="0"/>
                </a:lnTo>
              </a:path>
            </a:pathLst>
          </a:custGeom>
          <a:pattFill prst="openDmnd">
            <a:fgClr>
              <a:srgbClr val="259F90"/>
            </a:fgClr>
            <a:bgClr>
              <a:srgbClr val="29B1A1"/>
            </a:bgClr>
          </a:pattFill>
          <a:ln w="25400" cap="flat" cmpd="sng" algn="ctr">
            <a:solidFill>
              <a:sysClr val="window" lastClr="FFFFFF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576250" y="3212177"/>
            <a:ext cx="3266266" cy="2165115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1253953" y="2259422"/>
            <a:ext cx="795020" cy="775335"/>
            <a:chOff x="8365" y="2269"/>
            <a:chExt cx="1340" cy="1288"/>
          </a:xfrm>
        </p:grpSpPr>
        <p:sp>
          <p:nvSpPr>
            <p:cNvPr id="20" name="矩形 19"/>
            <p:cNvSpPr/>
            <p:nvPr/>
          </p:nvSpPr>
          <p:spPr>
            <a:xfrm>
              <a:off x="8365" y="2269"/>
              <a:ext cx="1341" cy="1288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21" name="直接连接符 20"/>
            <p:cNvCxnSpPr>
              <a:stCxn id="20" idx="1"/>
              <a:endCxn id="20" idx="3"/>
            </p:cNvCxnSpPr>
            <p:nvPr/>
          </p:nvCxnSpPr>
          <p:spPr>
            <a:xfrm>
              <a:off x="8365" y="2913"/>
              <a:ext cx="1341" cy="0"/>
            </a:xfrm>
            <a:prstGeom prst="line">
              <a:avLst/>
            </a:prstGeom>
            <a:ln w="15875" cmpd="sng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>
              <a:stCxn id="20" idx="0"/>
              <a:endCxn id="20" idx="2"/>
            </p:cNvCxnSpPr>
            <p:nvPr/>
          </p:nvCxnSpPr>
          <p:spPr>
            <a:xfrm>
              <a:off x="9036" y="2269"/>
              <a:ext cx="0" cy="1288"/>
            </a:xfrm>
            <a:prstGeom prst="line">
              <a:avLst/>
            </a:prstGeom>
            <a:ln w="15875" cmpd="sng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矩形 22"/>
          <p:cNvSpPr/>
          <p:nvPr/>
        </p:nvSpPr>
        <p:spPr>
          <a:xfrm>
            <a:off x="834036" y="3514930"/>
            <a:ext cx="3155929" cy="14936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不符合或不一定符合事实的；凭想象编造的。</a:t>
            </a:r>
          </a:p>
        </p:txBody>
      </p:sp>
      <p:sp>
        <p:nvSpPr>
          <p:cNvPr id="24" name="矩形 23"/>
          <p:cNvSpPr/>
          <p:nvPr/>
        </p:nvSpPr>
        <p:spPr>
          <a:xfrm>
            <a:off x="5005025" y="3256890"/>
            <a:ext cx="2939473" cy="20128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指事物的名称或社会习惯是由人们经过长期实践而认定或形成的。</a:t>
            </a:r>
          </a:p>
        </p:txBody>
      </p:sp>
      <p:sp>
        <p:nvSpPr>
          <p:cNvPr id="25" name="矩形 24"/>
          <p:cNvSpPr/>
          <p:nvPr/>
        </p:nvSpPr>
        <p:spPr>
          <a:xfrm flipH="1">
            <a:off x="4917082" y="1596462"/>
            <a:ext cx="38530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yuē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 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dìng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 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sú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  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chéng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方正舒体" panose="02010601030101010101" charset="-122"/>
              <a:sym typeface="Arial" panose="020B0604020202020204" pitchFamily="34" charset="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851962" y="1683448"/>
            <a:ext cx="31380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     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xū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    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nǐ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方正舒体" panose="02010601030101010101" charset="-122"/>
              <a:sym typeface="Arial" panose="020B0604020202020204" pitchFamily="34" charset="0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2049263" y="2259016"/>
            <a:ext cx="795020" cy="775335"/>
            <a:chOff x="8365" y="2269"/>
            <a:chExt cx="1340" cy="1288"/>
          </a:xfrm>
        </p:grpSpPr>
        <p:sp>
          <p:nvSpPr>
            <p:cNvPr id="28" name="矩形 27"/>
            <p:cNvSpPr/>
            <p:nvPr/>
          </p:nvSpPr>
          <p:spPr>
            <a:xfrm>
              <a:off x="8365" y="2269"/>
              <a:ext cx="1341" cy="1288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29" name="直接连接符 28"/>
            <p:cNvCxnSpPr>
              <a:stCxn id="28" idx="1"/>
              <a:endCxn id="28" idx="3"/>
            </p:cNvCxnSpPr>
            <p:nvPr/>
          </p:nvCxnSpPr>
          <p:spPr>
            <a:xfrm>
              <a:off x="8365" y="2913"/>
              <a:ext cx="1341" cy="0"/>
            </a:xfrm>
            <a:prstGeom prst="line">
              <a:avLst/>
            </a:prstGeom>
            <a:ln w="15875" cmpd="sng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>
              <a:stCxn id="28" idx="0"/>
              <a:endCxn id="28" idx="2"/>
            </p:cNvCxnSpPr>
            <p:nvPr/>
          </p:nvCxnSpPr>
          <p:spPr>
            <a:xfrm>
              <a:off x="9036" y="2269"/>
              <a:ext cx="0" cy="1288"/>
            </a:xfrm>
            <a:prstGeom prst="line">
              <a:avLst/>
            </a:prstGeom>
            <a:ln w="15875" cmpd="sng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矩形 30"/>
          <p:cNvSpPr/>
          <p:nvPr/>
        </p:nvSpPr>
        <p:spPr>
          <a:xfrm>
            <a:off x="1334714" y="2078452"/>
            <a:ext cx="3099616" cy="9198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虚  拟</a:t>
            </a:r>
          </a:p>
        </p:txBody>
      </p:sp>
      <p:grpSp>
        <p:nvGrpSpPr>
          <p:cNvPr id="32" name="组合 31"/>
          <p:cNvGrpSpPr/>
          <p:nvPr/>
        </p:nvGrpSpPr>
        <p:grpSpPr>
          <a:xfrm>
            <a:off x="5815082" y="2155758"/>
            <a:ext cx="795020" cy="775335"/>
            <a:chOff x="8365" y="2269"/>
            <a:chExt cx="1340" cy="1288"/>
          </a:xfrm>
        </p:grpSpPr>
        <p:sp>
          <p:nvSpPr>
            <p:cNvPr id="33" name="矩形 32"/>
            <p:cNvSpPr/>
            <p:nvPr/>
          </p:nvSpPr>
          <p:spPr>
            <a:xfrm>
              <a:off x="8365" y="2269"/>
              <a:ext cx="1341" cy="1288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34" name="直接连接符 33"/>
            <p:cNvCxnSpPr>
              <a:stCxn id="33" idx="1"/>
              <a:endCxn id="33" idx="3"/>
            </p:cNvCxnSpPr>
            <p:nvPr/>
          </p:nvCxnSpPr>
          <p:spPr>
            <a:xfrm>
              <a:off x="8365" y="2913"/>
              <a:ext cx="1341" cy="0"/>
            </a:xfrm>
            <a:prstGeom prst="line">
              <a:avLst/>
            </a:prstGeom>
            <a:ln w="15875" cmpd="sng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>
              <a:stCxn id="33" idx="0"/>
              <a:endCxn id="33" idx="2"/>
            </p:cNvCxnSpPr>
            <p:nvPr/>
          </p:nvCxnSpPr>
          <p:spPr>
            <a:xfrm>
              <a:off x="9036" y="2269"/>
              <a:ext cx="0" cy="1288"/>
            </a:xfrm>
            <a:prstGeom prst="line">
              <a:avLst/>
            </a:prstGeom>
            <a:ln w="15875" cmpd="sng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矩形 35"/>
          <p:cNvSpPr/>
          <p:nvPr/>
        </p:nvSpPr>
        <p:spPr>
          <a:xfrm>
            <a:off x="5108319" y="1985599"/>
            <a:ext cx="3265292" cy="9198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约  定  俗  成</a:t>
            </a:r>
          </a:p>
        </p:txBody>
      </p:sp>
      <p:grpSp>
        <p:nvGrpSpPr>
          <p:cNvPr id="37" name="组合 36"/>
          <p:cNvGrpSpPr/>
          <p:nvPr/>
        </p:nvGrpSpPr>
        <p:grpSpPr>
          <a:xfrm>
            <a:off x="6610695" y="2164344"/>
            <a:ext cx="795020" cy="766750"/>
            <a:chOff x="8365" y="2269"/>
            <a:chExt cx="1340" cy="1288"/>
          </a:xfrm>
        </p:grpSpPr>
        <p:sp>
          <p:nvSpPr>
            <p:cNvPr id="38" name="矩形 37"/>
            <p:cNvSpPr/>
            <p:nvPr/>
          </p:nvSpPr>
          <p:spPr>
            <a:xfrm>
              <a:off x="8365" y="2269"/>
              <a:ext cx="1341" cy="1288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39" name="直接连接符 38"/>
            <p:cNvCxnSpPr>
              <a:stCxn id="38" idx="1"/>
              <a:endCxn id="38" idx="3"/>
            </p:cNvCxnSpPr>
            <p:nvPr/>
          </p:nvCxnSpPr>
          <p:spPr>
            <a:xfrm>
              <a:off x="8365" y="2913"/>
              <a:ext cx="1341" cy="0"/>
            </a:xfrm>
            <a:prstGeom prst="line">
              <a:avLst/>
            </a:prstGeom>
            <a:ln w="15875" cmpd="sng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>
              <a:stCxn id="38" idx="0"/>
              <a:endCxn id="38" idx="2"/>
            </p:cNvCxnSpPr>
            <p:nvPr/>
          </p:nvCxnSpPr>
          <p:spPr>
            <a:xfrm>
              <a:off x="9036" y="2269"/>
              <a:ext cx="0" cy="1288"/>
            </a:xfrm>
            <a:prstGeom prst="line">
              <a:avLst/>
            </a:prstGeom>
            <a:ln w="15875" cmpd="sng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组合 40"/>
          <p:cNvGrpSpPr/>
          <p:nvPr/>
        </p:nvGrpSpPr>
        <p:grpSpPr>
          <a:xfrm>
            <a:off x="7410795" y="2164343"/>
            <a:ext cx="795020" cy="766750"/>
            <a:chOff x="8365" y="2269"/>
            <a:chExt cx="1340" cy="1288"/>
          </a:xfrm>
        </p:grpSpPr>
        <p:sp>
          <p:nvSpPr>
            <p:cNvPr id="42" name="矩形 41"/>
            <p:cNvSpPr/>
            <p:nvPr/>
          </p:nvSpPr>
          <p:spPr>
            <a:xfrm>
              <a:off x="8365" y="2269"/>
              <a:ext cx="1341" cy="1288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43" name="直接连接符 42"/>
            <p:cNvCxnSpPr>
              <a:stCxn id="42" idx="1"/>
              <a:endCxn id="42" idx="3"/>
            </p:cNvCxnSpPr>
            <p:nvPr/>
          </p:nvCxnSpPr>
          <p:spPr>
            <a:xfrm>
              <a:off x="8365" y="2913"/>
              <a:ext cx="1341" cy="0"/>
            </a:xfrm>
            <a:prstGeom prst="line">
              <a:avLst/>
            </a:prstGeom>
            <a:ln w="15875" cmpd="sng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>
              <a:stCxn id="42" idx="0"/>
              <a:endCxn id="42" idx="2"/>
            </p:cNvCxnSpPr>
            <p:nvPr/>
          </p:nvCxnSpPr>
          <p:spPr>
            <a:xfrm>
              <a:off x="9036" y="2269"/>
              <a:ext cx="0" cy="1288"/>
            </a:xfrm>
            <a:prstGeom prst="line">
              <a:avLst/>
            </a:prstGeom>
            <a:ln w="15875" cmpd="sng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1"/>
      <p:bldP spid="18" grpId="0" bldLvl="0" animBg="1"/>
      <p:bldP spid="23" grpId="0"/>
      <p:bldP spid="24" grpId="0"/>
      <p:bldP spid="25" grpId="0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1"/>
          <p:cNvSpPr/>
          <p:nvPr/>
        </p:nvSpPr>
        <p:spPr>
          <a:xfrm>
            <a:off x="162560" y="284480"/>
            <a:ext cx="2694940" cy="638056"/>
          </a:xfrm>
          <a:prstGeom prst="roundRect">
            <a:avLst>
              <a:gd name="adj" fmla="val 50000"/>
            </a:avLst>
          </a:prstGeom>
          <a:solidFill>
            <a:srgbClr val="1421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smiling-tooth-with-hands_33918"/>
          <p:cNvSpPr>
            <a:spLocks noChangeAspect="1"/>
          </p:cNvSpPr>
          <p:nvPr/>
        </p:nvSpPr>
        <p:spPr bwMode="auto">
          <a:xfrm>
            <a:off x="473896" y="453715"/>
            <a:ext cx="340631" cy="340631"/>
          </a:xfrm>
          <a:custGeom>
            <a:avLst/>
            <a:gdLst>
              <a:gd name="T0" fmla="*/ 12000 w 12800"/>
              <a:gd name="T1" fmla="*/ 11200 h 12800"/>
              <a:gd name="T2" fmla="*/ 7176 w 12800"/>
              <a:gd name="T3" fmla="*/ 12121 h 12800"/>
              <a:gd name="T4" fmla="*/ 6400 w 12800"/>
              <a:gd name="T5" fmla="*/ 12800 h 12800"/>
              <a:gd name="T6" fmla="*/ 5624 w 12800"/>
              <a:gd name="T7" fmla="*/ 12121 h 12800"/>
              <a:gd name="T8" fmla="*/ 800 w 12800"/>
              <a:gd name="T9" fmla="*/ 11200 h 12800"/>
              <a:gd name="T10" fmla="*/ 0 w 12800"/>
              <a:gd name="T11" fmla="*/ 10400 h 12800"/>
              <a:gd name="T12" fmla="*/ 0 w 12800"/>
              <a:gd name="T13" fmla="*/ 800 h 12800"/>
              <a:gd name="T14" fmla="*/ 800 w 12800"/>
              <a:gd name="T15" fmla="*/ 0 h 12800"/>
              <a:gd name="T16" fmla="*/ 879 w 12800"/>
              <a:gd name="T17" fmla="*/ 16 h 12800"/>
              <a:gd name="T18" fmla="*/ 6400 w 12800"/>
              <a:gd name="T19" fmla="*/ 1600 h 12800"/>
              <a:gd name="T20" fmla="*/ 11921 w 12800"/>
              <a:gd name="T21" fmla="*/ 16 h 12800"/>
              <a:gd name="T22" fmla="*/ 12000 w 12800"/>
              <a:gd name="T23" fmla="*/ 0 h 12800"/>
              <a:gd name="T24" fmla="*/ 12800 w 12800"/>
              <a:gd name="T25" fmla="*/ 800 h 12800"/>
              <a:gd name="T26" fmla="*/ 12800 w 12800"/>
              <a:gd name="T27" fmla="*/ 10400 h 12800"/>
              <a:gd name="T28" fmla="*/ 12000 w 12800"/>
              <a:gd name="T29" fmla="*/ 11200 h 12800"/>
              <a:gd name="T30" fmla="*/ 5600 w 12800"/>
              <a:gd name="T31" fmla="*/ 2507 h 12800"/>
              <a:gd name="T32" fmla="*/ 1600 w 12800"/>
              <a:gd name="T33" fmla="*/ 1670 h 12800"/>
              <a:gd name="T34" fmla="*/ 1600 w 12800"/>
              <a:gd name="T35" fmla="*/ 9643 h 12800"/>
              <a:gd name="T36" fmla="*/ 5600 w 12800"/>
              <a:gd name="T37" fmla="*/ 10400 h 12800"/>
              <a:gd name="T38" fmla="*/ 5600 w 12800"/>
              <a:gd name="T39" fmla="*/ 2507 h 12800"/>
              <a:gd name="T40" fmla="*/ 11200 w 12800"/>
              <a:gd name="T41" fmla="*/ 1670 h 12800"/>
              <a:gd name="T42" fmla="*/ 7200 w 12800"/>
              <a:gd name="T43" fmla="*/ 2506 h 12800"/>
              <a:gd name="T44" fmla="*/ 7200 w 12800"/>
              <a:gd name="T45" fmla="*/ 10400 h 12800"/>
              <a:gd name="T46" fmla="*/ 11200 w 12800"/>
              <a:gd name="T47" fmla="*/ 9644 h 12800"/>
              <a:gd name="T48" fmla="*/ 11200 w 12800"/>
              <a:gd name="T49" fmla="*/ 1670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800" h="12800">
                <a:moveTo>
                  <a:pt x="12000" y="11200"/>
                </a:moveTo>
                <a:cubicBezTo>
                  <a:pt x="10776" y="11254"/>
                  <a:pt x="8442" y="11463"/>
                  <a:pt x="7176" y="12121"/>
                </a:cubicBezTo>
                <a:cubicBezTo>
                  <a:pt x="7116" y="12503"/>
                  <a:pt x="6799" y="12800"/>
                  <a:pt x="6400" y="12800"/>
                </a:cubicBezTo>
                <a:cubicBezTo>
                  <a:pt x="6002" y="12800"/>
                  <a:pt x="5684" y="12503"/>
                  <a:pt x="5624" y="12121"/>
                </a:cubicBezTo>
                <a:cubicBezTo>
                  <a:pt x="4358" y="11463"/>
                  <a:pt x="2024" y="11254"/>
                  <a:pt x="800" y="11200"/>
                </a:cubicBezTo>
                <a:cubicBezTo>
                  <a:pt x="358" y="11200"/>
                  <a:pt x="0" y="10842"/>
                  <a:pt x="0" y="10400"/>
                </a:cubicBezTo>
                <a:lnTo>
                  <a:pt x="0" y="800"/>
                </a:lnTo>
                <a:cubicBezTo>
                  <a:pt x="0" y="358"/>
                  <a:pt x="358" y="0"/>
                  <a:pt x="800" y="0"/>
                </a:cubicBezTo>
                <a:cubicBezTo>
                  <a:pt x="828" y="0"/>
                  <a:pt x="851" y="14"/>
                  <a:pt x="879" y="16"/>
                </a:cubicBezTo>
                <a:cubicBezTo>
                  <a:pt x="6381" y="158"/>
                  <a:pt x="6400" y="1600"/>
                  <a:pt x="6400" y="1600"/>
                </a:cubicBezTo>
                <a:cubicBezTo>
                  <a:pt x="6400" y="1600"/>
                  <a:pt x="6419" y="158"/>
                  <a:pt x="11921" y="16"/>
                </a:cubicBezTo>
                <a:cubicBezTo>
                  <a:pt x="11949" y="14"/>
                  <a:pt x="11972" y="0"/>
                  <a:pt x="12000" y="0"/>
                </a:cubicBezTo>
                <a:cubicBezTo>
                  <a:pt x="12442" y="0"/>
                  <a:pt x="12800" y="358"/>
                  <a:pt x="12800" y="800"/>
                </a:cubicBezTo>
                <a:lnTo>
                  <a:pt x="12800" y="10400"/>
                </a:lnTo>
                <a:cubicBezTo>
                  <a:pt x="12800" y="10842"/>
                  <a:pt x="12442" y="11200"/>
                  <a:pt x="12000" y="11200"/>
                </a:cubicBezTo>
                <a:close/>
                <a:moveTo>
                  <a:pt x="5600" y="2507"/>
                </a:moveTo>
                <a:cubicBezTo>
                  <a:pt x="4568" y="1982"/>
                  <a:pt x="2861" y="1764"/>
                  <a:pt x="1600" y="1670"/>
                </a:cubicBezTo>
                <a:lnTo>
                  <a:pt x="1600" y="9643"/>
                </a:lnTo>
                <a:cubicBezTo>
                  <a:pt x="3747" y="9753"/>
                  <a:pt x="4949" y="10074"/>
                  <a:pt x="5600" y="10400"/>
                </a:cubicBezTo>
                <a:lnTo>
                  <a:pt x="5600" y="2507"/>
                </a:lnTo>
                <a:close/>
                <a:moveTo>
                  <a:pt x="11200" y="1670"/>
                </a:moveTo>
                <a:cubicBezTo>
                  <a:pt x="9940" y="1764"/>
                  <a:pt x="8232" y="1982"/>
                  <a:pt x="7200" y="2506"/>
                </a:cubicBezTo>
                <a:lnTo>
                  <a:pt x="7200" y="10400"/>
                </a:lnTo>
                <a:cubicBezTo>
                  <a:pt x="7851" y="10074"/>
                  <a:pt x="9052" y="9753"/>
                  <a:pt x="11200" y="9644"/>
                </a:cubicBezTo>
                <a:lnTo>
                  <a:pt x="11200" y="16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句段感知</a:t>
            </a:r>
          </a:p>
        </p:txBody>
      </p:sp>
      <p:sp>
        <p:nvSpPr>
          <p:cNvPr id="45" name="圆角矩形标注 38"/>
          <p:cNvSpPr/>
          <p:nvPr/>
        </p:nvSpPr>
        <p:spPr>
          <a:xfrm>
            <a:off x="1046485" y="3808801"/>
            <a:ext cx="6048796" cy="759085"/>
          </a:xfrm>
          <a:prstGeom prst="wedgeRoundRectCallout">
            <a:avLst>
              <a:gd name="adj1" fmla="val -24122"/>
              <a:gd name="adj2" fmla="val -85866"/>
              <a:gd name="adj3" fmla="val 16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 课文主要介绍了我国京剧艺术中的“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马鞭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”和“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亮相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”这两种艺术表现形式。</a:t>
            </a:r>
          </a:p>
        </p:txBody>
      </p:sp>
      <p:sp>
        <p:nvSpPr>
          <p:cNvPr id="46" name="文本框 5"/>
          <p:cNvSpPr txBox="1">
            <a:spLocks noChangeArrowheads="1"/>
          </p:cNvSpPr>
          <p:nvPr/>
        </p:nvSpPr>
        <p:spPr bwMode="auto">
          <a:xfrm>
            <a:off x="1079898" y="2401905"/>
            <a:ext cx="8328025" cy="533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思考：课文主要讲了哪几个方面的内容？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2020" y="2839474"/>
            <a:ext cx="2667000" cy="35814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bldLvl="0"/>
      <p:bldP spid="4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1"/>
          <p:cNvSpPr/>
          <p:nvPr/>
        </p:nvSpPr>
        <p:spPr>
          <a:xfrm>
            <a:off x="162560" y="284480"/>
            <a:ext cx="2694940" cy="638056"/>
          </a:xfrm>
          <a:prstGeom prst="roundRect">
            <a:avLst>
              <a:gd name="adj" fmla="val 50000"/>
            </a:avLst>
          </a:prstGeom>
          <a:solidFill>
            <a:srgbClr val="1421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smiling-tooth-with-hands_33918"/>
          <p:cNvSpPr>
            <a:spLocks noChangeAspect="1"/>
          </p:cNvSpPr>
          <p:nvPr/>
        </p:nvSpPr>
        <p:spPr bwMode="auto">
          <a:xfrm>
            <a:off x="473896" y="453715"/>
            <a:ext cx="340631" cy="340631"/>
          </a:xfrm>
          <a:custGeom>
            <a:avLst/>
            <a:gdLst>
              <a:gd name="T0" fmla="*/ 12000 w 12800"/>
              <a:gd name="T1" fmla="*/ 11200 h 12800"/>
              <a:gd name="T2" fmla="*/ 7176 w 12800"/>
              <a:gd name="T3" fmla="*/ 12121 h 12800"/>
              <a:gd name="T4" fmla="*/ 6400 w 12800"/>
              <a:gd name="T5" fmla="*/ 12800 h 12800"/>
              <a:gd name="T6" fmla="*/ 5624 w 12800"/>
              <a:gd name="T7" fmla="*/ 12121 h 12800"/>
              <a:gd name="T8" fmla="*/ 800 w 12800"/>
              <a:gd name="T9" fmla="*/ 11200 h 12800"/>
              <a:gd name="T10" fmla="*/ 0 w 12800"/>
              <a:gd name="T11" fmla="*/ 10400 h 12800"/>
              <a:gd name="T12" fmla="*/ 0 w 12800"/>
              <a:gd name="T13" fmla="*/ 800 h 12800"/>
              <a:gd name="T14" fmla="*/ 800 w 12800"/>
              <a:gd name="T15" fmla="*/ 0 h 12800"/>
              <a:gd name="T16" fmla="*/ 879 w 12800"/>
              <a:gd name="T17" fmla="*/ 16 h 12800"/>
              <a:gd name="T18" fmla="*/ 6400 w 12800"/>
              <a:gd name="T19" fmla="*/ 1600 h 12800"/>
              <a:gd name="T20" fmla="*/ 11921 w 12800"/>
              <a:gd name="T21" fmla="*/ 16 h 12800"/>
              <a:gd name="T22" fmla="*/ 12000 w 12800"/>
              <a:gd name="T23" fmla="*/ 0 h 12800"/>
              <a:gd name="T24" fmla="*/ 12800 w 12800"/>
              <a:gd name="T25" fmla="*/ 800 h 12800"/>
              <a:gd name="T26" fmla="*/ 12800 w 12800"/>
              <a:gd name="T27" fmla="*/ 10400 h 12800"/>
              <a:gd name="T28" fmla="*/ 12000 w 12800"/>
              <a:gd name="T29" fmla="*/ 11200 h 12800"/>
              <a:gd name="T30" fmla="*/ 5600 w 12800"/>
              <a:gd name="T31" fmla="*/ 2507 h 12800"/>
              <a:gd name="T32" fmla="*/ 1600 w 12800"/>
              <a:gd name="T33" fmla="*/ 1670 h 12800"/>
              <a:gd name="T34" fmla="*/ 1600 w 12800"/>
              <a:gd name="T35" fmla="*/ 9643 h 12800"/>
              <a:gd name="T36" fmla="*/ 5600 w 12800"/>
              <a:gd name="T37" fmla="*/ 10400 h 12800"/>
              <a:gd name="T38" fmla="*/ 5600 w 12800"/>
              <a:gd name="T39" fmla="*/ 2507 h 12800"/>
              <a:gd name="T40" fmla="*/ 11200 w 12800"/>
              <a:gd name="T41" fmla="*/ 1670 h 12800"/>
              <a:gd name="T42" fmla="*/ 7200 w 12800"/>
              <a:gd name="T43" fmla="*/ 2506 h 12800"/>
              <a:gd name="T44" fmla="*/ 7200 w 12800"/>
              <a:gd name="T45" fmla="*/ 10400 h 12800"/>
              <a:gd name="T46" fmla="*/ 11200 w 12800"/>
              <a:gd name="T47" fmla="*/ 9644 h 12800"/>
              <a:gd name="T48" fmla="*/ 11200 w 12800"/>
              <a:gd name="T49" fmla="*/ 1670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800" h="12800">
                <a:moveTo>
                  <a:pt x="12000" y="11200"/>
                </a:moveTo>
                <a:cubicBezTo>
                  <a:pt x="10776" y="11254"/>
                  <a:pt x="8442" y="11463"/>
                  <a:pt x="7176" y="12121"/>
                </a:cubicBezTo>
                <a:cubicBezTo>
                  <a:pt x="7116" y="12503"/>
                  <a:pt x="6799" y="12800"/>
                  <a:pt x="6400" y="12800"/>
                </a:cubicBezTo>
                <a:cubicBezTo>
                  <a:pt x="6002" y="12800"/>
                  <a:pt x="5684" y="12503"/>
                  <a:pt x="5624" y="12121"/>
                </a:cubicBezTo>
                <a:cubicBezTo>
                  <a:pt x="4358" y="11463"/>
                  <a:pt x="2024" y="11254"/>
                  <a:pt x="800" y="11200"/>
                </a:cubicBezTo>
                <a:cubicBezTo>
                  <a:pt x="358" y="11200"/>
                  <a:pt x="0" y="10842"/>
                  <a:pt x="0" y="10400"/>
                </a:cubicBezTo>
                <a:lnTo>
                  <a:pt x="0" y="800"/>
                </a:lnTo>
                <a:cubicBezTo>
                  <a:pt x="0" y="358"/>
                  <a:pt x="358" y="0"/>
                  <a:pt x="800" y="0"/>
                </a:cubicBezTo>
                <a:cubicBezTo>
                  <a:pt x="828" y="0"/>
                  <a:pt x="851" y="14"/>
                  <a:pt x="879" y="16"/>
                </a:cubicBezTo>
                <a:cubicBezTo>
                  <a:pt x="6381" y="158"/>
                  <a:pt x="6400" y="1600"/>
                  <a:pt x="6400" y="1600"/>
                </a:cubicBezTo>
                <a:cubicBezTo>
                  <a:pt x="6400" y="1600"/>
                  <a:pt x="6419" y="158"/>
                  <a:pt x="11921" y="16"/>
                </a:cubicBezTo>
                <a:cubicBezTo>
                  <a:pt x="11949" y="14"/>
                  <a:pt x="11972" y="0"/>
                  <a:pt x="12000" y="0"/>
                </a:cubicBezTo>
                <a:cubicBezTo>
                  <a:pt x="12442" y="0"/>
                  <a:pt x="12800" y="358"/>
                  <a:pt x="12800" y="800"/>
                </a:cubicBezTo>
                <a:lnTo>
                  <a:pt x="12800" y="10400"/>
                </a:lnTo>
                <a:cubicBezTo>
                  <a:pt x="12800" y="10842"/>
                  <a:pt x="12442" y="11200"/>
                  <a:pt x="12000" y="11200"/>
                </a:cubicBezTo>
                <a:close/>
                <a:moveTo>
                  <a:pt x="5600" y="2507"/>
                </a:moveTo>
                <a:cubicBezTo>
                  <a:pt x="4568" y="1982"/>
                  <a:pt x="2861" y="1764"/>
                  <a:pt x="1600" y="1670"/>
                </a:cubicBezTo>
                <a:lnTo>
                  <a:pt x="1600" y="9643"/>
                </a:lnTo>
                <a:cubicBezTo>
                  <a:pt x="3747" y="9753"/>
                  <a:pt x="4949" y="10074"/>
                  <a:pt x="5600" y="10400"/>
                </a:cubicBezTo>
                <a:lnTo>
                  <a:pt x="5600" y="2507"/>
                </a:lnTo>
                <a:close/>
                <a:moveTo>
                  <a:pt x="11200" y="1670"/>
                </a:moveTo>
                <a:cubicBezTo>
                  <a:pt x="9940" y="1764"/>
                  <a:pt x="8232" y="1982"/>
                  <a:pt x="7200" y="2506"/>
                </a:cubicBezTo>
                <a:lnTo>
                  <a:pt x="7200" y="10400"/>
                </a:lnTo>
                <a:cubicBezTo>
                  <a:pt x="7851" y="10074"/>
                  <a:pt x="9052" y="9753"/>
                  <a:pt x="11200" y="9644"/>
                </a:cubicBezTo>
                <a:lnTo>
                  <a:pt x="11200" y="16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句段感知</a:t>
            </a:r>
          </a:p>
        </p:txBody>
      </p:sp>
      <p:sp>
        <p:nvSpPr>
          <p:cNvPr id="7" name="云形标注 5"/>
          <p:cNvSpPr/>
          <p:nvPr/>
        </p:nvSpPr>
        <p:spPr>
          <a:xfrm>
            <a:off x="1051091" y="1365999"/>
            <a:ext cx="2990478" cy="1828649"/>
          </a:xfrm>
          <a:prstGeom prst="cloudCallou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TextBox 1"/>
          <p:cNvSpPr txBox="1"/>
          <p:nvPr/>
        </p:nvSpPr>
        <p:spPr>
          <a:xfrm>
            <a:off x="1835363" y="1846433"/>
            <a:ext cx="1627385" cy="75437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马鞭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4251679" y="1544155"/>
            <a:ext cx="7401413" cy="153272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  中国古人时常要骑马。骑马在舞台上没办法表现，舞台方圆大小，马匹是无法驰骋的。真马出现在舞台上，演员也怕它失去控制。</a:t>
            </a:r>
          </a:p>
        </p:txBody>
      </p:sp>
      <p:sp>
        <p:nvSpPr>
          <p:cNvPr id="10" name="圆角矩形 28"/>
          <p:cNvSpPr/>
          <p:nvPr/>
        </p:nvSpPr>
        <p:spPr>
          <a:xfrm>
            <a:off x="4345834" y="2098134"/>
            <a:ext cx="1885119" cy="40444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TextBox 1"/>
          <p:cNvSpPr txBox="1"/>
          <p:nvPr/>
        </p:nvSpPr>
        <p:spPr>
          <a:xfrm>
            <a:off x="3960288" y="3658932"/>
            <a:ext cx="6487790" cy="58881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马无法上舞台的原因之一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——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舞台太小。</a:t>
            </a:r>
          </a:p>
        </p:txBody>
      </p:sp>
      <p:sp>
        <p:nvSpPr>
          <p:cNvPr id="12" name="TextBox 1"/>
          <p:cNvSpPr txBox="1"/>
          <p:nvPr/>
        </p:nvSpPr>
        <p:spPr>
          <a:xfrm>
            <a:off x="3905916" y="4144465"/>
            <a:ext cx="6739025" cy="58881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马无法上舞台的原因之二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——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怕无法控制。</a:t>
            </a:r>
          </a:p>
        </p:txBody>
      </p:sp>
      <p:sp>
        <p:nvSpPr>
          <p:cNvPr id="13" name="圆角矩形 31"/>
          <p:cNvSpPr/>
          <p:nvPr/>
        </p:nvSpPr>
        <p:spPr>
          <a:xfrm>
            <a:off x="5943079" y="2612734"/>
            <a:ext cx="1837910" cy="40444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60" y="3440414"/>
            <a:ext cx="2565136" cy="339598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10" grpId="0" animBg="1"/>
      <p:bldP spid="11" grpId="0"/>
      <p:bldP spid="12" grpId="0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1"/>
          <p:cNvSpPr/>
          <p:nvPr/>
        </p:nvSpPr>
        <p:spPr>
          <a:xfrm>
            <a:off x="162560" y="284480"/>
            <a:ext cx="2694940" cy="638056"/>
          </a:xfrm>
          <a:prstGeom prst="roundRect">
            <a:avLst>
              <a:gd name="adj" fmla="val 50000"/>
            </a:avLst>
          </a:prstGeom>
          <a:solidFill>
            <a:srgbClr val="1421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smiling-tooth-with-hands_33918"/>
          <p:cNvSpPr>
            <a:spLocks noChangeAspect="1"/>
          </p:cNvSpPr>
          <p:nvPr/>
        </p:nvSpPr>
        <p:spPr bwMode="auto">
          <a:xfrm>
            <a:off x="473896" y="453715"/>
            <a:ext cx="340631" cy="340631"/>
          </a:xfrm>
          <a:custGeom>
            <a:avLst/>
            <a:gdLst>
              <a:gd name="T0" fmla="*/ 12000 w 12800"/>
              <a:gd name="T1" fmla="*/ 11200 h 12800"/>
              <a:gd name="T2" fmla="*/ 7176 w 12800"/>
              <a:gd name="T3" fmla="*/ 12121 h 12800"/>
              <a:gd name="T4" fmla="*/ 6400 w 12800"/>
              <a:gd name="T5" fmla="*/ 12800 h 12800"/>
              <a:gd name="T6" fmla="*/ 5624 w 12800"/>
              <a:gd name="T7" fmla="*/ 12121 h 12800"/>
              <a:gd name="T8" fmla="*/ 800 w 12800"/>
              <a:gd name="T9" fmla="*/ 11200 h 12800"/>
              <a:gd name="T10" fmla="*/ 0 w 12800"/>
              <a:gd name="T11" fmla="*/ 10400 h 12800"/>
              <a:gd name="T12" fmla="*/ 0 w 12800"/>
              <a:gd name="T13" fmla="*/ 800 h 12800"/>
              <a:gd name="T14" fmla="*/ 800 w 12800"/>
              <a:gd name="T15" fmla="*/ 0 h 12800"/>
              <a:gd name="T16" fmla="*/ 879 w 12800"/>
              <a:gd name="T17" fmla="*/ 16 h 12800"/>
              <a:gd name="T18" fmla="*/ 6400 w 12800"/>
              <a:gd name="T19" fmla="*/ 1600 h 12800"/>
              <a:gd name="T20" fmla="*/ 11921 w 12800"/>
              <a:gd name="T21" fmla="*/ 16 h 12800"/>
              <a:gd name="T22" fmla="*/ 12000 w 12800"/>
              <a:gd name="T23" fmla="*/ 0 h 12800"/>
              <a:gd name="T24" fmla="*/ 12800 w 12800"/>
              <a:gd name="T25" fmla="*/ 800 h 12800"/>
              <a:gd name="T26" fmla="*/ 12800 w 12800"/>
              <a:gd name="T27" fmla="*/ 10400 h 12800"/>
              <a:gd name="T28" fmla="*/ 12000 w 12800"/>
              <a:gd name="T29" fmla="*/ 11200 h 12800"/>
              <a:gd name="T30" fmla="*/ 5600 w 12800"/>
              <a:gd name="T31" fmla="*/ 2507 h 12800"/>
              <a:gd name="T32" fmla="*/ 1600 w 12800"/>
              <a:gd name="T33" fmla="*/ 1670 h 12800"/>
              <a:gd name="T34" fmla="*/ 1600 w 12800"/>
              <a:gd name="T35" fmla="*/ 9643 h 12800"/>
              <a:gd name="T36" fmla="*/ 5600 w 12800"/>
              <a:gd name="T37" fmla="*/ 10400 h 12800"/>
              <a:gd name="T38" fmla="*/ 5600 w 12800"/>
              <a:gd name="T39" fmla="*/ 2507 h 12800"/>
              <a:gd name="T40" fmla="*/ 11200 w 12800"/>
              <a:gd name="T41" fmla="*/ 1670 h 12800"/>
              <a:gd name="T42" fmla="*/ 7200 w 12800"/>
              <a:gd name="T43" fmla="*/ 2506 h 12800"/>
              <a:gd name="T44" fmla="*/ 7200 w 12800"/>
              <a:gd name="T45" fmla="*/ 10400 h 12800"/>
              <a:gd name="T46" fmla="*/ 11200 w 12800"/>
              <a:gd name="T47" fmla="*/ 9644 h 12800"/>
              <a:gd name="T48" fmla="*/ 11200 w 12800"/>
              <a:gd name="T49" fmla="*/ 1670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800" h="12800">
                <a:moveTo>
                  <a:pt x="12000" y="11200"/>
                </a:moveTo>
                <a:cubicBezTo>
                  <a:pt x="10776" y="11254"/>
                  <a:pt x="8442" y="11463"/>
                  <a:pt x="7176" y="12121"/>
                </a:cubicBezTo>
                <a:cubicBezTo>
                  <a:pt x="7116" y="12503"/>
                  <a:pt x="6799" y="12800"/>
                  <a:pt x="6400" y="12800"/>
                </a:cubicBezTo>
                <a:cubicBezTo>
                  <a:pt x="6002" y="12800"/>
                  <a:pt x="5684" y="12503"/>
                  <a:pt x="5624" y="12121"/>
                </a:cubicBezTo>
                <a:cubicBezTo>
                  <a:pt x="4358" y="11463"/>
                  <a:pt x="2024" y="11254"/>
                  <a:pt x="800" y="11200"/>
                </a:cubicBezTo>
                <a:cubicBezTo>
                  <a:pt x="358" y="11200"/>
                  <a:pt x="0" y="10842"/>
                  <a:pt x="0" y="10400"/>
                </a:cubicBezTo>
                <a:lnTo>
                  <a:pt x="0" y="800"/>
                </a:lnTo>
                <a:cubicBezTo>
                  <a:pt x="0" y="358"/>
                  <a:pt x="358" y="0"/>
                  <a:pt x="800" y="0"/>
                </a:cubicBezTo>
                <a:cubicBezTo>
                  <a:pt x="828" y="0"/>
                  <a:pt x="851" y="14"/>
                  <a:pt x="879" y="16"/>
                </a:cubicBezTo>
                <a:cubicBezTo>
                  <a:pt x="6381" y="158"/>
                  <a:pt x="6400" y="1600"/>
                  <a:pt x="6400" y="1600"/>
                </a:cubicBezTo>
                <a:cubicBezTo>
                  <a:pt x="6400" y="1600"/>
                  <a:pt x="6419" y="158"/>
                  <a:pt x="11921" y="16"/>
                </a:cubicBezTo>
                <a:cubicBezTo>
                  <a:pt x="11949" y="14"/>
                  <a:pt x="11972" y="0"/>
                  <a:pt x="12000" y="0"/>
                </a:cubicBezTo>
                <a:cubicBezTo>
                  <a:pt x="12442" y="0"/>
                  <a:pt x="12800" y="358"/>
                  <a:pt x="12800" y="800"/>
                </a:cubicBezTo>
                <a:lnTo>
                  <a:pt x="12800" y="10400"/>
                </a:lnTo>
                <a:cubicBezTo>
                  <a:pt x="12800" y="10842"/>
                  <a:pt x="12442" y="11200"/>
                  <a:pt x="12000" y="11200"/>
                </a:cubicBezTo>
                <a:close/>
                <a:moveTo>
                  <a:pt x="5600" y="2507"/>
                </a:moveTo>
                <a:cubicBezTo>
                  <a:pt x="4568" y="1982"/>
                  <a:pt x="2861" y="1764"/>
                  <a:pt x="1600" y="1670"/>
                </a:cubicBezTo>
                <a:lnTo>
                  <a:pt x="1600" y="9643"/>
                </a:lnTo>
                <a:cubicBezTo>
                  <a:pt x="3747" y="9753"/>
                  <a:pt x="4949" y="10074"/>
                  <a:pt x="5600" y="10400"/>
                </a:cubicBezTo>
                <a:lnTo>
                  <a:pt x="5600" y="2507"/>
                </a:lnTo>
                <a:close/>
                <a:moveTo>
                  <a:pt x="11200" y="1670"/>
                </a:moveTo>
                <a:cubicBezTo>
                  <a:pt x="9940" y="1764"/>
                  <a:pt x="8232" y="1982"/>
                  <a:pt x="7200" y="2506"/>
                </a:cubicBezTo>
                <a:lnTo>
                  <a:pt x="7200" y="10400"/>
                </a:lnTo>
                <a:cubicBezTo>
                  <a:pt x="7851" y="10074"/>
                  <a:pt x="9052" y="9753"/>
                  <a:pt x="11200" y="9644"/>
                </a:cubicBezTo>
                <a:lnTo>
                  <a:pt x="11200" y="16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句段感知</a:t>
            </a:r>
          </a:p>
        </p:txBody>
      </p:sp>
      <p:sp>
        <p:nvSpPr>
          <p:cNvPr id="7" name="云形标注 5"/>
          <p:cNvSpPr/>
          <p:nvPr/>
        </p:nvSpPr>
        <p:spPr>
          <a:xfrm>
            <a:off x="764370" y="1875285"/>
            <a:ext cx="2990478" cy="1828649"/>
          </a:xfrm>
          <a:prstGeom prst="cloudCallou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TextBox 1"/>
          <p:cNvSpPr txBox="1"/>
          <p:nvPr/>
        </p:nvSpPr>
        <p:spPr>
          <a:xfrm>
            <a:off x="1033861" y="2253174"/>
            <a:ext cx="2354426" cy="114281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由“骑马”引出“马鞭”。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858226" y="1415298"/>
            <a:ext cx="7967959" cy="153272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京剧继承、发展了中国传统戏曲的表现手段，终于战胜了这种尴尬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——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用一根小小的马鞭就彻底解决了，而且解决得无比漂亮。</a:t>
            </a:r>
          </a:p>
        </p:txBody>
      </p:sp>
      <p:sp>
        <p:nvSpPr>
          <p:cNvPr id="10" name="圆角矩形 28"/>
          <p:cNvSpPr/>
          <p:nvPr/>
        </p:nvSpPr>
        <p:spPr>
          <a:xfrm>
            <a:off x="9139281" y="2017914"/>
            <a:ext cx="1218940" cy="40444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TextBox 1"/>
          <p:cNvSpPr txBox="1"/>
          <p:nvPr/>
        </p:nvSpPr>
        <p:spPr>
          <a:xfrm>
            <a:off x="10223635" y="2357264"/>
            <a:ext cx="1828165" cy="58881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聪明和智慧</a:t>
            </a:r>
          </a:p>
        </p:txBody>
      </p:sp>
      <p:sp>
        <p:nvSpPr>
          <p:cNvPr id="12" name="TextBox 1"/>
          <p:cNvSpPr txBox="1"/>
          <p:nvPr/>
        </p:nvSpPr>
        <p:spPr>
          <a:xfrm>
            <a:off x="3754851" y="3444155"/>
            <a:ext cx="5972025" cy="58881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这种表演方式十分符合中国的美学。</a:t>
            </a:r>
          </a:p>
        </p:txBody>
      </p:sp>
      <p:sp>
        <p:nvSpPr>
          <p:cNvPr id="13" name="圆角矩形 31"/>
          <p:cNvSpPr/>
          <p:nvPr/>
        </p:nvSpPr>
        <p:spPr>
          <a:xfrm>
            <a:off x="3952075" y="2463764"/>
            <a:ext cx="2197210" cy="40444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·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6292160" y="2667000"/>
            <a:ext cx="3869197" cy="1343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flipV="1">
            <a:off x="9710651" y="2422360"/>
            <a:ext cx="0" cy="228373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"/>
          <p:cNvSpPr txBox="1"/>
          <p:nvPr/>
        </p:nvSpPr>
        <p:spPr>
          <a:xfrm>
            <a:off x="3754850" y="3923065"/>
            <a:ext cx="7722579" cy="58881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这一根虚拟的马鞭，给演员以无穷无尽的表演自由。</a:t>
            </a:r>
          </a:p>
        </p:txBody>
      </p:sp>
      <p:sp>
        <p:nvSpPr>
          <p:cNvPr id="17" name="TextBox 1"/>
          <p:cNvSpPr txBox="1"/>
          <p:nvPr/>
        </p:nvSpPr>
        <p:spPr>
          <a:xfrm>
            <a:off x="3754848" y="4433501"/>
            <a:ext cx="7570181" cy="114281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马鞭本身具备一种装饰的美，而且不同人物在使用马鞭时，也各自形成了一套约定俗称的方法。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60" y="3440414"/>
            <a:ext cx="2565136" cy="339598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10" grpId="0" animBg="1"/>
      <p:bldP spid="11" grpId="0"/>
      <p:bldP spid="12" grpId="0"/>
      <p:bldP spid="13" grpId="0" animBg="1"/>
      <p:bldP spid="16" grpId="0"/>
      <p:bldP spid="1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7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7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7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7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7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7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7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7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7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7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7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7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7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7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7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7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7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1200</Words>
  <Application>Microsoft Office PowerPoint</Application>
  <PresentationFormat>宽屏</PresentationFormat>
  <Paragraphs>128</Paragraphs>
  <Slides>19</Slides>
  <Notes>19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19</vt:i4>
      </vt:variant>
    </vt:vector>
  </HeadingPairs>
  <TitlesOfParts>
    <vt:vector size="33" baseType="lpstr">
      <vt:lpstr>Times New Roman</vt:lpstr>
      <vt:lpstr>黑体</vt:lpstr>
      <vt:lpstr>微软雅黑</vt:lpstr>
      <vt:lpstr>Calibri</vt:lpstr>
      <vt:lpstr>Wingdings</vt:lpstr>
      <vt:lpstr>Arial</vt:lpstr>
      <vt:lpstr>思源黑体 CN Regular</vt:lpstr>
      <vt:lpstr>方正舒体</vt:lpstr>
      <vt:lpstr>FandolFang R</vt:lpstr>
      <vt:lpstr>演示斜黑体</vt:lpstr>
      <vt:lpstr>楷体</vt:lpstr>
      <vt:lpstr>宋体</vt:lpstr>
      <vt:lpstr>www.2ppt.com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4</cp:revision>
  <dcterms:created xsi:type="dcterms:W3CDTF">2020-11-17T07:18:00Z</dcterms:created>
  <dcterms:modified xsi:type="dcterms:W3CDTF">2023-01-10T11:18:59Z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9C9826F13E99494C8ABE622BF9604C6F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