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351" r:id="rId3"/>
    <p:sldId id="333" r:id="rId4"/>
    <p:sldId id="335" r:id="rId5"/>
    <p:sldId id="347" r:id="rId6"/>
    <p:sldId id="348" r:id="rId7"/>
    <p:sldId id="349" r:id="rId8"/>
    <p:sldId id="342" r:id="rId9"/>
    <p:sldId id="343" r:id="rId10"/>
    <p:sldId id="345" r:id="rId11"/>
    <p:sldId id="316" r:id="rId12"/>
    <p:sldId id="314" r:id="rId13"/>
    <p:sldId id="268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F3FC"/>
    <a:srgbClr val="0000FF"/>
    <a:srgbClr val="E6FBFE"/>
    <a:srgbClr val="57D2E3"/>
    <a:srgbClr val="21B1C5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40F595C-6486-4D98-A6F8-FE76E3251E3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94CE717-24BF-44C4-9CDD-595F3035678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9821544-4A42-49FF-BB1B-9DC399C17F69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CE717-24BF-44C4-9CDD-595F3035678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1DFB276-7FA0-406A-90E5-37F8A248ECB9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1" y="171612"/>
            <a:ext cx="9144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1" y="2127510"/>
            <a:ext cx="9144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2373314"/>
            <a:ext cx="5828109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700644" y="2033237"/>
            <a:ext cx="5397738" cy="1661049"/>
            <a:chOff x="802347" y="2137117"/>
            <a:chExt cx="4921508" cy="1663174"/>
          </a:xfrm>
        </p:grpSpPr>
        <p:sp>
          <p:nvSpPr>
            <p:cNvPr id="7171" name="矩形 24"/>
            <p:cNvSpPr>
              <a:spLocks noChangeArrowheads="1"/>
            </p:cNvSpPr>
            <p:nvPr/>
          </p:nvSpPr>
          <p:spPr bwMode="auto">
            <a:xfrm>
              <a:off x="1603844" y="2137117"/>
              <a:ext cx="3234627" cy="83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Unit 4 Lesson 24</a:t>
              </a:r>
              <a:endPara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172" name="TextBox 2"/>
            <p:cNvSpPr txBox="1">
              <a:spLocks noChangeArrowheads="1"/>
            </p:cNvSpPr>
            <p:nvPr/>
          </p:nvSpPr>
          <p:spPr bwMode="auto">
            <a:xfrm>
              <a:off x="802347" y="3091500"/>
              <a:ext cx="4921508" cy="708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/>
              <a:r>
                <a:rPr lang="en-US" altLang="zh-CN" sz="4000" b="1" dirty="0" smtClean="0">
                  <a:latin typeface="Times New Roman" panose="02020603050405020304" pitchFamily="18" charset="0"/>
                </a:rPr>
                <a:t>Danny's </a:t>
              </a:r>
              <a:r>
                <a:rPr lang="en-US" altLang="zh-CN" sz="4000" b="1" dirty="0">
                  <a:latin typeface="Times New Roman" panose="02020603050405020304" pitchFamily="18" charset="0"/>
                </a:rPr>
                <a:t>Surprise </a:t>
              </a:r>
              <a:r>
                <a:rPr lang="en-US" altLang="zh-CN" sz="4000" b="1" dirty="0" smtClean="0">
                  <a:latin typeface="Times New Roman" panose="02020603050405020304" pitchFamily="18" charset="0"/>
                </a:rPr>
                <a:t>Cake</a:t>
              </a:r>
              <a:endParaRPr lang="en-US" altLang="zh-CN" sz="4000" b="1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7173" name="图片 6" descr="英语冀教（一起）六年级下册（2014年新编）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538288"/>
            <a:ext cx="3045619" cy="464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76472" y="559897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5"/>
          <p:cNvSpPr>
            <a:spLocks noChangeArrowheads="1"/>
          </p:cNvSpPr>
          <p:nvPr/>
        </p:nvSpPr>
        <p:spPr bwMode="auto">
          <a:xfrm>
            <a:off x="2588419" y="1490420"/>
            <a:ext cx="51416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Say something about the pictures.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10" name="矩形 5"/>
          <p:cNvSpPr>
            <a:spLocks noChangeArrowheads="1"/>
          </p:cNvSpPr>
          <p:nvPr/>
        </p:nvSpPr>
        <p:spPr bwMode="auto">
          <a:xfrm>
            <a:off x="427434" y="1028701"/>
            <a:ext cx="2731401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Retell and act the story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1791" y="2344739"/>
            <a:ext cx="159662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3991" y="2311401"/>
            <a:ext cx="16002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49528" y="2001839"/>
            <a:ext cx="181332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4887" y="4371975"/>
            <a:ext cx="1691879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48063" y="4437063"/>
            <a:ext cx="166568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9566" y="4033838"/>
            <a:ext cx="12001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5"/>
          <p:cNvSpPr>
            <a:spLocks noChangeArrowheads="1"/>
          </p:cNvSpPr>
          <p:nvPr/>
        </p:nvSpPr>
        <p:spPr bwMode="auto">
          <a:xfrm>
            <a:off x="-263128" y="841376"/>
            <a:ext cx="217051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-1" y="868363"/>
            <a:ext cx="4510089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Summary and evaluation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06939" y="2602806"/>
            <a:ext cx="7595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dirty="0">
                <a:latin typeface="Times New Roman" panose="02020603050405020304" pitchFamily="18" charset="0"/>
              </a:rPr>
              <a:t>A excellent     B good     C adequate     D need improvement</a:t>
            </a:r>
            <a:endParaRPr lang="en-US" altLang="zh-CN" sz="2400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74056" y="2147888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06341" y="2119313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281488" y="2119313"/>
            <a:ext cx="228600" cy="304800"/>
          </a:xfrm>
          <a:prstGeom prst="smileyFace">
            <a:avLst>
              <a:gd name="adj" fmla="val -3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3360" y="2133600"/>
            <a:ext cx="228600" cy="3048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822126" y="3352801"/>
          <a:ext cx="7870612" cy="2670177"/>
        </p:xfrm>
        <a:graphic>
          <a:graphicData uri="http://schemas.openxmlformats.org/drawingml/2006/table">
            <a:tbl>
              <a:tblPr/>
              <a:tblGrid>
                <a:gridCol w="4002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内容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学生自评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小组互评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我能认真听老师讲课，听同学发言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遇到我会回答的问题主动举手了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活动中坚持使用英语来交际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我能积极参与小组讨论活动，能与他人合作。</a:t>
                      </a:r>
                      <a:r>
                        <a:rPr kumimoji="0" lang="zh-CN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27574" y="1419225"/>
            <a:ext cx="61722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have you learned in this class?</a:t>
            </a:r>
            <a:endParaRPr lang="zh-CN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11844" y="2521281"/>
            <a:ext cx="62865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4400" dirty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Try to retell the story</a:t>
            </a:r>
            <a:r>
              <a:rPr lang="en-US" altLang="zh-CN" sz="4400" dirty="0" smtClean="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. </a:t>
            </a:r>
            <a:endParaRPr lang="en-US" altLang="zh-CN" sz="4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9458" name="矩形 3"/>
          <p:cNvSpPr>
            <a:spLocks noChangeArrowheads="1"/>
          </p:cNvSpPr>
          <p:nvPr/>
        </p:nvSpPr>
        <p:spPr bwMode="auto">
          <a:xfrm>
            <a:off x="392110" y="996580"/>
            <a:ext cx="2481719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 Homework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云形标注 4"/>
          <p:cNvSpPr>
            <a:spLocks noChangeArrowheads="1"/>
          </p:cNvSpPr>
          <p:nvPr/>
        </p:nvSpPr>
        <p:spPr bwMode="auto">
          <a:xfrm>
            <a:off x="1446610" y="2051050"/>
            <a:ext cx="2751534" cy="2743200"/>
          </a:xfrm>
          <a:prstGeom prst="cloudCallout">
            <a:avLst>
              <a:gd name="adj1" fmla="val 68074"/>
              <a:gd name="adj2" fmla="val 54977"/>
            </a:avLst>
          </a:prstGeom>
          <a:solidFill>
            <a:srgbClr val="B2F3F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8" name="矩形 5"/>
          <p:cNvSpPr>
            <a:spLocks noChangeArrowheads="1"/>
          </p:cNvSpPr>
          <p:nvPr/>
        </p:nvSpPr>
        <p:spPr bwMode="auto">
          <a:xfrm>
            <a:off x="0" y="836613"/>
            <a:ext cx="249381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Warm-up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1556" y="4313238"/>
            <a:ext cx="12715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5210175" y="3322639"/>
            <a:ext cx="3066926" cy="847725"/>
          </a:xfrm>
          <a:prstGeom prst="wedgeRoundRectCallout">
            <a:avLst>
              <a:gd name="adj1" fmla="val -34241"/>
              <a:gd name="adj2" fmla="val 7565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233988" y="3556000"/>
            <a:ext cx="28937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a special cake!</a:t>
            </a:r>
            <a:endParaRPr lang="zh-CN" altLang="en-US" sz="2400" dirty="0"/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0269" y="2546350"/>
            <a:ext cx="14144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5"/>
          <p:cNvSpPr>
            <a:spLocks noChangeArrowheads="1"/>
          </p:cNvSpPr>
          <p:nvPr/>
        </p:nvSpPr>
        <p:spPr bwMode="auto">
          <a:xfrm>
            <a:off x="0" y="836613"/>
            <a:ext cx="2654479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242" name="矩形 5"/>
          <p:cNvSpPr>
            <a:spLocks noChangeArrowheads="1"/>
          </p:cNvSpPr>
          <p:nvPr/>
        </p:nvSpPr>
        <p:spPr bwMode="auto">
          <a:xfrm>
            <a:off x="3498305" y="1112043"/>
            <a:ext cx="275999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Fast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675910" y="3440114"/>
            <a:ext cx="53519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What're the surprises in Danny's cake?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 flipH="1">
            <a:off x="2654479" y="2751138"/>
            <a:ext cx="2085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Two.</a:t>
            </a:r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618760" y="1992314"/>
            <a:ext cx="6457281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How many surprises are there in Danny's cake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677101" y="4183063"/>
            <a:ext cx="6466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It has no sugar and every cake has a dollar in it.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37" y="2681357"/>
            <a:ext cx="2015729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5"/>
          <p:cNvSpPr>
            <a:spLocks noChangeArrowheads="1"/>
          </p:cNvSpPr>
          <p:nvPr/>
        </p:nvSpPr>
        <p:spPr bwMode="auto">
          <a:xfrm>
            <a:off x="0" y="836612"/>
            <a:ext cx="2660073" cy="75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66" name="矩形 5"/>
          <p:cNvSpPr>
            <a:spLocks noChangeArrowheads="1"/>
          </p:cNvSpPr>
          <p:nvPr/>
        </p:nvSpPr>
        <p:spPr bwMode="auto">
          <a:xfrm>
            <a:off x="3502818" y="1170782"/>
            <a:ext cx="321861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3125529" y="2224704"/>
            <a:ext cx="55078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Why does Danny make a cake?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 makes the cake for the class party.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does Danny need for the cake?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Flour, eggs, water, milk, salt and a spoon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17" y="2407316"/>
            <a:ext cx="205025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5"/>
          <p:cNvSpPr>
            <a:spLocks noChangeArrowheads="1"/>
          </p:cNvSpPr>
          <p:nvPr/>
        </p:nvSpPr>
        <p:spPr bwMode="auto">
          <a:xfrm>
            <a:off x="0" y="836613"/>
            <a:ext cx="2683823" cy="73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290" name="矩形 5"/>
          <p:cNvSpPr>
            <a:spLocks noChangeArrowheads="1"/>
          </p:cNvSpPr>
          <p:nvPr/>
        </p:nvSpPr>
        <p:spPr bwMode="auto">
          <a:xfrm>
            <a:off x="3502817" y="1170782"/>
            <a:ext cx="31117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2861954" y="2304926"/>
            <a:ext cx="58189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Does Danny make a picture on the cake?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Yes, he does.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Why does Danny walk slowly to school 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Because the cake is heavy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950" y="2606675"/>
            <a:ext cx="22145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5"/>
          <p:cNvSpPr>
            <a:spLocks noChangeArrowheads="1"/>
          </p:cNvSpPr>
          <p:nvPr/>
        </p:nvSpPr>
        <p:spPr bwMode="auto">
          <a:xfrm>
            <a:off x="0" y="836613"/>
            <a:ext cx="2826327" cy="69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314" name="矩形 5"/>
          <p:cNvSpPr>
            <a:spLocks noChangeArrowheads="1"/>
          </p:cNvSpPr>
          <p:nvPr/>
        </p:nvSpPr>
        <p:spPr bwMode="auto">
          <a:xfrm>
            <a:off x="3502818" y="895351"/>
            <a:ext cx="334924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2826327" y="2007818"/>
            <a:ext cx="622266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Who brings the ice cream 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Mr. Wood.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Does Jenny bring any cookies?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Yes, she does.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does every cookie look like?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Every cookie looks like a student in the class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4557" y="2736048"/>
            <a:ext cx="22860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5"/>
          <p:cNvSpPr>
            <a:spLocks noChangeArrowheads="1"/>
          </p:cNvSpPr>
          <p:nvPr/>
        </p:nvSpPr>
        <p:spPr bwMode="auto">
          <a:xfrm>
            <a:off x="0" y="836613"/>
            <a:ext cx="2958704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32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338" name="矩形 5"/>
          <p:cNvSpPr>
            <a:spLocks noChangeArrowheads="1"/>
          </p:cNvSpPr>
          <p:nvPr/>
        </p:nvSpPr>
        <p:spPr bwMode="auto">
          <a:xfrm>
            <a:off x="3502818" y="1086355"/>
            <a:ext cx="3277991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3289558" y="2256699"/>
            <a:ext cx="54744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Who send a piece of cake to Li Ming?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Mr. Wood.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Does Li Ming get a letter too?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Yes, he does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.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419" y="2897188"/>
            <a:ext cx="227528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5"/>
          <p:cNvSpPr>
            <a:spLocks noChangeArrowheads="1"/>
          </p:cNvSpPr>
          <p:nvPr/>
        </p:nvSpPr>
        <p:spPr bwMode="auto">
          <a:xfrm>
            <a:off x="0" y="836613"/>
            <a:ext cx="2968831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 Story  time</a:t>
            </a:r>
            <a:endParaRPr lang="zh-CN" altLang="en-US" sz="32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2" name="矩形 5"/>
          <p:cNvSpPr>
            <a:spLocks noChangeArrowheads="1"/>
          </p:cNvSpPr>
          <p:nvPr/>
        </p:nvSpPr>
        <p:spPr bwMode="auto">
          <a:xfrm>
            <a:off x="2968831" y="1361149"/>
            <a:ext cx="3741129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Intensive reading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363" name="矩形 4"/>
          <p:cNvSpPr>
            <a:spLocks noChangeArrowheads="1"/>
          </p:cNvSpPr>
          <p:nvPr/>
        </p:nvSpPr>
        <p:spPr bwMode="auto">
          <a:xfrm>
            <a:off x="985651" y="2402818"/>
            <a:ext cx="590907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</a:rPr>
              <a:t>What can you learn from the story?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矩形 5"/>
          <p:cNvSpPr>
            <a:spLocks noChangeArrowheads="1"/>
          </p:cNvSpPr>
          <p:nvPr/>
        </p:nvSpPr>
        <p:spPr bwMode="auto">
          <a:xfrm>
            <a:off x="1950244" y="3557588"/>
            <a:ext cx="157043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5556" y="3336925"/>
            <a:ext cx="13144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85651" y="3232854"/>
            <a:ext cx="58311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Everyone likes a surprise.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 should do everything carefully.  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48296" y="1288396"/>
            <a:ext cx="77045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the</a:t>
            </a:r>
            <a:r>
              <a:rPr lang="zh-CN" altLang="en-US" sz="280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</a:rPr>
              <a:t>story again </a:t>
            </a:r>
            <a:r>
              <a:rPr lang="en-US" altLang="zh-CN" sz="2800">
                <a:solidFill>
                  <a:srgbClr val="C00000"/>
                </a:solidFill>
                <a:latin typeface="Times New Roman" panose="02020603050405020304" pitchFamily="18" charset="0"/>
              </a:rPr>
              <a:t>and check the words you meet.</a:t>
            </a:r>
            <a:endParaRPr lang="en-US" altLang="zh-C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2274094" y="2119313"/>
            <a:ext cx="4267200" cy="2665412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               send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slowly             special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piece                address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2751535" y="3719513"/>
            <a:ext cx="1426369" cy="573087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4408885" y="2695576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451748" y="3251201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740819" y="2703514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2784873" y="3273425"/>
            <a:ext cx="1426369" cy="4349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500563" y="3794126"/>
            <a:ext cx="1426369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全屏显示(4:3)</PresentationFormat>
  <Paragraphs>65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2023-01-16T19:20:05Z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BEF6E91BCEBA42CAA067B947B0154814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