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9" r:id="rId3"/>
    <p:sldId id="260" r:id="rId4"/>
    <p:sldId id="279" r:id="rId5"/>
    <p:sldId id="280" r:id="rId6"/>
    <p:sldId id="281" r:id="rId7"/>
    <p:sldId id="282" r:id="rId8"/>
    <p:sldId id="283" r:id="rId9"/>
    <p:sldId id="262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58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01E2D22-0FA2-4CF1-82EF-4E8814153EF5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ACC3E18E-04CD-4F28-A680-AB61990E767A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3E18E-04CD-4F28-A680-AB61990E767A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B2BE1A7-0C66-430F-8DAB-9891A06E52C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B2BE1A7-0C66-430F-8DAB-9891A06E52C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B2BE1A7-0C66-430F-8DAB-9891A06E52C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B2BE1A7-0C66-430F-8DAB-9891A06E52C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B2BE1A7-0C66-430F-8DAB-9891A06E52C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B2BE1A7-0C66-430F-8DAB-9891A06E52C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B2BE1A7-0C66-430F-8DAB-9891A06E52C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3E18E-04CD-4F28-A680-AB61990E767A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3E18E-04CD-4F28-A680-AB61990E767A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3E18E-04CD-4F28-A680-AB61990E767A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B2BE1A7-0C66-430F-8DAB-9891A06E52C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B2BE1A7-0C66-430F-8DAB-9891A06E52C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B2BE1A7-0C66-430F-8DAB-9891A06E52C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B2BE1A7-0C66-430F-8DAB-9891A06E52C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B2BE1A7-0C66-430F-8DAB-9891A06E52C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3E18E-04CD-4F28-A680-AB61990E767A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2" r="5879"/>
          <a:stretch>
            <a:fillRect/>
          </a:stretch>
        </p:blipFill>
        <p:spPr>
          <a:xfrm>
            <a:off x="-1" y="0"/>
            <a:ext cx="9141385" cy="685800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/>
        </p:nvSpPr>
        <p:spPr>
          <a:xfrm flipV="1">
            <a:off x="0" y="747712"/>
            <a:ext cx="12192000" cy="46038"/>
          </a:xfrm>
          <a:prstGeom prst="rect">
            <a:avLst/>
          </a:prstGeom>
          <a:solidFill>
            <a:srgbClr val="ACCBF9">
              <a:lumMod val="75000"/>
            </a:srgbClr>
          </a:solidFill>
          <a:ln w="12700" cap="flat" cmpd="sng" algn="ctr">
            <a:solidFill>
              <a:srgbClr val="6A9FD1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FandolFang R" panose="00000500000000000000" pitchFamily="50" charset="-122"/>
              <a:cs typeface="+mn-cs"/>
            </a:endParaRPr>
          </a:p>
        </p:txBody>
      </p:sp>
      <p:sp>
        <p:nvSpPr>
          <p:cNvPr id="15" name="文本框 23"/>
          <p:cNvSpPr txBox="1">
            <a:spLocks noChangeArrowheads="1"/>
          </p:cNvSpPr>
          <p:nvPr userDrawn="1"/>
        </p:nvSpPr>
        <p:spPr bwMode="auto">
          <a:xfrm>
            <a:off x="9622070" y="203883"/>
            <a:ext cx="2362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57200"/>
            <a:r>
              <a:rPr lang="zh-CN" altLang="en-US" dirty="0">
                <a:solidFill>
                  <a:srgbClr val="0E58C4"/>
                </a:solidFill>
                <a:latin typeface="FandolFang R" panose="00000500000000000000" pitchFamily="50" charset="-122"/>
              </a:rPr>
              <a:t>小学数学四年级下册</a:t>
            </a:r>
          </a:p>
        </p:txBody>
      </p:sp>
      <p:sp>
        <p:nvSpPr>
          <p:cNvPr id="16" name="KSO_Shape"/>
          <p:cNvSpPr>
            <a:spLocks noChangeAspect="1"/>
          </p:cNvSpPr>
          <p:nvPr userDrawn="1"/>
        </p:nvSpPr>
        <p:spPr bwMode="auto">
          <a:xfrm>
            <a:off x="207730" y="80513"/>
            <a:ext cx="531166" cy="514800"/>
          </a:xfrm>
          <a:custGeom>
            <a:avLst/>
            <a:gdLst>
              <a:gd name="T0" fmla="*/ 912343 w 2122487"/>
              <a:gd name="T1" fmla="*/ 702822 h 2147888"/>
              <a:gd name="T2" fmla="*/ 1019025 w 2122487"/>
              <a:gd name="T3" fmla="*/ 752822 h 2147888"/>
              <a:gd name="T4" fmla="*/ 832155 w 2122487"/>
              <a:gd name="T5" fmla="*/ 978408 h 2147888"/>
              <a:gd name="T6" fmla="*/ 836610 w 2122487"/>
              <a:gd name="T7" fmla="*/ 1025591 h 2147888"/>
              <a:gd name="T8" fmla="*/ 871077 w 2122487"/>
              <a:gd name="T9" fmla="*/ 1060097 h 2147888"/>
              <a:gd name="T10" fmla="*/ 918908 w 2122487"/>
              <a:gd name="T11" fmla="*/ 1064792 h 2147888"/>
              <a:gd name="T12" fmla="*/ 1142824 w 2122487"/>
              <a:gd name="T13" fmla="*/ 878643 h 2147888"/>
              <a:gd name="T14" fmla="*/ 1191827 w 2122487"/>
              <a:gd name="T15" fmla="*/ 988502 h 2147888"/>
              <a:gd name="T16" fmla="*/ 1204958 w 2122487"/>
              <a:gd name="T17" fmla="*/ 1109158 h 2147888"/>
              <a:gd name="T18" fmla="*/ 1179401 w 2122487"/>
              <a:gd name="T19" fmla="*/ 1219955 h 2147888"/>
              <a:gd name="T20" fmla="*/ 1117736 w 2122487"/>
              <a:gd name="T21" fmla="*/ 1312678 h 2147888"/>
              <a:gd name="T22" fmla="*/ 1023715 w 2122487"/>
              <a:gd name="T23" fmla="*/ 1377702 h 2147888"/>
              <a:gd name="T24" fmla="*/ 902964 w 2122487"/>
              <a:gd name="T25" fmla="*/ 1403523 h 2147888"/>
              <a:gd name="T26" fmla="*/ 778931 w 2122487"/>
              <a:gd name="T27" fmla="*/ 1384040 h 2147888"/>
              <a:gd name="T28" fmla="*/ 665215 w 2122487"/>
              <a:gd name="T29" fmla="*/ 1323007 h 2147888"/>
              <a:gd name="T30" fmla="*/ 573772 w 2122487"/>
              <a:gd name="T31" fmla="*/ 1227937 h 2147888"/>
              <a:gd name="T32" fmla="*/ 516094 w 2122487"/>
              <a:gd name="T33" fmla="*/ 1106576 h 2147888"/>
              <a:gd name="T34" fmla="*/ 502494 w 2122487"/>
              <a:gd name="T35" fmla="*/ 976295 h 2147888"/>
              <a:gd name="T36" fmla="*/ 532740 w 2122487"/>
              <a:gd name="T37" fmla="*/ 861037 h 2147888"/>
              <a:gd name="T38" fmla="*/ 599095 w 2122487"/>
              <a:gd name="T39" fmla="*/ 769723 h 2147888"/>
              <a:gd name="T40" fmla="*/ 694523 w 2122487"/>
              <a:gd name="T41" fmla="*/ 709864 h 2147888"/>
              <a:gd name="T42" fmla="*/ 707682 w 2122487"/>
              <a:gd name="T43" fmla="*/ 270333 h 2147888"/>
              <a:gd name="T44" fmla="*/ 967579 w 2122487"/>
              <a:gd name="T45" fmla="*/ 311164 h 2147888"/>
              <a:gd name="T46" fmla="*/ 1199095 w 2122487"/>
              <a:gd name="T47" fmla="*/ 424976 h 2147888"/>
              <a:gd name="T48" fmla="*/ 1065159 w 2122487"/>
              <a:gd name="T49" fmla="*/ 618808 h 2147888"/>
              <a:gd name="T50" fmla="*/ 908704 w 2122487"/>
              <a:gd name="T51" fmla="*/ 552164 h 2147888"/>
              <a:gd name="T52" fmla="*/ 737471 w 2122487"/>
              <a:gd name="T53" fmla="*/ 537849 h 2147888"/>
              <a:gd name="T54" fmla="*/ 574215 w 2122487"/>
              <a:gd name="T55" fmla="*/ 582435 h 2147888"/>
              <a:gd name="T56" fmla="*/ 444031 w 2122487"/>
              <a:gd name="T57" fmla="*/ 680760 h 2147888"/>
              <a:gd name="T58" fmla="*/ 357477 w 2122487"/>
              <a:gd name="T59" fmla="*/ 823904 h 2147888"/>
              <a:gd name="T60" fmla="*/ 327218 w 2122487"/>
              <a:gd name="T61" fmla="*/ 1000841 h 2147888"/>
              <a:gd name="T62" fmla="*/ 365217 w 2122487"/>
              <a:gd name="T63" fmla="*/ 1194908 h 2147888"/>
              <a:gd name="T64" fmla="*/ 466315 w 2122487"/>
              <a:gd name="T65" fmla="*/ 1365508 h 2147888"/>
              <a:gd name="T66" fmla="*/ 613387 w 2122487"/>
              <a:gd name="T67" fmla="*/ 1493165 h 2147888"/>
              <a:gd name="T68" fmla="*/ 788841 w 2122487"/>
              <a:gd name="T69" fmla="*/ 1565207 h 2147888"/>
              <a:gd name="T70" fmla="*/ 973913 w 2122487"/>
              <a:gd name="T71" fmla="*/ 1572012 h 2147888"/>
              <a:gd name="T72" fmla="*/ 1140454 w 2122487"/>
              <a:gd name="T73" fmla="*/ 1512173 h 2147888"/>
              <a:gd name="T74" fmla="*/ 1261958 w 2122487"/>
              <a:gd name="T75" fmla="*/ 1401881 h 2147888"/>
              <a:gd name="T76" fmla="*/ 1333970 w 2122487"/>
              <a:gd name="T77" fmla="*/ 1257093 h 2147888"/>
              <a:gd name="T78" fmla="*/ 1352970 w 2122487"/>
              <a:gd name="T79" fmla="*/ 1091891 h 2147888"/>
              <a:gd name="T80" fmla="*/ 1315439 w 2122487"/>
              <a:gd name="T81" fmla="*/ 918474 h 2147888"/>
              <a:gd name="T82" fmla="*/ 1236860 w 2122487"/>
              <a:gd name="T83" fmla="*/ 776268 h 2147888"/>
              <a:gd name="T84" fmla="*/ 1515992 w 2122487"/>
              <a:gd name="T85" fmla="*/ 787767 h 2147888"/>
              <a:gd name="T86" fmla="*/ 1600201 w 2122487"/>
              <a:gd name="T87" fmla="*/ 1046365 h 2147888"/>
              <a:gd name="T88" fmla="*/ 1601609 w 2122487"/>
              <a:gd name="T89" fmla="*/ 1305669 h 2147888"/>
              <a:gd name="T90" fmla="*/ 1520918 w 2122487"/>
              <a:gd name="T91" fmla="*/ 1543852 h 2147888"/>
              <a:gd name="T92" fmla="*/ 1360241 w 2122487"/>
              <a:gd name="T93" fmla="*/ 1741205 h 2147888"/>
              <a:gd name="T94" fmla="*/ 1120516 w 2122487"/>
              <a:gd name="T95" fmla="*/ 1871678 h 2147888"/>
              <a:gd name="T96" fmla="*/ 933333 w 2122487"/>
              <a:gd name="T97" fmla="*/ 1904296 h 2147888"/>
              <a:gd name="T98" fmla="*/ 637078 w 2122487"/>
              <a:gd name="T99" fmla="*/ 1862291 h 2147888"/>
              <a:gd name="T100" fmla="*/ 363810 w 2122487"/>
              <a:gd name="T101" fmla="*/ 1714923 h 2147888"/>
              <a:gd name="T102" fmla="*/ 147775 w 2122487"/>
              <a:gd name="T103" fmla="*/ 1479789 h 2147888"/>
              <a:gd name="T104" fmla="*/ 36357 w 2122487"/>
              <a:gd name="T105" fmla="*/ 1238790 h 2147888"/>
              <a:gd name="T106" fmla="*/ 3284 w 2122487"/>
              <a:gd name="T107" fmla="*/ 1068424 h 2147888"/>
              <a:gd name="T108" fmla="*/ 30963 w 2122487"/>
              <a:gd name="T109" fmla="*/ 773452 h 2147888"/>
              <a:gd name="T110" fmla="*/ 154578 w 2122487"/>
              <a:gd name="T111" fmla="*/ 533391 h 2147888"/>
              <a:gd name="T112" fmla="*/ 348563 w 2122487"/>
              <a:gd name="T113" fmla="*/ 365371 h 2147888"/>
              <a:gd name="T114" fmla="*/ 592276 w 2122487"/>
              <a:gd name="T115" fmla="*/ 279719 h 2147888"/>
              <a:gd name="T116" fmla="*/ 1692442 w 2122487"/>
              <a:gd name="T117" fmla="*/ 169898 h 2147888"/>
              <a:gd name="T118" fmla="*/ 1726464 w 2122487"/>
              <a:gd name="T119" fmla="*/ 211020 h 2147888"/>
              <a:gd name="T120" fmla="*/ 926586 w 2122487"/>
              <a:gd name="T121" fmla="*/ 1021959 h 2147888"/>
              <a:gd name="T122" fmla="*/ 877782 w 2122487"/>
              <a:gd name="T123" fmla="*/ 1001280 h 2147888"/>
              <a:gd name="T124" fmla="*/ 1654900 w 2122487"/>
              <a:gd name="T125" fmla="*/ 181412 h 214788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122487" h="2147888">
                <a:moveTo>
                  <a:pt x="904800" y="776287"/>
                </a:moveTo>
                <a:lnTo>
                  <a:pt x="914580" y="776287"/>
                </a:lnTo>
                <a:lnTo>
                  <a:pt x="924095" y="776287"/>
                </a:lnTo>
                <a:lnTo>
                  <a:pt x="933610" y="776552"/>
                </a:lnTo>
                <a:lnTo>
                  <a:pt x="943390" y="777081"/>
                </a:lnTo>
                <a:lnTo>
                  <a:pt x="952906" y="777875"/>
                </a:lnTo>
                <a:lnTo>
                  <a:pt x="962421" y="778934"/>
                </a:lnTo>
                <a:lnTo>
                  <a:pt x="971937" y="780257"/>
                </a:lnTo>
                <a:lnTo>
                  <a:pt x="981452" y="781845"/>
                </a:lnTo>
                <a:lnTo>
                  <a:pt x="991232" y="783433"/>
                </a:lnTo>
                <a:lnTo>
                  <a:pt x="1000483" y="785551"/>
                </a:lnTo>
                <a:lnTo>
                  <a:pt x="1009999" y="787668"/>
                </a:lnTo>
                <a:lnTo>
                  <a:pt x="1019250" y="790050"/>
                </a:lnTo>
                <a:lnTo>
                  <a:pt x="1028501" y="792432"/>
                </a:lnTo>
                <a:lnTo>
                  <a:pt x="1037488" y="795343"/>
                </a:lnTo>
                <a:lnTo>
                  <a:pt x="1046475" y="798519"/>
                </a:lnTo>
                <a:lnTo>
                  <a:pt x="1055462" y="801431"/>
                </a:lnTo>
                <a:lnTo>
                  <a:pt x="1064448" y="804872"/>
                </a:lnTo>
                <a:lnTo>
                  <a:pt x="1072907" y="808577"/>
                </a:lnTo>
                <a:lnTo>
                  <a:pt x="1081629" y="812282"/>
                </a:lnTo>
                <a:lnTo>
                  <a:pt x="1090352" y="815988"/>
                </a:lnTo>
                <a:lnTo>
                  <a:pt x="1099074" y="820222"/>
                </a:lnTo>
                <a:lnTo>
                  <a:pt x="1107532" y="824457"/>
                </a:lnTo>
                <a:lnTo>
                  <a:pt x="1115991" y="828956"/>
                </a:lnTo>
                <a:lnTo>
                  <a:pt x="1124449" y="833721"/>
                </a:lnTo>
                <a:lnTo>
                  <a:pt x="1132643" y="838485"/>
                </a:lnTo>
                <a:lnTo>
                  <a:pt x="1140572" y="843778"/>
                </a:lnTo>
                <a:lnTo>
                  <a:pt x="1148766" y="848807"/>
                </a:lnTo>
                <a:lnTo>
                  <a:pt x="1156696" y="854100"/>
                </a:lnTo>
                <a:lnTo>
                  <a:pt x="1164625" y="859658"/>
                </a:lnTo>
                <a:lnTo>
                  <a:pt x="959514" y="1065307"/>
                </a:lnTo>
                <a:lnTo>
                  <a:pt x="956342" y="1068483"/>
                </a:lnTo>
                <a:lnTo>
                  <a:pt x="953699" y="1071394"/>
                </a:lnTo>
                <a:lnTo>
                  <a:pt x="951320" y="1074570"/>
                </a:lnTo>
                <a:lnTo>
                  <a:pt x="948941" y="1078011"/>
                </a:lnTo>
                <a:lnTo>
                  <a:pt x="946826" y="1081452"/>
                </a:lnTo>
                <a:lnTo>
                  <a:pt x="944712" y="1084628"/>
                </a:lnTo>
                <a:lnTo>
                  <a:pt x="943126" y="1088333"/>
                </a:lnTo>
                <a:lnTo>
                  <a:pt x="941804" y="1092039"/>
                </a:lnTo>
                <a:lnTo>
                  <a:pt x="940218" y="1095744"/>
                </a:lnTo>
                <a:lnTo>
                  <a:pt x="938897" y="1099185"/>
                </a:lnTo>
                <a:lnTo>
                  <a:pt x="938104" y="1103155"/>
                </a:lnTo>
                <a:lnTo>
                  <a:pt x="937311" y="1106860"/>
                </a:lnTo>
                <a:lnTo>
                  <a:pt x="936518" y="1110830"/>
                </a:lnTo>
                <a:lnTo>
                  <a:pt x="935989" y="1114536"/>
                </a:lnTo>
                <a:lnTo>
                  <a:pt x="935725" y="1118506"/>
                </a:lnTo>
                <a:lnTo>
                  <a:pt x="935725" y="1122211"/>
                </a:lnTo>
                <a:lnTo>
                  <a:pt x="935725" y="1126181"/>
                </a:lnTo>
                <a:lnTo>
                  <a:pt x="935989" y="1130151"/>
                </a:lnTo>
                <a:lnTo>
                  <a:pt x="936518" y="1133857"/>
                </a:lnTo>
                <a:lnTo>
                  <a:pt x="937311" y="1137827"/>
                </a:lnTo>
                <a:lnTo>
                  <a:pt x="938104" y="1141532"/>
                </a:lnTo>
                <a:lnTo>
                  <a:pt x="938897" y="1145502"/>
                </a:lnTo>
                <a:lnTo>
                  <a:pt x="940218" y="1148943"/>
                </a:lnTo>
                <a:lnTo>
                  <a:pt x="941804" y="1152648"/>
                </a:lnTo>
                <a:lnTo>
                  <a:pt x="943126" y="1156354"/>
                </a:lnTo>
                <a:lnTo>
                  <a:pt x="944712" y="1160059"/>
                </a:lnTo>
                <a:lnTo>
                  <a:pt x="946826" y="1163235"/>
                </a:lnTo>
                <a:lnTo>
                  <a:pt x="948941" y="1166676"/>
                </a:lnTo>
                <a:lnTo>
                  <a:pt x="951320" y="1170116"/>
                </a:lnTo>
                <a:lnTo>
                  <a:pt x="953699" y="1173292"/>
                </a:lnTo>
                <a:lnTo>
                  <a:pt x="956342" y="1176204"/>
                </a:lnTo>
                <a:lnTo>
                  <a:pt x="959514" y="1179380"/>
                </a:lnTo>
                <a:lnTo>
                  <a:pt x="962157" y="1182291"/>
                </a:lnTo>
                <a:lnTo>
                  <a:pt x="965329" y="1184673"/>
                </a:lnTo>
                <a:lnTo>
                  <a:pt x="968501" y="1187320"/>
                </a:lnTo>
                <a:lnTo>
                  <a:pt x="971408" y="1189437"/>
                </a:lnTo>
                <a:lnTo>
                  <a:pt x="974844" y="1191819"/>
                </a:lnTo>
                <a:lnTo>
                  <a:pt x="978280" y="1193407"/>
                </a:lnTo>
                <a:lnTo>
                  <a:pt x="981981" y="1195260"/>
                </a:lnTo>
                <a:lnTo>
                  <a:pt x="985417" y="1196848"/>
                </a:lnTo>
                <a:lnTo>
                  <a:pt x="989117" y="1198171"/>
                </a:lnTo>
                <a:lnTo>
                  <a:pt x="992818" y="1199495"/>
                </a:lnTo>
                <a:lnTo>
                  <a:pt x="996518" y="1200553"/>
                </a:lnTo>
                <a:lnTo>
                  <a:pt x="1000483" y="1201612"/>
                </a:lnTo>
                <a:lnTo>
                  <a:pt x="1004184" y="1202141"/>
                </a:lnTo>
                <a:lnTo>
                  <a:pt x="1008148" y="1202671"/>
                </a:lnTo>
                <a:lnTo>
                  <a:pt x="1012113" y="1202935"/>
                </a:lnTo>
                <a:lnTo>
                  <a:pt x="1016342" y="1202935"/>
                </a:lnTo>
                <a:lnTo>
                  <a:pt x="1020307" y="1202935"/>
                </a:lnTo>
                <a:lnTo>
                  <a:pt x="1024272" y="1202671"/>
                </a:lnTo>
                <a:lnTo>
                  <a:pt x="1028237" y="1202141"/>
                </a:lnTo>
                <a:lnTo>
                  <a:pt x="1032201" y="1201612"/>
                </a:lnTo>
                <a:lnTo>
                  <a:pt x="1035902" y="1200553"/>
                </a:lnTo>
                <a:lnTo>
                  <a:pt x="1039602" y="1199495"/>
                </a:lnTo>
                <a:lnTo>
                  <a:pt x="1043303" y="1198171"/>
                </a:lnTo>
                <a:lnTo>
                  <a:pt x="1047003" y="1196848"/>
                </a:lnTo>
                <a:lnTo>
                  <a:pt x="1050704" y="1195260"/>
                </a:lnTo>
                <a:lnTo>
                  <a:pt x="1054140" y="1193407"/>
                </a:lnTo>
                <a:lnTo>
                  <a:pt x="1057576" y="1191819"/>
                </a:lnTo>
                <a:lnTo>
                  <a:pt x="1061012" y="1189437"/>
                </a:lnTo>
                <a:lnTo>
                  <a:pt x="1064184" y="1187320"/>
                </a:lnTo>
                <a:lnTo>
                  <a:pt x="1067092" y="1184673"/>
                </a:lnTo>
                <a:lnTo>
                  <a:pt x="1070263" y="1182291"/>
                </a:lnTo>
                <a:lnTo>
                  <a:pt x="1073435" y="1179380"/>
                </a:lnTo>
                <a:lnTo>
                  <a:pt x="1277490" y="974790"/>
                </a:lnTo>
                <a:lnTo>
                  <a:pt x="1282776" y="982730"/>
                </a:lnTo>
                <a:lnTo>
                  <a:pt x="1288327" y="990670"/>
                </a:lnTo>
                <a:lnTo>
                  <a:pt x="1293349" y="998610"/>
                </a:lnTo>
                <a:lnTo>
                  <a:pt x="1298106" y="1007080"/>
                </a:lnTo>
                <a:lnTo>
                  <a:pt x="1302864" y="1015284"/>
                </a:lnTo>
                <a:lnTo>
                  <a:pt x="1307358" y="1024018"/>
                </a:lnTo>
                <a:lnTo>
                  <a:pt x="1311851" y="1032488"/>
                </a:lnTo>
                <a:lnTo>
                  <a:pt x="1316080" y="1041222"/>
                </a:lnTo>
                <a:lnTo>
                  <a:pt x="1320309" y="1049956"/>
                </a:lnTo>
                <a:lnTo>
                  <a:pt x="1323745" y="1058955"/>
                </a:lnTo>
                <a:lnTo>
                  <a:pt x="1327710" y="1067954"/>
                </a:lnTo>
                <a:lnTo>
                  <a:pt x="1331146" y="1077217"/>
                </a:lnTo>
                <a:lnTo>
                  <a:pt x="1334582" y="1086216"/>
                </a:lnTo>
                <a:lnTo>
                  <a:pt x="1337490" y="1095744"/>
                </a:lnTo>
                <a:lnTo>
                  <a:pt x="1340662" y="1105007"/>
                </a:lnTo>
                <a:lnTo>
                  <a:pt x="1343569" y="1114536"/>
                </a:lnTo>
                <a:lnTo>
                  <a:pt x="1345948" y="1124328"/>
                </a:lnTo>
                <a:lnTo>
                  <a:pt x="1348327" y="1134386"/>
                </a:lnTo>
                <a:lnTo>
                  <a:pt x="1350442" y="1144179"/>
                </a:lnTo>
                <a:lnTo>
                  <a:pt x="1352556" y="1153971"/>
                </a:lnTo>
                <a:lnTo>
                  <a:pt x="1354142" y="1164029"/>
                </a:lnTo>
                <a:lnTo>
                  <a:pt x="1355464" y="1173822"/>
                </a:lnTo>
                <a:lnTo>
                  <a:pt x="1356785" y="1183350"/>
                </a:lnTo>
                <a:lnTo>
                  <a:pt x="1357578" y="1193143"/>
                </a:lnTo>
                <a:lnTo>
                  <a:pt x="1358371" y="1202935"/>
                </a:lnTo>
                <a:lnTo>
                  <a:pt x="1358900" y="1212464"/>
                </a:lnTo>
                <a:lnTo>
                  <a:pt x="1358900" y="1221992"/>
                </a:lnTo>
                <a:lnTo>
                  <a:pt x="1358900" y="1231520"/>
                </a:lnTo>
                <a:lnTo>
                  <a:pt x="1358900" y="1241048"/>
                </a:lnTo>
                <a:lnTo>
                  <a:pt x="1358371" y="1250576"/>
                </a:lnTo>
                <a:lnTo>
                  <a:pt x="1357843" y="1260104"/>
                </a:lnTo>
                <a:lnTo>
                  <a:pt x="1357050" y="1269368"/>
                </a:lnTo>
                <a:lnTo>
                  <a:pt x="1355728" y="1278631"/>
                </a:lnTo>
                <a:lnTo>
                  <a:pt x="1354406" y="1287895"/>
                </a:lnTo>
                <a:lnTo>
                  <a:pt x="1353085" y="1296893"/>
                </a:lnTo>
                <a:lnTo>
                  <a:pt x="1350970" y="1306157"/>
                </a:lnTo>
                <a:lnTo>
                  <a:pt x="1349120" y="1315156"/>
                </a:lnTo>
                <a:lnTo>
                  <a:pt x="1346741" y="1324154"/>
                </a:lnTo>
                <a:lnTo>
                  <a:pt x="1344627" y="1332889"/>
                </a:lnTo>
                <a:lnTo>
                  <a:pt x="1341983" y="1341358"/>
                </a:lnTo>
                <a:lnTo>
                  <a:pt x="1339076" y="1350092"/>
                </a:lnTo>
                <a:lnTo>
                  <a:pt x="1336168" y="1358826"/>
                </a:lnTo>
                <a:lnTo>
                  <a:pt x="1332732" y="1367296"/>
                </a:lnTo>
                <a:lnTo>
                  <a:pt x="1329560" y="1375500"/>
                </a:lnTo>
                <a:lnTo>
                  <a:pt x="1325860" y="1383970"/>
                </a:lnTo>
                <a:lnTo>
                  <a:pt x="1321895" y="1391910"/>
                </a:lnTo>
                <a:lnTo>
                  <a:pt x="1317930" y="1399850"/>
                </a:lnTo>
                <a:lnTo>
                  <a:pt x="1313701" y="1407790"/>
                </a:lnTo>
                <a:lnTo>
                  <a:pt x="1309208" y="1415730"/>
                </a:lnTo>
                <a:lnTo>
                  <a:pt x="1304450" y="1423406"/>
                </a:lnTo>
                <a:lnTo>
                  <a:pt x="1299428" y="1431081"/>
                </a:lnTo>
                <a:lnTo>
                  <a:pt x="1294406" y="1438492"/>
                </a:lnTo>
                <a:lnTo>
                  <a:pt x="1289384" y="1445638"/>
                </a:lnTo>
                <a:lnTo>
                  <a:pt x="1283833" y="1453049"/>
                </a:lnTo>
                <a:lnTo>
                  <a:pt x="1278018" y="1459930"/>
                </a:lnTo>
                <a:lnTo>
                  <a:pt x="1272203" y="1466812"/>
                </a:lnTo>
                <a:lnTo>
                  <a:pt x="1266388" y="1473428"/>
                </a:lnTo>
                <a:lnTo>
                  <a:pt x="1260044" y="1480045"/>
                </a:lnTo>
                <a:lnTo>
                  <a:pt x="1253701" y="1486397"/>
                </a:lnTo>
                <a:lnTo>
                  <a:pt x="1247093" y="1492749"/>
                </a:lnTo>
                <a:lnTo>
                  <a:pt x="1240221" y="1498837"/>
                </a:lnTo>
                <a:lnTo>
                  <a:pt x="1233613" y="1504659"/>
                </a:lnTo>
                <a:lnTo>
                  <a:pt x="1226212" y="1510218"/>
                </a:lnTo>
                <a:lnTo>
                  <a:pt x="1218811" y="1516040"/>
                </a:lnTo>
                <a:lnTo>
                  <a:pt x="1211674" y="1521334"/>
                </a:lnTo>
                <a:lnTo>
                  <a:pt x="1203745" y="1526362"/>
                </a:lnTo>
                <a:lnTo>
                  <a:pt x="1195815" y="1531391"/>
                </a:lnTo>
                <a:lnTo>
                  <a:pt x="1187885" y="1536155"/>
                </a:lnTo>
                <a:lnTo>
                  <a:pt x="1179691" y="1540655"/>
                </a:lnTo>
                <a:lnTo>
                  <a:pt x="1171233" y="1545154"/>
                </a:lnTo>
                <a:lnTo>
                  <a:pt x="1162775" y="1549389"/>
                </a:lnTo>
                <a:lnTo>
                  <a:pt x="1154053" y="1553359"/>
                </a:lnTo>
                <a:lnTo>
                  <a:pt x="1145066" y="1557064"/>
                </a:lnTo>
                <a:lnTo>
                  <a:pt x="1136079" y="1560240"/>
                </a:lnTo>
                <a:lnTo>
                  <a:pt x="1127092" y="1563681"/>
                </a:lnTo>
                <a:lnTo>
                  <a:pt x="1117577" y="1566592"/>
                </a:lnTo>
                <a:lnTo>
                  <a:pt x="1108325" y="1569239"/>
                </a:lnTo>
                <a:lnTo>
                  <a:pt x="1098546" y="1571886"/>
                </a:lnTo>
                <a:lnTo>
                  <a:pt x="1089030" y="1574003"/>
                </a:lnTo>
                <a:lnTo>
                  <a:pt x="1078986" y="1576385"/>
                </a:lnTo>
                <a:lnTo>
                  <a:pt x="1068942" y="1577973"/>
                </a:lnTo>
                <a:lnTo>
                  <a:pt x="1058633" y="1579296"/>
                </a:lnTo>
                <a:lnTo>
                  <a:pt x="1048589" y="1580620"/>
                </a:lnTo>
                <a:lnTo>
                  <a:pt x="1038545" y="1581678"/>
                </a:lnTo>
                <a:lnTo>
                  <a:pt x="1028501" y="1582208"/>
                </a:lnTo>
                <a:lnTo>
                  <a:pt x="1017928" y="1582472"/>
                </a:lnTo>
                <a:lnTo>
                  <a:pt x="1007884" y="1582737"/>
                </a:lnTo>
                <a:lnTo>
                  <a:pt x="997840" y="1582472"/>
                </a:lnTo>
                <a:lnTo>
                  <a:pt x="987796" y="1582208"/>
                </a:lnTo>
                <a:lnTo>
                  <a:pt x="977752" y="1581414"/>
                </a:lnTo>
                <a:lnTo>
                  <a:pt x="967443" y="1580620"/>
                </a:lnTo>
                <a:lnTo>
                  <a:pt x="957399" y="1579032"/>
                </a:lnTo>
                <a:lnTo>
                  <a:pt x="947355" y="1577708"/>
                </a:lnTo>
                <a:lnTo>
                  <a:pt x="937575" y="1576120"/>
                </a:lnTo>
                <a:lnTo>
                  <a:pt x="927531" y="1574003"/>
                </a:lnTo>
                <a:lnTo>
                  <a:pt x="917487" y="1571886"/>
                </a:lnTo>
                <a:lnTo>
                  <a:pt x="907443" y="1569239"/>
                </a:lnTo>
                <a:lnTo>
                  <a:pt x="897663" y="1566857"/>
                </a:lnTo>
                <a:lnTo>
                  <a:pt x="887883" y="1563681"/>
                </a:lnTo>
                <a:lnTo>
                  <a:pt x="878103" y="1560505"/>
                </a:lnTo>
                <a:lnTo>
                  <a:pt x="868324" y="1557064"/>
                </a:lnTo>
                <a:lnTo>
                  <a:pt x="858808" y="1553359"/>
                </a:lnTo>
                <a:lnTo>
                  <a:pt x="849028" y="1549389"/>
                </a:lnTo>
                <a:lnTo>
                  <a:pt x="839513" y="1545419"/>
                </a:lnTo>
                <a:lnTo>
                  <a:pt x="829997" y="1540919"/>
                </a:lnTo>
                <a:lnTo>
                  <a:pt x="820746" y="1536420"/>
                </a:lnTo>
                <a:lnTo>
                  <a:pt x="811495" y="1531656"/>
                </a:lnTo>
                <a:lnTo>
                  <a:pt x="802508" y="1526627"/>
                </a:lnTo>
                <a:lnTo>
                  <a:pt x="793257" y="1521334"/>
                </a:lnTo>
                <a:lnTo>
                  <a:pt x="784535" y="1515776"/>
                </a:lnTo>
                <a:lnTo>
                  <a:pt x="775548" y="1509953"/>
                </a:lnTo>
                <a:lnTo>
                  <a:pt x="766825" y="1504130"/>
                </a:lnTo>
                <a:lnTo>
                  <a:pt x="758367" y="1498307"/>
                </a:lnTo>
                <a:lnTo>
                  <a:pt x="749909" y="1491691"/>
                </a:lnTo>
                <a:lnTo>
                  <a:pt x="741451" y="1485339"/>
                </a:lnTo>
                <a:lnTo>
                  <a:pt x="733257" y="1478457"/>
                </a:lnTo>
                <a:lnTo>
                  <a:pt x="725063" y="1471840"/>
                </a:lnTo>
                <a:lnTo>
                  <a:pt x="717398" y="1464694"/>
                </a:lnTo>
                <a:lnTo>
                  <a:pt x="709468" y="1457548"/>
                </a:lnTo>
                <a:lnTo>
                  <a:pt x="701803" y="1450137"/>
                </a:lnTo>
                <a:lnTo>
                  <a:pt x="694402" y="1442197"/>
                </a:lnTo>
                <a:lnTo>
                  <a:pt x="687001" y="1434787"/>
                </a:lnTo>
                <a:lnTo>
                  <a:pt x="679864" y="1426582"/>
                </a:lnTo>
                <a:lnTo>
                  <a:pt x="672992" y="1418377"/>
                </a:lnTo>
                <a:lnTo>
                  <a:pt x="666120" y="1410172"/>
                </a:lnTo>
                <a:lnTo>
                  <a:pt x="659512" y="1401967"/>
                </a:lnTo>
                <a:lnTo>
                  <a:pt x="652904" y="1393233"/>
                </a:lnTo>
                <a:lnTo>
                  <a:pt x="646824" y="1384499"/>
                </a:lnTo>
                <a:lnTo>
                  <a:pt x="641009" y="1375500"/>
                </a:lnTo>
                <a:lnTo>
                  <a:pt x="635194" y="1366502"/>
                </a:lnTo>
                <a:lnTo>
                  <a:pt x="629379" y="1357238"/>
                </a:lnTo>
                <a:lnTo>
                  <a:pt x="623829" y="1347975"/>
                </a:lnTo>
                <a:lnTo>
                  <a:pt x="618807" y="1338447"/>
                </a:lnTo>
                <a:lnTo>
                  <a:pt x="613784" y="1328918"/>
                </a:lnTo>
                <a:lnTo>
                  <a:pt x="609027" y="1319126"/>
                </a:lnTo>
                <a:lnTo>
                  <a:pt x="604533" y="1309068"/>
                </a:lnTo>
                <a:lnTo>
                  <a:pt x="600040" y="1299275"/>
                </a:lnTo>
                <a:lnTo>
                  <a:pt x="595811" y="1289218"/>
                </a:lnTo>
                <a:lnTo>
                  <a:pt x="592110" y="1278896"/>
                </a:lnTo>
                <a:lnTo>
                  <a:pt x="588410" y="1268309"/>
                </a:lnTo>
                <a:lnTo>
                  <a:pt x="585238" y="1257987"/>
                </a:lnTo>
                <a:lnTo>
                  <a:pt x="581802" y="1247665"/>
                </a:lnTo>
                <a:lnTo>
                  <a:pt x="578894" y="1237078"/>
                </a:lnTo>
                <a:lnTo>
                  <a:pt x="576515" y="1225962"/>
                </a:lnTo>
                <a:lnTo>
                  <a:pt x="573872" y="1215375"/>
                </a:lnTo>
                <a:lnTo>
                  <a:pt x="572022" y="1204523"/>
                </a:lnTo>
                <a:lnTo>
                  <a:pt x="570172" y="1193937"/>
                </a:lnTo>
                <a:lnTo>
                  <a:pt x="568586" y="1183615"/>
                </a:lnTo>
                <a:lnTo>
                  <a:pt x="567529" y="1173028"/>
                </a:lnTo>
                <a:lnTo>
                  <a:pt x="566736" y="1162441"/>
                </a:lnTo>
                <a:lnTo>
                  <a:pt x="565678" y="1152119"/>
                </a:lnTo>
                <a:lnTo>
                  <a:pt x="565414" y="1141797"/>
                </a:lnTo>
                <a:lnTo>
                  <a:pt x="565150" y="1131210"/>
                </a:lnTo>
                <a:lnTo>
                  <a:pt x="565414" y="1121152"/>
                </a:lnTo>
                <a:lnTo>
                  <a:pt x="565678" y="1110830"/>
                </a:lnTo>
                <a:lnTo>
                  <a:pt x="566471" y="1100773"/>
                </a:lnTo>
                <a:lnTo>
                  <a:pt x="567529" y="1090980"/>
                </a:lnTo>
                <a:lnTo>
                  <a:pt x="568586" y="1080923"/>
                </a:lnTo>
                <a:lnTo>
                  <a:pt x="569907" y="1071130"/>
                </a:lnTo>
                <a:lnTo>
                  <a:pt x="571493" y="1061337"/>
                </a:lnTo>
                <a:lnTo>
                  <a:pt x="573344" y="1051809"/>
                </a:lnTo>
                <a:lnTo>
                  <a:pt x="575723" y="1042281"/>
                </a:lnTo>
                <a:lnTo>
                  <a:pt x="577837" y="1033017"/>
                </a:lnTo>
                <a:lnTo>
                  <a:pt x="580480" y="1023754"/>
                </a:lnTo>
                <a:lnTo>
                  <a:pt x="583123" y="1014755"/>
                </a:lnTo>
                <a:lnTo>
                  <a:pt x="586295" y="1005756"/>
                </a:lnTo>
                <a:lnTo>
                  <a:pt x="589467" y="996757"/>
                </a:lnTo>
                <a:lnTo>
                  <a:pt x="592903" y="988023"/>
                </a:lnTo>
                <a:lnTo>
                  <a:pt x="596604" y="979289"/>
                </a:lnTo>
                <a:lnTo>
                  <a:pt x="600568" y="970820"/>
                </a:lnTo>
                <a:lnTo>
                  <a:pt x="604533" y="962615"/>
                </a:lnTo>
                <a:lnTo>
                  <a:pt x="609027" y="954410"/>
                </a:lnTo>
                <a:lnTo>
                  <a:pt x="613520" y="946205"/>
                </a:lnTo>
                <a:lnTo>
                  <a:pt x="618278" y="938001"/>
                </a:lnTo>
                <a:lnTo>
                  <a:pt x="623036" y="930590"/>
                </a:lnTo>
                <a:lnTo>
                  <a:pt x="628322" y="922650"/>
                </a:lnTo>
                <a:lnTo>
                  <a:pt x="633344" y="915239"/>
                </a:lnTo>
                <a:lnTo>
                  <a:pt x="638895" y="908093"/>
                </a:lnTo>
                <a:lnTo>
                  <a:pt x="644710" y="900947"/>
                </a:lnTo>
                <a:lnTo>
                  <a:pt x="650525" y="894065"/>
                </a:lnTo>
                <a:lnTo>
                  <a:pt x="656340" y="887184"/>
                </a:lnTo>
                <a:lnTo>
                  <a:pt x="662683" y="880567"/>
                </a:lnTo>
                <a:lnTo>
                  <a:pt x="669027" y="873950"/>
                </a:lnTo>
                <a:lnTo>
                  <a:pt x="675371" y="867863"/>
                </a:lnTo>
                <a:lnTo>
                  <a:pt x="682243" y="861511"/>
                </a:lnTo>
                <a:lnTo>
                  <a:pt x="688851" y="855688"/>
                </a:lnTo>
                <a:lnTo>
                  <a:pt x="695988" y="850130"/>
                </a:lnTo>
                <a:lnTo>
                  <a:pt x="703124" y="844572"/>
                </a:lnTo>
                <a:lnTo>
                  <a:pt x="710525" y="839279"/>
                </a:lnTo>
                <a:lnTo>
                  <a:pt x="718190" y="833985"/>
                </a:lnTo>
                <a:lnTo>
                  <a:pt x="725591" y="828956"/>
                </a:lnTo>
                <a:lnTo>
                  <a:pt x="733521" y="824192"/>
                </a:lnTo>
                <a:lnTo>
                  <a:pt x="741451" y="819693"/>
                </a:lnTo>
                <a:lnTo>
                  <a:pt x="749644" y="815458"/>
                </a:lnTo>
                <a:lnTo>
                  <a:pt x="757574" y="811224"/>
                </a:lnTo>
                <a:lnTo>
                  <a:pt x="765768" y="807518"/>
                </a:lnTo>
                <a:lnTo>
                  <a:pt x="774226" y="803813"/>
                </a:lnTo>
                <a:lnTo>
                  <a:pt x="782949" y="800372"/>
                </a:lnTo>
                <a:lnTo>
                  <a:pt x="791671" y="796931"/>
                </a:lnTo>
                <a:lnTo>
                  <a:pt x="800394" y="794285"/>
                </a:lnTo>
                <a:lnTo>
                  <a:pt x="809381" y="791373"/>
                </a:lnTo>
                <a:lnTo>
                  <a:pt x="818632" y="788991"/>
                </a:lnTo>
                <a:lnTo>
                  <a:pt x="827883" y="786345"/>
                </a:lnTo>
                <a:lnTo>
                  <a:pt x="837134" y="784492"/>
                </a:lnTo>
                <a:lnTo>
                  <a:pt x="846650" y="782375"/>
                </a:lnTo>
                <a:lnTo>
                  <a:pt x="856165" y="780787"/>
                </a:lnTo>
                <a:lnTo>
                  <a:pt x="865680" y="779198"/>
                </a:lnTo>
                <a:lnTo>
                  <a:pt x="875460" y="778140"/>
                </a:lnTo>
                <a:lnTo>
                  <a:pt x="885240" y="777346"/>
                </a:lnTo>
                <a:lnTo>
                  <a:pt x="894756" y="776816"/>
                </a:lnTo>
                <a:lnTo>
                  <a:pt x="904800" y="776287"/>
                </a:lnTo>
                <a:close/>
                <a:moveTo>
                  <a:pt x="797783" y="304800"/>
                </a:moveTo>
                <a:lnTo>
                  <a:pt x="819466" y="304800"/>
                </a:lnTo>
                <a:lnTo>
                  <a:pt x="840885" y="305594"/>
                </a:lnTo>
                <a:lnTo>
                  <a:pt x="862304" y="306652"/>
                </a:lnTo>
                <a:lnTo>
                  <a:pt x="883722" y="307975"/>
                </a:lnTo>
                <a:lnTo>
                  <a:pt x="904877" y="310356"/>
                </a:lnTo>
                <a:lnTo>
                  <a:pt x="925767" y="312738"/>
                </a:lnTo>
                <a:lnTo>
                  <a:pt x="946921" y="315913"/>
                </a:lnTo>
                <a:lnTo>
                  <a:pt x="968075" y="319617"/>
                </a:lnTo>
                <a:lnTo>
                  <a:pt x="988701" y="323586"/>
                </a:lnTo>
                <a:lnTo>
                  <a:pt x="1009591" y="328083"/>
                </a:lnTo>
                <a:lnTo>
                  <a:pt x="1029952" y="333111"/>
                </a:lnTo>
                <a:lnTo>
                  <a:pt x="1050577" y="338402"/>
                </a:lnTo>
                <a:lnTo>
                  <a:pt x="1070674" y="344223"/>
                </a:lnTo>
                <a:lnTo>
                  <a:pt x="1090770" y="350838"/>
                </a:lnTo>
                <a:lnTo>
                  <a:pt x="1110603" y="357188"/>
                </a:lnTo>
                <a:lnTo>
                  <a:pt x="1130170" y="364331"/>
                </a:lnTo>
                <a:lnTo>
                  <a:pt x="1149474" y="371740"/>
                </a:lnTo>
                <a:lnTo>
                  <a:pt x="1168513" y="379677"/>
                </a:lnTo>
                <a:lnTo>
                  <a:pt x="1187816" y="387879"/>
                </a:lnTo>
                <a:lnTo>
                  <a:pt x="1206855" y="396611"/>
                </a:lnTo>
                <a:lnTo>
                  <a:pt x="1225629" y="405606"/>
                </a:lnTo>
                <a:lnTo>
                  <a:pt x="1244139" y="415131"/>
                </a:lnTo>
                <a:lnTo>
                  <a:pt x="1262649" y="424656"/>
                </a:lnTo>
                <a:lnTo>
                  <a:pt x="1280895" y="434975"/>
                </a:lnTo>
                <a:lnTo>
                  <a:pt x="1298876" y="445294"/>
                </a:lnTo>
                <a:lnTo>
                  <a:pt x="1316593" y="456406"/>
                </a:lnTo>
                <a:lnTo>
                  <a:pt x="1334310" y="467519"/>
                </a:lnTo>
                <a:lnTo>
                  <a:pt x="1351762" y="479161"/>
                </a:lnTo>
                <a:lnTo>
                  <a:pt x="1368686" y="491067"/>
                </a:lnTo>
                <a:lnTo>
                  <a:pt x="1385609" y="503502"/>
                </a:lnTo>
                <a:lnTo>
                  <a:pt x="1404648" y="517790"/>
                </a:lnTo>
                <a:lnTo>
                  <a:pt x="1423158" y="532871"/>
                </a:lnTo>
                <a:lnTo>
                  <a:pt x="1441404" y="548217"/>
                </a:lnTo>
                <a:lnTo>
                  <a:pt x="1459385" y="563563"/>
                </a:lnTo>
                <a:lnTo>
                  <a:pt x="1273491" y="749565"/>
                </a:lnTo>
                <a:lnTo>
                  <a:pt x="1260270" y="738717"/>
                </a:lnTo>
                <a:lnTo>
                  <a:pt x="1253394" y="733161"/>
                </a:lnTo>
                <a:lnTo>
                  <a:pt x="1246519" y="728134"/>
                </a:lnTo>
                <a:lnTo>
                  <a:pt x="1235149" y="720196"/>
                </a:lnTo>
                <a:lnTo>
                  <a:pt x="1224043" y="712259"/>
                </a:lnTo>
                <a:lnTo>
                  <a:pt x="1212408" y="704850"/>
                </a:lnTo>
                <a:lnTo>
                  <a:pt x="1200773" y="697706"/>
                </a:lnTo>
                <a:lnTo>
                  <a:pt x="1188874" y="690298"/>
                </a:lnTo>
                <a:lnTo>
                  <a:pt x="1176710" y="683684"/>
                </a:lnTo>
                <a:lnTo>
                  <a:pt x="1164811" y="677069"/>
                </a:lnTo>
                <a:lnTo>
                  <a:pt x="1152647" y="670719"/>
                </a:lnTo>
                <a:lnTo>
                  <a:pt x="1140219" y="664634"/>
                </a:lnTo>
                <a:lnTo>
                  <a:pt x="1128055" y="658813"/>
                </a:lnTo>
                <a:lnTo>
                  <a:pt x="1115362" y="653521"/>
                </a:lnTo>
                <a:lnTo>
                  <a:pt x="1102670" y="648229"/>
                </a:lnTo>
                <a:lnTo>
                  <a:pt x="1089713" y="643202"/>
                </a:lnTo>
                <a:lnTo>
                  <a:pt x="1076756" y="638704"/>
                </a:lnTo>
                <a:lnTo>
                  <a:pt x="1064063" y="634206"/>
                </a:lnTo>
                <a:lnTo>
                  <a:pt x="1051106" y="629973"/>
                </a:lnTo>
                <a:lnTo>
                  <a:pt x="1037885" y="626004"/>
                </a:lnTo>
                <a:lnTo>
                  <a:pt x="1024399" y="622565"/>
                </a:lnTo>
                <a:lnTo>
                  <a:pt x="1010913" y="619390"/>
                </a:lnTo>
                <a:lnTo>
                  <a:pt x="997427" y="616479"/>
                </a:lnTo>
                <a:lnTo>
                  <a:pt x="983941" y="613569"/>
                </a:lnTo>
                <a:lnTo>
                  <a:pt x="970191" y="611452"/>
                </a:lnTo>
                <a:lnTo>
                  <a:pt x="956705" y="609336"/>
                </a:lnTo>
                <a:lnTo>
                  <a:pt x="942954" y="607748"/>
                </a:lnTo>
                <a:lnTo>
                  <a:pt x="928940" y="606425"/>
                </a:lnTo>
                <a:lnTo>
                  <a:pt x="915189" y="605102"/>
                </a:lnTo>
                <a:lnTo>
                  <a:pt x="901439" y="604573"/>
                </a:lnTo>
                <a:lnTo>
                  <a:pt x="887424" y="604044"/>
                </a:lnTo>
                <a:lnTo>
                  <a:pt x="873410" y="604044"/>
                </a:lnTo>
                <a:lnTo>
                  <a:pt x="859395" y="604573"/>
                </a:lnTo>
                <a:lnTo>
                  <a:pt x="845380" y="605102"/>
                </a:lnTo>
                <a:lnTo>
                  <a:pt x="831365" y="606425"/>
                </a:lnTo>
                <a:lnTo>
                  <a:pt x="817351" y="607748"/>
                </a:lnTo>
                <a:lnTo>
                  <a:pt x="803071" y="609336"/>
                </a:lnTo>
                <a:lnTo>
                  <a:pt x="789057" y="611452"/>
                </a:lnTo>
                <a:lnTo>
                  <a:pt x="775306" y="613834"/>
                </a:lnTo>
                <a:lnTo>
                  <a:pt x="761820" y="616744"/>
                </a:lnTo>
                <a:lnTo>
                  <a:pt x="748599" y="619919"/>
                </a:lnTo>
                <a:lnTo>
                  <a:pt x="735377" y="623359"/>
                </a:lnTo>
                <a:lnTo>
                  <a:pt x="722156" y="627063"/>
                </a:lnTo>
                <a:lnTo>
                  <a:pt x="709199" y="631296"/>
                </a:lnTo>
                <a:lnTo>
                  <a:pt x="696506" y="635794"/>
                </a:lnTo>
                <a:lnTo>
                  <a:pt x="683814" y="640556"/>
                </a:lnTo>
                <a:lnTo>
                  <a:pt x="671650" y="645584"/>
                </a:lnTo>
                <a:lnTo>
                  <a:pt x="659486" y="650875"/>
                </a:lnTo>
                <a:lnTo>
                  <a:pt x="647323" y="656696"/>
                </a:lnTo>
                <a:lnTo>
                  <a:pt x="635952" y="662517"/>
                </a:lnTo>
                <a:lnTo>
                  <a:pt x="624053" y="668867"/>
                </a:lnTo>
                <a:lnTo>
                  <a:pt x="612682" y="675481"/>
                </a:lnTo>
                <a:lnTo>
                  <a:pt x="601312" y="682361"/>
                </a:lnTo>
                <a:lnTo>
                  <a:pt x="590206" y="689769"/>
                </a:lnTo>
                <a:lnTo>
                  <a:pt x="579100" y="697442"/>
                </a:lnTo>
                <a:lnTo>
                  <a:pt x="568523" y="705115"/>
                </a:lnTo>
                <a:lnTo>
                  <a:pt x="558210" y="713317"/>
                </a:lnTo>
                <a:lnTo>
                  <a:pt x="548162" y="721784"/>
                </a:lnTo>
                <a:lnTo>
                  <a:pt x="537849" y="730515"/>
                </a:lnTo>
                <a:lnTo>
                  <a:pt x="528329" y="739246"/>
                </a:lnTo>
                <a:lnTo>
                  <a:pt x="518810" y="748507"/>
                </a:lnTo>
                <a:lnTo>
                  <a:pt x="509555" y="758032"/>
                </a:lnTo>
                <a:lnTo>
                  <a:pt x="500564" y="767557"/>
                </a:lnTo>
                <a:lnTo>
                  <a:pt x="491838" y="777346"/>
                </a:lnTo>
                <a:lnTo>
                  <a:pt x="483641" y="787665"/>
                </a:lnTo>
                <a:lnTo>
                  <a:pt x="475444" y="798248"/>
                </a:lnTo>
                <a:lnTo>
                  <a:pt x="467246" y="808832"/>
                </a:lnTo>
                <a:lnTo>
                  <a:pt x="459578" y="819679"/>
                </a:lnTo>
                <a:lnTo>
                  <a:pt x="452174" y="831057"/>
                </a:lnTo>
                <a:lnTo>
                  <a:pt x="444770" y="842434"/>
                </a:lnTo>
                <a:lnTo>
                  <a:pt x="438159" y="854340"/>
                </a:lnTo>
                <a:lnTo>
                  <a:pt x="431284" y="866246"/>
                </a:lnTo>
                <a:lnTo>
                  <a:pt x="425202" y="878417"/>
                </a:lnTo>
                <a:lnTo>
                  <a:pt x="419120" y="890852"/>
                </a:lnTo>
                <a:lnTo>
                  <a:pt x="413303" y="903288"/>
                </a:lnTo>
                <a:lnTo>
                  <a:pt x="408014" y="915988"/>
                </a:lnTo>
                <a:lnTo>
                  <a:pt x="402990" y="928952"/>
                </a:lnTo>
                <a:lnTo>
                  <a:pt x="398495" y="941917"/>
                </a:lnTo>
                <a:lnTo>
                  <a:pt x="393999" y="955411"/>
                </a:lnTo>
                <a:lnTo>
                  <a:pt x="390033" y="968905"/>
                </a:lnTo>
                <a:lnTo>
                  <a:pt x="386331" y="982398"/>
                </a:lnTo>
                <a:lnTo>
                  <a:pt x="383158" y="996157"/>
                </a:lnTo>
                <a:lnTo>
                  <a:pt x="379985" y="1010180"/>
                </a:lnTo>
                <a:lnTo>
                  <a:pt x="377076" y="1024467"/>
                </a:lnTo>
                <a:lnTo>
                  <a:pt x="374961" y="1038755"/>
                </a:lnTo>
                <a:lnTo>
                  <a:pt x="372845" y="1053571"/>
                </a:lnTo>
                <a:lnTo>
                  <a:pt x="371523" y="1068388"/>
                </a:lnTo>
                <a:lnTo>
                  <a:pt x="370201" y="1083205"/>
                </a:lnTo>
                <a:lnTo>
                  <a:pt x="369672" y="1098021"/>
                </a:lnTo>
                <a:lnTo>
                  <a:pt x="368879" y="1113367"/>
                </a:lnTo>
                <a:lnTo>
                  <a:pt x="368879" y="1128448"/>
                </a:lnTo>
                <a:lnTo>
                  <a:pt x="369143" y="1143794"/>
                </a:lnTo>
                <a:lnTo>
                  <a:pt x="370201" y="1159140"/>
                </a:lnTo>
                <a:lnTo>
                  <a:pt x="371523" y="1174750"/>
                </a:lnTo>
                <a:lnTo>
                  <a:pt x="372845" y="1190096"/>
                </a:lnTo>
                <a:lnTo>
                  <a:pt x="374961" y="1205971"/>
                </a:lnTo>
                <a:lnTo>
                  <a:pt x="377340" y="1221582"/>
                </a:lnTo>
                <a:lnTo>
                  <a:pt x="380249" y="1237721"/>
                </a:lnTo>
                <a:lnTo>
                  <a:pt x="383687" y="1253332"/>
                </a:lnTo>
                <a:lnTo>
                  <a:pt x="387124" y="1269471"/>
                </a:lnTo>
                <a:lnTo>
                  <a:pt x="391355" y="1285346"/>
                </a:lnTo>
                <a:lnTo>
                  <a:pt x="395850" y="1300957"/>
                </a:lnTo>
                <a:lnTo>
                  <a:pt x="400875" y="1316567"/>
                </a:lnTo>
                <a:lnTo>
                  <a:pt x="406163" y="1331648"/>
                </a:lnTo>
                <a:lnTo>
                  <a:pt x="411716" y="1347259"/>
                </a:lnTo>
                <a:lnTo>
                  <a:pt x="417798" y="1362075"/>
                </a:lnTo>
                <a:lnTo>
                  <a:pt x="423880" y="1376892"/>
                </a:lnTo>
                <a:lnTo>
                  <a:pt x="430755" y="1391709"/>
                </a:lnTo>
                <a:lnTo>
                  <a:pt x="437630" y="1406261"/>
                </a:lnTo>
                <a:lnTo>
                  <a:pt x="445034" y="1420548"/>
                </a:lnTo>
                <a:lnTo>
                  <a:pt x="452967" y="1434571"/>
                </a:lnTo>
                <a:lnTo>
                  <a:pt x="460900" y="1448330"/>
                </a:lnTo>
                <a:lnTo>
                  <a:pt x="469097" y="1462088"/>
                </a:lnTo>
                <a:lnTo>
                  <a:pt x="477823" y="1475582"/>
                </a:lnTo>
                <a:lnTo>
                  <a:pt x="486814" y="1488811"/>
                </a:lnTo>
                <a:lnTo>
                  <a:pt x="496069" y="1502040"/>
                </a:lnTo>
                <a:lnTo>
                  <a:pt x="505589" y="1515005"/>
                </a:lnTo>
                <a:lnTo>
                  <a:pt x="515637" y="1527176"/>
                </a:lnTo>
                <a:lnTo>
                  <a:pt x="525685" y="1539611"/>
                </a:lnTo>
                <a:lnTo>
                  <a:pt x="535733" y="1551782"/>
                </a:lnTo>
                <a:lnTo>
                  <a:pt x="546311" y="1563423"/>
                </a:lnTo>
                <a:lnTo>
                  <a:pt x="557417" y="1575065"/>
                </a:lnTo>
                <a:lnTo>
                  <a:pt x="568523" y="1586442"/>
                </a:lnTo>
                <a:lnTo>
                  <a:pt x="579893" y="1597555"/>
                </a:lnTo>
                <a:lnTo>
                  <a:pt x="591264" y="1608138"/>
                </a:lnTo>
                <a:lnTo>
                  <a:pt x="603163" y="1618457"/>
                </a:lnTo>
                <a:lnTo>
                  <a:pt x="615062" y="1628776"/>
                </a:lnTo>
                <a:lnTo>
                  <a:pt x="627490" y="1638830"/>
                </a:lnTo>
                <a:lnTo>
                  <a:pt x="639919" y="1648355"/>
                </a:lnTo>
                <a:lnTo>
                  <a:pt x="652347" y="1657615"/>
                </a:lnTo>
                <a:lnTo>
                  <a:pt x="665304" y="1666611"/>
                </a:lnTo>
                <a:lnTo>
                  <a:pt x="678261" y="1675342"/>
                </a:lnTo>
                <a:lnTo>
                  <a:pt x="691482" y="1683544"/>
                </a:lnTo>
                <a:lnTo>
                  <a:pt x="704968" y="1691482"/>
                </a:lnTo>
                <a:lnTo>
                  <a:pt x="718454" y="1699155"/>
                </a:lnTo>
                <a:lnTo>
                  <a:pt x="731940" y="1706828"/>
                </a:lnTo>
                <a:lnTo>
                  <a:pt x="745690" y="1713707"/>
                </a:lnTo>
                <a:lnTo>
                  <a:pt x="759441" y="1720057"/>
                </a:lnTo>
                <a:lnTo>
                  <a:pt x="773455" y="1726671"/>
                </a:lnTo>
                <a:lnTo>
                  <a:pt x="787734" y="1732492"/>
                </a:lnTo>
                <a:lnTo>
                  <a:pt x="801749" y="1738313"/>
                </a:lnTo>
                <a:lnTo>
                  <a:pt x="816293" y="1743605"/>
                </a:lnTo>
                <a:lnTo>
                  <a:pt x="830836" y="1748632"/>
                </a:lnTo>
                <a:lnTo>
                  <a:pt x="845380" y="1753130"/>
                </a:lnTo>
                <a:lnTo>
                  <a:pt x="859924" y="1757363"/>
                </a:lnTo>
                <a:lnTo>
                  <a:pt x="874732" y="1761067"/>
                </a:lnTo>
                <a:lnTo>
                  <a:pt x="889275" y="1764771"/>
                </a:lnTo>
                <a:lnTo>
                  <a:pt x="904348" y="1767946"/>
                </a:lnTo>
                <a:lnTo>
                  <a:pt x="918891" y="1770328"/>
                </a:lnTo>
                <a:lnTo>
                  <a:pt x="933699" y="1772709"/>
                </a:lnTo>
                <a:lnTo>
                  <a:pt x="948507" y="1774561"/>
                </a:lnTo>
                <a:lnTo>
                  <a:pt x="963580" y="1776413"/>
                </a:lnTo>
                <a:lnTo>
                  <a:pt x="978388" y="1777471"/>
                </a:lnTo>
                <a:lnTo>
                  <a:pt x="993196" y="1778265"/>
                </a:lnTo>
                <a:lnTo>
                  <a:pt x="1008268" y="1778530"/>
                </a:lnTo>
                <a:lnTo>
                  <a:pt x="1023341" y="1778530"/>
                </a:lnTo>
                <a:lnTo>
                  <a:pt x="1038149" y="1778265"/>
                </a:lnTo>
                <a:lnTo>
                  <a:pt x="1052957" y="1777471"/>
                </a:lnTo>
                <a:lnTo>
                  <a:pt x="1067765" y="1776149"/>
                </a:lnTo>
                <a:lnTo>
                  <a:pt x="1083102" y="1774296"/>
                </a:lnTo>
                <a:lnTo>
                  <a:pt x="1097910" y="1772444"/>
                </a:lnTo>
                <a:lnTo>
                  <a:pt x="1112718" y="1769799"/>
                </a:lnTo>
                <a:lnTo>
                  <a:pt x="1127262" y="1767153"/>
                </a:lnTo>
                <a:lnTo>
                  <a:pt x="1142070" y="1763713"/>
                </a:lnTo>
                <a:lnTo>
                  <a:pt x="1156349" y="1760273"/>
                </a:lnTo>
                <a:lnTo>
                  <a:pt x="1170364" y="1756040"/>
                </a:lnTo>
                <a:lnTo>
                  <a:pt x="1184114" y="1751807"/>
                </a:lnTo>
                <a:lnTo>
                  <a:pt x="1197600" y="1747044"/>
                </a:lnTo>
                <a:lnTo>
                  <a:pt x="1210821" y="1742017"/>
                </a:lnTo>
                <a:lnTo>
                  <a:pt x="1224043" y="1736726"/>
                </a:lnTo>
                <a:lnTo>
                  <a:pt x="1236735" y="1731169"/>
                </a:lnTo>
                <a:lnTo>
                  <a:pt x="1249428" y="1725084"/>
                </a:lnTo>
                <a:lnTo>
                  <a:pt x="1261856" y="1718734"/>
                </a:lnTo>
                <a:lnTo>
                  <a:pt x="1274020" y="1712119"/>
                </a:lnTo>
                <a:lnTo>
                  <a:pt x="1285655" y="1704976"/>
                </a:lnTo>
                <a:lnTo>
                  <a:pt x="1297554" y="1697832"/>
                </a:lnTo>
                <a:lnTo>
                  <a:pt x="1308660" y="1690423"/>
                </a:lnTo>
                <a:lnTo>
                  <a:pt x="1320031" y="1682486"/>
                </a:lnTo>
                <a:lnTo>
                  <a:pt x="1330608" y="1674284"/>
                </a:lnTo>
                <a:lnTo>
                  <a:pt x="1340920" y="1666082"/>
                </a:lnTo>
                <a:lnTo>
                  <a:pt x="1350969" y="1657615"/>
                </a:lnTo>
                <a:lnTo>
                  <a:pt x="1361017" y="1648884"/>
                </a:lnTo>
                <a:lnTo>
                  <a:pt x="1370801" y="1639888"/>
                </a:lnTo>
                <a:lnTo>
                  <a:pt x="1380056" y="1630628"/>
                </a:lnTo>
                <a:lnTo>
                  <a:pt x="1389047" y="1621103"/>
                </a:lnTo>
                <a:lnTo>
                  <a:pt x="1398037" y="1611313"/>
                </a:lnTo>
                <a:lnTo>
                  <a:pt x="1406499" y="1601259"/>
                </a:lnTo>
                <a:lnTo>
                  <a:pt x="1414696" y="1590940"/>
                </a:lnTo>
                <a:lnTo>
                  <a:pt x="1422629" y="1580621"/>
                </a:lnTo>
                <a:lnTo>
                  <a:pt x="1430562" y="1570303"/>
                </a:lnTo>
                <a:lnTo>
                  <a:pt x="1437702" y="1559190"/>
                </a:lnTo>
                <a:lnTo>
                  <a:pt x="1445106" y="1548342"/>
                </a:lnTo>
                <a:lnTo>
                  <a:pt x="1451716" y="1536965"/>
                </a:lnTo>
                <a:lnTo>
                  <a:pt x="1458591" y="1525853"/>
                </a:lnTo>
                <a:lnTo>
                  <a:pt x="1464673" y="1514211"/>
                </a:lnTo>
                <a:lnTo>
                  <a:pt x="1470755" y="1502834"/>
                </a:lnTo>
                <a:lnTo>
                  <a:pt x="1476308" y="1490928"/>
                </a:lnTo>
                <a:lnTo>
                  <a:pt x="1481597" y="1479286"/>
                </a:lnTo>
                <a:lnTo>
                  <a:pt x="1486621" y="1467115"/>
                </a:lnTo>
                <a:lnTo>
                  <a:pt x="1491381" y="1454680"/>
                </a:lnTo>
                <a:lnTo>
                  <a:pt x="1495876" y="1442773"/>
                </a:lnTo>
                <a:lnTo>
                  <a:pt x="1500107" y="1430073"/>
                </a:lnTo>
                <a:lnTo>
                  <a:pt x="1503809" y="1417373"/>
                </a:lnTo>
                <a:lnTo>
                  <a:pt x="1507511" y="1404673"/>
                </a:lnTo>
                <a:lnTo>
                  <a:pt x="1510420" y="1391973"/>
                </a:lnTo>
                <a:lnTo>
                  <a:pt x="1513593" y="1379009"/>
                </a:lnTo>
                <a:lnTo>
                  <a:pt x="1516237" y="1366044"/>
                </a:lnTo>
                <a:lnTo>
                  <a:pt x="1518617" y="1352815"/>
                </a:lnTo>
                <a:lnTo>
                  <a:pt x="1520732" y="1339586"/>
                </a:lnTo>
                <a:lnTo>
                  <a:pt x="1522319" y="1326092"/>
                </a:lnTo>
                <a:lnTo>
                  <a:pt x="1523641" y="1312598"/>
                </a:lnTo>
                <a:lnTo>
                  <a:pt x="1524434" y="1299105"/>
                </a:lnTo>
                <a:lnTo>
                  <a:pt x="1525492" y="1285611"/>
                </a:lnTo>
                <a:lnTo>
                  <a:pt x="1526021" y="1272117"/>
                </a:lnTo>
                <a:lnTo>
                  <a:pt x="1526021" y="1258623"/>
                </a:lnTo>
                <a:lnTo>
                  <a:pt x="1525757" y="1244865"/>
                </a:lnTo>
                <a:lnTo>
                  <a:pt x="1525228" y="1231107"/>
                </a:lnTo>
                <a:lnTo>
                  <a:pt x="1524170" y="1217348"/>
                </a:lnTo>
                <a:lnTo>
                  <a:pt x="1523112" y="1203325"/>
                </a:lnTo>
                <a:lnTo>
                  <a:pt x="1521790" y="1189302"/>
                </a:lnTo>
                <a:lnTo>
                  <a:pt x="1519675" y="1175544"/>
                </a:lnTo>
                <a:lnTo>
                  <a:pt x="1517559" y="1161521"/>
                </a:lnTo>
                <a:lnTo>
                  <a:pt x="1514915" y="1147498"/>
                </a:lnTo>
                <a:lnTo>
                  <a:pt x="1512271" y="1133211"/>
                </a:lnTo>
                <a:lnTo>
                  <a:pt x="1509097" y="1119188"/>
                </a:lnTo>
                <a:lnTo>
                  <a:pt x="1505395" y="1104900"/>
                </a:lnTo>
                <a:lnTo>
                  <a:pt x="1501429" y="1090877"/>
                </a:lnTo>
                <a:lnTo>
                  <a:pt x="1497198" y="1076855"/>
                </a:lnTo>
                <a:lnTo>
                  <a:pt x="1492703" y="1063096"/>
                </a:lnTo>
                <a:lnTo>
                  <a:pt x="1487943" y="1049338"/>
                </a:lnTo>
                <a:lnTo>
                  <a:pt x="1482919" y="1035580"/>
                </a:lnTo>
                <a:lnTo>
                  <a:pt x="1477630" y="1022350"/>
                </a:lnTo>
                <a:lnTo>
                  <a:pt x="1472077" y="1008857"/>
                </a:lnTo>
                <a:lnTo>
                  <a:pt x="1466260" y="995892"/>
                </a:lnTo>
                <a:lnTo>
                  <a:pt x="1460178" y="982927"/>
                </a:lnTo>
                <a:lnTo>
                  <a:pt x="1453832" y="969963"/>
                </a:lnTo>
                <a:lnTo>
                  <a:pt x="1446957" y="957527"/>
                </a:lnTo>
                <a:lnTo>
                  <a:pt x="1440346" y="945092"/>
                </a:lnTo>
                <a:lnTo>
                  <a:pt x="1432942" y="932657"/>
                </a:lnTo>
                <a:lnTo>
                  <a:pt x="1425802" y="920486"/>
                </a:lnTo>
                <a:lnTo>
                  <a:pt x="1418134" y="908844"/>
                </a:lnTo>
                <a:lnTo>
                  <a:pt x="1410201" y="896938"/>
                </a:lnTo>
                <a:lnTo>
                  <a:pt x="1402268" y="885561"/>
                </a:lnTo>
                <a:lnTo>
                  <a:pt x="1398566" y="880534"/>
                </a:lnTo>
                <a:lnTo>
                  <a:pt x="1394335" y="875242"/>
                </a:lnTo>
                <a:lnTo>
                  <a:pt x="1386402" y="864923"/>
                </a:lnTo>
                <a:lnTo>
                  <a:pt x="1572032" y="679450"/>
                </a:lnTo>
                <a:lnTo>
                  <a:pt x="1584724" y="694531"/>
                </a:lnTo>
                <a:lnTo>
                  <a:pt x="1596624" y="709877"/>
                </a:lnTo>
                <a:lnTo>
                  <a:pt x="1608787" y="725752"/>
                </a:lnTo>
                <a:lnTo>
                  <a:pt x="1620422" y="741627"/>
                </a:lnTo>
                <a:lnTo>
                  <a:pt x="1632850" y="759090"/>
                </a:lnTo>
                <a:lnTo>
                  <a:pt x="1644750" y="776817"/>
                </a:lnTo>
                <a:lnTo>
                  <a:pt x="1656120" y="794809"/>
                </a:lnTo>
                <a:lnTo>
                  <a:pt x="1667755" y="812800"/>
                </a:lnTo>
                <a:lnTo>
                  <a:pt x="1678332" y="831321"/>
                </a:lnTo>
                <a:lnTo>
                  <a:pt x="1688909" y="850107"/>
                </a:lnTo>
                <a:lnTo>
                  <a:pt x="1699222" y="869157"/>
                </a:lnTo>
                <a:lnTo>
                  <a:pt x="1709006" y="888207"/>
                </a:lnTo>
                <a:lnTo>
                  <a:pt x="1718525" y="908050"/>
                </a:lnTo>
                <a:lnTo>
                  <a:pt x="1727781" y="927629"/>
                </a:lnTo>
                <a:lnTo>
                  <a:pt x="1736507" y="947473"/>
                </a:lnTo>
                <a:lnTo>
                  <a:pt x="1744704" y="967846"/>
                </a:lnTo>
                <a:lnTo>
                  <a:pt x="1752373" y="988219"/>
                </a:lnTo>
                <a:lnTo>
                  <a:pt x="1760041" y="1009121"/>
                </a:lnTo>
                <a:lnTo>
                  <a:pt x="1767181" y="1030023"/>
                </a:lnTo>
                <a:lnTo>
                  <a:pt x="1773792" y="1051190"/>
                </a:lnTo>
                <a:lnTo>
                  <a:pt x="1779873" y="1072886"/>
                </a:lnTo>
                <a:lnTo>
                  <a:pt x="1785955" y="1094052"/>
                </a:lnTo>
                <a:lnTo>
                  <a:pt x="1790979" y="1115748"/>
                </a:lnTo>
                <a:lnTo>
                  <a:pt x="1795739" y="1137180"/>
                </a:lnTo>
                <a:lnTo>
                  <a:pt x="1799970" y="1158611"/>
                </a:lnTo>
                <a:lnTo>
                  <a:pt x="1803936" y="1179777"/>
                </a:lnTo>
                <a:lnTo>
                  <a:pt x="1806845" y="1201209"/>
                </a:lnTo>
                <a:lnTo>
                  <a:pt x="1809754" y="1222640"/>
                </a:lnTo>
                <a:lnTo>
                  <a:pt x="1811869" y="1243542"/>
                </a:lnTo>
                <a:lnTo>
                  <a:pt x="1813985" y="1264709"/>
                </a:lnTo>
                <a:lnTo>
                  <a:pt x="1815042" y="1285611"/>
                </a:lnTo>
                <a:lnTo>
                  <a:pt x="1815836" y="1306778"/>
                </a:lnTo>
                <a:lnTo>
                  <a:pt x="1816100" y="1327680"/>
                </a:lnTo>
                <a:lnTo>
                  <a:pt x="1816100" y="1348317"/>
                </a:lnTo>
                <a:lnTo>
                  <a:pt x="1815571" y="1369219"/>
                </a:lnTo>
                <a:lnTo>
                  <a:pt x="1814514" y="1389592"/>
                </a:lnTo>
                <a:lnTo>
                  <a:pt x="1812927" y="1410494"/>
                </a:lnTo>
                <a:lnTo>
                  <a:pt x="1810812" y="1431132"/>
                </a:lnTo>
                <a:lnTo>
                  <a:pt x="1808432" y="1451769"/>
                </a:lnTo>
                <a:lnTo>
                  <a:pt x="1805523" y="1472142"/>
                </a:lnTo>
                <a:lnTo>
                  <a:pt x="1801821" y="1492515"/>
                </a:lnTo>
                <a:lnTo>
                  <a:pt x="1797855" y="1512623"/>
                </a:lnTo>
                <a:lnTo>
                  <a:pt x="1793359" y="1532467"/>
                </a:lnTo>
                <a:lnTo>
                  <a:pt x="1788600" y="1552576"/>
                </a:lnTo>
                <a:lnTo>
                  <a:pt x="1783311" y="1572155"/>
                </a:lnTo>
                <a:lnTo>
                  <a:pt x="1777758" y="1591469"/>
                </a:lnTo>
                <a:lnTo>
                  <a:pt x="1771147" y="1611048"/>
                </a:lnTo>
                <a:lnTo>
                  <a:pt x="1764801" y="1630098"/>
                </a:lnTo>
                <a:lnTo>
                  <a:pt x="1757397" y="1648884"/>
                </a:lnTo>
                <a:lnTo>
                  <a:pt x="1749993" y="1667669"/>
                </a:lnTo>
                <a:lnTo>
                  <a:pt x="1741796" y="1685926"/>
                </a:lnTo>
                <a:lnTo>
                  <a:pt x="1733334" y="1704182"/>
                </a:lnTo>
                <a:lnTo>
                  <a:pt x="1724343" y="1722703"/>
                </a:lnTo>
                <a:lnTo>
                  <a:pt x="1714559" y="1740694"/>
                </a:lnTo>
                <a:lnTo>
                  <a:pt x="1704775" y="1758686"/>
                </a:lnTo>
                <a:lnTo>
                  <a:pt x="1694198" y="1776413"/>
                </a:lnTo>
                <a:lnTo>
                  <a:pt x="1683092" y="1793876"/>
                </a:lnTo>
                <a:lnTo>
                  <a:pt x="1671721" y="1810544"/>
                </a:lnTo>
                <a:lnTo>
                  <a:pt x="1659822" y="1827478"/>
                </a:lnTo>
                <a:lnTo>
                  <a:pt x="1647394" y="1844146"/>
                </a:lnTo>
                <a:lnTo>
                  <a:pt x="1634966" y="1860021"/>
                </a:lnTo>
                <a:lnTo>
                  <a:pt x="1621744" y="1875896"/>
                </a:lnTo>
                <a:lnTo>
                  <a:pt x="1608258" y="1891242"/>
                </a:lnTo>
                <a:lnTo>
                  <a:pt x="1594244" y="1906324"/>
                </a:lnTo>
                <a:lnTo>
                  <a:pt x="1579436" y="1921140"/>
                </a:lnTo>
                <a:lnTo>
                  <a:pt x="1564628" y="1935692"/>
                </a:lnTo>
                <a:lnTo>
                  <a:pt x="1549291" y="1949715"/>
                </a:lnTo>
                <a:lnTo>
                  <a:pt x="1533425" y="1963209"/>
                </a:lnTo>
                <a:lnTo>
                  <a:pt x="1517030" y="1976703"/>
                </a:lnTo>
                <a:lnTo>
                  <a:pt x="1500107" y="1989667"/>
                </a:lnTo>
                <a:lnTo>
                  <a:pt x="1482390" y="2002367"/>
                </a:lnTo>
                <a:lnTo>
                  <a:pt x="1464673" y="2014803"/>
                </a:lnTo>
                <a:lnTo>
                  <a:pt x="1446428" y="2026709"/>
                </a:lnTo>
                <a:lnTo>
                  <a:pt x="1427653" y="2037821"/>
                </a:lnTo>
                <a:lnTo>
                  <a:pt x="1408614" y="2048669"/>
                </a:lnTo>
                <a:lnTo>
                  <a:pt x="1389047" y="2059253"/>
                </a:lnTo>
                <a:lnTo>
                  <a:pt x="1368950" y="2069042"/>
                </a:lnTo>
                <a:lnTo>
                  <a:pt x="1348589" y="2078303"/>
                </a:lnTo>
                <a:lnTo>
                  <a:pt x="1327699" y="2087034"/>
                </a:lnTo>
                <a:lnTo>
                  <a:pt x="1306809" y="2095501"/>
                </a:lnTo>
                <a:lnTo>
                  <a:pt x="1285126" y="2102909"/>
                </a:lnTo>
                <a:lnTo>
                  <a:pt x="1263178" y="2110317"/>
                </a:lnTo>
                <a:lnTo>
                  <a:pt x="1240966" y="2116667"/>
                </a:lnTo>
                <a:lnTo>
                  <a:pt x="1218225" y="2123017"/>
                </a:lnTo>
                <a:lnTo>
                  <a:pt x="1206590" y="2125663"/>
                </a:lnTo>
                <a:lnTo>
                  <a:pt x="1194691" y="2128309"/>
                </a:lnTo>
                <a:lnTo>
                  <a:pt x="1183056" y="2130690"/>
                </a:lnTo>
                <a:lnTo>
                  <a:pt x="1171157" y="2133072"/>
                </a:lnTo>
                <a:lnTo>
                  <a:pt x="1159258" y="2135188"/>
                </a:lnTo>
                <a:lnTo>
                  <a:pt x="1147358" y="2137305"/>
                </a:lnTo>
                <a:lnTo>
                  <a:pt x="1135459" y="2139157"/>
                </a:lnTo>
                <a:lnTo>
                  <a:pt x="1123824" y="2141009"/>
                </a:lnTo>
                <a:lnTo>
                  <a:pt x="1111660" y="2142332"/>
                </a:lnTo>
                <a:lnTo>
                  <a:pt x="1099761" y="2143390"/>
                </a:lnTo>
                <a:lnTo>
                  <a:pt x="1075962" y="2145772"/>
                </a:lnTo>
                <a:lnTo>
                  <a:pt x="1052164" y="2147094"/>
                </a:lnTo>
                <a:lnTo>
                  <a:pt x="1028365" y="2147888"/>
                </a:lnTo>
                <a:lnTo>
                  <a:pt x="1004038" y="2147888"/>
                </a:lnTo>
                <a:lnTo>
                  <a:pt x="980239" y="2147359"/>
                </a:lnTo>
                <a:lnTo>
                  <a:pt x="956440" y="2146301"/>
                </a:lnTo>
                <a:lnTo>
                  <a:pt x="932642" y="2144449"/>
                </a:lnTo>
                <a:lnTo>
                  <a:pt x="908843" y="2142067"/>
                </a:lnTo>
                <a:lnTo>
                  <a:pt x="884780" y="2138892"/>
                </a:lnTo>
                <a:lnTo>
                  <a:pt x="860981" y="2135188"/>
                </a:lnTo>
                <a:lnTo>
                  <a:pt x="837183" y="2130690"/>
                </a:lnTo>
                <a:lnTo>
                  <a:pt x="813384" y="2125663"/>
                </a:lnTo>
                <a:lnTo>
                  <a:pt x="789057" y="2120107"/>
                </a:lnTo>
                <a:lnTo>
                  <a:pt x="765522" y="2114022"/>
                </a:lnTo>
                <a:lnTo>
                  <a:pt x="741724" y="2106878"/>
                </a:lnTo>
                <a:lnTo>
                  <a:pt x="718190" y="2099734"/>
                </a:lnTo>
                <a:lnTo>
                  <a:pt x="694920" y="2091532"/>
                </a:lnTo>
                <a:lnTo>
                  <a:pt x="671650" y="2082801"/>
                </a:lnTo>
                <a:lnTo>
                  <a:pt x="648645" y="2073276"/>
                </a:lnTo>
                <a:lnTo>
                  <a:pt x="625904" y="2063486"/>
                </a:lnTo>
                <a:lnTo>
                  <a:pt x="603163" y="2052903"/>
                </a:lnTo>
                <a:lnTo>
                  <a:pt x="580686" y="2042055"/>
                </a:lnTo>
                <a:lnTo>
                  <a:pt x="558474" y="2030149"/>
                </a:lnTo>
                <a:lnTo>
                  <a:pt x="536527" y="2018242"/>
                </a:lnTo>
                <a:lnTo>
                  <a:pt x="514844" y="2005542"/>
                </a:lnTo>
                <a:lnTo>
                  <a:pt x="493425" y="1992313"/>
                </a:lnTo>
                <a:lnTo>
                  <a:pt x="472270" y="1978555"/>
                </a:lnTo>
                <a:lnTo>
                  <a:pt x="451116" y="1964003"/>
                </a:lnTo>
                <a:lnTo>
                  <a:pt x="430491" y="1949186"/>
                </a:lnTo>
                <a:lnTo>
                  <a:pt x="410130" y="1933576"/>
                </a:lnTo>
                <a:lnTo>
                  <a:pt x="390033" y="1917701"/>
                </a:lnTo>
                <a:lnTo>
                  <a:pt x="370465" y="1901296"/>
                </a:lnTo>
                <a:lnTo>
                  <a:pt x="351162" y="1884099"/>
                </a:lnTo>
                <a:lnTo>
                  <a:pt x="332123" y="1867165"/>
                </a:lnTo>
                <a:lnTo>
                  <a:pt x="313613" y="1849174"/>
                </a:lnTo>
                <a:lnTo>
                  <a:pt x="295632" y="1830917"/>
                </a:lnTo>
                <a:lnTo>
                  <a:pt x="278179" y="1812132"/>
                </a:lnTo>
                <a:lnTo>
                  <a:pt x="260727" y="1792553"/>
                </a:lnTo>
                <a:lnTo>
                  <a:pt x="243804" y="1772974"/>
                </a:lnTo>
                <a:lnTo>
                  <a:pt x="227409" y="1753130"/>
                </a:lnTo>
                <a:lnTo>
                  <a:pt x="211543" y="1732492"/>
                </a:lnTo>
                <a:lnTo>
                  <a:pt x="196206" y="1711590"/>
                </a:lnTo>
                <a:lnTo>
                  <a:pt x="181134" y="1690159"/>
                </a:lnTo>
                <a:lnTo>
                  <a:pt x="166590" y="1668463"/>
                </a:lnTo>
                <a:lnTo>
                  <a:pt x="152840" y="1646503"/>
                </a:lnTo>
                <a:lnTo>
                  <a:pt x="139354" y="1624542"/>
                </a:lnTo>
                <a:lnTo>
                  <a:pt x="126397" y="1601788"/>
                </a:lnTo>
                <a:lnTo>
                  <a:pt x="114498" y="1578505"/>
                </a:lnTo>
                <a:lnTo>
                  <a:pt x="102598" y="1555221"/>
                </a:lnTo>
                <a:lnTo>
                  <a:pt x="91492" y="1531673"/>
                </a:lnTo>
                <a:lnTo>
                  <a:pt x="80915" y="1507861"/>
                </a:lnTo>
                <a:lnTo>
                  <a:pt x="70867" y="1483784"/>
                </a:lnTo>
                <a:lnTo>
                  <a:pt x="61612" y="1458913"/>
                </a:lnTo>
                <a:lnTo>
                  <a:pt x="57117" y="1446742"/>
                </a:lnTo>
                <a:lnTo>
                  <a:pt x="52886" y="1434307"/>
                </a:lnTo>
                <a:lnTo>
                  <a:pt x="48655" y="1421871"/>
                </a:lnTo>
                <a:lnTo>
                  <a:pt x="44688" y="1409171"/>
                </a:lnTo>
                <a:lnTo>
                  <a:pt x="40986" y="1396736"/>
                </a:lnTo>
                <a:lnTo>
                  <a:pt x="37284" y="1384036"/>
                </a:lnTo>
                <a:lnTo>
                  <a:pt x="33582" y="1371071"/>
                </a:lnTo>
                <a:lnTo>
                  <a:pt x="30409" y="1358371"/>
                </a:lnTo>
                <a:lnTo>
                  <a:pt x="27236" y="1345407"/>
                </a:lnTo>
                <a:lnTo>
                  <a:pt x="24063" y="1332707"/>
                </a:lnTo>
                <a:lnTo>
                  <a:pt x="21154" y="1319742"/>
                </a:lnTo>
                <a:lnTo>
                  <a:pt x="18774" y="1306513"/>
                </a:lnTo>
                <a:lnTo>
                  <a:pt x="16130" y="1293548"/>
                </a:lnTo>
                <a:lnTo>
                  <a:pt x="14015" y="1280848"/>
                </a:lnTo>
                <a:lnTo>
                  <a:pt x="11635" y="1268148"/>
                </a:lnTo>
                <a:lnTo>
                  <a:pt x="9784" y="1255448"/>
                </a:lnTo>
                <a:lnTo>
                  <a:pt x="7933" y="1242484"/>
                </a:lnTo>
                <a:lnTo>
                  <a:pt x="6346" y="1229784"/>
                </a:lnTo>
                <a:lnTo>
                  <a:pt x="3702" y="1204648"/>
                </a:lnTo>
                <a:lnTo>
                  <a:pt x="1851" y="1179248"/>
                </a:lnTo>
                <a:lnTo>
                  <a:pt x="529" y="1154642"/>
                </a:lnTo>
                <a:lnTo>
                  <a:pt x="0" y="1129507"/>
                </a:lnTo>
                <a:lnTo>
                  <a:pt x="0" y="1105165"/>
                </a:lnTo>
                <a:lnTo>
                  <a:pt x="793" y="1080823"/>
                </a:lnTo>
                <a:lnTo>
                  <a:pt x="1851" y="1056217"/>
                </a:lnTo>
                <a:lnTo>
                  <a:pt x="4231" y="1032405"/>
                </a:lnTo>
                <a:lnTo>
                  <a:pt x="6611" y="1008592"/>
                </a:lnTo>
                <a:lnTo>
                  <a:pt x="9784" y="985044"/>
                </a:lnTo>
                <a:lnTo>
                  <a:pt x="13750" y="961496"/>
                </a:lnTo>
                <a:lnTo>
                  <a:pt x="18245" y="938477"/>
                </a:lnTo>
                <a:lnTo>
                  <a:pt x="23270" y="915723"/>
                </a:lnTo>
                <a:lnTo>
                  <a:pt x="28823" y="894027"/>
                </a:lnTo>
                <a:lnTo>
                  <a:pt x="34905" y="872067"/>
                </a:lnTo>
                <a:lnTo>
                  <a:pt x="41515" y="850636"/>
                </a:lnTo>
                <a:lnTo>
                  <a:pt x="48655" y="829734"/>
                </a:lnTo>
                <a:lnTo>
                  <a:pt x="56323" y="808567"/>
                </a:lnTo>
                <a:lnTo>
                  <a:pt x="64785" y="787929"/>
                </a:lnTo>
                <a:lnTo>
                  <a:pt x="73511" y="767821"/>
                </a:lnTo>
                <a:lnTo>
                  <a:pt x="82766" y="747977"/>
                </a:lnTo>
                <a:lnTo>
                  <a:pt x="92550" y="728398"/>
                </a:lnTo>
                <a:lnTo>
                  <a:pt x="102598" y="709084"/>
                </a:lnTo>
                <a:lnTo>
                  <a:pt x="113704" y="690298"/>
                </a:lnTo>
                <a:lnTo>
                  <a:pt x="124810" y="671777"/>
                </a:lnTo>
                <a:lnTo>
                  <a:pt x="136181" y="653521"/>
                </a:lnTo>
                <a:lnTo>
                  <a:pt x="148345" y="635794"/>
                </a:lnTo>
                <a:lnTo>
                  <a:pt x="161037" y="618331"/>
                </a:lnTo>
                <a:lnTo>
                  <a:pt x="174259" y="601398"/>
                </a:lnTo>
                <a:lnTo>
                  <a:pt x="187480" y="585259"/>
                </a:lnTo>
                <a:lnTo>
                  <a:pt x="200966" y="569384"/>
                </a:lnTo>
                <a:lnTo>
                  <a:pt x="214981" y="553773"/>
                </a:lnTo>
                <a:lnTo>
                  <a:pt x="229260" y="538956"/>
                </a:lnTo>
                <a:lnTo>
                  <a:pt x="243804" y="524404"/>
                </a:lnTo>
                <a:lnTo>
                  <a:pt x="258876" y="510117"/>
                </a:lnTo>
                <a:lnTo>
                  <a:pt x="274477" y="496359"/>
                </a:lnTo>
                <a:lnTo>
                  <a:pt x="290343" y="483129"/>
                </a:lnTo>
                <a:lnTo>
                  <a:pt x="306738" y="470165"/>
                </a:lnTo>
                <a:lnTo>
                  <a:pt x="323132" y="457465"/>
                </a:lnTo>
                <a:lnTo>
                  <a:pt x="340056" y="445294"/>
                </a:lnTo>
                <a:lnTo>
                  <a:pt x="357508" y="433917"/>
                </a:lnTo>
                <a:lnTo>
                  <a:pt x="374961" y="422540"/>
                </a:lnTo>
                <a:lnTo>
                  <a:pt x="392942" y="411956"/>
                </a:lnTo>
                <a:lnTo>
                  <a:pt x="411187" y="401902"/>
                </a:lnTo>
                <a:lnTo>
                  <a:pt x="429697" y="392113"/>
                </a:lnTo>
                <a:lnTo>
                  <a:pt x="447943" y="383117"/>
                </a:lnTo>
                <a:lnTo>
                  <a:pt x="466717" y="374386"/>
                </a:lnTo>
                <a:lnTo>
                  <a:pt x="485492" y="366183"/>
                </a:lnTo>
                <a:lnTo>
                  <a:pt x="504795" y="358511"/>
                </a:lnTo>
                <a:lnTo>
                  <a:pt x="524099" y="351631"/>
                </a:lnTo>
                <a:lnTo>
                  <a:pt x="543931" y="344752"/>
                </a:lnTo>
                <a:lnTo>
                  <a:pt x="564027" y="338667"/>
                </a:lnTo>
                <a:lnTo>
                  <a:pt x="584388" y="333111"/>
                </a:lnTo>
                <a:lnTo>
                  <a:pt x="604749" y="327819"/>
                </a:lnTo>
                <a:lnTo>
                  <a:pt x="625639" y="323321"/>
                </a:lnTo>
                <a:lnTo>
                  <a:pt x="646529" y="319088"/>
                </a:lnTo>
                <a:lnTo>
                  <a:pt x="667684" y="315383"/>
                </a:lnTo>
                <a:lnTo>
                  <a:pt x="689367" y="312208"/>
                </a:lnTo>
                <a:lnTo>
                  <a:pt x="710786" y="309563"/>
                </a:lnTo>
                <a:lnTo>
                  <a:pt x="732733" y="307446"/>
                </a:lnTo>
                <a:lnTo>
                  <a:pt x="754681" y="306123"/>
                </a:lnTo>
                <a:lnTo>
                  <a:pt x="776364" y="305065"/>
                </a:lnTo>
                <a:lnTo>
                  <a:pt x="797783" y="304800"/>
                </a:lnTo>
                <a:close/>
                <a:moveTo>
                  <a:pt x="1971872" y="292100"/>
                </a:moveTo>
                <a:lnTo>
                  <a:pt x="2122487" y="334433"/>
                </a:lnTo>
                <a:lnTo>
                  <a:pt x="1869877" y="587375"/>
                </a:lnTo>
                <a:lnTo>
                  <a:pt x="1719262" y="545042"/>
                </a:lnTo>
                <a:lnTo>
                  <a:pt x="1971872" y="292100"/>
                </a:lnTo>
                <a:close/>
                <a:moveTo>
                  <a:pt x="1898928" y="190500"/>
                </a:moveTo>
                <a:lnTo>
                  <a:pt x="1903425" y="190765"/>
                </a:lnTo>
                <a:lnTo>
                  <a:pt x="1907921" y="191560"/>
                </a:lnTo>
                <a:lnTo>
                  <a:pt x="1912418" y="192355"/>
                </a:lnTo>
                <a:lnTo>
                  <a:pt x="1916650" y="194209"/>
                </a:lnTo>
                <a:lnTo>
                  <a:pt x="1920882" y="196064"/>
                </a:lnTo>
                <a:lnTo>
                  <a:pt x="1925114" y="198183"/>
                </a:lnTo>
                <a:lnTo>
                  <a:pt x="1928818" y="201098"/>
                </a:lnTo>
                <a:lnTo>
                  <a:pt x="1932521" y="204542"/>
                </a:lnTo>
                <a:lnTo>
                  <a:pt x="1935695" y="208251"/>
                </a:lnTo>
                <a:lnTo>
                  <a:pt x="1938604" y="211696"/>
                </a:lnTo>
                <a:lnTo>
                  <a:pt x="1940985" y="215670"/>
                </a:lnTo>
                <a:lnTo>
                  <a:pt x="1942837" y="219909"/>
                </a:lnTo>
                <a:lnTo>
                  <a:pt x="1944159" y="224413"/>
                </a:lnTo>
                <a:lnTo>
                  <a:pt x="1945482" y="228917"/>
                </a:lnTo>
                <a:lnTo>
                  <a:pt x="1946011" y="233156"/>
                </a:lnTo>
                <a:lnTo>
                  <a:pt x="1946275" y="237925"/>
                </a:lnTo>
                <a:lnTo>
                  <a:pt x="1946011" y="242430"/>
                </a:lnTo>
                <a:lnTo>
                  <a:pt x="1945482" y="246934"/>
                </a:lnTo>
                <a:lnTo>
                  <a:pt x="1944159" y="251173"/>
                </a:lnTo>
                <a:lnTo>
                  <a:pt x="1942837" y="255677"/>
                </a:lnTo>
                <a:lnTo>
                  <a:pt x="1940985" y="259916"/>
                </a:lnTo>
                <a:lnTo>
                  <a:pt x="1938604" y="263890"/>
                </a:lnTo>
                <a:lnTo>
                  <a:pt x="1935695" y="267864"/>
                </a:lnTo>
                <a:lnTo>
                  <a:pt x="1932521" y="271044"/>
                </a:lnTo>
                <a:lnTo>
                  <a:pt x="1064661" y="1140336"/>
                </a:lnTo>
                <a:lnTo>
                  <a:pt x="1061222" y="1143515"/>
                </a:lnTo>
                <a:lnTo>
                  <a:pt x="1057255" y="1146430"/>
                </a:lnTo>
                <a:lnTo>
                  <a:pt x="1053287" y="1148814"/>
                </a:lnTo>
                <a:lnTo>
                  <a:pt x="1049055" y="1150934"/>
                </a:lnTo>
                <a:lnTo>
                  <a:pt x="1044558" y="1152259"/>
                </a:lnTo>
                <a:lnTo>
                  <a:pt x="1040326" y="1153318"/>
                </a:lnTo>
                <a:lnTo>
                  <a:pt x="1035829" y="1153848"/>
                </a:lnTo>
                <a:lnTo>
                  <a:pt x="1031597" y="1154113"/>
                </a:lnTo>
                <a:lnTo>
                  <a:pt x="1026571" y="1153848"/>
                </a:lnTo>
                <a:lnTo>
                  <a:pt x="1022075" y="1153318"/>
                </a:lnTo>
                <a:lnTo>
                  <a:pt x="1018107" y="1152259"/>
                </a:lnTo>
                <a:lnTo>
                  <a:pt x="1013610" y="1150934"/>
                </a:lnTo>
                <a:lnTo>
                  <a:pt x="1009378" y="1148814"/>
                </a:lnTo>
                <a:lnTo>
                  <a:pt x="1005411" y="1146430"/>
                </a:lnTo>
                <a:lnTo>
                  <a:pt x="1001443" y="1143515"/>
                </a:lnTo>
                <a:lnTo>
                  <a:pt x="998004" y="1140336"/>
                </a:lnTo>
                <a:lnTo>
                  <a:pt x="994566" y="1136892"/>
                </a:lnTo>
                <a:lnTo>
                  <a:pt x="991921" y="1132917"/>
                </a:lnTo>
                <a:lnTo>
                  <a:pt x="989540" y="1128943"/>
                </a:lnTo>
                <a:lnTo>
                  <a:pt x="987688" y="1124704"/>
                </a:lnTo>
                <a:lnTo>
                  <a:pt x="986101" y="1120465"/>
                </a:lnTo>
                <a:lnTo>
                  <a:pt x="985043" y="1115961"/>
                </a:lnTo>
                <a:lnTo>
                  <a:pt x="984250" y="1111457"/>
                </a:lnTo>
                <a:lnTo>
                  <a:pt x="984250" y="1106953"/>
                </a:lnTo>
                <a:lnTo>
                  <a:pt x="984250" y="1102448"/>
                </a:lnTo>
                <a:lnTo>
                  <a:pt x="985043" y="1097944"/>
                </a:lnTo>
                <a:lnTo>
                  <a:pt x="986101" y="1093440"/>
                </a:lnTo>
                <a:lnTo>
                  <a:pt x="987688" y="1089201"/>
                </a:lnTo>
                <a:lnTo>
                  <a:pt x="989540" y="1084962"/>
                </a:lnTo>
                <a:lnTo>
                  <a:pt x="991921" y="1080723"/>
                </a:lnTo>
                <a:lnTo>
                  <a:pt x="994566" y="1077278"/>
                </a:lnTo>
                <a:lnTo>
                  <a:pt x="998004" y="1073569"/>
                </a:lnTo>
                <a:lnTo>
                  <a:pt x="1865599" y="204542"/>
                </a:lnTo>
                <a:lnTo>
                  <a:pt x="1869303" y="201098"/>
                </a:lnTo>
                <a:lnTo>
                  <a:pt x="1873270" y="198183"/>
                </a:lnTo>
                <a:lnTo>
                  <a:pt x="1877238" y="196064"/>
                </a:lnTo>
                <a:lnTo>
                  <a:pt x="1881470" y="194209"/>
                </a:lnTo>
                <a:lnTo>
                  <a:pt x="1885438" y="192355"/>
                </a:lnTo>
                <a:lnTo>
                  <a:pt x="1889934" y="191560"/>
                </a:lnTo>
                <a:lnTo>
                  <a:pt x="1894431" y="190765"/>
                </a:lnTo>
                <a:lnTo>
                  <a:pt x="1898928" y="190500"/>
                </a:lnTo>
                <a:close/>
                <a:moveTo>
                  <a:pt x="1813227" y="0"/>
                </a:moveTo>
                <a:lnTo>
                  <a:pt x="1855787" y="150615"/>
                </a:lnTo>
                <a:lnTo>
                  <a:pt x="1602807" y="403225"/>
                </a:lnTo>
                <a:lnTo>
                  <a:pt x="1560512" y="252610"/>
                </a:lnTo>
                <a:lnTo>
                  <a:pt x="1813227" y="0"/>
                </a:lnTo>
                <a:close/>
              </a:path>
            </a:pathLst>
          </a:custGeom>
          <a:solidFill>
            <a:srgbClr val="ACCBF9">
              <a:lumMod val="75000"/>
            </a:srgbClr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矩形 16"/>
          <p:cNvSpPr/>
          <p:nvPr userDrawn="1"/>
        </p:nvSpPr>
        <p:spPr>
          <a:xfrm>
            <a:off x="0" y="6686550"/>
            <a:ext cx="12192000" cy="157163"/>
          </a:xfrm>
          <a:prstGeom prst="rect">
            <a:avLst/>
          </a:prstGeom>
          <a:solidFill>
            <a:srgbClr val="ACCBF9">
              <a:lumMod val="75000"/>
            </a:srgbClr>
          </a:solidFill>
          <a:ln w="12700" cap="flat" cmpd="sng" algn="ctr">
            <a:solidFill>
              <a:srgbClr val="6A9FD1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2.jpeg"/><Relationship Id="rId5" Type="http://schemas.openxmlformats.org/officeDocument/2006/relationships/tags" Target="../tags/tag5.xml"/><Relationship Id="rId10" Type="http://schemas.openxmlformats.org/officeDocument/2006/relationships/notesSlide" Target="../notesSlides/notesSlide1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image" Target="../media/image2.jpeg"/><Relationship Id="rId5" Type="http://schemas.openxmlformats.org/officeDocument/2006/relationships/tags" Target="../tags/tag19.xml"/><Relationship Id="rId10" Type="http://schemas.openxmlformats.org/officeDocument/2006/relationships/notesSlide" Target="../notesSlides/notesSlide17.xml"/><Relationship Id="rId4" Type="http://schemas.openxmlformats.org/officeDocument/2006/relationships/tags" Target="../tags/tag18.xml"/><Relationship Id="rId9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11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直接连接符 56"/>
          <p:cNvCxnSpPr/>
          <p:nvPr/>
        </p:nvCxnSpPr>
        <p:spPr>
          <a:xfrm>
            <a:off x="5215842" y="4091025"/>
            <a:ext cx="596900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5174567" y="2846425"/>
            <a:ext cx="6010275" cy="5715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文本框 60"/>
          <p:cNvSpPr txBox="1"/>
          <p:nvPr/>
        </p:nvSpPr>
        <p:spPr>
          <a:xfrm>
            <a:off x="6050280" y="4519930"/>
            <a:ext cx="216027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讲师：</a:t>
            </a:r>
            <a:r>
              <a:rPr lang="en-US" altLang="zh-CN" sz="180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PPT818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2" name="副标题 2"/>
          <p:cNvSpPr>
            <a:spLocks noChangeArrowheads="1"/>
          </p:cNvSpPr>
          <p:nvPr/>
        </p:nvSpPr>
        <p:spPr bwMode="auto">
          <a:xfrm>
            <a:off x="4634747" y="3277377"/>
            <a:ext cx="7089913" cy="41514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algn="ctr">
              <a:lnSpc>
                <a:spcPct val="90000"/>
              </a:lnSpc>
              <a:spcBef>
                <a:spcPts val="1000"/>
              </a:spcBef>
            </a:pPr>
            <a:r>
              <a:rPr lang="en-US" altLang="zh-CN" sz="28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+mn-lt"/>
                <a:ea typeface="+mn-ea"/>
                <a:cs typeface="+mn-ea"/>
                <a:sym typeface="+mn-lt"/>
              </a:rPr>
              <a:t>2.3 </a:t>
            </a:r>
            <a:r>
              <a:rPr lang="zh-CN" altLang="en-US" sz="28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+mn-lt"/>
                <a:ea typeface="+mn-ea"/>
                <a:cs typeface="+mn-ea"/>
                <a:sym typeface="+mn-lt"/>
              </a:rPr>
              <a:t>观察物体、三角形、图形的运动</a:t>
            </a:r>
          </a:p>
        </p:txBody>
      </p:sp>
      <p:grpSp>
        <p:nvGrpSpPr>
          <p:cNvPr id="63" name="PA_组合 42"/>
          <p:cNvGrpSpPr/>
          <p:nvPr>
            <p:custDataLst>
              <p:tags r:id="rId1"/>
            </p:custDataLst>
          </p:nvPr>
        </p:nvGrpSpPr>
        <p:grpSpPr>
          <a:xfrm>
            <a:off x="7416521" y="1701838"/>
            <a:ext cx="540000" cy="540000"/>
            <a:chOff x="5309025" y="2094564"/>
            <a:chExt cx="1461661" cy="1461661"/>
          </a:xfrm>
        </p:grpSpPr>
        <p:sp>
          <p:nvSpPr>
            <p:cNvPr id="64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65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6EADAA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66" name="PA_组合 45"/>
          <p:cNvGrpSpPr/>
          <p:nvPr>
            <p:custDataLst>
              <p:tags r:id="rId2"/>
            </p:custDataLst>
          </p:nvPr>
        </p:nvGrpSpPr>
        <p:grpSpPr>
          <a:xfrm>
            <a:off x="7956521" y="1701838"/>
            <a:ext cx="540000" cy="540000"/>
            <a:chOff x="5309025" y="2094564"/>
            <a:chExt cx="1461661" cy="1461661"/>
          </a:xfrm>
        </p:grpSpPr>
        <p:sp>
          <p:nvSpPr>
            <p:cNvPr id="67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68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3913F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69" name="PA_组合 48"/>
          <p:cNvGrpSpPr/>
          <p:nvPr>
            <p:custDataLst>
              <p:tags r:id="rId3"/>
            </p:custDataLst>
          </p:nvPr>
        </p:nvGrpSpPr>
        <p:grpSpPr>
          <a:xfrm>
            <a:off x="8453049" y="1701838"/>
            <a:ext cx="540000" cy="540000"/>
            <a:chOff x="5309025" y="2094564"/>
            <a:chExt cx="1461661" cy="1461661"/>
          </a:xfrm>
        </p:grpSpPr>
        <p:sp>
          <p:nvSpPr>
            <p:cNvPr id="70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71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56CA93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72" name="PA_组合 51"/>
          <p:cNvGrpSpPr/>
          <p:nvPr>
            <p:custDataLst>
              <p:tags r:id="rId4"/>
            </p:custDataLst>
          </p:nvPr>
        </p:nvGrpSpPr>
        <p:grpSpPr>
          <a:xfrm>
            <a:off x="8955625" y="1701838"/>
            <a:ext cx="540000" cy="540000"/>
            <a:chOff x="5309025" y="2094564"/>
            <a:chExt cx="1461661" cy="1461661"/>
          </a:xfrm>
        </p:grpSpPr>
        <p:sp>
          <p:nvSpPr>
            <p:cNvPr id="73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74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B6060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75" name="PA_文本框 26"/>
          <p:cNvSpPr txBox="1"/>
          <p:nvPr>
            <p:custDataLst>
              <p:tags r:id="rId5"/>
            </p:custDataLst>
          </p:nvPr>
        </p:nvSpPr>
        <p:spPr>
          <a:xfrm>
            <a:off x="7390434" y="1701838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 anchor="ctr">
            <a:noAutofit/>
          </a:bodyPr>
          <a:lstStyle/>
          <a:p>
            <a:pPr algn="ctr"/>
            <a:r>
              <a:rPr lang="zh-CN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四</a:t>
            </a:r>
            <a:endParaRPr lang="zh-CN" alt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76" name="PA_文本框 26"/>
          <p:cNvSpPr txBox="1"/>
          <p:nvPr>
            <p:custDataLst>
              <p:tags r:id="rId6"/>
            </p:custDataLst>
          </p:nvPr>
        </p:nvSpPr>
        <p:spPr>
          <a:xfrm>
            <a:off x="7956521" y="1701838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 anchor="ctr">
            <a:noAutofit/>
          </a:bodyPr>
          <a:lstStyle/>
          <a:p>
            <a:pPr algn="ctr"/>
            <a:r>
              <a:rPr lang="zh-CN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下</a:t>
            </a:r>
          </a:p>
        </p:txBody>
      </p:sp>
      <p:sp>
        <p:nvSpPr>
          <p:cNvPr id="77" name="PA_矩形 56"/>
          <p:cNvSpPr/>
          <p:nvPr>
            <p:custDataLst>
              <p:tags r:id="rId7"/>
            </p:custDataLst>
          </p:nvPr>
        </p:nvSpPr>
        <p:spPr>
          <a:xfrm>
            <a:off x="8440386" y="1725421"/>
            <a:ext cx="540000" cy="540000"/>
          </a:xfrm>
          <a:prstGeom prst="rect">
            <a:avLst/>
          </a:prstGeom>
        </p:spPr>
        <p:txBody>
          <a:bodyPr wrap="square" lIns="121889" tIns="60944" rIns="121889" bIns="60944" anchor="ctr">
            <a:noAutofit/>
          </a:bodyPr>
          <a:lstStyle/>
          <a:p>
            <a:pPr algn="ctr"/>
            <a:r>
              <a:rPr lang="zh-CN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数</a:t>
            </a:r>
          </a:p>
        </p:txBody>
      </p:sp>
      <p:sp>
        <p:nvSpPr>
          <p:cNvPr id="78" name="PA_矩形 57"/>
          <p:cNvSpPr/>
          <p:nvPr>
            <p:custDataLst>
              <p:tags r:id="rId8"/>
            </p:custDataLst>
          </p:nvPr>
        </p:nvSpPr>
        <p:spPr>
          <a:xfrm>
            <a:off x="8955625" y="1701838"/>
            <a:ext cx="540000" cy="540000"/>
          </a:xfrm>
          <a:prstGeom prst="rect">
            <a:avLst/>
          </a:prstGeom>
        </p:spPr>
        <p:txBody>
          <a:bodyPr wrap="square" lIns="121889" tIns="60944" rIns="121889" bIns="60944" anchor="ctr">
            <a:noAutofit/>
          </a:bodyPr>
          <a:lstStyle/>
          <a:p>
            <a:pPr algn="ctr"/>
            <a:r>
              <a:rPr lang="zh-CN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学</a:t>
            </a:r>
          </a:p>
        </p:txBody>
      </p:sp>
      <p:pic>
        <p:nvPicPr>
          <p:cNvPr id="79" name="Picture 2" descr="“书”的图片搜索结果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678" y="1438313"/>
            <a:ext cx="990171" cy="835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75" grpId="0"/>
      <p:bldP spid="76" grpId="0"/>
      <p:bldP spid="77" grpId="0"/>
      <p:bldP spid="7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15"/>
          <p:cNvSpPr txBox="1">
            <a:spLocks noChangeArrowheads="1"/>
          </p:cNvSpPr>
          <p:nvPr/>
        </p:nvSpPr>
        <p:spPr bwMode="auto">
          <a:xfrm>
            <a:off x="1106554" y="1717576"/>
            <a:ext cx="1582812" cy="482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连一连。</a:t>
            </a:r>
          </a:p>
        </p:txBody>
      </p:sp>
      <p:grpSp>
        <p:nvGrpSpPr>
          <p:cNvPr id="5123" name="组合 42"/>
          <p:cNvGrpSpPr/>
          <p:nvPr/>
        </p:nvGrpSpPr>
        <p:grpSpPr>
          <a:xfrm>
            <a:off x="3671570" y="1741490"/>
            <a:ext cx="1517650" cy="1127125"/>
            <a:chOff x="3275856" y="1916832"/>
            <a:chExt cx="1517650" cy="1127125"/>
          </a:xfrm>
        </p:grpSpPr>
        <p:grpSp>
          <p:nvGrpSpPr>
            <p:cNvPr id="5153" name="Group 4"/>
            <p:cNvGrpSpPr/>
            <p:nvPr/>
          </p:nvGrpSpPr>
          <p:grpSpPr>
            <a:xfrm>
              <a:off x="3452543" y="2299980"/>
              <a:ext cx="1340963" cy="567282"/>
              <a:chOff x="1062" y="2226"/>
              <a:chExt cx="721" cy="305"/>
            </a:xfrm>
          </p:grpSpPr>
          <p:sp>
            <p:nvSpPr>
              <p:cNvPr id="5159" name="AutoShape 5"/>
              <p:cNvSpPr/>
              <p:nvPr/>
            </p:nvSpPr>
            <p:spPr>
              <a:xfrm>
                <a:off x="1062" y="2226"/>
                <a:ext cx="305" cy="305"/>
              </a:xfrm>
              <a:prstGeom prst="cube">
                <a:avLst>
                  <a:gd name="adj" fmla="val 31477"/>
                </a:avLst>
              </a:prstGeom>
              <a:solidFill>
                <a:srgbClr val="FF5A33"/>
              </a:solidFill>
              <a:ln w="190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lg" len="lg"/>
              </a:ln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160" name="AutoShape 6"/>
              <p:cNvSpPr/>
              <p:nvPr/>
            </p:nvSpPr>
            <p:spPr>
              <a:xfrm>
                <a:off x="1271" y="2226"/>
                <a:ext cx="305" cy="305"/>
              </a:xfrm>
              <a:prstGeom prst="cube">
                <a:avLst>
                  <a:gd name="adj" fmla="val 31477"/>
                </a:avLst>
              </a:prstGeom>
              <a:solidFill>
                <a:srgbClr val="FF5A33"/>
              </a:solidFill>
              <a:ln w="190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lg" len="lg"/>
              </a:ln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161" name="AutoShape 7"/>
              <p:cNvSpPr/>
              <p:nvPr/>
            </p:nvSpPr>
            <p:spPr>
              <a:xfrm>
                <a:off x="1478" y="2226"/>
                <a:ext cx="305" cy="305"/>
              </a:xfrm>
              <a:prstGeom prst="cube">
                <a:avLst>
                  <a:gd name="adj" fmla="val 31477"/>
                </a:avLst>
              </a:prstGeom>
              <a:solidFill>
                <a:srgbClr val="FF5A33"/>
              </a:solidFill>
              <a:ln w="190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lg" len="lg"/>
              </a:ln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5154" name="Group 8"/>
            <p:cNvGrpSpPr/>
            <p:nvPr/>
          </p:nvGrpSpPr>
          <p:grpSpPr>
            <a:xfrm>
              <a:off x="3275856" y="2476675"/>
              <a:ext cx="1340963" cy="567282"/>
              <a:chOff x="1062" y="2226"/>
              <a:chExt cx="721" cy="305"/>
            </a:xfrm>
          </p:grpSpPr>
          <p:sp>
            <p:nvSpPr>
              <p:cNvPr id="5156" name="AutoShape 9"/>
              <p:cNvSpPr/>
              <p:nvPr/>
            </p:nvSpPr>
            <p:spPr>
              <a:xfrm>
                <a:off x="1062" y="2226"/>
                <a:ext cx="305" cy="305"/>
              </a:xfrm>
              <a:prstGeom prst="cube">
                <a:avLst>
                  <a:gd name="adj" fmla="val 31477"/>
                </a:avLst>
              </a:prstGeom>
              <a:solidFill>
                <a:srgbClr val="FF5A33"/>
              </a:solidFill>
              <a:ln w="190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lg" len="lg"/>
              </a:ln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157" name="AutoShape 10"/>
              <p:cNvSpPr/>
              <p:nvPr/>
            </p:nvSpPr>
            <p:spPr>
              <a:xfrm>
                <a:off x="1271" y="2226"/>
                <a:ext cx="305" cy="305"/>
              </a:xfrm>
              <a:prstGeom prst="cube">
                <a:avLst>
                  <a:gd name="adj" fmla="val 31477"/>
                </a:avLst>
              </a:prstGeom>
              <a:solidFill>
                <a:srgbClr val="FF5A33"/>
              </a:solidFill>
              <a:ln w="190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lg" len="lg"/>
              </a:ln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158" name="AutoShape 11"/>
              <p:cNvSpPr/>
              <p:nvPr/>
            </p:nvSpPr>
            <p:spPr>
              <a:xfrm>
                <a:off x="1478" y="2226"/>
                <a:ext cx="305" cy="305"/>
              </a:xfrm>
              <a:prstGeom prst="cube">
                <a:avLst>
                  <a:gd name="adj" fmla="val 31477"/>
                </a:avLst>
              </a:prstGeom>
              <a:solidFill>
                <a:srgbClr val="FF5A33"/>
              </a:solidFill>
              <a:ln w="190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lg" len="lg"/>
              </a:ln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5155" name="AutoShape 12"/>
            <p:cNvSpPr/>
            <p:nvPr/>
          </p:nvSpPr>
          <p:spPr>
            <a:xfrm>
              <a:off x="4220765" y="1916832"/>
              <a:ext cx="567259" cy="567282"/>
            </a:xfrm>
            <a:prstGeom prst="cube">
              <a:avLst>
                <a:gd name="adj" fmla="val 31477"/>
              </a:avLst>
            </a:prstGeom>
            <a:solidFill>
              <a:srgbClr val="FF5A33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lg" len="lg"/>
            </a:ln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AutoShape 12"/>
            <p:cNvSpPr/>
            <p:nvPr/>
          </p:nvSpPr>
          <p:spPr>
            <a:xfrm>
              <a:off x="4034075" y="2083837"/>
              <a:ext cx="567259" cy="567282"/>
            </a:xfrm>
            <a:prstGeom prst="cube">
              <a:avLst>
                <a:gd name="adj" fmla="val 31477"/>
              </a:avLst>
            </a:prstGeom>
            <a:solidFill>
              <a:srgbClr val="FF5A33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lg" len="lg"/>
            </a:ln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124" name="组合 13"/>
          <p:cNvGrpSpPr/>
          <p:nvPr/>
        </p:nvGrpSpPr>
        <p:grpSpPr>
          <a:xfrm>
            <a:off x="1510985" y="3113094"/>
            <a:ext cx="5804199" cy="506230"/>
            <a:chOff x="1420813" y="3001963"/>
            <a:chExt cx="5804633" cy="506554"/>
          </a:xfrm>
        </p:grpSpPr>
        <p:sp>
          <p:nvSpPr>
            <p:cNvPr id="5150" name="Rectangle 32"/>
            <p:cNvSpPr/>
            <p:nvPr/>
          </p:nvSpPr>
          <p:spPr>
            <a:xfrm>
              <a:off x="1420813" y="3001963"/>
              <a:ext cx="1445032" cy="506554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lIns="90000" tIns="46800" rIns="90000" bIns="468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从前面看</a:t>
              </a:r>
            </a:p>
          </p:txBody>
        </p:sp>
        <p:sp>
          <p:nvSpPr>
            <p:cNvPr id="5151" name="Rectangle 33"/>
            <p:cNvSpPr/>
            <p:nvPr/>
          </p:nvSpPr>
          <p:spPr>
            <a:xfrm>
              <a:off x="3564098" y="3001963"/>
              <a:ext cx="1445032" cy="506554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lIns="90000" tIns="46800" rIns="90000" bIns="468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从左面看</a:t>
              </a:r>
            </a:p>
          </p:txBody>
        </p:sp>
        <p:sp>
          <p:nvSpPr>
            <p:cNvPr id="5152" name="Rectangle 34"/>
            <p:cNvSpPr/>
            <p:nvPr/>
          </p:nvSpPr>
          <p:spPr>
            <a:xfrm>
              <a:off x="5780414" y="3001963"/>
              <a:ext cx="1445032" cy="506554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lIns="90000" tIns="46800" rIns="90000" bIns="468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从上面看</a:t>
              </a:r>
            </a:p>
          </p:txBody>
        </p:sp>
      </p:grpSp>
      <p:sp>
        <p:nvSpPr>
          <p:cNvPr id="19" name="Line 35"/>
          <p:cNvSpPr/>
          <p:nvPr/>
        </p:nvSpPr>
        <p:spPr>
          <a:xfrm>
            <a:off x="2230120" y="3687763"/>
            <a:ext cx="4427538" cy="1123950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none" w="lg" len="lg"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Line 36"/>
          <p:cNvSpPr/>
          <p:nvPr/>
        </p:nvSpPr>
        <p:spPr>
          <a:xfrm flipV="1">
            <a:off x="2374585" y="3643313"/>
            <a:ext cx="2041525" cy="1168400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none" w="lg" len="lg"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Line 37"/>
          <p:cNvSpPr/>
          <p:nvPr/>
        </p:nvSpPr>
        <p:spPr>
          <a:xfrm flipV="1">
            <a:off x="4416108" y="3616325"/>
            <a:ext cx="2241550" cy="1195388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none" w="lg" len="lg"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129" name="组合 62"/>
          <p:cNvGrpSpPr/>
          <p:nvPr/>
        </p:nvGrpSpPr>
        <p:grpSpPr>
          <a:xfrm>
            <a:off x="1963738" y="4811715"/>
            <a:ext cx="5327650" cy="890587"/>
            <a:chOff x="1547664" y="5373216"/>
            <a:chExt cx="5328592" cy="891158"/>
          </a:xfrm>
        </p:grpSpPr>
        <p:grpSp>
          <p:nvGrpSpPr>
            <p:cNvPr id="5130" name="Group 13"/>
            <p:cNvGrpSpPr/>
            <p:nvPr/>
          </p:nvGrpSpPr>
          <p:grpSpPr>
            <a:xfrm>
              <a:off x="1547664" y="5445224"/>
              <a:ext cx="820738" cy="819150"/>
              <a:chOff x="748" y="1993"/>
              <a:chExt cx="517" cy="516"/>
            </a:xfrm>
          </p:grpSpPr>
          <p:sp>
            <p:nvSpPr>
              <p:cNvPr id="5147" name="Rectangle 14"/>
              <p:cNvSpPr/>
              <p:nvPr/>
            </p:nvSpPr>
            <p:spPr>
              <a:xfrm>
                <a:off x="748" y="2251"/>
                <a:ext cx="258" cy="258"/>
              </a:xfrm>
              <a:prstGeom prst="rect">
                <a:avLst/>
              </a:prstGeom>
              <a:solidFill>
                <a:srgbClr val="FF5A33"/>
              </a:solidFill>
              <a:ln w="190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lg" len="lg"/>
              </a:ln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148" name="Rectangle 15"/>
              <p:cNvSpPr/>
              <p:nvPr/>
            </p:nvSpPr>
            <p:spPr>
              <a:xfrm>
                <a:off x="748" y="1993"/>
                <a:ext cx="258" cy="258"/>
              </a:xfrm>
              <a:prstGeom prst="rect">
                <a:avLst/>
              </a:prstGeom>
              <a:solidFill>
                <a:srgbClr val="FF5A33"/>
              </a:solidFill>
              <a:ln w="190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lg" len="lg"/>
              </a:ln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149" name="Rectangle 16"/>
              <p:cNvSpPr/>
              <p:nvPr/>
            </p:nvSpPr>
            <p:spPr>
              <a:xfrm>
                <a:off x="1007" y="2251"/>
                <a:ext cx="258" cy="258"/>
              </a:xfrm>
              <a:prstGeom prst="rect">
                <a:avLst/>
              </a:prstGeom>
              <a:solidFill>
                <a:srgbClr val="FF5A33"/>
              </a:solidFill>
              <a:ln w="190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lg" len="lg"/>
              </a:ln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3" name="Rectangle 16"/>
              <p:cNvSpPr/>
              <p:nvPr/>
            </p:nvSpPr>
            <p:spPr>
              <a:xfrm>
                <a:off x="1006" y="1994"/>
                <a:ext cx="258" cy="258"/>
              </a:xfrm>
              <a:prstGeom prst="rect">
                <a:avLst/>
              </a:prstGeom>
              <a:solidFill>
                <a:srgbClr val="FF5A33"/>
              </a:solidFill>
              <a:ln w="190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lg" len="lg"/>
              </a:ln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5131" name="Group 17"/>
            <p:cNvGrpSpPr/>
            <p:nvPr/>
          </p:nvGrpSpPr>
          <p:grpSpPr>
            <a:xfrm>
              <a:off x="3355827" y="5445224"/>
              <a:ext cx="1227137" cy="819150"/>
              <a:chOff x="1565" y="1993"/>
              <a:chExt cx="773" cy="516"/>
            </a:xfrm>
          </p:grpSpPr>
          <p:grpSp>
            <p:nvGrpSpPr>
              <p:cNvPr id="5138" name="Group 18"/>
              <p:cNvGrpSpPr/>
              <p:nvPr/>
            </p:nvGrpSpPr>
            <p:grpSpPr>
              <a:xfrm>
                <a:off x="1565" y="1993"/>
                <a:ext cx="258" cy="516"/>
                <a:chOff x="1565" y="1993"/>
                <a:chExt cx="258" cy="516"/>
              </a:xfrm>
            </p:grpSpPr>
            <p:sp>
              <p:nvSpPr>
                <p:cNvPr id="5145" name="Rectangle 19"/>
                <p:cNvSpPr/>
                <p:nvPr/>
              </p:nvSpPr>
              <p:spPr>
                <a:xfrm>
                  <a:off x="1565" y="2251"/>
                  <a:ext cx="258" cy="258"/>
                </a:xfrm>
                <a:prstGeom prst="rect">
                  <a:avLst/>
                </a:prstGeom>
                <a:solidFill>
                  <a:srgbClr val="FF5A33"/>
                </a:solidFill>
                <a:ln w="190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lg" len="lg"/>
                </a:ln>
              </p:spPr>
              <p:txBody>
                <a:bodyPr wrap="none" lIns="90000" tIns="46800" rIns="90000" bIns="4680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146" name="Rectangle 20"/>
                <p:cNvSpPr/>
                <p:nvPr/>
              </p:nvSpPr>
              <p:spPr>
                <a:xfrm>
                  <a:off x="1565" y="1993"/>
                  <a:ext cx="258" cy="258"/>
                </a:xfrm>
                <a:prstGeom prst="rect">
                  <a:avLst/>
                </a:prstGeom>
                <a:solidFill>
                  <a:srgbClr val="FF5A33"/>
                </a:solidFill>
                <a:ln w="190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lg" len="lg"/>
                </a:ln>
              </p:spPr>
              <p:txBody>
                <a:bodyPr wrap="none" lIns="90000" tIns="46800" rIns="90000" bIns="4680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5139" name="Group 21"/>
              <p:cNvGrpSpPr/>
              <p:nvPr/>
            </p:nvGrpSpPr>
            <p:grpSpPr>
              <a:xfrm>
                <a:off x="1823" y="1993"/>
                <a:ext cx="258" cy="516"/>
                <a:chOff x="1565" y="1993"/>
                <a:chExt cx="258" cy="516"/>
              </a:xfrm>
            </p:grpSpPr>
            <p:sp>
              <p:nvSpPr>
                <p:cNvPr id="5143" name="Rectangle 22"/>
                <p:cNvSpPr/>
                <p:nvPr/>
              </p:nvSpPr>
              <p:spPr>
                <a:xfrm>
                  <a:off x="1565" y="2251"/>
                  <a:ext cx="258" cy="258"/>
                </a:xfrm>
                <a:prstGeom prst="rect">
                  <a:avLst/>
                </a:prstGeom>
                <a:solidFill>
                  <a:srgbClr val="FF5A33"/>
                </a:solidFill>
                <a:ln w="190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lg" len="lg"/>
                </a:ln>
              </p:spPr>
              <p:txBody>
                <a:bodyPr wrap="none" lIns="90000" tIns="46800" rIns="90000" bIns="4680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144" name="Rectangle 23"/>
                <p:cNvSpPr/>
                <p:nvPr/>
              </p:nvSpPr>
              <p:spPr>
                <a:xfrm>
                  <a:off x="1565" y="1993"/>
                  <a:ext cx="258" cy="258"/>
                </a:xfrm>
                <a:prstGeom prst="rect">
                  <a:avLst/>
                </a:prstGeom>
                <a:solidFill>
                  <a:srgbClr val="FF5A33"/>
                </a:solidFill>
                <a:ln w="190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lg" len="lg"/>
                </a:ln>
              </p:spPr>
              <p:txBody>
                <a:bodyPr wrap="none" lIns="90000" tIns="46800" rIns="90000" bIns="4680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5140" name="Group 24"/>
              <p:cNvGrpSpPr/>
              <p:nvPr/>
            </p:nvGrpSpPr>
            <p:grpSpPr>
              <a:xfrm>
                <a:off x="2080" y="1993"/>
                <a:ext cx="258" cy="516"/>
                <a:chOff x="1565" y="1993"/>
                <a:chExt cx="258" cy="516"/>
              </a:xfrm>
            </p:grpSpPr>
            <p:sp>
              <p:nvSpPr>
                <p:cNvPr id="5141" name="Rectangle 25"/>
                <p:cNvSpPr/>
                <p:nvPr/>
              </p:nvSpPr>
              <p:spPr>
                <a:xfrm>
                  <a:off x="1565" y="2251"/>
                  <a:ext cx="258" cy="258"/>
                </a:xfrm>
                <a:prstGeom prst="rect">
                  <a:avLst/>
                </a:prstGeom>
                <a:solidFill>
                  <a:srgbClr val="FF5A33"/>
                </a:solidFill>
                <a:ln w="190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lg" len="lg"/>
                </a:ln>
              </p:spPr>
              <p:txBody>
                <a:bodyPr wrap="none" lIns="90000" tIns="46800" rIns="90000" bIns="4680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142" name="Rectangle 26"/>
                <p:cNvSpPr/>
                <p:nvPr/>
              </p:nvSpPr>
              <p:spPr>
                <a:xfrm>
                  <a:off x="1565" y="1993"/>
                  <a:ext cx="258" cy="258"/>
                </a:xfrm>
                <a:prstGeom prst="rect">
                  <a:avLst/>
                </a:prstGeom>
                <a:solidFill>
                  <a:srgbClr val="FF5A33"/>
                </a:solidFill>
                <a:ln w="190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lg" len="lg"/>
                </a:ln>
              </p:spPr>
              <p:txBody>
                <a:bodyPr wrap="none" lIns="90000" tIns="46800" rIns="90000" bIns="4680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5132" name="组合 61"/>
            <p:cNvGrpSpPr/>
            <p:nvPr/>
          </p:nvGrpSpPr>
          <p:grpSpPr>
            <a:xfrm>
              <a:off x="5649119" y="5373216"/>
              <a:ext cx="1227137" cy="819150"/>
              <a:chOff x="5649119" y="5418162"/>
              <a:chExt cx="1227137" cy="819150"/>
            </a:xfrm>
          </p:grpSpPr>
          <p:sp>
            <p:nvSpPr>
              <p:cNvPr id="5133" name="Rectangle 19"/>
              <p:cNvSpPr/>
              <p:nvPr/>
            </p:nvSpPr>
            <p:spPr>
              <a:xfrm>
                <a:off x="5649119" y="5827737"/>
                <a:ext cx="409575" cy="409575"/>
              </a:xfrm>
              <a:prstGeom prst="rect">
                <a:avLst/>
              </a:prstGeom>
              <a:solidFill>
                <a:srgbClr val="FF5A33"/>
              </a:solidFill>
              <a:ln w="190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lg" len="lg"/>
              </a:ln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134" name="Rectangle 22"/>
              <p:cNvSpPr/>
              <p:nvPr/>
            </p:nvSpPr>
            <p:spPr>
              <a:xfrm>
                <a:off x="6058694" y="5827737"/>
                <a:ext cx="409575" cy="409575"/>
              </a:xfrm>
              <a:prstGeom prst="rect">
                <a:avLst/>
              </a:prstGeom>
              <a:solidFill>
                <a:srgbClr val="FF5A33"/>
              </a:solidFill>
              <a:ln w="190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lg" len="lg"/>
              </a:ln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grpSp>
            <p:nvGrpSpPr>
              <p:cNvPr id="5135" name="Group 24"/>
              <p:cNvGrpSpPr/>
              <p:nvPr/>
            </p:nvGrpSpPr>
            <p:grpSpPr>
              <a:xfrm>
                <a:off x="6466681" y="5418162"/>
                <a:ext cx="409575" cy="819150"/>
                <a:chOff x="1565" y="1993"/>
                <a:chExt cx="258" cy="516"/>
              </a:xfrm>
            </p:grpSpPr>
            <p:sp>
              <p:nvSpPr>
                <p:cNvPr id="5136" name="Rectangle 25"/>
                <p:cNvSpPr/>
                <p:nvPr/>
              </p:nvSpPr>
              <p:spPr>
                <a:xfrm>
                  <a:off x="1565" y="2251"/>
                  <a:ext cx="258" cy="258"/>
                </a:xfrm>
                <a:prstGeom prst="rect">
                  <a:avLst/>
                </a:prstGeom>
                <a:solidFill>
                  <a:srgbClr val="FF5A33"/>
                </a:solidFill>
                <a:ln w="190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lg" len="lg"/>
                </a:ln>
              </p:spPr>
              <p:txBody>
                <a:bodyPr wrap="none" lIns="90000" tIns="46800" rIns="90000" bIns="4680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137" name="Rectangle 26"/>
                <p:cNvSpPr/>
                <p:nvPr/>
              </p:nvSpPr>
              <p:spPr>
                <a:xfrm>
                  <a:off x="1565" y="1993"/>
                  <a:ext cx="258" cy="258"/>
                </a:xfrm>
                <a:prstGeom prst="rect">
                  <a:avLst/>
                </a:prstGeom>
                <a:solidFill>
                  <a:srgbClr val="FF5A33"/>
                </a:solidFill>
                <a:ln w="190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lg" len="lg"/>
                </a:ln>
              </p:spPr>
              <p:txBody>
                <a:bodyPr wrap="none" lIns="90000" tIns="46800" rIns="90000" bIns="4680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</p:grpSp>
      </p:grpSp>
      <p:sp>
        <p:nvSpPr>
          <p:cNvPr id="44" name="文本框 43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课堂练习</a:t>
            </a:r>
          </a:p>
        </p:txBody>
      </p:sp>
      <p:pic>
        <p:nvPicPr>
          <p:cNvPr id="45" name="图片 4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3311" y="3722075"/>
            <a:ext cx="2845650" cy="2845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1314648" y="1437866"/>
            <a:ext cx="1019693" cy="268837"/>
          </a:xfrm>
          <a:custGeom>
            <a:avLst/>
            <a:gdLst/>
            <a:ahLst/>
            <a:cxnLst/>
            <a:rect l="l" t="t" r="r" b="b"/>
            <a:pathLst>
              <a:path w="1019693" h="268837">
                <a:moveTo>
                  <a:pt x="792411" y="203734"/>
                </a:moveTo>
                <a:cubicBezTo>
                  <a:pt x="795324" y="203538"/>
                  <a:pt x="800515" y="205065"/>
                  <a:pt x="807985" y="208315"/>
                </a:cubicBezTo>
                <a:cubicBezTo>
                  <a:pt x="822923" y="214814"/>
                  <a:pt x="832870" y="221390"/>
                  <a:pt x="837824" y="228044"/>
                </a:cubicBezTo>
                <a:cubicBezTo>
                  <a:pt x="842779" y="234698"/>
                  <a:pt x="844010" y="243144"/>
                  <a:pt x="841517" y="253382"/>
                </a:cubicBezTo>
                <a:cubicBezTo>
                  <a:pt x="839024" y="263620"/>
                  <a:pt x="833781" y="264748"/>
                  <a:pt x="825788" y="256768"/>
                </a:cubicBezTo>
                <a:cubicBezTo>
                  <a:pt x="817795" y="248787"/>
                  <a:pt x="810344" y="240480"/>
                  <a:pt x="803436" y="231848"/>
                </a:cubicBezTo>
                <a:cubicBezTo>
                  <a:pt x="798103" y="224221"/>
                  <a:pt x="793793" y="216767"/>
                  <a:pt x="790506" y="209487"/>
                </a:cubicBezTo>
                <a:cubicBezTo>
                  <a:pt x="788863" y="205847"/>
                  <a:pt x="789498" y="203929"/>
                  <a:pt x="792411" y="203734"/>
                </a:cubicBezTo>
                <a:close/>
                <a:moveTo>
                  <a:pt x="182811" y="203734"/>
                </a:moveTo>
                <a:cubicBezTo>
                  <a:pt x="185724" y="203538"/>
                  <a:pt x="190915" y="205065"/>
                  <a:pt x="198384" y="208315"/>
                </a:cubicBezTo>
                <a:cubicBezTo>
                  <a:pt x="213323" y="214814"/>
                  <a:pt x="223270" y="221390"/>
                  <a:pt x="228224" y="228044"/>
                </a:cubicBezTo>
                <a:cubicBezTo>
                  <a:pt x="233179" y="234698"/>
                  <a:pt x="234410" y="243144"/>
                  <a:pt x="231917" y="253382"/>
                </a:cubicBezTo>
                <a:cubicBezTo>
                  <a:pt x="229424" y="263620"/>
                  <a:pt x="224181" y="264748"/>
                  <a:pt x="216188" y="256768"/>
                </a:cubicBezTo>
                <a:cubicBezTo>
                  <a:pt x="208195" y="248787"/>
                  <a:pt x="200744" y="240480"/>
                  <a:pt x="193836" y="231848"/>
                </a:cubicBezTo>
                <a:cubicBezTo>
                  <a:pt x="188503" y="224221"/>
                  <a:pt x="184193" y="216767"/>
                  <a:pt x="180907" y="209487"/>
                </a:cubicBezTo>
                <a:cubicBezTo>
                  <a:pt x="179263" y="205847"/>
                  <a:pt x="179898" y="203929"/>
                  <a:pt x="182811" y="203734"/>
                </a:cubicBezTo>
                <a:close/>
                <a:moveTo>
                  <a:pt x="980241" y="188688"/>
                </a:moveTo>
                <a:cubicBezTo>
                  <a:pt x="977325" y="188852"/>
                  <a:pt x="974489" y="189959"/>
                  <a:pt x="971732" y="192009"/>
                </a:cubicBezTo>
                <a:cubicBezTo>
                  <a:pt x="966220" y="196108"/>
                  <a:pt x="963463" y="201571"/>
                  <a:pt x="963463" y="208398"/>
                </a:cubicBezTo>
                <a:cubicBezTo>
                  <a:pt x="963463" y="215226"/>
                  <a:pt x="966533" y="220351"/>
                  <a:pt x="972672" y="223774"/>
                </a:cubicBezTo>
                <a:cubicBezTo>
                  <a:pt x="978811" y="227197"/>
                  <a:pt x="984820" y="227024"/>
                  <a:pt x="990699" y="223253"/>
                </a:cubicBezTo>
                <a:cubicBezTo>
                  <a:pt x="996577" y="219471"/>
                  <a:pt x="999340" y="214014"/>
                  <a:pt x="998987" y="206882"/>
                </a:cubicBezTo>
                <a:cubicBezTo>
                  <a:pt x="998633" y="199751"/>
                  <a:pt x="995381" y="194464"/>
                  <a:pt x="989229" y="191023"/>
                </a:cubicBezTo>
                <a:cubicBezTo>
                  <a:pt x="986153" y="189302"/>
                  <a:pt x="983157" y="188524"/>
                  <a:pt x="980241" y="188688"/>
                </a:cubicBezTo>
                <a:close/>
                <a:moveTo>
                  <a:pt x="982388" y="168866"/>
                </a:moveTo>
                <a:cubicBezTo>
                  <a:pt x="987163" y="168971"/>
                  <a:pt x="992044" y="170072"/>
                  <a:pt x="997033" y="172168"/>
                </a:cubicBezTo>
                <a:cubicBezTo>
                  <a:pt x="1007011" y="176360"/>
                  <a:pt x="1013637" y="183002"/>
                  <a:pt x="1016911" y="192092"/>
                </a:cubicBezTo>
                <a:cubicBezTo>
                  <a:pt x="1020185" y="201183"/>
                  <a:pt x="1020570" y="210175"/>
                  <a:pt x="1018065" y="219068"/>
                </a:cubicBezTo>
                <a:cubicBezTo>
                  <a:pt x="1015559" y="227960"/>
                  <a:pt x="1010871" y="234766"/>
                  <a:pt x="1004000" y="239485"/>
                </a:cubicBezTo>
                <a:cubicBezTo>
                  <a:pt x="997129" y="244204"/>
                  <a:pt x="988966" y="246564"/>
                  <a:pt x="979509" y="246564"/>
                </a:cubicBezTo>
                <a:cubicBezTo>
                  <a:pt x="970052" y="246564"/>
                  <a:pt x="961488" y="242725"/>
                  <a:pt x="953817" y="235048"/>
                </a:cubicBezTo>
                <a:cubicBezTo>
                  <a:pt x="946146" y="227371"/>
                  <a:pt x="942311" y="219117"/>
                  <a:pt x="942311" y="210287"/>
                </a:cubicBezTo>
                <a:cubicBezTo>
                  <a:pt x="942311" y="201456"/>
                  <a:pt x="944376" y="193733"/>
                  <a:pt x="948506" y="187116"/>
                </a:cubicBezTo>
                <a:cubicBezTo>
                  <a:pt x="952636" y="180499"/>
                  <a:pt x="959262" y="175306"/>
                  <a:pt x="968384" y="171536"/>
                </a:cubicBezTo>
                <a:cubicBezTo>
                  <a:pt x="972945" y="169650"/>
                  <a:pt x="977613" y="168761"/>
                  <a:pt x="982388" y="168866"/>
                </a:cubicBezTo>
                <a:close/>
                <a:moveTo>
                  <a:pt x="520134" y="104434"/>
                </a:moveTo>
                <a:cubicBezTo>
                  <a:pt x="534127" y="103497"/>
                  <a:pt x="545865" y="105549"/>
                  <a:pt x="555349" y="110590"/>
                </a:cubicBezTo>
                <a:cubicBezTo>
                  <a:pt x="567993" y="117313"/>
                  <a:pt x="573561" y="123365"/>
                  <a:pt x="572055" y="128747"/>
                </a:cubicBezTo>
                <a:cubicBezTo>
                  <a:pt x="570548" y="134130"/>
                  <a:pt x="564464" y="136434"/>
                  <a:pt x="553804" y="135659"/>
                </a:cubicBezTo>
                <a:cubicBezTo>
                  <a:pt x="543145" y="134884"/>
                  <a:pt x="528166" y="134496"/>
                  <a:pt x="508868" y="134496"/>
                </a:cubicBezTo>
                <a:cubicBezTo>
                  <a:pt x="489594" y="134496"/>
                  <a:pt x="468889" y="135466"/>
                  <a:pt x="446751" y="137407"/>
                </a:cubicBezTo>
                <a:cubicBezTo>
                  <a:pt x="424612" y="139348"/>
                  <a:pt x="406083" y="141658"/>
                  <a:pt x="391163" y="144337"/>
                </a:cubicBezTo>
                <a:cubicBezTo>
                  <a:pt x="376243" y="147016"/>
                  <a:pt x="363221" y="149546"/>
                  <a:pt x="352096" y="151927"/>
                </a:cubicBezTo>
                <a:cubicBezTo>
                  <a:pt x="340971" y="154309"/>
                  <a:pt x="329393" y="151723"/>
                  <a:pt x="317363" y="144170"/>
                </a:cubicBezTo>
                <a:cubicBezTo>
                  <a:pt x="306462" y="132177"/>
                  <a:pt x="305687" y="126772"/>
                  <a:pt x="315038" y="127957"/>
                </a:cubicBezTo>
                <a:cubicBezTo>
                  <a:pt x="324389" y="129141"/>
                  <a:pt x="340410" y="128769"/>
                  <a:pt x="363100" y="126841"/>
                </a:cubicBezTo>
                <a:cubicBezTo>
                  <a:pt x="385790" y="124912"/>
                  <a:pt x="410012" y="121994"/>
                  <a:pt x="435765" y="118088"/>
                </a:cubicBezTo>
                <a:cubicBezTo>
                  <a:pt x="461519" y="114181"/>
                  <a:pt x="484727" y="110274"/>
                  <a:pt x="505389" y="106367"/>
                </a:cubicBezTo>
                <a:cubicBezTo>
                  <a:pt x="510554" y="105391"/>
                  <a:pt x="515469" y="104746"/>
                  <a:pt x="520134" y="104434"/>
                </a:cubicBezTo>
                <a:close/>
                <a:moveTo>
                  <a:pt x="789697" y="90713"/>
                </a:moveTo>
                <a:cubicBezTo>
                  <a:pt x="781964" y="91872"/>
                  <a:pt x="769354" y="94548"/>
                  <a:pt x="751867" y="98740"/>
                </a:cubicBezTo>
                <a:lnTo>
                  <a:pt x="751867" y="109846"/>
                </a:lnTo>
                <a:cubicBezTo>
                  <a:pt x="760387" y="109152"/>
                  <a:pt x="767636" y="107614"/>
                  <a:pt x="773614" y="105233"/>
                </a:cubicBezTo>
                <a:cubicBezTo>
                  <a:pt x="779592" y="102851"/>
                  <a:pt x="785049" y="103496"/>
                  <a:pt x="789985" y="107167"/>
                </a:cubicBezTo>
                <a:cubicBezTo>
                  <a:pt x="794922" y="110839"/>
                  <a:pt x="795260" y="114345"/>
                  <a:pt x="791000" y="117688"/>
                </a:cubicBezTo>
                <a:cubicBezTo>
                  <a:pt x="786739" y="121030"/>
                  <a:pt x="780522" y="123306"/>
                  <a:pt x="772349" y="124515"/>
                </a:cubicBezTo>
                <a:cubicBezTo>
                  <a:pt x="764176" y="125724"/>
                  <a:pt x="757349" y="125938"/>
                  <a:pt x="751867" y="125157"/>
                </a:cubicBezTo>
                <a:lnTo>
                  <a:pt x="751867" y="134347"/>
                </a:lnTo>
                <a:cubicBezTo>
                  <a:pt x="757299" y="134446"/>
                  <a:pt x="764015" y="133110"/>
                  <a:pt x="772014" y="130338"/>
                </a:cubicBezTo>
                <a:cubicBezTo>
                  <a:pt x="780014" y="127566"/>
                  <a:pt x="786438" y="128351"/>
                  <a:pt x="791288" y="132691"/>
                </a:cubicBezTo>
                <a:cubicBezTo>
                  <a:pt x="796137" y="137032"/>
                  <a:pt x="795554" y="140555"/>
                  <a:pt x="789539" y="143258"/>
                </a:cubicBezTo>
                <a:cubicBezTo>
                  <a:pt x="783524" y="145962"/>
                  <a:pt x="777056" y="147900"/>
                  <a:pt x="770135" y="149072"/>
                </a:cubicBezTo>
                <a:cubicBezTo>
                  <a:pt x="763215" y="150244"/>
                  <a:pt x="757125" y="149664"/>
                  <a:pt x="751867" y="147332"/>
                </a:cubicBezTo>
                <a:lnTo>
                  <a:pt x="751867" y="160039"/>
                </a:lnTo>
                <a:cubicBezTo>
                  <a:pt x="758911" y="160113"/>
                  <a:pt x="766421" y="158770"/>
                  <a:pt x="774396" y="156011"/>
                </a:cubicBezTo>
                <a:cubicBezTo>
                  <a:pt x="782370" y="153251"/>
                  <a:pt x="788779" y="154030"/>
                  <a:pt x="793622" y="158346"/>
                </a:cubicBezTo>
                <a:cubicBezTo>
                  <a:pt x="798466" y="162662"/>
                  <a:pt x="798118" y="166178"/>
                  <a:pt x="792581" y="168894"/>
                </a:cubicBezTo>
                <a:cubicBezTo>
                  <a:pt x="787043" y="171610"/>
                  <a:pt x="780014" y="173365"/>
                  <a:pt x="771494" y="174159"/>
                </a:cubicBezTo>
                <a:cubicBezTo>
                  <a:pt x="762973" y="174952"/>
                  <a:pt x="756332" y="174959"/>
                  <a:pt x="751569" y="174177"/>
                </a:cubicBezTo>
                <a:cubicBezTo>
                  <a:pt x="750962" y="183578"/>
                  <a:pt x="750670" y="187814"/>
                  <a:pt x="750695" y="186883"/>
                </a:cubicBezTo>
                <a:cubicBezTo>
                  <a:pt x="772064" y="184589"/>
                  <a:pt x="789161" y="182437"/>
                  <a:pt x="801985" y="180428"/>
                </a:cubicBezTo>
                <a:cubicBezTo>
                  <a:pt x="802716" y="155202"/>
                  <a:pt x="803082" y="135587"/>
                  <a:pt x="803082" y="121585"/>
                </a:cubicBezTo>
                <a:cubicBezTo>
                  <a:pt x="803082" y="107943"/>
                  <a:pt x="802785" y="99097"/>
                  <a:pt x="802189" y="95047"/>
                </a:cubicBezTo>
                <a:cubicBezTo>
                  <a:pt x="801594" y="90998"/>
                  <a:pt x="797430" y="89553"/>
                  <a:pt x="789697" y="90713"/>
                </a:cubicBezTo>
                <a:close/>
                <a:moveTo>
                  <a:pt x="180097" y="90713"/>
                </a:moveTo>
                <a:cubicBezTo>
                  <a:pt x="172364" y="91872"/>
                  <a:pt x="159754" y="94548"/>
                  <a:pt x="142267" y="98740"/>
                </a:cubicBezTo>
                <a:lnTo>
                  <a:pt x="142267" y="109846"/>
                </a:lnTo>
                <a:cubicBezTo>
                  <a:pt x="150787" y="109152"/>
                  <a:pt x="158036" y="107614"/>
                  <a:pt x="164015" y="105233"/>
                </a:cubicBezTo>
                <a:cubicBezTo>
                  <a:pt x="169992" y="102851"/>
                  <a:pt x="175449" y="103496"/>
                  <a:pt x="180385" y="107167"/>
                </a:cubicBezTo>
                <a:cubicBezTo>
                  <a:pt x="185322" y="110839"/>
                  <a:pt x="185660" y="114345"/>
                  <a:pt x="181399" y="117688"/>
                </a:cubicBezTo>
                <a:cubicBezTo>
                  <a:pt x="177139" y="121030"/>
                  <a:pt x="170922" y="123306"/>
                  <a:pt x="162749" y="124515"/>
                </a:cubicBezTo>
                <a:cubicBezTo>
                  <a:pt x="154576" y="125724"/>
                  <a:pt x="147749" y="125938"/>
                  <a:pt x="142267" y="125157"/>
                </a:cubicBezTo>
                <a:lnTo>
                  <a:pt x="142267" y="134347"/>
                </a:lnTo>
                <a:cubicBezTo>
                  <a:pt x="147699" y="134446"/>
                  <a:pt x="154415" y="133110"/>
                  <a:pt x="162414" y="130338"/>
                </a:cubicBezTo>
                <a:cubicBezTo>
                  <a:pt x="170414" y="127566"/>
                  <a:pt x="176838" y="128351"/>
                  <a:pt x="181688" y="132691"/>
                </a:cubicBezTo>
                <a:cubicBezTo>
                  <a:pt x="186537" y="137032"/>
                  <a:pt x="185954" y="140555"/>
                  <a:pt x="179939" y="143258"/>
                </a:cubicBezTo>
                <a:cubicBezTo>
                  <a:pt x="173924" y="145962"/>
                  <a:pt x="167456" y="147900"/>
                  <a:pt x="160536" y="149072"/>
                </a:cubicBezTo>
                <a:cubicBezTo>
                  <a:pt x="153615" y="150244"/>
                  <a:pt x="147525" y="149664"/>
                  <a:pt x="142267" y="147332"/>
                </a:cubicBezTo>
                <a:lnTo>
                  <a:pt x="142267" y="160039"/>
                </a:lnTo>
                <a:cubicBezTo>
                  <a:pt x="149311" y="160113"/>
                  <a:pt x="156821" y="158770"/>
                  <a:pt x="164796" y="156011"/>
                </a:cubicBezTo>
                <a:cubicBezTo>
                  <a:pt x="172770" y="153251"/>
                  <a:pt x="179179" y="154030"/>
                  <a:pt x="184022" y="158346"/>
                </a:cubicBezTo>
                <a:cubicBezTo>
                  <a:pt x="188866" y="162662"/>
                  <a:pt x="188518" y="166178"/>
                  <a:pt x="182981" y="168894"/>
                </a:cubicBezTo>
                <a:cubicBezTo>
                  <a:pt x="177443" y="171610"/>
                  <a:pt x="170414" y="173365"/>
                  <a:pt x="161894" y="174159"/>
                </a:cubicBezTo>
                <a:cubicBezTo>
                  <a:pt x="153373" y="174952"/>
                  <a:pt x="146732" y="174959"/>
                  <a:pt x="141969" y="174177"/>
                </a:cubicBezTo>
                <a:cubicBezTo>
                  <a:pt x="141361" y="183578"/>
                  <a:pt x="141070" y="187814"/>
                  <a:pt x="141095" y="186883"/>
                </a:cubicBezTo>
                <a:cubicBezTo>
                  <a:pt x="162464" y="184589"/>
                  <a:pt x="179561" y="182437"/>
                  <a:pt x="192385" y="180428"/>
                </a:cubicBezTo>
                <a:cubicBezTo>
                  <a:pt x="193116" y="155202"/>
                  <a:pt x="193482" y="135587"/>
                  <a:pt x="193482" y="121585"/>
                </a:cubicBezTo>
                <a:cubicBezTo>
                  <a:pt x="193482" y="107943"/>
                  <a:pt x="193185" y="99097"/>
                  <a:pt x="192589" y="95047"/>
                </a:cubicBezTo>
                <a:cubicBezTo>
                  <a:pt x="191994" y="90998"/>
                  <a:pt x="187830" y="89553"/>
                  <a:pt x="180097" y="90713"/>
                </a:cubicBezTo>
                <a:close/>
                <a:moveTo>
                  <a:pt x="652011" y="16251"/>
                </a:moveTo>
                <a:cubicBezTo>
                  <a:pt x="653395" y="16044"/>
                  <a:pt x="655172" y="16144"/>
                  <a:pt x="657342" y="16550"/>
                </a:cubicBezTo>
                <a:cubicBezTo>
                  <a:pt x="666024" y="18174"/>
                  <a:pt x="673441" y="20813"/>
                  <a:pt x="679592" y="24465"/>
                </a:cubicBezTo>
                <a:cubicBezTo>
                  <a:pt x="685744" y="28118"/>
                  <a:pt x="687458" y="32902"/>
                  <a:pt x="684736" y="38818"/>
                </a:cubicBezTo>
                <a:cubicBezTo>
                  <a:pt x="682014" y="44734"/>
                  <a:pt x="680653" y="64516"/>
                  <a:pt x="680653" y="98163"/>
                </a:cubicBezTo>
                <a:cubicBezTo>
                  <a:pt x="682116" y="98275"/>
                  <a:pt x="686367" y="97137"/>
                  <a:pt x="693405" y="94750"/>
                </a:cubicBezTo>
                <a:cubicBezTo>
                  <a:pt x="700444" y="92362"/>
                  <a:pt x="706108" y="93838"/>
                  <a:pt x="710400" y="99177"/>
                </a:cubicBezTo>
                <a:cubicBezTo>
                  <a:pt x="714691" y="104516"/>
                  <a:pt x="713094" y="108411"/>
                  <a:pt x="705609" y="110860"/>
                </a:cubicBezTo>
                <a:cubicBezTo>
                  <a:pt x="698124" y="113310"/>
                  <a:pt x="689750" y="115527"/>
                  <a:pt x="680485" y="117511"/>
                </a:cubicBezTo>
                <a:cubicBezTo>
                  <a:pt x="679816" y="134837"/>
                  <a:pt x="679481" y="149788"/>
                  <a:pt x="679481" y="162364"/>
                </a:cubicBezTo>
                <a:cubicBezTo>
                  <a:pt x="689725" y="156919"/>
                  <a:pt x="699681" y="152058"/>
                  <a:pt x="709348" y="147779"/>
                </a:cubicBezTo>
                <a:cubicBezTo>
                  <a:pt x="719016" y="143500"/>
                  <a:pt x="722948" y="144319"/>
                  <a:pt x="721143" y="150235"/>
                </a:cubicBezTo>
                <a:cubicBezTo>
                  <a:pt x="719339" y="156150"/>
                  <a:pt x="706477" y="166165"/>
                  <a:pt x="682559" y="180279"/>
                </a:cubicBezTo>
                <a:cubicBezTo>
                  <a:pt x="658642" y="194393"/>
                  <a:pt x="644187" y="203909"/>
                  <a:pt x="639195" y="208826"/>
                </a:cubicBezTo>
                <a:cubicBezTo>
                  <a:pt x="634203" y="213744"/>
                  <a:pt x="627391" y="211973"/>
                  <a:pt x="618759" y="203515"/>
                </a:cubicBezTo>
                <a:cubicBezTo>
                  <a:pt x="610127" y="195057"/>
                  <a:pt x="607597" y="190192"/>
                  <a:pt x="611168" y="188921"/>
                </a:cubicBezTo>
                <a:cubicBezTo>
                  <a:pt x="614740" y="187649"/>
                  <a:pt x="618042" y="186828"/>
                  <a:pt x="621075" y="186456"/>
                </a:cubicBezTo>
                <a:cubicBezTo>
                  <a:pt x="624107" y="186084"/>
                  <a:pt x="629911" y="184031"/>
                  <a:pt x="638488" y="180298"/>
                </a:cubicBezTo>
                <a:cubicBezTo>
                  <a:pt x="647064" y="176565"/>
                  <a:pt x="653677" y="173036"/>
                  <a:pt x="658328" y="169712"/>
                </a:cubicBezTo>
                <a:lnTo>
                  <a:pt x="658328" y="122813"/>
                </a:lnTo>
                <a:cubicBezTo>
                  <a:pt x="656605" y="123557"/>
                  <a:pt x="653330" y="124521"/>
                  <a:pt x="648506" y="125706"/>
                </a:cubicBezTo>
                <a:cubicBezTo>
                  <a:pt x="643681" y="126890"/>
                  <a:pt x="638813" y="127272"/>
                  <a:pt x="633902" y="126850"/>
                </a:cubicBezTo>
                <a:cubicBezTo>
                  <a:pt x="628991" y="126428"/>
                  <a:pt x="624247" y="123570"/>
                  <a:pt x="619670" y="118274"/>
                </a:cubicBezTo>
                <a:cubicBezTo>
                  <a:pt x="615094" y="112978"/>
                  <a:pt x="616570" y="110070"/>
                  <a:pt x="624098" y="109549"/>
                </a:cubicBezTo>
                <a:cubicBezTo>
                  <a:pt x="631626" y="109028"/>
                  <a:pt x="643036" y="107025"/>
                  <a:pt x="658328" y="103540"/>
                </a:cubicBezTo>
                <a:cubicBezTo>
                  <a:pt x="658328" y="94672"/>
                  <a:pt x="657947" y="81646"/>
                  <a:pt x="657184" y="64463"/>
                </a:cubicBezTo>
                <a:cubicBezTo>
                  <a:pt x="656422" y="47280"/>
                  <a:pt x="654087" y="34592"/>
                  <a:pt x="650180" y="26400"/>
                </a:cubicBezTo>
                <a:cubicBezTo>
                  <a:pt x="647250" y="20256"/>
                  <a:pt x="647861" y="16874"/>
                  <a:pt x="652011" y="16251"/>
                </a:cubicBezTo>
                <a:close/>
                <a:moveTo>
                  <a:pt x="42411" y="16251"/>
                </a:moveTo>
                <a:cubicBezTo>
                  <a:pt x="43795" y="16044"/>
                  <a:pt x="45572" y="16144"/>
                  <a:pt x="47742" y="16550"/>
                </a:cubicBezTo>
                <a:cubicBezTo>
                  <a:pt x="56424" y="18174"/>
                  <a:pt x="63841" y="20813"/>
                  <a:pt x="69992" y="24465"/>
                </a:cubicBezTo>
                <a:cubicBezTo>
                  <a:pt x="76144" y="28118"/>
                  <a:pt x="77858" y="32902"/>
                  <a:pt x="75136" y="38818"/>
                </a:cubicBezTo>
                <a:cubicBezTo>
                  <a:pt x="72414" y="44734"/>
                  <a:pt x="71053" y="64516"/>
                  <a:pt x="71053" y="98163"/>
                </a:cubicBezTo>
                <a:cubicBezTo>
                  <a:pt x="72516" y="98275"/>
                  <a:pt x="76767" y="97137"/>
                  <a:pt x="83805" y="94750"/>
                </a:cubicBezTo>
                <a:cubicBezTo>
                  <a:pt x="90844" y="92362"/>
                  <a:pt x="96509" y="93838"/>
                  <a:pt x="100800" y="99177"/>
                </a:cubicBezTo>
                <a:cubicBezTo>
                  <a:pt x="105091" y="104516"/>
                  <a:pt x="103494" y="108411"/>
                  <a:pt x="96009" y="110860"/>
                </a:cubicBezTo>
                <a:cubicBezTo>
                  <a:pt x="88524" y="113310"/>
                  <a:pt x="80150" y="115527"/>
                  <a:pt x="70885" y="117511"/>
                </a:cubicBezTo>
                <a:cubicBezTo>
                  <a:pt x="70215" y="134837"/>
                  <a:pt x="69881" y="149788"/>
                  <a:pt x="69881" y="162364"/>
                </a:cubicBezTo>
                <a:cubicBezTo>
                  <a:pt x="80125" y="156919"/>
                  <a:pt x="90081" y="152058"/>
                  <a:pt x="99749" y="147779"/>
                </a:cubicBezTo>
                <a:cubicBezTo>
                  <a:pt x="109416" y="143500"/>
                  <a:pt x="113348" y="144319"/>
                  <a:pt x="111543" y="150235"/>
                </a:cubicBezTo>
                <a:cubicBezTo>
                  <a:pt x="109739" y="156150"/>
                  <a:pt x="96877" y="166165"/>
                  <a:pt x="72959" y="180279"/>
                </a:cubicBezTo>
                <a:cubicBezTo>
                  <a:pt x="49042" y="194393"/>
                  <a:pt x="34587" y="203909"/>
                  <a:pt x="29595" y="208826"/>
                </a:cubicBezTo>
                <a:cubicBezTo>
                  <a:pt x="24603" y="213744"/>
                  <a:pt x="17791" y="211973"/>
                  <a:pt x="9159" y="203515"/>
                </a:cubicBezTo>
                <a:cubicBezTo>
                  <a:pt x="527" y="195057"/>
                  <a:pt x="-2003" y="190192"/>
                  <a:pt x="1568" y="188921"/>
                </a:cubicBezTo>
                <a:cubicBezTo>
                  <a:pt x="5140" y="187649"/>
                  <a:pt x="8442" y="186828"/>
                  <a:pt x="11475" y="186456"/>
                </a:cubicBezTo>
                <a:cubicBezTo>
                  <a:pt x="14507" y="186084"/>
                  <a:pt x="20311" y="184031"/>
                  <a:pt x="28888" y="180298"/>
                </a:cubicBezTo>
                <a:cubicBezTo>
                  <a:pt x="37464" y="176565"/>
                  <a:pt x="44077" y="173036"/>
                  <a:pt x="48728" y="169712"/>
                </a:cubicBezTo>
                <a:lnTo>
                  <a:pt x="48728" y="122813"/>
                </a:lnTo>
                <a:cubicBezTo>
                  <a:pt x="47004" y="123557"/>
                  <a:pt x="43730" y="124521"/>
                  <a:pt x="38906" y="125706"/>
                </a:cubicBezTo>
                <a:cubicBezTo>
                  <a:pt x="34081" y="126890"/>
                  <a:pt x="29213" y="127272"/>
                  <a:pt x="24302" y="126850"/>
                </a:cubicBezTo>
                <a:cubicBezTo>
                  <a:pt x="19391" y="126428"/>
                  <a:pt x="14647" y="123570"/>
                  <a:pt x="10070" y="118274"/>
                </a:cubicBezTo>
                <a:cubicBezTo>
                  <a:pt x="5494" y="112978"/>
                  <a:pt x="6970" y="110070"/>
                  <a:pt x="14498" y="109549"/>
                </a:cubicBezTo>
                <a:cubicBezTo>
                  <a:pt x="22026" y="109028"/>
                  <a:pt x="33436" y="107025"/>
                  <a:pt x="48728" y="103540"/>
                </a:cubicBezTo>
                <a:cubicBezTo>
                  <a:pt x="48728" y="94672"/>
                  <a:pt x="48347" y="81646"/>
                  <a:pt x="47584" y="64463"/>
                </a:cubicBezTo>
                <a:cubicBezTo>
                  <a:pt x="46822" y="47280"/>
                  <a:pt x="44487" y="34592"/>
                  <a:pt x="40580" y="26400"/>
                </a:cubicBezTo>
                <a:cubicBezTo>
                  <a:pt x="37650" y="20256"/>
                  <a:pt x="38260" y="16874"/>
                  <a:pt x="42411" y="16251"/>
                </a:cubicBezTo>
                <a:close/>
                <a:moveTo>
                  <a:pt x="772777" y="179"/>
                </a:moveTo>
                <a:cubicBezTo>
                  <a:pt x="778247" y="1010"/>
                  <a:pt x="784885" y="3261"/>
                  <a:pt x="792692" y="6932"/>
                </a:cubicBezTo>
                <a:cubicBezTo>
                  <a:pt x="800500" y="10603"/>
                  <a:pt x="802961" y="14590"/>
                  <a:pt x="800078" y="18894"/>
                </a:cubicBezTo>
                <a:cubicBezTo>
                  <a:pt x="797194" y="23197"/>
                  <a:pt x="793185" y="30552"/>
                  <a:pt x="788051" y="40958"/>
                </a:cubicBezTo>
                <a:cubicBezTo>
                  <a:pt x="796373" y="39568"/>
                  <a:pt x="804040" y="37665"/>
                  <a:pt x="811054" y="35246"/>
                </a:cubicBezTo>
                <a:cubicBezTo>
                  <a:pt x="818067" y="32828"/>
                  <a:pt x="824160" y="34198"/>
                  <a:pt x="829332" y="39358"/>
                </a:cubicBezTo>
                <a:cubicBezTo>
                  <a:pt x="834504" y="44517"/>
                  <a:pt x="834721" y="48216"/>
                  <a:pt x="829983" y="50455"/>
                </a:cubicBezTo>
                <a:cubicBezTo>
                  <a:pt x="825245" y="52693"/>
                  <a:pt x="818864" y="54619"/>
                  <a:pt x="810840" y="56231"/>
                </a:cubicBezTo>
                <a:lnTo>
                  <a:pt x="783642" y="61645"/>
                </a:lnTo>
                <a:cubicBezTo>
                  <a:pt x="780851" y="69334"/>
                  <a:pt x="778433" y="74890"/>
                  <a:pt x="776386" y="78313"/>
                </a:cubicBezTo>
                <a:cubicBezTo>
                  <a:pt x="786680" y="76230"/>
                  <a:pt x="793585" y="73765"/>
                  <a:pt x="797101" y="70918"/>
                </a:cubicBezTo>
                <a:cubicBezTo>
                  <a:pt x="800617" y="68072"/>
                  <a:pt x="806028" y="68122"/>
                  <a:pt x="813333" y="71067"/>
                </a:cubicBezTo>
                <a:cubicBezTo>
                  <a:pt x="820638" y="74013"/>
                  <a:pt x="826616" y="77969"/>
                  <a:pt x="831267" y="82936"/>
                </a:cubicBezTo>
                <a:cubicBezTo>
                  <a:pt x="835918" y="87903"/>
                  <a:pt x="836472" y="92526"/>
                  <a:pt x="832932" y="96805"/>
                </a:cubicBezTo>
                <a:cubicBezTo>
                  <a:pt x="829391" y="101084"/>
                  <a:pt x="827242" y="109611"/>
                  <a:pt x="826486" y="122385"/>
                </a:cubicBezTo>
                <a:cubicBezTo>
                  <a:pt x="825729" y="135159"/>
                  <a:pt x="824979" y="153546"/>
                  <a:pt x="824234" y="177545"/>
                </a:cubicBezTo>
                <a:cubicBezTo>
                  <a:pt x="836104" y="175275"/>
                  <a:pt x="845923" y="173542"/>
                  <a:pt x="853693" y="172345"/>
                </a:cubicBezTo>
                <a:cubicBezTo>
                  <a:pt x="861463" y="171148"/>
                  <a:pt x="868613" y="174314"/>
                  <a:pt x="875143" y="181842"/>
                </a:cubicBezTo>
                <a:cubicBezTo>
                  <a:pt x="881673" y="189370"/>
                  <a:pt x="881471" y="193674"/>
                  <a:pt x="874538" y="194753"/>
                </a:cubicBezTo>
                <a:cubicBezTo>
                  <a:pt x="867605" y="195832"/>
                  <a:pt x="858484" y="196176"/>
                  <a:pt x="847173" y="195785"/>
                </a:cubicBezTo>
                <a:cubicBezTo>
                  <a:pt x="835862" y="195395"/>
                  <a:pt x="820991" y="196164"/>
                  <a:pt x="802561" y="198092"/>
                </a:cubicBezTo>
                <a:cubicBezTo>
                  <a:pt x="784132" y="200021"/>
                  <a:pt x="766923" y="202151"/>
                  <a:pt x="750937" y="204482"/>
                </a:cubicBezTo>
                <a:lnTo>
                  <a:pt x="749672" y="204681"/>
                </a:lnTo>
                <a:lnTo>
                  <a:pt x="750034" y="204799"/>
                </a:lnTo>
                <a:cubicBezTo>
                  <a:pt x="756825" y="208184"/>
                  <a:pt x="762272" y="211924"/>
                  <a:pt x="766378" y="216017"/>
                </a:cubicBezTo>
                <a:cubicBezTo>
                  <a:pt x="770706" y="220519"/>
                  <a:pt x="770129" y="224658"/>
                  <a:pt x="764647" y="228434"/>
                </a:cubicBezTo>
                <a:cubicBezTo>
                  <a:pt x="759166" y="232211"/>
                  <a:pt x="751495" y="238238"/>
                  <a:pt x="741635" y="246517"/>
                </a:cubicBezTo>
                <a:cubicBezTo>
                  <a:pt x="731775" y="254796"/>
                  <a:pt x="719903" y="261347"/>
                  <a:pt x="706018" y="266172"/>
                </a:cubicBezTo>
                <a:cubicBezTo>
                  <a:pt x="692134" y="270996"/>
                  <a:pt x="689784" y="269272"/>
                  <a:pt x="698968" y="261000"/>
                </a:cubicBezTo>
                <a:cubicBezTo>
                  <a:pt x="708152" y="252728"/>
                  <a:pt x="716337" y="244241"/>
                  <a:pt x="723524" y="235541"/>
                </a:cubicBezTo>
                <a:cubicBezTo>
                  <a:pt x="730711" y="226841"/>
                  <a:pt x="735229" y="218695"/>
                  <a:pt x="737077" y="211105"/>
                </a:cubicBezTo>
                <a:cubicBezTo>
                  <a:pt x="737539" y="209208"/>
                  <a:pt x="738155" y="207653"/>
                  <a:pt x="738926" y="206442"/>
                </a:cubicBezTo>
                <a:lnTo>
                  <a:pt x="739025" y="206349"/>
                </a:lnTo>
                <a:lnTo>
                  <a:pt x="730426" y="207696"/>
                </a:lnTo>
                <a:cubicBezTo>
                  <a:pt x="724746" y="208673"/>
                  <a:pt x="720222" y="209555"/>
                  <a:pt x="716855" y="210343"/>
                </a:cubicBezTo>
                <a:cubicBezTo>
                  <a:pt x="710121" y="211918"/>
                  <a:pt x="702769" y="209378"/>
                  <a:pt x="694801" y="202724"/>
                </a:cubicBezTo>
                <a:cubicBezTo>
                  <a:pt x="686832" y="196071"/>
                  <a:pt x="689099" y="192744"/>
                  <a:pt x="701600" y="192744"/>
                </a:cubicBezTo>
                <a:cubicBezTo>
                  <a:pt x="711621" y="192744"/>
                  <a:pt x="721748" y="192105"/>
                  <a:pt x="731980" y="190827"/>
                </a:cubicBezTo>
                <a:cubicBezTo>
                  <a:pt x="732687" y="178127"/>
                  <a:pt x="733040" y="160107"/>
                  <a:pt x="733040" y="136766"/>
                </a:cubicBezTo>
                <a:cubicBezTo>
                  <a:pt x="733040" y="114255"/>
                  <a:pt x="731096" y="99472"/>
                  <a:pt x="727208" y="92415"/>
                </a:cubicBezTo>
                <a:cubicBezTo>
                  <a:pt x="723320" y="85358"/>
                  <a:pt x="724672" y="82437"/>
                  <a:pt x="731263" y="83653"/>
                </a:cubicBezTo>
                <a:cubicBezTo>
                  <a:pt x="737855" y="84868"/>
                  <a:pt x="741774" y="85451"/>
                  <a:pt x="743021" y="85401"/>
                </a:cubicBezTo>
                <a:cubicBezTo>
                  <a:pt x="744267" y="85352"/>
                  <a:pt x="749287" y="84744"/>
                  <a:pt x="758081" y="83578"/>
                </a:cubicBezTo>
                <a:cubicBezTo>
                  <a:pt x="759321" y="79907"/>
                  <a:pt x="761094" y="73532"/>
                  <a:pt x="763401" y="64454"/>
                </a:cubicBezTo>
                <a:cubicBezTo>
                  <a:pt x="756183" y="66004"/>
                  <a:pt x="750586" y="67170"/>
                  <a:pt x="746612" y="67951"/>
                </a:cubicBezTo>
                <a:cubicBezTo>
                  <a:pt x="742636" y="68733"/>
                  <a:pt x="737046" y="66609"/>
                  <a:pt x="729840" y="61579"/>
                </a:cubicBezTo>
                <a:cubicBezTo>
                  <a:pt x="722635" y="56550"/>
                  <a:pt x="723311" y="53025"/>
                  <a:pt x="731868" y="51003"/>
                </a:cubicBezTo>
                <a:cubicBezTo>
                  <a:pt x="740426" y="48982"/>
                  <a:pt x="751867" y="46991"/>
                  <a:pt x="766192" y="45032"/>
                </a:cubicBezTo>
                <a:cubicBezTo>
                  <a:pt x="767444" y="40629"/>
                  <a:pt x="768458" y="34325"/>
                  <a:pt x="769233" y="26121"/>
                </a:cubicBezTo>
                <a:cubicBezTo>
                  <a:pt x="770009" y="17917"/>
                  <a:pt x="769425" y="11335"/>
                  <a:pt x="767484" y="6374"/>
                </a:cubicBezTo>
                <a:cubicBezTo>
                  <a:pt x="765544" y="1413"/>
                  <a:pt x="767308" y="-652"/>
                  <a:pt x="772777" y="179"/>
                </a:cubicBezTo>
                <a:close/>
                <a:moveTo>
                  <a:pt x="163177" y="179"/>
                </a:moveTo>
                <a:cubicBezTo>
                  <a:pt x="168647" y="1010"/>
                  <a:pt x="175285" y="3261"/>
                  <a:pt x="183092" y="6932"/>
                </a:cubicBezTo>
                <a:cubicBezTo>
                  <a:pt x="190900" y="10603"/>
                  <a:pt x="193361" y="14590"/>
                  <a:pt x="190478" y="18894"/>
                </a:cubicBezTo>
                <a:cubicBezTo>
                  <a:pt x="187594" y="23197"/>
                  <a:pt x="183585" y="30552"/>
                  <a:pt x="178451" y="40958"/>
                </a:cubicBezTo>
                <a:cubicBezTo>
                  <a:pt x="186773" y="39568"/>
                  <a:pt x="194440" y="37665"/>
                  <a:pt x="201454" y="35246"/>
                </a:cubicBezTo>
                <a:cubicBezTo>
                  <a:pt x="208468" y="32828"/>
                  <a:pt x="214560" y="34198"/>
                  <a:pt x="219732" y="39358"/>
                </a:cubicBezTo>
                <a:cubicBezTo>
                  <a:pt x="224904" y="44517"/>
                  <a:pt x="225121" y="48216"/>
                  <a:pt x="220383" y="50455"/>
                </a:cubicBezTo>
                <a:cubicBezTo>
                  <a:pt x="215645" y="52693"/>
                  <a:pt x="209264" y="54619"/>
                  <a:pt x="201240" y="56231"/>
                </a:cubicBezTo>
                <a:lnTo>
                  <a:pt x="174042" y="61645"/>
                </a:lnTo>
                <a:cubicBezTo>
                  <a:pt x="171251" y="69334"/>
                  <a:pt x="168833" y="74890"/>
                  <a:pt x="166786" y="78313"/>
                </a:cubicBezTo>
                <a:cubicBezTo>
                  <a:pt x="177080" y="76230"/>
                  <a:pt x="183985" y="73765"/>
                  <a:pt x="187501" y="70918"/>
                </a:cubicBezTo>
                <a:cubicBezTo>
                  <a:pt x="191017" y="68072"/>
                  <a:pt x="196428" y="68122"/>
                  <a:pt x="203733" y="71067"/>
                </a:cubicBezTo>
                <a:cubicBezTo>
                  <a:pt x="211038" y="74013"/>
                  <a:pt x="217016" y="77969"/>
                  <a:pt x="221667" y="82936"/>
                </a:cubicBezTo>
                <a:cubicBezTo>
                  <a:pt x="226318" y="87903"/>
                  <a:pt x="226873" y="92526"/>
                  <a:pt x="223332" y="96805"/>
                </a:cubicBezTo>
                <a:cubicBezTo>
                  <a:pt x="219791" y="101084"/>
                  <a:pt x="217642" y="109611"/>
                  <a:pt x="216886" y="122385"/>
                </a:cubicBezTo>
                <a:cubicBezTo>
                  <a:pt x="216129" y="135159"/>
                  <a:pt x="215379" y="153546"/>
                  <a:pt x="214635" y="177545"/>
                </a:cubicBezTo>
                <a:cubicBezTo>
                  <a:pt x="226504" y="175275"/>
                  <a:pt x="236323" y="173542"/>
                  <a:pt x="244093" y="172345"/>
                </a:cubicBezTo>
                <a:cubicBezTo>
                  <a:pt x="251863" y="171148"/>
                  <a:pt x="259013" y="174314"/>
                  <a:pt x="265543" y="181842"/>
                </a:cubicBezTo>
                <a:cubicBezTo>
                  <a:pt x="272073" y="189370"/>
                  <a:pt x="271871" y="193674"/>
                  <a:pt x="264939" y="194753"/>
                </a:cubicBezTo>
                <a:cubicBezTo>
                  <a:pt x="258006" y="195832"/>
                  <a:pt x="248884" y="196176"/>
                  <a:pt x="237573" y="195785"/>
                </a:cubicBezTo>
                <a:cubicBezTo>
                  <a:pt x="226262" y="195395"/>
                  <a:pt x="211391" y="196164"/>
                  <a:pt x="192961" y="198092"/>
                </a:cubicBezTo>
                <a:cubicBezTo>
                  <a:pt x="174532" y="200021"/>
                  <a:pt x="157323" y="202151"/>
                  <a:pt x="141337" y="204482"/>
                </a:cubicBezTo>
                <a:lnTo>
                  <a:pt x="140072" y="204681"/>
                </a:lnTo>
                <a:lnTo>
                  <a:pt x="140435" y="204799"/>
                </a:lnTo>
                <a:cubicBezTo>
                  <a:pt x="147225" y="208184"/>
                  <a:pt x="152672" y="211924"/>
                  <a:pt x="156778" y="216017"/>
                </a:cubicBezTo>
                <a:cubicBezTo>
                  <a:pt x="161106" y="220519"/>
                  <a:pt x="160529" y="224658"/>
                  <a:pt x="155047" y="228434"/>
                </a:cubicBezTo>
                <a:cubicBezTo>
                  <a:pt x="149566" y="232211"/>
                  <a:pt x="141895" y="238238"/>
                  <a:pt x="132035" y="246517"/>
                </a:cubicBezTo>
                <a:cubicBezTo>
                  <a:pt x="122175" y="254796"/>
                  <a:pt x="110303" y="261347"/>
                  <a:pt x="96418" y="266172"/>
                </a:cubicBezTo>
                <a:cubicBezTo>
                  <a:pt x="82534" y="270996"/>
                  <a:pt x="80184" y="269272"/>
                  <a:pt x="89368" y="261000"/>
                </a:cubicBezTo>
                <a:cubicBezTo>
                  <a:pt x="98552" y="252728"/>
                  <a:pt x="106737" y="244241"/>
                  <a:pt x="113924" y="235541"/>
                </a:cubicBezTo>
                <a:cubicBezTo>
                  <a:pt x="121112" y="226841"/>
                  <a:pt x="125629" y="218695"/>
                  <a:pt x="127477" y="211105"/>
                </a:cubicBezTo>
                <a:cubicBezTo>
                  <a:pt x="127939" y="209208"/>
                  <a:pt x="128556" y="207653"/>
                  <a:pt x="129326" y="206442"/>
                </a:cubicBezTo>
                <a:lnTo>
                  <a:pt x="129425" y="206349"/>
                </a:lnTo>
                <a:lnTo>
                  <a:pt x="120826" y="207696"/>
                </a:lnTo>
                <a:cubicBezTo>
                  <a:pt x="115146" y="208673"/>
                  <a:pt x="110622" y="209555"/>
                  <a:pt x="107255" y="210343"/>
                </a:cubicBezTo>
                <a:cubicBezTo>
                  <a:pt x="100521" y="211918"/>
                  <a:pt x="93169" y="209378"/>
                  <a:pt x="85201" y="202724"/>
                </a:cubicBezTo>
                <a:cubicBezTo>
                  <a:pt x="77232" y="196071"/>
                  <a:pt x="79499" y="192744"/>
                  <a:pt x="92000" y="192744"/>
                </a:cubicBezTo>
                <a:cubicBezTo>
                  <a:pt x="102021" y="192744"/>
                  <a:pt x="112148" y="192105"/>
                  <a:pt x="122380" y="190827"/>
                </a:cubicBezTo>
                <a:cubicBezTo>
                  <a:pt x="123087" y="178127"/>
                  <a:pt x="123440" y="160107"/>
                  <a:pt x="123440" y="136766"/>
                </a:cubicBezTo>
                <a:cubicBezTo>
                  <a:pt x="123440" y="114255"/>
                  <a:pt x="121496" y="99472"/>
                  <a:pt x="117608" y="92415"/>
                </a:cubicBezTo>
                <a:cubicBezTo>
                  <a:pt x="113720" y="85358"/>
                  <a:pt x="115072" y="82437"/>
                  <a:pt x="121663" y="83653"/>
                </a:cubicBezTo>
                <a:cubicBezTo>
                  <a:pt x="128255" y="84868"/>
                  <a:pt x="132174" y="85451"/>
                  <a:pt x="133421" y="85401"/>
                </a:cubicBezTo>
                <a:cubicBezTo>
                  <a:pt x="134668" y="85352"/>
                  <a:pt x="139687" y="84744"/>
                  <a:pt x="148480" y="83578"/>
                </a:cubicBezTo>
                <a:cubicBezTo>
                  <a:pt x="149721" y="79907"/>
                  <a:pt x="151494" y="73532"/>
                  <a:pt x="153801" y="64454"/>
                </a:cubicBezTo>
                <a:cubicBezTo>
                  <a:pt x="146583" y="66004"/>
                  <a:pt x="140986" y="67170"/>
                  <a:pt x="137011" y="67951"/>
                </a:cubicBezTo>
                <a:cubicBezTo>
                  <a:pt x="133036" y="68733"/>
                  <a:pt x="127446" y="66609"/>
                  <a:pt x="120240" y="61579"/>
                </a:cubicBezTo>
                <a:cubicBezTo>
                  <a:pt x="113035" y="56550"/>
                  <a:pt x="113710" y="53025"/>
                  <a:pt x="122268" y="51003"/>
                </a:cubicBezTo>
                <a:cubicBezTo>
                  <a:pt x="130826" y="48982"/>
                  <a:pt x="142267" y="46991"/>
                  <a:pt x="156592" y="45032"/>
                </a:cubicBezTo>
                <a:cubicBezTo>
                  <a:pt x="157844" y="40629"/>
                  <a:pt x="158858" y="34325"/>
                  <a:pt x="159633" y="26121"/>
                </a:cubicBezTo>
                <a:cubicBezTo>
                  <a:pt x="160408" y="17917"/>
                  <a:pt x="159826" y="11335"/>
                  <a:pt x="157885" y="6374"/>
                </a:cubicBezTo>
                <a:cubicBezTo>
                  <a:pt x="155944" y="1413"/>
                  <a:pt x="157708" y="-652"/>
                  <a:pt x="163177" y="17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148" name="TextBox 4"/>
          <p:cNvSpPr txBox="1"/>
          <p:nvPr/>
        </p:nvSpPr>
        <p:spPr>
          <a:xfrm>
            <a:off x="565109" y="1960410"/>
            <a:ext cx="9625266" cy="11755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（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）小明准备用图钉固定硬纸条做一个三角形。他应该准备（    ）根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硬纸条，因为三角形有（    ）条边；他应该准备（     ）个图钉，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因为三角形有三个（          ）。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5424" y="4086390"/>
            <a:ext cx="8497887" cy="80618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（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）等边三角形的每个内角都是（     ）</a:t>
            </a:r>
            <a:r>
              <a:rPr kumimoji="0" lang="zh-CN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°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，等腰直角三角形的一个底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角是（     ）</a:t>
            </a:r>
            <a:r>
              <a:rPr kumimoji="0" lang="zh-CN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°</a:t>
            </a:r>
            <a:r>
              <a:rPr kumimoji="0" lang="zh-CN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</a:p>
        </p:txBody>
      </p:sp>
      <p:sp>
        <p:nvSpPr>
          <p:cNvPr id="2" name="TextBox 47"/>
          <p:cNvSpPr txBox="1"/>
          <p:nvPr/>
        </p:nvSpPr>
        <p:spPr>
          <a:xfrm>
            <a:off x="7750306" y="1955092"/>
            <a:ext cx="431800" cy="43685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TextBox 48"/>
          <p:cNvSpPr txBox="1"/>
          <p:nvPr/>
        </p:nvSpPr>
        <p:spPr>
          <a:xfrm>
            <a:off x="3725908" y="2321386"/>
            <a:ext cx="431800" cy="43685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TextBox 49"/>
          <p:cNvSpPr txBox="1"/>
          <p:nvPr/>
        </p:nvSpPr>
        <p:spPr>
          <a:xfrm>
            <a:off x="6629499" y="2303432"/>
            <a:ext cx="431800" cy="43685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3149646" y="2699074"/>
            <a:ext cx="1008062" cy="43685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顶点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747096" y="3159290"/>
            <a:ext cx="1008063" cy="43685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钝角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551061" y="3159289"/>
            <a:ext cx="1008063" cy="43685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等腰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566559" y="4072242"/>
            <a:ext cx="649287" cy="43685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60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617302" y="4445258"/>
            <a:ext cx="647700" cy="43685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45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7496" y="3159290"/>
            <a:ext cx="8465503" cy="80618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（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）红领巾按角分类属于（         ）三角形，按边分类属于（          ）  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三角形。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课堂练习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3311" y="3722075"/>
            <a:ext cx="2845650" cy="2845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  <p:bldP spid="4" grpId="0"/>
      <p:bldP spid="5" grpId="0"/>
      <p:bldP spid="52" grpId="0"/>
      <p:bldP spid="53" grpId="0"/>
      <p:bldP spid="54" grpId="0"/>
      <p:bldP spid="55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15"/>
          <p:cNvSpPr txBox="1">
            <a:spLocks noChangeArrowheads="1"/>
          </p:cNvSpPr>
          <p:nvPr/>
        </p:nvSpPr>
        <p:spPr bwMode="auto">
          <a:xfrm>
            <a:off x="1171359" y="1370826"/>
            <a:ext cx="6076673" cy="482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填一填。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4203" y="2002792"/>
            <a:ext cx="8763758" cy="50571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（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4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）房屋的屋架做成三角形是运用了（                           ）。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582593" y="2664145"/>
            <a:ext cx="7704480" cy="1610243"/>
            <a:chOff x="132996" y="4833918"/>
            <a:chExt cx="7705015" cy="1611047"/>
          </a:xfrm>
        </p:grpSpPr>
        <p:sp>
          <p:nvSpPr>
            <p:cNvPr id="6164" name="TextBox 10"/>
            <p:cNvSpPr txBox="1"/>
            <p:nvPr/>
          </p:nvSpPr>
          <p:spPr>
            <a:xfrm>
              <a:off x="132996" y="5045860"/>
              <a:ext cx="6193512" cy="139049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（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5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）右图中，与线段</a:t>
              </a:r>
              <a:r>
                <a:rPr kumimoji="0" lang="en-US" altLang="zh-CN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AB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对应的高是线段   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    （     ），与线段</a:t>
              </a:r>
              <a:r>
                <a:rPr kumimoji="0" lang="en-US" altLang="zh-CN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BC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对应的高是线</a:t>
              </a:r>
            </a:p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     段（     ）。</a:t>
              </a:r>
            </a:p>
          </p:txBody>
        </p:sp>
        <p:grpSp>
          <p:nvGrpSpPr>
            <p:cNvPr id="6165" name="组合 46"/>
            <p:cNvGrpSpPr/>
            <p:nvPr/>
          </p:nvGrpSpPr>
          <p:grpSpPr>
            <a:xfrm>
              <a:off x="5603208" y="4833918"/>
              <a:ext cx="2234803" cy="1611047"/>
              <a:chOff x="5974111" y="4853050"/>
              <a:chExt cx="2234590" cy="1610330"/>
            </a:xfrm>
          </p:grpSpPr>
          <p:grpSp>
            <p:nvGrpSpPr>
              <p:cNvPr id="6166" name="组合 41"/>
              <p:cNvGrpSpPr/>
              <p:nvPr/>
            </p:nvGrpSpPr>
            <p:grpSpPr>
              <a:xfrm>
                <a:off x="6121292" y="5199811"/>
                <a:ext cx="1715054" cy="958413"/>
                <a:chOff x="5833267" y="4983787"/>
                <a:chExt cx="1715055" cy="958413"/>
              </a:xfrm>
            </p:grpSpPr>
            <p:sp>
              <p:nvSpPr>
                <p:cNvPr id="6171" name="直角三角形 11"/>
                <p:cNvSpPr/>
                <p:nvPr/>
              </p:nvSpPr>
              <p:spPr>
                <a:xfrm>
                  <a:off x="5833267" y="4983787"/>
                  <a:ext cx="1715055" cy="958413"/>
                </a:xfrm>
                <a:prstGeom prst="rtTriangle">
                  <a:avLst/>
                </a:pr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grpSp>
              <p:nvGrpSpPr>
                <p:cNvPr id="6172" name="组合 21"/>
                <p:cNvGrpSpPr/>
                <p:nvPr/>
              </p:nvGrpSpPr>
              <p:grpSpPr>
                <a:xfrm>
                  <a:off x="5833268" y="5870188"/>
                  <a:ext cx="72006" cy="71968"/>
                  <a:chOff x="5833268" y="5870188"/>
                  <a:chExt cx="72006" cy="71968"/>
                </a:xfrm>
              </p:grpSpPr>
              <p:cxnSp>
                <p:nvCxnSpPr>
                  <p:cNvPr id="6177" name="直接连接符 15"/>
                  <p:cNvCxnSpPr/>
                  <p:nvPr/>
                </p:nvCxnSpPr>
                <p:spPr>
                  <a:xfrm>
                    <a:off x="5833268" y="5870188"/>
                    <a:ext cx="71993" cy="0"/>
                  </a:xfrm>
                  <a:prstGeom prst="line">
                    <a:avLst/>
                  </a:prstGeom>
                  <a:ln w="12700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6178" name="直接连接符 16"/>
                  <p:cNvCxnSpPr/>
                  <p:nvPr/>
                </p:nvCxnSpPr>
                <p:spPr>
                  <a:xfrm>
                    <a:off x="5905274" y="5870188"/>
                    <a:ext cx="0" cy="71968"/>
                  </a:xfrm>
                  <a:prstGeom prst="line">
                    <a:avLst/>
                  </a:prstGeom>
                  <a:ln w="12700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</p:grpSp>
            <p:cxnSp>
              <p:nvCxnSpPr>
                <p:cNvPr id="6173" name="直接连接符 23"/>
                <p:cNvCxnSpPr>
                  <a:stCxn id="6171" idx="2"/>
                </p:cNvCxnSpPr>
                <p:nvPr/>
              </p:nvCxnSpPr>
              <p:spPr>
                <a:xfrm flipV="1">
                  <a:off x="5833268" y="5209102"/>
                  <a:ext cx="398952" cy="733098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dash"/>
                  <a:headEnd type="none" w="med" len="med"/>
                  <a:tailEnd type="none" w="med" len="med"/>
                </a:ln>
              </p:spPr>
            </p:cxnSp>
            <p:grpSp>
              <p:nvGrpSpPr>
                <p:cNvPr id="6174" name="组合 35"/>
                <p:cNvGrpSpPr/>
                <p:nvPr/>
              </p:nvGrpSpPr>
              <p:grpSpPr>
                <a:xfrm rot="-3439118" flipH="1" flipV="1">
                  <a:off x="6209639" y="5232131"/>
                  <a:ext cx="78131" cy="81599"/>
                  <a:chOff x="5496132" y="5943199"/>
                  <a:chExt cx="70283" cy="77958"/>
                </a:xfrm>
              </p:grpSpPr>
              <p:cxnSp>
                <p:nvCxnSpPr>
                  <p:cNvPr id="6175" name="直接连接符 36"/>
                  <p:cNvCxnSpPr/>
                  <p:nvPr/>
                </p:nvCxnSpPr>
                <p:spPr>
                  <a:xfrm>
                    <a:off x="5496132" y="5943199"/>
                    <a:ext cx="64739" cy="0"/>
                  </a:xfrm>
                  <a:prstGeom prst="line">
                    <a:avLst/>
                  </a:prstGeom>
                  <a:ln w="12700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6176" name="直接连接符 37"/>
                  <p:cNvCxnSpPr/>
                  <p:nvPr/>
                </p:nvCxnSpPr>
                <p:spPr>
                  <a:xfrm>
                    <a:off x="5566415" y="5952376"/>
                    <a:ext cx="0" cy="68781"/>
                  </a:xfrm>
                  <a:prstGeom prst="line">
                    <a:avLst/>
                  </a:prstGeom>
                  <a:ln w="12700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</p:grpSp>
          </p:grpSp>
          <p:sp>
            <p:nvSpPr>
              <p:cNvPr id="6167" name="TextBox 42"/>
              <p:cNvSpPr txBox="1"/>
              <p:nvPr/>
            </p:nvSpPr>
            <p:spPr>
              <a:xfrm>
                <a:off x="5974111" y="6026505"/>
                <a:ext cx="431759" cy="43687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1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A</a:t>
                </a:r>
                <a:endParaRPr kumimoji="0" lang="en-US" altLang="zh-CN" sz="20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168" name="TextBox 43"/>
              <p:cNvSpPr txBox="1"/>
              <p:nvPr/>
            </p:nvSpPr>
            <p:spPr>
              <a:xfrm>
                <a:off x="7776942" y="6026504"/>
                <a:ext cx="431759" cy="43687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1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B</a:t>
                </a:r>
                <a:endParaRPr kumimoji="0" lang="en-US" altLang="zh-CN" sz="20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169" name="TextBox 44"/>
              <p:cNvSpPr txBox="1"/>
              <p:nvPr/>
            </p:nvSpPr>
            <p:spPr>
              <a:xfrm>
                <a:off x="6006078" y="4853050"/>
                <a:ext cx="433347" cy="43687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1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C</a:t>
                </a:r>
                <a:endParaRPr kumimoji="0" lang="en-US" altLang="zh-CN" sz="20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170" name="TextBox 45"/>
              <p:cNvSpPr txBox="1"/>
              <p:nvPr/>
            </p:nvSpPr>
            <p:spPr>
              <a:xfrm>
                <a:off x="6529107" y="5061476"/>
                <a:ext cx="431759" cy="43687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1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D</a:t>
                </a:r>
                <a:endParaRPr kumimoji="0" lang="en-US" altLang="zh-CN" sz="20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57" name="TextBox 56"/>
          <p:cNvSpPr txBox="1"/>
          <p:nvPr/>
        </p:nvSpPr>
        <p:spPr>
          <a:xfrm>
            <a:off x="6052425" y="2051175"/>
            <a:ext cx="2503488" cy="43685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三角形的稳定性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169104" y="3350529"/>
            <a:ext cx="698500" cy="43685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AC</a:t>
            </a:r>
          </a:p>
        </p:txBody>
      </p:sp>
      <p:sp>
        <p:nvSpPr>
          <p:cNvPr id="6" name="TextBox 59"/>
          <p:cNvSpPr txBox="1"/>
          <p:nvPr/>
        </p:nvSpPr>
        <p:spPr>
          <a:xfrm>
            <a:off x="1546929" y="3786691"/>
            <a:ext cx="714375" cy="43685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AD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课堂练习</a:t>
            </a: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3311" y="3722075"/>
            <a:ext cx="2845650" cy="2845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7" grpId="0"/>
      <p:bldP spid="59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15"/>
          <p:cNvSpPr txBox="1">
            <a:spLocks noChangeArrowheads="1"/>
          </p:cNvSpPr>
          <p:nvPr/>
        </p:nvSpPr>
        <p:spPr bwMode="auto">
          <a:xfrm>
            <a:off x="657224" y="1486535"/>
            <a:ext cx="10172701" cy="480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如果一个三角形的两条边分别长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4cm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和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7cm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，另一条边可能是多少厘米？</a:t>
            </a:r>
          </a:p>
        </p:txBody>
      </p:sp>
      <p:sp>
        <p:nvSpPr>
          <p:cNvPr id="3" name="TextBox 15"/>
          <p:cNvSpPr txBox="1">
            <a:spLocks noChangeArrowheads="1"/>
          </p:cNvSpPr>
          <p:nvPr/>
        </p:nvSpPr>
        <p:spPr bwMode="auto">
          <a:xfrm>
            <a:off x="812800" y="2435634"/>
            <a:ext cx="6857581" cy="480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两边之和大于第三边，两边之差小于第三边。</a:t>
            </a:r>
          </a:p>
        </p:txBody>
      </p:sp>
      <p:sp>
        <p:nvSpPr>
          <p:cNvPr id="4" name="TextBox 15"/>
          <p:cNvSpPr txBox="1">
            <a:spLocks noChangeArrowheads="1"/>
          </p:cNvSpPr>
          <p:nvPr/>
        </p:nvSpPr>
        <p:spPr bwMode="auto">
          <a:xfrm>
            <a:off x="2342870" y="3722075"/>
            <a:ext cx="5383530" cy="482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4+7=11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cm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）           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7-4=3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cm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）</a:t>
            </a:r>
          </a:p>
        </p:txBody>
      </p:sp>
      <p:sp>
        <p:nvSpPr>
          <p:cNvPr id="5" name="TextBox 15"/>
          <p:cNvSpPr txBox="1">
            <a:spLocks noChangeArrowheads="1"/>
          </p:cNvSpPr>
          <p:nvPr/>
        </p:nvSpPr>
        <p:spPr bwMode="auto">
          <a:xfrm>
            <a:off x="2228572" y="4449899"/>
            <a:ext cx="5748655" cy="482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另一条边小于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11cm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大于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3cm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都可以。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课堂练习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3311" y="3722075"/>
            <a:ext cx="2845650" cy="2845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15"/>
          <p:cNvSpPr txBox="1">
            <a:spLocks noChangeArrowheads="1"/>
          </p:cNvSpPr>
          <p:nvPr/>
        </p:nvSpPr>
        <p:spPr bwMode="auto">
          <a:xfrm>
            <a:off x="1044656" y="2958702"/>
            <a:ext cx="2406429" cy="1519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先根据对称轴补全下面这个轴对称图形，再画出向右平移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14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格后的图形。</a:t>
            </a:r>
          </a:p>
        </p:txBody>
      </p:sp>
      <p:grpSp>
        <p:nvGrpSpPr>
          <p:cNvPr id="8195" name="Group 123"/>
          <p:cNvGrpSpPr/>
          <p:nvPr/>
        </p:nvGrpSpPr>
        <p:grpSpPr>
          <a:xfrm>
            <a:off x="4028440" y="1884339"/>
            <a:ext cx="6019800" cy="3840163"/>
            <a:chOff x="857" y="1298"/>
            <a:chExt cx="4246" cy="2709"/>
          </a:xfrm>
        </p:grpSpPr>
        <p:grpSp>
          <p:nvGrpSpPr>
            <p:cNvPr id="8358" name="Group 120"/>
            <p:cNvGrpSpPr/>
            <p:nvPr/>
          </p:nvGrpSpPr>
          <p:grpSpPr>
            <a:xfrm>
              <a:off x="857" y="1298"/>
              <a:ext cx="4246" cy="2709"/>
              <a:chOff x="793" y="1480"/>
              <a:chExt cx="2314" cy="2709"/>
            </a:xfrm>
          </p:grpSpPr>
          <p:sp>
            <p:nvSpPr>
              <p:cNvPr id="8383" name="Line 9"/>
              <p:cNvSpPr/>
              <p:nvPr/>
            </p:nvSpPr>
            <p:spPr>
              <a:xfrm>
                <a:off x="793" y="1480"/>
                <a:ext cx="2314" cy="0"/>
              </a:xfrm>
              <a:prstGeom prst="line">
                <a:avLst/>
              </a:prstGeom>
              <a:ln w="3175" cap="flat" cmpd="sng">
                <a:solidFill>
                  <a:srgbClr val="0066FF"/>
                </a:solidFill>
                <a:prstDash val="solid"/>
                <a:headEnd type="none" w="med" len="med"/>
                <a:tailEnd type="none" w="lg" len="lg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384" name="Line 10"/>
              <p:cNvSpPr/>
              <p:nvPr/>
            </p:nvSpPr>
            <p:spPr>
              <a:xfrm>
                <a:off x="793" y="1673"/>
                <a:ext cx="2314" cy="0"/>
              </a:xfrm>
              <a:prstGeom prst="line">
                <a:avLst/>
              </a:prstGeom>
              <a:ln w="3175" cap="flat" cmpd="sng">
                <a:solidFill>
                  <a:srgbClr val="0066FF"/>
                </a:solidFill>
                <a:prstDash val="solid"/>
                <a:headEnd type="none" w="med" len="med"/>
                <a:tailEnd type="none" w="lg" len="lg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385" name="Line 11"/>
              <p:cNvSpPr/>
              <p:nvPr/>
            </p:nvSpPr>
            <p:spPr>
              <a:xfrm>
                <a:off x="793" y="1867"/>
                <a:ext cx="2314" cy="0"/>
              </a:xfrm>
              <a:prstGeom prst="line">
                <a:avLst/>
              </a:prstGeom>
              <a:ln w="3175" cap="flat" cmpd="sng">
                <a:solidFill>
                  <a:srgbClr val="0066FF"/>
                </a:solidFill>
                <a:prstDash val="solid"/>
                <a:headEnd type="none" w="med" len="med"/>
                <a:tailEnd type="none" w="lg" len="lg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386" name="Line 12"/>
              <p:cNvSpPr/>
              <p:nvPr/>
            </p:nvSpPr>
            <p:spPr>
              <a:xfrm>
                <a:off x="793" y="2060"/>
                <a:ext cx="2314" cy="0"/>
              </a:xfrm>
              <a:prstGeom prst="line">
                <a:avLst/>
              </a:prstGeom>
              <a:ln w="3175" cap="flat" cmpd="sng">
                <a:solidFill>
                  <a:srgbClr val="0066FF"/>
                </a:solidFill>
                <a:prstDash val="solid"/>
                <a:headEnd type="none" w="med" len="med"/>
                <a:tailEnd type="none" w="lg" len="lg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387" name="Line 13"/>
              <p:cNvSpPr/>
              <p:nvPr/>
            </p:nvSpPr>
            <p:spPr>
              <a:xfrm>
                <a:off x="793" y="2254"/>
                <a:ext cx="2314" cy="0"/>
              </a:xfrm>
              <a:prstGeom prst="line">
                <a:avLst/>
              </a:prstGeom>
              <a:ln w="3175" cap="flat" cmpd="sng">
                <a:solidFill>
                  <a:srgbClr val="0066FF"/>
                </a:solidFill>
                <a:prstDash val="solid"/>
                <a:headEnd type="none" w="med" len="med"/>
                <a:tailEnd type="none" w="lg" len="lg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388" name="Line 14"/>
              <p:cNvSpPr/>
              <p:nvPr/>
            </p:nvSpPr>
            <p:spPr>
              <a:xfrm>
                <a:off x="793" y="2447"/>
                <a:ext cx="2314" cy="0"/>
              </a:xfrm>
              <a:prstGeom prst="line">
                <a:avLst/>
              </a:prstGeom>
              <a:ln w="3175" cap="flat" cmpd="sng">
                <a:solidFill>
                  <a:srgbClr val="0066FF"/>
                </a:solidFill>
                <a:prstDash val="solid"/>
                <a:headEnd type="none" w="med" len="med"/>
                <a:tailEnd type="none" w="lg" len="lg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389" name="Line 15"/>
              <p:cNvSpPr/>
              <p:nvPr/>
            </p:nvSpPr>
            <p:spPr>
              <a:xfrm>
                <a:off x="793" y="2641"/>
                <a:ext cx="2314" cy="0"/>
              </a:xfrm>
              <a:prstGeom prst="line">
                <a:avLst/>
              </a:prstGeom>
              <a:ln w="3175" cap="flat" cmpd="sng">
                <a:solidFill>
                  <a:srgbClr val="0066FF"/>
                </a:solidFill>
                <a:prstDash val="solid"/>
                <a:headEnd type="none" w="med" len="med"/>
                <a:tailEnd type="none" w="lg" len="lg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390" name="Line 16"/>
              <p:cNvSpPr/>
              <p:nvPr/>
            </p:nvSpPr>
            <p:spPr>
              <a:xfrm>
                <a:off x="793" y="2834"/>
                <a:ext cx="2314" cy="0"/>
              </a:xfrm>
              <a:prstGeom prst="line">
                <a:avLst/>
              </a:prstGeom>
              <a:ln w="1905" cap="flat" cmpd="sng">
                <a:solidFill>
                  <a:srgbClr val="0066FF"/>
                </a:solidFill>
                <a:prstDash val="solid"/>
                <a:headEnd type="none" w="med" len="med"/>
                <a:tailEnd type="none" w="lg" len="lg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391" name="Line 17"/>
              <p:cNvSpPr/>
              <p:nvPr/>
            </p:nvSpPr>
            <p:spPr>
              <a:xfrm>
                <a:off x="793" y="3028"/>
                <a:ext cx="2314" cy="0"/>
              </a:xfrm>
              <a:prstGeom prst="line">
                <a:avLst/>
              </a:prstGeom>
              <a:ln w="3175" cap="flat" cmpd="sng">
                <a:solidFill>
                  <a:srgbClr val="0066FF"/>
                </a:solidFill>
                <a:prstDash val="solid"/>
                <a:headEnd type="none" w="med" len="med"/>
                <a:tailEnd type="none" w="lg" len="lg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392" name="Line 99"/>
              <p:cNvSpPr/>
              <p:nvPr/>
            </p:nvSpPr>
            <p:spPr>
              <a:xfrm>
                <a:off x="793" y="3221"/>
                <a:ext cx="2314" cy="0"/>
              </a:xfrm>
              <a:prstGeom prst="line">
                <a:avLst/>
              </a:prstGeom>
              <a:ln w="3175" cap="flat" cmpd="sng">
                <a:solidFill>
                  <a:srgbClr val="0066FF"/>
                </a:solidFill>
                <a:prstDash val="solid"/>
                <a:headEnd type="none" w="med" len="med"/>
                <a:tailEnd type="none" w="lg" len="lg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393" name="Line 100"/>
              <p:cNvSpPr/>
              <p:nvPr/>
            </p:nvSpPr>
            <p:spPr>
              <a:xfrm>
                <a:off x="793" y="3415"/>
                <a:ext cx="2314" cy="0"/>
              </a:xfrm>
              <a:prstGeom prst="line">
                <a:avLst/>
              </a:prstGeom>
              <a:ln w="3175" cap="flat" cmpd="sng">
                <a:solidFill>
                  <a:srgbClr val="0066FF"/>
                </a:solidFill>
                <a:prstDash val="solid"/>
                <a:headEnd type="none" w="med" len="med"/>
                <a:tailEnd type="none" w="lg" len="lg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394" name="Line 101"/>
              <p:cNvSpPr/>
              <p:nvPr/>
            </p:nvSpPr>
            <p:spPr>
              <a:xfrm>
                <a:off x="793" y="3608"/>
                <a:ext cx="2314" cy="0"/>
              </a:xfrm>
              <a:prstGeom prst="line">
                <a:avLst/>
              </a:prstGeom>
              <a:ln w="3175" cap="flat" cmpd="sng">
                <a:solidFill>
                  <a:srgbClr val="0066FF"/>
                </a:solidFill>
                <a:prstDash val="solid"/>
                <a:headEnd type="none" w="med" len="med"/>
                <a:tailEnd type="none" w="lg" len="lg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395" name="Line 102"/>
              <p:cNvSpPr/>
              <p:nvPr/>
            </p:nvSpPr>
            <p:spPr>
              <a:xfrm>
                <a:off x="793" y="3802"/>
                <a:ext cx="2314" cy="0"/>
              </a:xfrm>
              <a:prstGeom prst="line">
                <a:avLst/>
              </a:prstGeom>
              <a:ln w="3175" cap="flat" cmpd="sng">
                <a:solidFill>
                  <a:srgbClr val="0066FF"/>
                </a:solidFill>
                <a:prstDash val="solid"/>
                <a:headEnd type="none" w="med" len="med"/>
                <a:tailEnd type="none" w="lg" len="lg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396" name="Line 103"/>
              <p:cNvSpPr/>
              <p:nvPr/>
            </p:nvSpPr>
            <p:spPr>
              <a:xfrm>
                <a:off x="793" y="3995"/>
                <a:ext cx="2314" cy="0"/>
              </a:xfrm>
              <a:prstGeom prst="line">
                <a:avLst/>
              </a:prstGeom>
              <a:ln w="3175" cap="flat" cmpd="sng">
                <a:solidFill>
                  <a:srgbClr val="0066FF"/>
                </a:solidFill>
                <a:prstDash val="solid"/>
                <a:headEnd type="none" w="med" len="med"/>
                <a:tailEnd type="none" w="lg" len="lg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397" name="Line 104"/>
              <p:cNvSpPr/>
              <p:nvPr/>
            </p:nvSpPr>
            <p:spPr>
              <a:xfrm>
                <a:off x="793" y="4189"/>
                <a:ext cx="2314" cy="0"/>
              </a:xfrm>
              <a:prstGeom prst="line">
                <a:avLst/>
              </a:prstGeom>
              <a:ln w="3175" cap="flat" cmpd="sng">
                <a:solidFill>
                  <a:srgbClr val="0066FF"/>
                </a:solidFill>
                <a:prstDash val="solid"/>
                <a:headEnd type="none" w="med" len="med"/>
                <a:tailEnd type="none" w="lg" len="lg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8359" name="Group 121"/>
            <p:cNvGrpSpPr/>
            <p:nvPr/>
          </p:nvGrpSpPr>
          <p:grpSpPr>
            <a:xfrm>
              <a:off x="857" y="1298"/>
              <a:ext cx="4241" cy="2707"/>
              <a:chOff x="793" y="1480"/>
              <a:chExt cx="4241" cy="1556"/>
            </a:xfrm>
          </p:grpSpPr>
          <p:sp>
            <p:nvSpPr>
              <p:cNvPr id="8360" name="Line 18"/>
              <p:cNvSpPr/>
              <p:nvPr/>
            </p:nvSpPr>
            <p:spPr>
              <a:xfrm>
                <a:off x="793" y="1480"/>
                <a:ext cx="0" cy="1556"/>
              </a:xfrm>
              <a:prstGeom prst="line">
                <a:avLst/>
              </a:prstGeom>
              <a:ln w="3175" cap="flat" cmpd="sng">
                <a:solidFill>
                  <a:srgbClr val="0066FF"/>
                </a:solidFill>
                <a:prstDash val="solid"/>
                <a:headEnd type="none" w="med" len="med"/>
                <a:tailEnd type="none" w="lg" len="lg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361" name="Line 19"/>
              <p:cNvSpPr/>
              <p:nvPr/>
            </p:nvSpPr>
            <p:spPr>
              <a:xfrm>
                <a:off x="985" y="1480"/>
                <a:ext cx="0" cy="1556"/>
              </a:xfrm>
              <a:prstGeom prst="line">
                <a:avLst/>
              </a:prstGeom>
              <a:ln w="3175" cap="flat" cmpd="sng">
                <a:solidFill>
                  <a:srgbClr val="0066FF"/>
                </a:solidFill>
                <a:prstDash val="solid"/>
                <a:headEnd type="none" w="med" len="med"/>
                <a:tailEnd type="none" w="lg" len="lg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362" name="Line 20"/>
              <p:cNvSpPr/>
              <p:nvPr/>
            </p:nvSpPr>
            <p:spPr>
              <a:xfrm>
                <a:off x="1178" y="1480"/>
                <a:ext cx="0" cy="1556"/>
              </a:xfrm>
              <a:prstGeom prst="line">
                <a:avLst/>
              </a:prstGeom>
              <a:ln w="3175" cap="flat" cmpd="sng">
                <a:solidFill>
                  <a:srgbClr val="0066FF"/>
                </a:solidFill>
                <a:prstDash val="solid"/>
                <a:headEnd type="none" w="med" len="med"/>
                <a:tailEnd type="none" w="lg" len="lg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363" name="Line 21"/>
              <p:cNvSpPr/>
              <p:nvPr/>
            </p:nvSpPr>
            <p:spPr>
              <a:xfrm>
                <a:off x="1371" y="1480"/>
                <a:ext cx="0" cy="1556"/>
              </a:xfrm>
              <a:prstGeom prst="line">
                <a:avLst/>
              </a:prstGeom>
              <a:ln w="3175" cap="flat" cmpd="sng">
                <a:solidFill>
                  <a:srgbClr val="0066FF"/>
                </a:solidFill>
                <a:prstDash val="solid"/>
                <a:headEnd type="none" w="med" len="med"/>
                <a:tailEnd type="none" w="lg" len="lg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364" name="Line 22"/>
              <p:cNvSpPr/>
              <p:nvPr/>
            </p:nvSpPr>
            <p:spPr>
              <a:xfrm>
                <a:off x="1564" y="1480"/>
                <a:ext cx="0" cy="1556"/>
              </a:xfrm>
              <a:prstGeom prst="line">
                <a:avLst/>
              </a:prstGeom>
              <a:ln w="3175" cap="flat" cmpd="sng">
                <a:solidFill>
                  <a:srgbClr val="0066FF"/>
                </a:solidFill>
                <a:prstDash val="solid"/>
                <a:headEnd type="none" w="med" len="med"/>
                <a:tailEnd type="none" w="lg" len="lg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365" name="Line 23"/>
              <p:cNvSpPr/>
              <p:nvPr/>
            </p:nvSpPr>
            <p:spPr>
              <a:xfrm>
                <a:off x="1756" y="1480"/>
                <a:ext cx="0" cy="1556"/>
              </a:xfrm>
              <a:prstGeom prst="line">
                <a:avLst/>
              </a:prstGeom>
              <a:ln w="3175" cap="flat" cmpd="sng">
                <a:solidFill>
                  <a:srgbClr val="0066FF"/>
                </a:solidFill>
                <a:prstDash val="solid"/>
                <a:headEnd type="none" w="med" len="med"/>
                <a:tailEnd type="none" w="lg" len="lg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366" name="Line 24"/>
              <p:cNvSpPr/>
              <p:nvPr/>
            </p:nvSpPr>
            <p:spPr>
              <a:xfrm>
                <a:off x="1949" y="1480"/>
                <a:ext cx="0" cy="1556"/>
              </a:xfrm>
              <a:prstGeom prst="line">
                <a:avLst/>
              </a:prstGeom>
              <a:ln w="3175" cap="flat" cmpd="sng">
                <a:solidFill>
                  <a:srgbClr val="0066FF"/>
                </a:solidFill>
                <a:prstDash val="solid"/>
                <a:headEnd type="none" w="med" len="med"/>
                <a:tailEnd type="none" w="lg" len="lg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367" name="Line 25"/>
              <p:cNvSpPr/>
              <p:nvPr/>
            </p:nvSpPr>
            <p:spPr>
              <a:xfrm>
                <a:off x="2142" y="1480"/>
                <a:ext cx="0" cy="1556"/>
              </a:xfrm>
              <a:prstGeom prst="line">
                <a:avLst/>
              </a:prstGeom>
              <a:ln w="3175" cap="flat" cmpd="sng">
                <a:solidFill>
                  <a:srgbClr val="0066FF"/>
                </a:solidFill>
                <a:prstDash val="solid"/>
                <a:headEnd type="none" w="med" len="med"/>
                <a:tailEnd type="none" w="lg" len="lg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368" name="Line 26"/>
              <p:cNvSpPr/>
              <p:nvPr/>
            </p:nvSpPr>
            <p:spPr>
              <a:xfrm>
                <a:off x="2335" y="1480"/>
                <a:ext cx="0" cy="1556"/>
              </a:xfrm>
              <a:prstGeom prst="line">
                <a:avLst/>
              </a:prstGeom>
              <a:ln w="3175" cap="flat" cmpd="sng">
                <a:solidFill>
                  <a:srgbClr val="0066FF"/>
                </a:solidFill>
                <a:prstDash val="solid"/>
                <a:headEnd type="none" w="med" len="med"/>
                <a:tailEnd type="none" w="lg" len="lg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369" name="Line 27"/>
              <p:cNvSpPr/>
              <p:nvPr/>
            </p:nvSpPr>
            <p:spPr>
              <a:xfrm>
                <a:off x="2527" y="1480"/>
                <a:ext cx="0" cy="1556"/>
              </a:xfrm>
              <a:prstGeom prst="line">
                <a:avLst/>
              </a:prstGeom>
              <a:ln w="3175" cap="flat" cmpd="sng">
                <a:solidFill>
                  <a:srgbClr val="0066FF"/>
                </a:solidFill>
                <a:prstDash val="solid"/>
                <a:headEnd type="none" w="med" len="med"/>
                <a:tailEnd type="none" w="lg" len="lg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370" name="Line 28"/>
              <p:cNvSpPr/>
              <p:nvPr/>
            </p:nvSpPr>
            <p:spPr>
              <a:xfrm>
                <a:off x="2720" y="1480"/>
                <a:ext cx="0" cy="1556"/>
              </a:xfrm>
              <a:prstGeom prst="line">
                <a:avLst/>
              </a:prstGeom>
              <a:ln w="3175" cap="flat" cmpd="sng">
                <a:solidFill>
                  <a:srgbClr val="0066FF"/>
                </a:solidFill>
                <a:prstDash val="solid"/>
                <a:headEnd type="none" w="med" len="med"/>
                <a:tailEnd type="none" w="lg" len="lg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371" name="Line 29"/>
              <p:cNvSpPr/>
              <p:nvPr/>
            </p:nvSpPr>
            <p:spPr>
              <a:xfrm>
                <a:off x="2913" y="1480"/>
                <a:ext cx="0" cy="1556"/>
              </a:xfrm>
              <a:prstGeom prst="line">
                <a:avLst/>
              </a:prstGeom>
              <a:ln w="3175" cap="flat" cmpd="sng">
                <a:solidFill>
                  <a:srgbClr val="0066FF"/>
                </a:solidFill>
                <a:prstDash val="solid"/>
                <a:headEnd type="none" w="med" len="med"/>
                <a:tailEnd type="none" w="lg" len="lg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372" name="Line 30"/>
              <p:cNvSpPr/>
              <p:nvPr/>
            </p:nvSpPr>
            <p:spPr>
              <a:xfrm>
                <a:off x="3106" y="1480"/>
                <a:ext cx="0" cy="1556"/>
              </a:xfrm>
              <a:prstGeom prst="line">
                <a:avLst/>
              </a:prstGeom>
              <a:ln w="3175" cap="flat" cmpd="sng">
                <a:solidFill>
                  <a:srgbClr val="0066FF"/>
                </a:solidFill>
                <a:prstDash val="solid"/>
                <a:headEnd type="none" w="med" len="med"/>
                <a:tailEnd type="none" w="lg" len="lg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373" name="Line 108"/>
              <p:cNvSpPr/>
              <p:nvPr/>
            </p:nvSpPr>
            <p:spPr>
              <a:xfrm>
                <a:off x="3299" y="1480"/>
                <a:ext cx="0" cy="1556"/>
              </a:xfrm>
              <a:prstGeom prst="line">
                <a:avLst/>
              </a:prstGeom>
              <a:ln w="3175" cap="flat" cmpd="sng">
                <a:solidFill>
                  <a:srgbClr val="0066FF"/>
                </a:solidFill>
                <a:prstDash val="solid"/>
                <a:headEnd type="none" w="med" len="med"/>
                <a:tailEnd type="none" w="lg" len="lg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374" name="Line 109"/>
              <p:cNvSpPr/>
              <p:nvPr/>
            </p:nvSpPr>
            <p:spPr>
              <a:xfrm>
                <a:off x="3491" y="1480"/>
                <a:ext cx="0" cy="1556"/>
              </a:xfrm>
              <a:prstGeom prst="line">
                <a:avLst/>
              </a:prstGeom>
              <a:ln w="3175" cap="flat" cmpd="sng">
                <a:solidFill>
                  <a:srgbClr val="0066FF"/>
                </a:solidFill>
                <a:prstDash val="solid"/>
                <a:headEnd type="none" w="med" len="med"/>
                <a:tailEnd type="none" w="lg" len="lg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375" name="Line 110"/>
              <p:cNvSpPr/>
              <p:nvPr/>
            </p:nvSpPr>
            <p:spPr>
              <a:xfrm>
                <a:off x="3684" y="1480"/>
                <a:ext cx="0" cy="1556"/>
              </a:xfrm>
              <a:prstGeom prst="line">
                <a:avLst/>
              </a:prstGeom>
              <a:ln w="3175" cap="flat" cmpd="sng">
                <a:solidFill>
                  <a:srgbClr val="0066FF"/>
                </a:solidFill>
                <a:prstDash val="solid"/>
                <a:headEnd type="none" w="med" len="med"/>
                <a:tailEnd type="none" w="lg" len="lg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376" name="Line 111"/>
              <p:cNvSpPr/>
              <p:nvPr/>
            </p:nvSpPr>
            <p:spPr>
              <a:xfrm>
                <a:off x="3877" y="1480"/>
                <a:ext cx="0" cy="1556"/>
              </a:xfrm>
              <a:prstGeom prst="line">
                <a:avLst/>
              </a:prstGeom>
              <a:ln w="3175" cap="flat" cmpd="sng">
                <a:solidFill>
                  <a:srgbClr val="0066FF"/>
                </a:solidFill>
                <a:prstDash val="solid"/>
                <a:headEnd type="none" w="med" len="med"/>
                <a:tailEnd type="none" w="lg" len="lg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377" name="Line 112"/>
              <p:cNvSpPr/>
              <p:nvPr/>
            </p:nvSpPr>
            <p:spPr>
              <a:xfrm>
                <a:off x="4070" y="1480"/>
                <a:ext cx="0" cy="1556"/>
              </a:xfrm>
              <a:prstGeom prst="line">
                <a:avLst/>
              </a:prstGeom>
              <a:ln w="3175" cap="flat" cmpd="sng">
                <a:solidFill>
                  <a:srgbClr val="0066FF"/>
                </a:solidFill>
                <a:prstDash val="solid"/>
                <a:headEnd type="none" w="med" len="med"/>
                <a:tailEnd type="none" w="lg" len="lg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378" name="Line 113"/>
              <p:cNvSpPr/>
              <p:nvPr/>
            </p:nvSpPr>
            <p:spPr>
              <a:xfrm>
                <a:off x="4262" y="1480"/>
                <a:ext cx="0" cy="1556"/>
              </a:xfrm>
              <a:prstGeom prst="line">
                <a:avLst/>
              </a:prstGeom>
              <a:ln w="3175" cap="flat" cmpd="sng">
                <a:solidFill>
                  <a:srgbClr val="0066FF"/>
                </a:solidFill>
                <a:prstDash val="solid"/>
                <a:headEnd type="none" w="med" len="med"/>
                <a:tailEnd type="none" w="lg" len="lg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379" name="Line 114"/>
              <p:cNvSpPr/>
              <p:nvPr/>
            </p:nvSpPr>
            <p:spPr>
              <a:xfrm>
                <a:off x="4455" y="1480"/>
                <a:ext cx="0" cy="1556"/>
              </a:xfrm>
              <a:prstGeom prst="line">
                <a:avLst/>
              </a:prstGeom>
              <a:ln w="3175" cap="flat" cmpd="sng">
                <a:solidFill>
                  <a:srgbClr val="0066FF"/>
                </a:solidFill>
                <a:prstDash val="solid"/>
                <a:headEnd type="none" w="med" len="med"/>
                <a:tailEnd type="none" w="lg" len="lg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380" name="Line 115"/>
              <p:cNvSpPr/>
              <p:nvPr/>
            </p:nvSpPr>
            <p:spPr>
              <a:xfrm>
                <a:off x="4648" y="1480"/>
                <a:ext cx="0" cy="1556"/>
              </a:xfrm>
              <a:prstGeom prst="line">
                <a:avLst/>
              </a:prstGeom>
              <a:ln w="3175" cap="flat" cmpd="sng">
                <a:solidFill>
                  <a:srgbClr val="0066FF"/>
                </a:solidFill>
                <a:prstDash val="solid"/>
                <a:headEnd type="none" w="med" len="med"/>
                <a:tailEnd type="none" w="lg" len="lg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381" name="Line 116"/>
              <p:cNvSpPr/>
              <p:nvPr/>
            </p:nvSpPr>
            <p:spPr>
              <a:xfrm>
                <a:off x="4841" y="1480"/>
                <a:ext cx="0" cy="1556"/>
              </a:xfrm>
              <a:prstGeom prst="line">
                <a:avLst/>
              </a:prstGeom>
              <a:ln w="3175" cap="flat" cmpd="sng">
                <a:solidFill>
                  <a:srgbClr val="0066FF"/>
                </a:solidFill>
                <a:prstDash val="solid"/>
                <a:headEnd type="none" w="med" len="med"/>
                <a:tailEnd type="none" w="lg" len="lg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382" name="Line 117"/>
              <p:cNvSpPr/>
              <p:nvPr/>
            </p:nvSpPr>
            <p:spPr>
              <a:xfrm>
                <a:off x="5034" y="1480"/>
                <a:ext cx="0" cy="1556"/>
              </a:xfrm>
              <a:prstGeom prst="line">
                <a:avLst/>
              </a:prstGeom>
              <a:ln w="3175" cap="flat" cmpd="sng">
                <a:solidFill>
                  <a:srgbClr val="0066FF"/>
                </a:solidFill>
                <a:prstDash val="solid"/>
                <a:headEnd type="none" w="med" len="med"/>
                <a:tailEnd type="none" w="lg" len="lg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52" name="Oval 153"/>
          <p:cNvSpPr/>
          <p:nvPr/>
        </p:nvSpPr>
        <p:spPr>
          <a:xfrm>
            <a:off x="6179505" y="2940027"/>
            <a:ext cx="71437" cy="71437"/>
          </a:xfrm>
          <a:prstGeom prst="ellipse">
            <a:avLst/>
          </a:prstGeom>
          <a:solidFill>
            <a:srgbClr val="FF0000"/>
          </a:solidFill>
          <a:ln w="38100">
            <a:noFill/>
          </a:ln>
        </p:spPr>
        <p:txBody>
          <a:bodyPr wrap="none" lIns="90000" tIns="46800" rIns="90000" bIns="46800" anchor="ctr"/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3" name="Oval 153"/>
          <p:cNvSpPr/>
          <p:nvPr/>
        </p:nvSpPr>
        <p:spPr>
          <a:xfrm>
            <a:off x="5900105" y="2940027"/>
            <a:ext cx="71437" cy="71437"/>
          </a:xfrm>
          <a:prstGeom prst="ellipse">
            <a:avLst/>
          </a:prstGeom>
          <a:solidFill>
            <a:srgbClr val="FF0000"/>
          </a:solidFill>
          <a:ln w="38100">
            <a:noFill/>
          </a:ln>
        </p:spPr>
        <p:txBody>
          <a:bodyPr wrap="none" lIns="90000" tIns="46800" rIns="90000" bIns="46800" anchor="ctr"/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4" name="Oval 153"/>
          <p:cNvSpPr/>
          <p:nvPr/>
        </p:nvSpPr>
        <p:spPr>
          <a:xfrm>
            <a:off x="5900105" y="4308452"/>
            <a:ext cx="71437" cy="71437"/>
          </a:xfrm>
          <a:prstGeom prst="ellipse">
            <a:avLst/>
          </a:prstGeom>
          <a:solidFill>
            <a:srgbClr val="FF0000"/>
          </a:solidFill>
          <a:ln w="38100">
            <a:noFill/>
          </a:ln>
        </p:spPr>
        <p:txBody>
          <a:bodyPr wrap="none" lIns="90000" tIns="46800" rIns="90000" bIns="46800" anchor="ctr"/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5" name="Oval 153"/>
          <p:cNvSpPr/>
          <p:nvPr/>
        </p:nvSpPr>
        <p:spPr>
          <a:xfrm>
            <a:off x="5358765" y="3502002"/>
            <a:ext cx="71438" cy="71437"/>
          </a:xfrm>
          <a:prstGeom prst="ellipse">
            <a:avLst/>
          </a:prstGeom>
          <a:solidFill>
            <a:srgbClr val="FF0000"/>
          </a:solidFill>
          <a:ln w="38100">
            <a:noFill/>
          </a:ln>
        </p:spPr>
        <p:txBody>
          <a:bodyPr wrap="none" lIns="90000" tIns="46800" rIns="90000" bIns="46800" anchor="ctr"/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6" name="Oval 153"/>
          <p:cNvSpPr/>
          <p:nvPr/>
        </p:nvSpPr>
        <p:spPr>
          <a:xfrm>
            <a:off x="5358765" y="4308452"/>
            <a:ext cx="71438" cy="71437"/>
          </a:xfrm>
          <a:prstGeom prst="ellipse">
            <a:avLst/>
          </a:prstGeom>
          <a:solidFill>
            <a:srgbClr val="FF0000"/>
          </a:solidFill>
          <a:ln w="38100">
            <a:noFill/>
          </a:ln>
        </p:spPr>
        <p:txBody>
          <a:bodyPr wrap="none" lIns="90000" tIns="46800" rIns="90000" bIns="46800" anchor="ctr"/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226" name="Line 137"/>
          <p:cNvSpPr/>
          <p:nvPr/>
        </p:nvSpPr>
        <p:spPr>
          <a:xfrm>
            <a:off x="5122228" y="2441550"/>
            <a:ext cx="1092200" cy="5397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lg" len="lg"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227" name="Line 138"/>
          <p:cNvSpPr/>
          <p:nvPr/>
        </p:nvSpPr>
        <p:spPr>
          <a:xfrm flipH="1">
            <a:off x="5117467" y="2978125"/>
            <a:ext cx="1096963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lg" len="lg"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228" name="Line 139"/>
          <p:cNvSpPr/>
          <p:nvPr/>
        </p:nvSpPr>
        <p:spPr>
          <a:xfrm flipH="1">
            <a:off x="5935028" y="2976539"/>
            <a:ext cx="0" cy="137636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lg" len="lg"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229" name="Line 128"/>
          <p:cNvSpPr/>
          <p:nvPr/>
        </p:nvSpPr>
        <p:spPr>
          <a:xfrm>
            <a:off x="5080955" y="4356075"/>
            <a:ext cx="854075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lg" len="lg"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230" name="Line 132"/>
          <p:cNvSpPr/>
          <p:nvPr/>
        </p:nvSpPr>
        <p:spPr>
          <a:xfrm flipV="1">
            <a:off x="5117467" y="3530575"/>
            <a:ext cx="276225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lg" len="lg"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231" name="Line 133"/>
          <p:cNvSpPr/>
          <p:nvPr/>
        </p:nvSpPr>
        <p:spPr>
          <a:xfrm rot="-5400000">
            <a:off x="4976178" y="3936975"/>
            <a:ext cx="8382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lg" len="lg"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208" name="Line 126"/>
          <p:cNvSpPr/>
          <p:nvPr/>
        </p:nvSpPr>
        <p:spPr>
          <a:xfrm flipV="1">
            <a:off x="4028442" y="2974950"/>
            <a:ext cx="1096963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lg" len="lg"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209" name="Line 127"/>
          <p:cNvSpPr/>
          <p:nvPr/>
        </p:nvSpPr>
        <p:spPr>
          <a:xfrm>
            <a:off x="4299903" y="2973362"/>
            <a:ext cx="0" cy="13716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lg" len="lg"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210" name="Line 132"/>
          <p:cNvSpPr/>
          <p:nvPr/>
        </p:nvSpPr>
        <p:spPr>
          <a:xfrm>
            <a:off x="4839653" y="3530575"/>
            <a:ext cx="277812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lg" len="lg"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211" name="Line 133"/>
          <p:cNvSpPr/>
          <p:nvPr/>
        </p:nvSpPr>
        <p:spPr>
          <a:xfrm rot="-5400000" flipV="1">
            <a:off x="4436428" y="3941737"/>
            <a:ext cx="804862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lg" len="lg"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212" name="Line 125"/>
          <p:cNvSpPr/>
          <p:nvPr/>
        </p:nvSpPr>
        <p:spPr>
          <a:xfrm flipH="1">
            <a:off x="4028442" y="2433612"/>
            <a:ext cx="1096963" cy="547688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lg" len="lg"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213" name="Line 128"/>
          <p:cNvSpPr/>
          <p:nvPr/>
        </p:nvSpPr>
        <p:spPr>
          <a:xfrm flipV="1">
            <a:off x="4301490" y="4356075"/>
            <a:ext cx="8255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lg" len="lg"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215" name="Line 31"/>
          <p:cNvSpPr/>
          <p:nvPr/>
        </p:nvSpPr>
        <p:spPr>
          <a:xfrm>
            <a:off x="5117465" y="1855764"/>
            <a:ext cx="0" cy="2970213"/>
          </a:xfrm>
          <a:prstGeom prst="line">
            <a:avLst/>
          </a:prstGeom>
          <a:ln w="28575" cap="flat" cmpd="sng">
            <a:solidFill>
              <a:srgbClr val="D60093"/>
            </a:solidFill>
            <a:prstDash val="dash"/>
            <a:headEnd type="none" w="med" len="med"/>
            <a:tailEnd type="none" w="lg" len="lg"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62" name="组合 261"/>
          <p:cNvGrpSpPr/>
          <p:nvPr/>
        </p:nvGrpSpPr>
        <p:grpSpPr>
          <a:xfrm>
            <a:off x="4296730" y="2443137"/>
            <a:ext cx="2187575" cy="1924050"/>
            <a:chOff x="1318502" y="3253695"/>
            <a:chExt cx="2187601" cy="1923935"/>
          </a:xfrm>
        </p:grpSpPr>
        <p:sp>
          <p:nvSpPr>
            <p:cNvPr id="8347" name="Line 137"/>
            <p:cNvSpPr/>
            <p:nvPr/>
          </p:nvSpPr>
          <p:spPr>
            <a:xfrm>
              <a:off x="2420241" y="3262314"/>
              <a:ext cx="1085862" cy="53181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48" name="Line 139"/>
            <p:cNvSpPr/>
            <p:nvPr/>
          </p:nvSpPr>
          <p:spPr>
            <a:xfrm flipH="1">
              <a:off x="3234531" y="3797301"/>
              <a:ext cx="0" cy="1375766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49" name="Line 133"/>
            <p:cNvSpPr/>
            <p:nvPr/>
          </p:nvSpPr>
          <p:spPr>
            <a:xfrm rot="-5400000">
              <a:off x="2273748" y="4758133"/>
              <a:ext cx="838993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50" name="Line 126"/>
            <p:cNvSpPr/>
            <p:nvPr/>
          </p:nvSpPr>
          <p:spPr>
            <a:xfrm flipV="1">
              <a:off x="1327150" y="3796505"/>
              <a:ext cx="217043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51" name="Line 127"/>
            <p:cNvSpPr/>
            <p:nvPr/>
          </p:nvSpPr>
          <p:spPr>
            <a:xfrm>
              <a:off x="1592263" y="3794125"/>
              <a:ext cx="0" cy="137160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52" name="Line 132"/>
            <p:cNvSpPr/>
            <p:nvPr/>
          </p:nvSpPr>
          <p:spPr>
            <a:xfrm>
              <a:off x="2138364" y="4338240"/>
              <a:ext cx="551496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53" name="Line 133"/>
            <p:cNvSpPr/>
            <p:nvPr/>
          </p:nvSpPr>
          <p:spPr>
            <a:xfrm rot="-5400000" flipV="1">
              <a:off x="1736328" y="4763691"/>
              <a:ext cx="80407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54" name="Line 125"/>
            <p:cNvSpPr/>
            <p:nvPr/>
          </p:nvSpPr>
          <p:spPr>
            <a:xfrm flipH="1">
              <a:off x="1318502" y="3253695"/>
              <a:ext cx="1105607" cy="54281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55" name="Line 128"/>
            <p:cNvSpPr/>
            <p:nvPr/>
          </p:nvSpPr>
          <p:spPr>
            <a:xfrm flipV="1">
              <a:off x="1596961" y="5164930"/>
              <a:ext cx="1635125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75" name="组合 274"/>
          <p:cNvGrpSpPr/>
          <p:nvPr/>
        </p:nvGrpSpPr>
        <p:grpSpPr>
          <a:xfrm>
            <a:off x="4576130" y="2443137"/>
            <a:ext cx="2187575" cy="1924050"/>
            <a:chOff x="1318502" y="3253695"/>
            <a:chExt cx="2187601" cy="1923935"/>
          </a:xfrm>
        </p:grpSpPr>
        <p:sp>
          <p:nvSpPr>
            <p:cNvPr id="8338" name="Line 137"/>
            <p:cNvSpPr/>
            <p:nvPr/>
          </p:nvSpPr>
          <p:spPr>
            <a:xfrm>
              <a:off x="2420241" y="3262314"/>
              <a:ext cx="1085862" cy="53181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39" name="Line 139"/>
            <p:cNvSpPr/>
            <p:nvPr/>
          </p:nvSpPr>
          <p:spPr>
            <a:xfrm flipH="1">
              <a:off x="3234531" y="3797301"/>
              <a:ext cx="0" cy="1375766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40" name="Line 133"/>
            <p:cNvSpPr/>
            <p:nvPr/>
          </p:nvSpPr>
          <p:spPr>
            <a:xfrm rot="-5400000">
              <a:off x="2273748" y="4758133"/>
              <a:ext cx="838993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41" name="Line 126"/>
            <p:cNvSpPr/>
            <p:nvPr/>
          </p:nvSpPr>
          <p:spPr>
            <a:xfrm flipV="1">
              <a:off x="1327150" y="3796505"/>
              <a:ext cx="217043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42" name="Line 127"/>
            <p:cNvSpPr/>
            <p:nvPr/>
          </p:nvSpPr>
          <p:spPr>
            <a:xfrm>
              <a:off x="1592263" y="3794125"/>
              <a:ext cx="0" cy="137160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43" name="Line 132"/>
            <p:cNvSpPr/>
            <p:nvPr/>
          </p:nvSpPr>
          <p:spPr>
            <a:xfrm>
              <a:off x="2138364" y="4338240"/>
              <a:ext cx="551496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44" name="Line 133"/>
            <p:cNvSpPr/>
            <p:nvPr/>
          </p:nvSpPr>
          <p:spPr>
            <a:xfrm rot="-5400000" flipV="1">
              <a:off x="1736328" y="4763691"/>
              <a:ext cx="80407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45" name="Line 125"/>
            <p:cNvSpPr/>
            <p:nvPr/>
          </p:nvSpPr>
          <p:spPr>
            <a:xfrm flipH="1">
              <a:off x="1318502" y="3253695"/>
              <a:ext cx="1105607" cy="54281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46" name="Line 128"/>
            <p:cNvSpPr/>
            <p:nvPr/>
          </p:nvSpPr>
          <p:spPr>
            <a:xfrm flipV="1">
              <a:off x="1596961" y="5164930"/>
              <a:ext cx="1635125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85" name="组合 284"/>
          <p:cNvGrpSpPr/>
          <p:nvPr/>
        </p:nvGrpSpPr>
        <p:grpSpPr>
          <a:xfrm>
            <a:off x="4836480" y="2443137"/>
            <a:ext cx="2187575" cy="1924050"/>
            <a:chOff x="1318502" y="3253695"/>
            <a:chExt cx="2187601" cy="1923935"/>
          </a:xfrm>
        </p:grpSpPr>
        <p:sp>
          <p:nvSpPr>
            <p:cNvPr id="8329" name="Line 137"/>
            <p:cNvSpPr/>
            <p:nvPr/>
          </p:nvSpPr>
          <p:spPr>
            <a:xfrm>
              <a:off x="2420241" y="3262314"/>
              <a:ext cx="1085862" cy="53181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30" name="Line 139"/>
            <p:cNvSpPr/>
            <p:nvPr/>
          </p:nvSpPr>
          <p:spPr>
            <a:xfrm flipH="1">
              <a:off x="3234531" y="3797301"/>
              <a:ext cx="0" cy="1375766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31" name="Line 133"/>
            <p:cNvSpPr/>
            <p:nvPr/>
          </p:nvSpPr>
          <p:spPr>
            <a:xfrm rot="-5400000">
              <a:off x="2273748" y="4758133"/>
              <a:ext cx="838993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32" name="Line 126"/>
            <p:cNvSpPr/>
            <p:nvPr/>
          </p:nvSpPr>
          <p:spPr>
            <a:xfrm flipV="1">
              <a:off x="1327150" y="3796505"/>
              <a:ext cx="217043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33" name="Line 127"/>
            <p:cNvSpPr/>
            <p:nvPr/>
          </p:nvSpPr>
          <p:spPr>
            <a:xfrm>
              <a:off x="1592263" y="3794125"/>
              <a:ext cx="0" cy="137160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34" name="Line 132"/>
            <p:cNvSpPr/>
            <p:nvPr/>
          </p:nvSpPr>
          <p:spPr>
            <a:xfrm>
              <a:off x="2138364" y="4338240"/>
              <a:ext cx="551496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35" name="Line 133"/>
            <p:cNvSpPr/>
            <p:nvPr/>
          </p:nvSpPr>
          <p:spPr>
            <a:xfrm rot="-5400000" flipV="1">
              <a:off x="1736328" y="4763691"/>
              <a:ext cx="80407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36" name="Line 125"/>
            <p:cNvSpPr/>
            <p:nvPr/>
          </p:nvSpPr>
          <p:spPr>
            <a:xfrm flipH="1">
              <a:off x="1318502" y="3253695"/>
              <a:ext cx="1105607" cy="54281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37" name="Line 128"/>
            <p:cNvSpPr/>
            <p:nvPr/>
          </p:nvSpPr>
          <p:spPr>
            <a:xfrm flipV="1">
              <a:off x="1596961" y="5164930"/>
              <a:ext cx="1635125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95" name="组合 294"/>
          <p:cNvGrpSpPr/>
          <p:nvPr/>
        </p:nvGrpSpPr>
        <p:grpSpPr>
          <a:xfrm>
            <a:off x="5122230" y="2443137"/>
            <a:ext cx="2187575" cy="1924050"/>
            <a:chOff x="1318502" y="3253695"/>
            <a:chExt cx="2187601" cy="1923935"/>
          </a:xfrm>
        </p:grpSpPr>
        <p:sp>
          <p:nvSpPr>
            <p:cNvPr id="8320" name="Line 137"/>
            <p:cNvSpPr/>
            <p:nvPr/>
          </p:nvSpPr>
          <p:spPr>
            <a:xfrm>
              <a:off x="2420241" y="3262314"/>
              <a:ext cx="1085862" cy="53181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21" name="Line 139"/>
            <p:cNvSpPr/>
            <p:nvPr/>
          </p:nvSpPr>
          <p:spPr>
            <a:xfrm flipH="1">
              <a:off x="3234531" y="3797301"/>
              <a:ext cx="0" cy="1375766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22" name="Line 133"/>
            <p:cNvSpPr/>
            <p:nvPr/>
          </p:nvSpPr>
          <p:spPr>
            <a:xfrm rot="-5400000">
              <a:off x="2273748" y="4758133"/>
              <a:ext cx="838993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23" name="Line 126"/>
            <p:cNvSpPr/>
            <p:nvPr/>
          </p:nvSpPr>
          <p:spPr>
            <a:xfrm flipV="1">
              <a:off x="1327150" y="3796505"/>
              <a:ext cx="217043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24" name="Line 127"/>
            <p:cNvSpPr/>
            <p:nvPr/>
          </p:nvSpPr>
          <p:spPr>
            <a:xfrm>
              <a:off x="1592263" y="3794125"/>
              <a:ext cx="0" cy="137160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25" name="Line 132"/>
            <p:cNvSpPr/>
            <p:nvPr/>
          </p:nvSpPr>
          <p:spPr>
            <a:xfrm>
              <a:off x="2138364" y="4338240"/>
              <a:ext cx="551496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26" name="Line 133"/>
            <p:cNvSpPr/>
            <p:nvPr/>
          </p:nvSpPr>
          <p:spPr>
            <a:xfrm rot="-5400000" flipV="1">
              <a:off x="1736328" y="4763691"/>
              <a:ext cx="80407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27" name="Line 125"/>
            <p:cNvSpPr/>
            <p:nvPr/>
          </p:nvSpPr>
          <p:spPr>
            <a:xfrm flipH="1">
              <a:off x="1318502" y="3253695"/>
              <a:ext cx="1105607" cy="54281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28" name="Line 128"/>
            <p:cNvSpPr/>
            <p:nvPr/>
          </p:nvSpPr>
          <p:spPr>
            <a:xfrm flipV="1">
              <a:off x="1596961" y="5164930"/>
              <a:ext cx="1635125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05" name="组合 304"/>
          <p:cNvGrpSpPr/>
          <p:nvPr/>
        </p:nvGrpSpPr>
        <p:grpSpPr>
          <a:xfrm>
            <a:off x="5395280" y="2443137"/>
            <a:ext cx="2187575" cy="1924050"/>
            <a:chOff x="1318502" y="3253695"/>
            <a:chExt cx="2187601" cy="1923935"/>
          </a:xfrm>
        </p:grpSpPr>
        <p:sp>
          <p:nvSpPr>
            <p:cNvPr id="8311" name="Line 137"/>
            <p:cNvSpPr/>
            <p:nvPr/>
          </p:nvSpPr>
          <p:spPr>
            <a:xfrm>
              <a:off x="2420241" y="3262314"/>
              <a:ext cx="1085862" cy="53181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12" name="Line 139"/>
            <p:cNvSpPr/>
            <p:nvPr/>
          </p:nvSpPr>
          <p:spPr>
            <a:xfrm flipH="1">
              <a:off x="3234531" y="3797301"/>
              <a:ext cx="0" cy="1375766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13" name="Line 133"/>
            <p:cNvSpPr/>
            <p:nvPr/>
          </p:nvSpPr>
          <p:spPr>
            <a:xfrm rot="-5400000">
              <a:off x="2273748" y="4758133"/>
              <a:ext cx="838993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14" name="Line 126"/>
            <p:cNvSpPr/>
            <p:nvPr/>
          </p:nvSpPr>
          <p:spPr>
            <a:xfrm flipV="1">
              <a:off x="1327150" y="3796505"/>
              <a:ext cx="217043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15" name="Line 127"/>
            <p:cNvSpPr/>
            <p:nvPr/>
          </p:nvSpPr>
          <p:spPr>
            <a:xfrm>
              <a:off x="1592263" y="3794125"/>
              <a:ext cx="0" cy="137160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16" name="Line 132"/>
            <p:cNvSpPr/>
            <p:nvPr/>
          </p:nvSpPr>
          <p:spPr>
            <a:xfrm>
              <a:off x="2138364" y="4338240"/>
              <a:ext cx="551496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17" name="Line 133"/>
            <p:cNvSpPr/>
            <p:nvPr/>
          </p:nvSpPr>
          <p:spPr>
            <a:xfrm rot="-5400000" flipV="1">
              <a:off x="1736328" y="4763691"/>
              <a:ext cx="80407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18" name="Line 125"/>
            <p:cNvSpPr/>
            <p:nvPr/>
          </p:nvSpPr>
          <p:spPr>
            <a:xfrm flipH="1">
              <a:off x="1318502" y="3253695"/>
              <a:ext cx="1105607" cy="54281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19" name="Line 128"/>
            <p:cNvSpPr/>
            <p:nvPr/>
          </p:nvSpPr>
          <p:spPr>
            <a:xfrm flipV="1">
              <a:off x="1596961" y="5164930"/>
              <a:ext cx="1635125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15" name="组合 314"/>
          <p:cNvGrpSpPr/>
          <p:nvPr/>
        </p:nvGrpSpPr>
        <p:grpSpPr>
          <a:xfrm>
            <a:off x="5661980" y="2443137"/>
            <a:ext cx="2187575" cy="1924050"/>
            <a:chOff x="1318502" y="3253695"/>
            <a:chExt cx="2187601" cy="1923935"/>
          </a:xfrm>
        </p:grpSpPr>
        <p:sp>
          <p:nvSpPr>
            <p:cNvPr id="8302" name="Line 137"/>
            <p:cNvSpPr/>
            <p:nvPr/>
          </p:nvSpPr>
          <p:spPr>
            <a:xfrm>
              <a:off x="2420241" y="3262314"/>
              <a:ext cx="1085862" cy="53181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03" name="Line 139"/>
            <p:cNvSpPr/>
            <p:nvPr/>
          </p:nvSpPr>
          <p:spPr>
            <a:xfrm flipH="1">
              <a:off x="3234531" y="3797301"/>
              <a:ext cx="0" cy="1375766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04" name="Line 133"/>
            <p:cNvSpPr/>
            <p:nvPr/>
          </p:nvSpPr>
          <p:spPr>
            <a:xfrm rot="-5400000">
              <a:off x="2273748" y="4758133"/>
              <a:ext cx="838993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05" name="Line 126"/>
            <p:cNvSpPr/>
            <p:nvPr/>
          </p:nvSpPr>
          <p:spPr>
            <a:xfrm flipV="1">
              <a:off x="1327150" y="3796505"/>
              <a:ext cx="217043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06" name="Line 127"/>
            <p:cNvSpPr/>
            <p:nvPr/>
          </p:nvSpPr>
          <p:spPr>
            <a:xfrm>
              <a:off x="1592263" y="3794125"/>
              <a:ext cx="0" cy="137160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07" name="Line 132"/>
            <p:cNvSpPr/>
            <p:nvPr/>
          </p:nvSpPr>
          <p:spPr>
            <a:xfrm>
              <a:off x="2138364" y="4338240"/>
              <a:ext cx="551496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08" name="Line 133"/>
            <p:cNvSpPr/>
            <p:nvPr/>
          </p:nvSpPr>
          <p:spPr>
            <a:xfrm rot="-5400000" flipV="1">
              <a:off x="1736328" y="4763691"/>
              <a:ext cx="80407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09" name="Line 125"/>
            <p:cNvSpPr/>
            <p:nvPr/>
          </p:nvSpPr>
          <p:spPr>
            <a:xfrm flipH="1">
              <a:off x="1318502" y="3253695"/>
              <a:ext cx="1105607" cy="54281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10" name="Line 128"/>
            <p:cNvSpPr/>
            <p:nvPr/>
          </p:nvSpPr>
          <p:spPr>
            <a:xfrm flipV="1">
              <a:off x="1596961" y="5164930"/>
              <a:ext cx="1635125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25" name="组合 324"/>
          <p:cNvGrpSpPr/>
          <p:nvPr/>
        </p:nvGrpSpPr>
        <p:grpSpPr>
          <a:xfrm>
            <a:off x="5928680" y="2443137"/>
            <a:ext cx="2187575" cy="1924050"/>
            <a:chOff x="1318502" y="3253695"/>
            <a:chExt cx="2187601" cy="1923935"/>
          </a:xfrm>
        </p:grpSpPr>
        <p:sp>
          <p:nvSpPr>
            <p:cNvPr id="8293" name="Line 137"/>
            <p:cNvSpPr/>
            <p:nvPr/>
          </p:nvSpPr>
          <p:spPr>
            <a:xfrm>
              <a:off x="2420241" y="3262314"/>
              <a:ext cx="1085862" cy="53181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94" name="Line 139"/>
            <p:cNvSpPr/>
            <p:nvPr/>
          </p:nvSpPr>
          <p:spPr>
            <a:xfrm flipH="1">
              <a:off x="3234531" y="3797301"/>
              <a:ext cx="0" cy="1375766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95" name="Line 133"/>
            <p:cNvSpPr/>
            <p:nvPr/>
          </p:nvSpPr>
          <p:spPr>
            <a:xfrm rot="-5400000">
              <a:off x="2273748" y="4758133"/>
              <a:ext cx="838993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96" name="Line 126"/>
            <p:cNvSpPr/>
            <p:nvPr/>
          </p:nvSpPr>
          <p:spPr>
            <a:xfrm flipV="1">
              <a:off x="1327150" y="3796505"/>
              <a:ext cx="217043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97" name="Line 127"/>
            <p:cNvSpPr/>
            <p:nvPr/>
          </p:nvSpPr>
          <p:spPr>
            <a:xfrm>
              <a:off x="1592263" y="3794125"/>
              <a:ext cx="0" cy="137160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98" name="Line 132"/>
            <p:cNvSpPr/>
            <p:nvPr/>
          </p:nvSpPr>
          <p:spPr>
            <a:xfrm>
              <a:off x="2138364" y="4338240"/>
              <a:ext cx="551496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99" name="Line 133"/>
            <p:cNvSpPr/>
            <p:nvPr/>
          </p:nvSpPr>
          <p:spPr>
            <a:xfrm rot="-5400000" flipV="1">
              <a:off x="1736328" y="4763691"/>
              <a:ext cx="80407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00" name="Line 125"/>
            <p:cNvSpPr/>
            <p:nvPr/>
          </p:nvSpPr>
          <p:spPr>
            <a:xfrm flipH="1">
              <a:off x="1318502" y="3253695"/>
              <a:ext cx="1105607" cy="54281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01" name="Line 128"/>
            <p:cNvSpPr/>
            <p:nvPr/>
          </p:nvSpPr>
          <p:spPr>
            <a:xfrm flipV="1">
              <a:off x="1596961" y="5164930"/>
              <a:ext cx="1635125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35" name="组合 334"/>
          <p:cNvGrpSpPr/>
          <p:nvPr/>
        </p:nvGrpSpPr>
        <p:grpSpPr>
          <a:xfrm>
            <a:off x="6208080" y="2443137"/>
            <a:ext cx="2187575" cy="1924050"/>
            <a:chOff x="1318502" y="3253695"/>
            <a:chExt cx="2187601" cy="1923935"/>
          </a:xfrm>
        </p:grpSpPr>
        <p:sp>
          <p:nvSpPr>
            <p:cNvPr id="8284" name="Line 137"/>
            <p:cNvSpPr/>
            <p:nvPr/>
          </p:nvSpPr>
          <p:spPr>
            <a:xfrm>
              <a:off x="2420241" y="3262314"/>
              <a:ext cx="1085862" cy="53181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85" name="Line 139"/>
            <p:cNvSpPr/>
            <p:nvPr/>
          </p:nvSpPr>
          <p:spPr>
            <a:xfrm flipH="1">
              <a:off x="3234531" y="3797301"/>
              <a:ext cx="0" cy="1375766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86" name="Line 133"/>
            <p:cNvSpPr/>
            <p:nvPr/>
          </p:nvSpPr>
          <p:spPr>
            <a:xfrm rot="-5400000">
              <a:off x="2273748" y="4758133"/>
              <a:ext cx="838993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87" name="Line 126"/>
            <p:cNvSpPr/>
            <p:nvPr/>
          </p:nvSpPr>
          <p:spPr>
            <a:xfrm flipV="1">
              <a:off x="1327150" y="3796505"/>
              <a:ext cx="217043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88" name="Line 127"/>
            <p:cNvSpPr/>
            <p:nvPr/>
          </p:nvSpPr>
          <p:spPr>
            <a:xfrm>
              <a:off x="1592263" y="3794125"/>
              <a:ext cx="0" cy="137160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89" name="Line 132"/>
            <p:cNvSpPr/>
            <p:nvPr/>
          </p:nvSpPr>
          <p:spPr>
            <a:xfrm>
              <a:off x="2138364" y="4338240"/>
              <a:ext cx="551496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90" name="Line 133"/>
            <p:cNvSpPr/>
            <p:nvPr/>
          </p:nvSpPr>
          <p:spPr>
            <a:xfrm rot="-5400000" flipV="1">
              <a:off x="1736328" y="4763691"/>
              <a:ext cx="80407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91" name="Line 125"/>
            <p:cNvSpPr/>
            <p:nvPr/>
          </p:nvSpPr>
          <p:spPr>
            <a:xfrm flipH="1">
              <a:off x="1318502" y="3253695"/>
              <a:ext cx="1105607" cy="54281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92" name="Line 128"/>
            <p:cNvSpPr/>
            <p:nvPr/>
          </p:nvSpPr>
          <p:spPr>
            <a:xfrm flipV="1">
              <a:off x="1596961" y="5164930"/>
              <a:ext cx="1635125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45" name="组合 344"/>
          <p:cNvGrpSpPr/>
          <p:nvPr/>
        </p:nvGrpSpPr>
        <p:grpSpPr>
          <a:xfrm>
            <a:off x="6481130" y="2443137"/>
            <a:ext cx="2187575" cy="1924050"/>
            <a:chOff x="1318502" y="3253695"/>
            <a:chExt cx="2187601" cy="1923935"/>
          </a:xfrm>
        </p:grpSpPr>
        <p:sp>
          <p:nvSpPr>
            <p:cNvPr id="8275" name="Line 137"/>
            <p:cNvSpPr/>
            <p:nvPr/>
          </p:nvSpPr>
          <p:spPr>
            <a:xfrm>
              <a:off x="2420241" y="3262314"/>
              <a:ext cx="1085862" cy="53181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76" name="Line 139"/>
            <p:cNvSpPr/>
            <p:nvPr/>
          </p:nvSpPr>
          <p:spPr>
            <a:xfrm flipH="1">
              <a:off x="3234531" y="3797301"/>
              <a:ext cx="0" cy="1375766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77" name="Line 133"/>
            <p:cNvSpPr/>
            <p:nvPr/>
          </p:nvSpPr>
          <p:spPr>
            <a:xfrm rot="-5400000">
              <a:off x="2273748" y="4758133"/>
              <a:ext cx="838993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78" name="Line 126"/>
            <p:cNvSpPr/>
            <p:nvPr/>
          </p:nvSpPr>
          <p:spPr>
            <a:xfrm flipV="1">
              <a:off x="1327150" y="3796505"/>
              <a:ext cx="217043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79" name="Line 127"/>
            <p:cNvSpPr/>
            <p:nvPr/>
          </p:nvSpPr>
          <p:spPr>
            <a:xfrm>
              <a:off x="1592263" y="3794125"/>
              <a:ext cx="0" cy="137160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80" name="Line 132"/>
            <p:cNvSpPr/>
            <p:nvPr/>
          </p:nvSpPr>
          <p:spPr>
            <a:xfrm>
              <a:off x="2138364" y="4338240"/>
              <a:ext cx="551496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81" name="Line 133"/>
            <p:cNvSpPr/>
            <p:nvPr/>
          </p:nvSpPr>
          <p:spPr>
            <a:xfrm rot="-5400000" flipV="1">
              <a:off x="1736328" y="4763691"/>
              <a:ext cx="80407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82" name="Line 125"/>
            <p:cNvSpPr/>
            <p:nvPr/>
          </p:nvSpPr>
          <p:spPr>
            <a:xfrm flipH="1">
              <a:off x="1318502" y="3253695"/>
              <a:ext cx="1105607" cy="54281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83" name="Line 128"/>
            <p:cNvSpPr/>
            <p:nvPr/>
          </p:nvSpPr>
          <p:spPr>
            <a:xfrm flipV="1">
              <a:off x="1596961" y="5164930"/>
              <a:ext cx="1635125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55" name="组合 354"/>
          <p:cNvGrpSpPr/>
          <p:nvPr/>
        </p:nvGrpSpPr>
        <p:grpSpPr>
          <a:xfrm>
            <a:off x="6760530" y="2443137"/>
            <a:ext cx="2187575" cy="1924050"/>
            <a:chOff x="1318502" y="3253695"/>
            <a:chExt cx="2187601" cy="1923935"/>
          </a:xfrm>
        </p:grpSpPr>
        <p:sp>
          <p:nvSpPr>
            <p:cNvPr id="8266" name="Line 137"/>
            <p:cNvSpPr/>
            <p:nvPr/>
          </p:nvSpPr>
          <p:spPr>
            <a:xfrm>
              <a:off x="2420241" y="3262314"/>
              <a:ext cx="1085862" cy="53181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67" name="Line 139"/>
            <p:cNvSpPr/>
            <p:nvPr/>
          </p:nvSpPr>
          <p:spPr>
            <a:xfrm flipH="1">
              <a:off x="3234531" y="3797301"/>
              <a:ext cx="0" cy="1375766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68" name="Line 133"/>
            <p:cNvSpPr/>
            <p:nvPr/>
          </p:nvSpPr>
          <p:spPr>
            <a:xfrm rot="-5400000">
              <a:off x="2273748" y="4758133"/>
              <a:ext cx="838993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69" name="Line 126"/>
            <p:cNvSpPr/>
            <p:nvPr/>
          </p:nvSpPr>
          <p:spPr>
            <a:xfrm flipV="1">
              <a:off x="1327150" y="3796505"/>
              <a:ext cx="217043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70" name="Line 127"/>
            <p:cNvSpPr/>
            <p:nvPr/>
          </p:nvSpPr>
          <p:spPr>
            <a:xfrm>
              <a:off x="1592263" y="3794125"/>
              <a:ext cx="0" cy="137160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71" name="Line 132"/>
            <p:cNvSpPr/>
            <p:nvPr/>
          </p:nvSpPr>
          <p:spPr>
            <a:xfrm>
              <a:off x="2138364" y="4338240"/>
              <a:ext cx="551496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72" name="Line 133"/>
            <p:cNvSpPr/>
            <p:nvPr/>
          </p:nvSpPr>
          <p:spPr>
            <a:xfrm rot="-5400000" flipV="1">
              <a:off x="1736328" y="4763691"/>
              <a:ext cx="80407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73" name="Line 125"/>
            <p:cNvSpPr/>
            <p:nvPr/>
          </p:nvSpPr>
          <p:spPr>
            <a:xfrm flipH="1">
              <a:off x="1318502" y="3253695"/>
              <a:ext cx="1105607" cy="54281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74" name="Line 128"/>
            <p:cNvSpPr/>
            <p:nvPr/>
          </p:nvSpPr>
          <p:spPr>
            <a:xfrm flipV="1">
              <a:off x="1596961" y="5164930"/>
              <a:ext cx="1635125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65" name="组合 364"/>
          <p:cNvGrpSpPr/>
          <p:nvPr/>
        </p:nvGrpSpPr>
        <p:grpSpPr>
          <a:xfrm>
            <a:off x="7027230" y="2443137"/>
            <a:ext cx="2187575" cy="1924050"/>
            <a:chOff x="1318502" y="3253695"/>
            <a:chExt cx="2187601" cy="1923935"/>
          </a:xfrm>
        </p:grpSpPr>
        <p:sp>
          <p:nvSpPr>
            <p:cNvPr id="8257" name="Line 137"/>
            <p:cNvSpPr/>
            <p:nvPr/>
          </p:nvSpPr>
          <p:spPr>
            <a:xfrm>
              <a:off x="2420241" y="3262314"/>
              <a:ext cx="1085862" cy="53181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58" name="Line 139"/>
            <p:cNvSpPr/>
            <p:nvPr/>
          </p:nvSpPr>
          <p:spPr>
            <a:xfrm flipH="1">
              <a:off x="3234531" y="3797301"/>
              <a:ext cx="0" cy="1375766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59" name="Line 133"/>
            <p:cNvSpPr/>
            <p:nvPr/>
          </p:nvSpPr>
          <p:spPr>
            <a:xfrm rot="-5400000">
              <a:off x="2273748" y="4758133"/>
              <a:ext cx="838993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60" name="Line 126"/>
            <p:cNvSpPr/>
            <p:nvPr/>
          </p:nvSpPr>
          <p:spPr>
            <a:xfrm flipV="1">
              <a:off x="1327150" y="3796505"/>
              <a:ext cx="217043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61" name="Line 127"/>
            <p:cNvSpPr/>
            <p:nvPr/>
          </p:nvSpPr>
          <p:spPr>
            <a:xfrm>
              <a:off x="1592263" y="3794125"/>
              <a:ext cx="0" cy="137160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62" name="Line 132"/>
            <p:cNvSpPr/>
            <p:nvPr/>
          </p:nvSpPr>
          <p:spPr>
            <a:xfrm>
              <a:off x="2138364" y="4338240"/>
              <a:ext cx="551496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63" name="Line 133"/>
            <p:cNvSpPr/>
            <p:nvPr/>
          </p:nvSpPr>
          <p:spPr>
            <a:xfrm rot="-5400000" flipV="1">
              <a:off x="1736328" y="4763691"/>
              <a:ext cx="80407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64" name="Line 125"/>
            <p:cNvSpPr/>
            <p:nvPr/>
          </p:nvSpPr>
          <p:spPr>
            <a:xfrm flipH="1">
              <a:off x="1318502" y="3253695"/>
              <a:ext cx="1105607" cy="54281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65" name="Line 128"/>
            <p:cNvSpPr/>
            <p:nvPr/>
          </p:nvSpPr>
          <p:spPr>
            <a:xfrm flipV="1">
              <a:off x="1596961" y="5164930"/>
              <a:ext cx="1635125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75" name="组合 374"/>
          <p:cNvGrpSpPr/>
          <p:nvPr/>
        </p:nvGrpSpPr>
        <p:grpSpPr>
          <a:xfrm>
            <a:off x="7300280" y="2443137"/>
            <a:ext cx="2187575" cy="1924050"/>
            <a:chOff x="1318502" y="3253695"/>
            <a:chExt cx="2187601" cy="1923935"/>
          </a:xfrm>
        </p:grpSpPr>
        <p:sp>
          <p:nvSpPr>
            <p:cNvPr id="8248" name="Line 137"/>
            <p:cNvSpPr/>
            <p:nvPr/>
          </p:nvSpPr>
          <p:spPr>
            <a:xfrm>
              <a:off x="2420241" y="3262314"/>
              <a:ext cx="1085862" cy="53181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49" name="Line 139"/>
            <p:cNvSpPr/>
            <p:nvPr/>
          </p:nvSpPr>
          <p:spPr>
            <a:xfrm flipH="1">
              <a:off x="3234531" y="3797301"/>
              <a:ext cx="0" cy="1375766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50" name="Line 133"/>
            <p:cNvSpPr/>
            <p:nvPr/>
          </p:nvSpPr>
          <p:spPr>
            <a:xfrm rot="-5400000">
              <a:off x="2273748" y="4758133"/>
              <a:ext cx="838993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51" name="Line 126"/>
            <p:cNvSpPr/>
            <p:nvPr/>
          </p:nvSpPr>
          <p:spPr>
            <a:xfrm flipV="1">
              <a:off x="1327150" y="3796505"/>
              <a:ext cx="217043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52" name="Line 127"/>
            <p:cNvSpPr/>
            <p:nvPr/>
          </p:nvSpPr>
          <p:spPr>
            <a:xfrm>
              <a:off x="1592263" y="3794125"/>
              <a:ext cx="0" cy="137160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53" name="Line 132"/>
            <p:cNvSpPr/>
            <p:nvPr/>
          </p:nvSpPr>
          <p:spPr>
            <a:xfrm>
              <a:off x="2138364" y="4338240"/>
              <a:ext cx="551496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54" name="Line 133"/>
            <p:cNvSpPr/>
            <p:nvPr/>
          </p:nvSpPr>
          <p:spPr>
            <a:xfrm rot="-5400000" flipV="1">
              <a:off x="1736328" y="4763691"/>
              <a:ext cx="80407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55" name="Line 125"/>
            <p:cNvSpPr/>
            <p:nvPr/>
          </p:nvSpPr>
          <p:spPr>
            <a:xfrm flipH="1">
              <a:off x="1318502" y="3253695"/>
              <a:ext cx="1105607" cy="54281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56" name="Line 128"/>
            <p:cNvSpPr/>
            <p:nvPr/>
          </p:nvSpPr>
          <p:spPr>
            <a:xfrm flipV="1">
              <a:off x="1596961" y="5164930"/>
              <a:ext cx="1635125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85" name="组合 384"/>
          <p:cNvGrpSpPr/>
          <p:nvPr/>
        </p:nvGrpSpPr>
        <p:grpSpPr>
          <a:xfrm>
            <a:off x="7579680" y="2443137"/>
            <a:ext cx="2187575" cy="1924050"/>
            <a:chOff x="1318502" y="3253695"/>
            <a:chExt cx="2187601" cy="1923935"/>
          </a:xfrm>
        </p:grpSpPr>
        <p:sp>
          <p:nvSpPr>
            <p:cNvPr id="8239" name="Line 137"/>
            <p:cNvSpPr/>
            <p:nvPr/>
          </p:nvSpPr>
          <p:spPr>
            <a:xfrm>
              <a:off x="2420241" y="3262314"/>
              <a:ext cx="1085862" cy="53181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40" name="Line 139"/>
            <p:cNvSpPr/>
            <p:nvPr/>
          </p:nvSpPr>
          <p:spPr>
            <a:xfrm flipH="1">
              <a:off x="3234531" y="3797301"/>
              <a:ext cx="0" cy="1375766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41" name="Line 133"/>
            <p:cNvSpPr/>
            <p:nvPr/>
          </p:nvSpPr>
          <p:spPr>
            <a:xfrm rot="-5400000">
              <a:off x="2273748" y="4758133"/>
              <a:ext cx="838993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42" name="Line 126"/>
            <p:cNvSpPr/>
            <p:nvPr/>
          </p:nvSpPr>
          <p:spPr>
            <a:xfrm flipV="1">
              <a:off x="1327150" y="3796505"/>
              <a:ext cx="217043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43" name="Line 127"/>
            <p:cNvSpPr/>
            <p:nvPr/>
          </p:nvSpPr>
          <p:spPr>
            <a:xfrm>
              <a:off x="1592263" y="3794125"/>
              <a:ext cx="0" cy="137160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44" name="Line 132"/>
            <p:cNvSpPr/>
            <p:nvPr/>
          </p:nvSpPr>
          <p:spPr>
            <a:xfrm>
              <a:off x="2138364" y="4338240"/>
              <a:ext cx="551496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45" name="Line 133"/>
            <p:cNvSpPr/>
            <p:nvPr/>
          </p:nvSpPr>
          <p:spPr>
            <a:xfrm rot="-5400000" flipV="1">
              <a:off x="1736328" y="4763691"/>
              <a:ext cx="80407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46" name="Line 125"/>
            <p:cNvSpPr/>
            <p:nvPr/>
          </p:nvSpPr>
          <p:spPr>
            <a:xfrm flipH="1">
              <a:off x="1318502" y="3253695"/>
              <a:ext cx="1105607" cy="54281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47" name="Line 128"/>
            <p:cNvSpPr/>
            <p:nvPr/>
          </p:nvSpPr>
          <p:spPr>
            <a:xfrm flipV="1">
              <a:off x="1596961" y="5164930"/>
              <a:ext cx="1635125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95" name="组合 394"/>
          <p:cNvGrpSpPr/>
          <p:nvPr/>
        </p:nvGrpSpPr>
        <p:grpSpPr>
          <a:xfrm>
            <a:off x="7852730" y="2443137"/>
            <a:ext cx="2187575" cy="1924050"/>
            <a:chOff x="1318502" y="3253695"/>
            <a:chExt cx="2187601" cy="1923935"/>
          </a:xfrm>
        </p:grpSpPr>
        <p:sp>
          <p:nvSpPr>
            <p:cNvPr id="2" name="Line 137"/>
            <p:cNvSpPr/>
            <p:nvPr/>
          </p:nvSpPr>
          <p:spPr>
            <a:xfrm>
              <a:off x="2420241" y="3262314"/>
              <a:ext cx="1085862" cy="53181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" name="Line 139"/>
            <p:cNvSpPr/>
            <p:nvPr/>
          </p:nvSpPr>
          <p:spPr>
            <a:xfrm flipH="1">
              <a:off x="3234531" y="3797301"/>
              <a:ext cx="0" cy="1375766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32" name="Line 133"/>
            <p:cNvSpPr/>
            <p:nvPr/>
          </p:nvSpPr>
          <p:spPr>
            <a:xfrm rot="-5400000">
              <a:off x="2273748" y="4758133"/>
              <a:ext cx="838993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33" name="Line 126"/>
            <p:cNvSpPr/>
            <p:nvPr/>
          </p:nvSpPr>
          <p:spPr>
            <a:xfrm flipV="1">
              <a:off x="1327150" y="3796505"/>
              <a:ext cx="217043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34" name="Line 127"/>
            <p:cNvSpPr/>
            <p:nvPr/>
          </p:nvSpPr>
          <p:spPr>
            <a:xfrm>
              <a:off x="1592263" y="3794125"/>
              <a:ext cx="0" cy="137160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35" name="Line 132"/>
            <p:cNvSpPr/>
            <p:nvPr/>
          </p:nvSpPr>
          <p:spPr>
            <a:xfrm>
              <a:off x="2138364" y="4338240"/>
              <a:ext cx="551496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36" name="Line 133"/>
            <p:cNvSpPr/>
            <p:nvPr/>
          </p:nvSpPr>
          <p:spPr>
            <a:xfrm rot="-5400000" flipV="1">
              <a:off x="1736328" y="4763691"/>
              <a:ext cx="80407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37" name="Line 125"/>
            <p:cNvSpPr/>
            <p:nvPr/>
          </p:nvSpPr>
          <p:spPr>
            <a:xfrm flipH="1">
              <a:off x="1318502" y="3253695"/>
              <a:ext cx="1105607" cy="54281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38" name="Line 128"/>
            <p:cNvSpPr/>
            <p:nvPr/>
          </p:nvSpPr>
          <p:spPr>
            <a:xfrm flipV="1">
              <a:off x="1596961" y="5164930"/>
              <a:ext cx="1635125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lg" len="lg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02" name="文本框 201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0"/>
                            </p:stCondLst>
                            <p:childTnLst>
                              <p:par>
                                <p:cTn id="8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000"/>
                            </p:stCondLst>
                            <p:childTnLst>
                              <p:par>
                                <p:cTn id="8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000"/>
                            </p:stCondLst>
                            <p:childTnLst>
                              <p:par>
                                <p:cTn id="9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000"/>
                            </p:stCondLst>
                            <p:childTnLst>
                              <p:par>
                                <p:cTn id="9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000"/>
                            </p:stCondLst>
                            <p:childTnLst>
                              <p:par>
                                <p:cTn id="10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bldLvl="0" animBg="1"/>
      <p:bldP spid="53" grpId="0" bldLvl="0" animBg="1"/>
      <p:bldP spid="54" grpId="0" bldLvl="0" animBg="1"/>
      <p:bldP spid="55" grpId="0" bldLvl="0" animBg="1"/>
      <p:bldP spid="56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Box 2"/>
          <p:cNvSpPr txBox="1">
            <a:spLocks noChangeArrowheads="1"/>
          </p:cNvSpPr>
          <p:nvPr/>
        </p:nvSpPr>
        <p:spPr bwMode="auto">
          <a:xfrm>
            <a:off x="574553" y="1190628"/>
            <a:ext cx="10750672" cy="434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准备若干个边长为</a:t>
            </a: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1cm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的等边三角形，并按下图所示一个接一个地拼摆起来，然后填写下表。</a:t>
            </a:r>
          </a:p>
        </p:txBody>
      </p:sp>
      <p:grpSp>
        <p:nvGrpSpPr>
          <p:cNvPr id="209" name="组合 22"/>
          <p:cNvGrpSpPr/>
          <p:nvPr/>
        </p:nvGrpSpPr>
        <p:grpSpPr bwMode="auto">
          <a:xfrm>
            <a:off x="1491546" y="2063457"/>
            <a:ext cx="7273925" cy="508001"/>
            <a:chOff x="971600" y="2560574"/>
            <a:chExt cx="7273949" cy="508387"/>
          </a:xfrm>
        </p:grpSpPr>
        <p:grpSp>
          <p:nvGrpSpPr>
            <p:cNvPr id="210" name="组合 20"/>
            <p:cNvGrpSpPr/>
            <p:nvPr/>
          </p:nvGrpSpPr>
          <p:grpSpPr bwMode="auto">
            <a:xfrm>
              <a:off x="971600" y="2564904"/>
              <a:ext cx="5760640" cy="504057"/>
              <a:chOff x="755576" y="2564904"/>
              <a:chExt cx="5760640" cy="504057"/>
            </a:xfrm>
          </p:grpSpPr>
          <p:sp>
            <p:nvSpPr>
              <p:cNvPr id="212" name="等腰三角形 4"/>
              <p:cNvSpPr>
                <a:spLocks noChangeArrowheads="1"/>
              </p:cNvSpPr>
              <p:nvPr/>
            </p:nvSpPr>
            <p:spPr bwMode="auto">
              <a:xfrm>
                <a:off x="755576" y="2564904"/>
                <a:ext cx="584705" cy="504056"/>
              </a:xfrm>
              <a:prstGeom prst="triangle">
                <a:avLst>
                  <a:gd name="adj" fmla="val 50000"/>
                </a:avLst>
              </a:prstGeom>
              <a:solidFill>
                <a:srgbClr val="00B050"/>
              </a:solidFill>
              <a:ln w="12700" algn="ctr">
                <a:solidFill>
                  <a:schemeClr val="tx1"/>
                </a:solidFill>
                <a:round/>
              </a:ln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grpSp>
            <p:nvGrpSpPr>
              <p:cNvPr id="213" name="组合 7"/>
              <p:cNvGrpSpPr/>
              <p:nvPr/>
            </p:nvGrpSpPr>
            <p:grpSpPr bwMode="auto">
              <a:xfrm>
                <a:off x="1907704" y="2564904"/>
                <a:ext cx="872737" cy="504057"/>
                <a:chOff x="1907704" y="2636912"/>
                <a:chExt cx="872737" cy="504057"/>
              </a:xfrm>
            </p:grpSpPr>
            <p:sp>
              <p:nvSpPr>
                <p:cNvPr id="226" name="等腰三角形 5"/>
                <p:cNvSpPr>
                  <a:spLocks noChangeArrowheads="1"/>
                </p:cNvSpPr>
                <p:nvPr/>
              </p:nvSpPr>
              <p:spPr bwMode="auto">
                <a:xfrm>
                  <a:off x="1907704" y="2636913"/>
                  <a:ext cx="584705" cy="50405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B050"/>
                </a:solidFill>
                <a:ln w="12700" algn="ctr">
                  <a:solidFill>
                    <a:schemeClr val="tx1"/>
                  </a:solidFill>
                  <a:round/>
                </a:ln>
              </p:spPr>
              <p:txBody>
                <a:bodyPr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227" name="等腰三角形 6"/>
                <p:cNvSpPr>
                  <a:spLocks noChangeArrowheads="1"/>
                </p:cNvSpPr>
                <p:nvPr/>
              </p:nvSpPr>
              <p:spPr bwMode="auto">
                <a:xfrm rot="10800000">
                  <a:off x="2195736" y="2636912"/>
                  <a:ext cx="584705" cy="50405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B050"/>
                </a:solidFill>
                <a:ln w="12700" algn="ctr">
                  <a:solidFill>
                    <a:schemeClr val="tx1"/>
                  </a:solidFill>
                  <a:round/>
                </a:ln>
              </p:spPr>
              <p:txBody>
                <a:bodyPr rot="1080000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14" name="组合 12"/>
              <p:cNvGrpSpPr/>
              <p:nvPr/>
            </p:nvGrpSpPr>
            <p:grpSpPr bwMode="auto">
              <a:xfrm>
                <a:off x="3347864" y="2564904"/>
                <a:ext cx="1160769" cy="504057"/>
                <a:chOff x="1979712" y="4149080"/>
                <a:chExt cx="1160769" cy="504057"/>
              </a:xfrm>
            </p:grpSpPr>
            <p:sp>
              <p:nvSpPr>
                <p:cNvPr id="222" name="等腰三角形 8"/>
                <p:cNvSpPr>
                  <a:spLocks noChangeArrowheads="1"/>
                </p:cNvSpPr>
                <p:nvPr/>
              </p:nvSpPr>
              <p:spPr bwMode="auto">
                <a:xfrm>
                  <a:off x="2555776" y="4149081"/>
                  <a:ext cx="584705" cy="50405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B050"/>
                </a:solidFill>
                <a:ln w="12700" algn="ctr">
                  <a:solidFill>
                    <a:schemeClr val="tx1"/>
                  </a:solidFill>
                  <a:round/>
                </a:ln>
              </p:spPr>
              <p:txBody>
                <a:bodyPr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grpSp>
              <p:nvGrpSpPr>
                <p:cNvPr id="223" name="组合 9"/>
                <p:cNvGrpSpPr/>
                <p:nvPr/>
              </p:nvGrpSpPr>
              <p:grpSpPr bwMode="auto">
                <a:xfrm>
                  <a:off x="1979712" y="4149080"/>
                  <a:ext cx="872737" cy="504057"/>
                  <a:chOff x="1907704" y="2636912"/>
                  <a:chExt cx="872737" cy="504057"/>
                </a:xfrm>
              </p:grpSpPr>
              <p:sp>
                <p:nvSpPr>
                  <p:cNvPr id="224" name="等腰三角形 10"/>
                  <p:cNvSpPr>
                    <a:spLocks noChangeArrowheads="1"/>
                  </p:cNvSpPr>
                  <p:nvPr/>
                </p:nvSpPr>
                <p:spPr bwMode="auto">
                  <a:xfrm>
                    <a:off x="1907704" y="2636913"/>
                    <a:ext cx="584705" cy="504056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00B050"/>
                  </a:solidFill>
                  <a:ln w="12700" algn="ctr">
                    <a:solidFill>
                      <a:schemeClr val="tx1"/>
                    </a:solidFill>
                    <a:round/>
                  </a:ln>
                </p:spPr>
                <p:txBody>
                  <a:bodyPr anchor="ctr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2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24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25" name="等腰三角形 11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2195736" y="2636912"/>
                    <a:ext cx="584705" cy="504056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00B050"/>
                  </a:solidFill>
                  <a:ln w="12700" algn="ctr">
                    <a:solidFill>
                      <a:schemeClr val="tx1"/>
                    </a:solidFill>
                    <a:round/>
                  </a:ln>
                </p:spPr>
                <p:txBody>
                  <a:bodyPr rot="10800000" anchor="ctr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2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24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</p:grpSp>
          </p:grpSp>
          <p:grpSp>
            <p:nvGrpSpPr>
              <p:cNvPr id="215" name="组合 19"/>
              <p:cNvGrpSpPr/>
              <p:nvPr/>
            </p:nvGrpSpPr>
            <p:grpSpPr bwMode="auto">
              <a:xfrm>
                <a:off x="5067415" y="2564904"/>
                <a:ext cx="1448801" cy="504056"/>
                <a:chOff x="2915816" y="5157192"/>
                <a:chExt cx="1448801" cy="504056"/>
              </a:xfrm>
            </p:grpSpPr>
            <p:grpSp>
              <p:nvGrpSpPr>
                <p:cNvPr id="216" name="组合 13"/>
                <p:cNvGrpSpPr/>
                <p:nvPr/>
              </p:nvGrpSpPr>
              <p:grpSpPr bwMode="auto">
                <a:xfrm>
                  <a:off x="2915816" y="5157192"/>
                  <a:ext cx="1160769" cy="504056"/>
                  <a:chOff x="1979712" y="4149080"/>
                  <a:chExt cx="1160769" cy="504056"/>
                </a:xfrm>
              </p:grpSpPr>
              <p:sp>
                <p:nvSpPr>
                  <p:cNvPr id="218" name="等腰三角形 14"/>
                  <p:cNvSpPr>
                    <a:spLocks noChangeArrowheads="1"/>
                  </p:cNvSpPr>
                  <p:nvPr/>
                </p:nvSpPr>
                <p:spPr bwMode="auto">
                  <a:xfrm>
                    <a:off x="2555776" y="4149080"/>
                    <a:ext cx="584705" cy="504056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00B050"/>
                  </a:solidFill>
                  <a:ln w="12700" algn="ctr">
                    <a:solidFill>
                      <a:schemeClr val="tx1"/>
                    </a:solidFill>
                    <a:round/>
                  </a:ln>
                </p:spPr>
                <p:txBody>
                  <a:bodyPr anchor="ctr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2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24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grpSp>
                <p:nvGrpSpPr>
                  <p:cNvPr id="219" name="组合 9"/>
                  <p:cNvGrpSpPr/>
                  <p:nvPr/>
                </p:nvGrpSpPr>
                <p:grpSpPr bwMode="auto">
                  <a:xfrm>
                    <a:off x="1979712" y="4149080"/>
                    <a:ext cx="872737" cy="504056"/>
                    <a:chOff x="1907704" y="2636912"/>
                    <a:chExt cx="872737" cy="504056"/>
                  </a:xfrm>
                </p:grpSpPr>
                <p:sp>
                  <p:nvSpPr>
                    <p:cNvPr id="220" name="等腰三角形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07704" y="2636912"/>
                      <a:ext cx="584705" cy="504056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00B050"/>
                    </a:solidFill>
                    <a:ln w="12700" algn="ctr">
                      <a:solidFill>
                        <a:schemeClr val="tx1"/>
                      </a:solidFill>
                      <a:round/>
                    </a:ln>
                  </p:spPr>
                  <p:txBody>
                    <a:bodyPr anchor="ctr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24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21" name="等腰三角形 17"/>
                    <p:cNvSpPr>
                      <a:spLocks noChangeArrowheads="1"/>
                    </p:cNvSpPr>
                    <p:nvPr/>
                  </p:nvSpPr>
                  <p:spPr bwMode="auto">
                    <a:xfrm rot="10800000">
                      <a:off x="2195736" y="2636912"/>
                      <a:ext cx="584705" cy="504056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00B050"/>
                    </a:solidFill>
                    <a:ln w="12700" algn="ctr">
                      <a:solidFill>
                        <a:schemeClr val="tx1"/>
                      </a:solidFill>
                      <a:round/>
                    </a:ln>
                  </p:spPr>
                  <p:txBody>
                    <a:bodyPr rot="10800000" anchor="ctr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24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cs typeface="+mn-ea"/>
                        <a:sym typeface="+mn-lt"/>
                      </a:endParaRPr>
                    </a:p>
                  </p:txBody>
                </p:sp>
              </p:grpSp>
            </p:grpSp>
            <p:sp>
              <p:nvSpPr>
                <p:cNvPr id="217" name="等腰三角形 18"/>
                <p:cNvSpPr>
                  <a:spLocks noChangeArrowheads="1"/>
                </p:cNvSpPr>
                <p:nvPr/>
              </p:nvSpPr>
              <p:spPr bwMode="auto">
                <a:xfrm rot="10800000">
                  <a:off x="3779912" y="5157192"/>
                  <a:ext cx="584705" cy="50405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B050"/>
                </a:solidFill>
                <a:ln w="12700" algn="ctr">
                  <a:solidFill>
                    <a:schemeClr val="tx1"/>
                  </a:solidFill>
                  <a:round/>
                </a:ln>
              </p:spPr>
              <p:txBody>
                <a:bodyPr rot="1080000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211" name="TextBox 21"/>
            <p:cNvSpPr txBox="1">
              <a:spLocks noChangeArrowheads="1"/>
            </p:cNvSpPr>
            <p:nvPr/>
          </p:nvSpPr>
          <p:spPr bwMode="auto">
            <a:xfrm>
              <a:off x="7021583" y="2560574"/>
              <a:ext cx="1223966" cy="50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……</a:t>
              </a: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aphicFrame>
        <p:nvGraphicFramePr>
          <p:cNvPr id="228" name="Group 90"/>
          <p:cNvGraphicFramePr>
            <a:graphicFrameLocks noGrp="1"/>
          </p:cNvGraphicFramePr>
          <p:nvPr/>
        </p:nvGraphicFramePr>
        <p:xfrm>
          <a:off x="1784251" y="3235326"/>
          <a:ext cx="7111433" cy="1008062"/>
        </p:xfrm>
        <a:graphic>
          <a:graphicData uri="http://schemas.openxmlformats.org/drawingml/2006/table">
            <a:tbl>
              <a:tblPr/>
              <a:tblGrid>
                <a:gridCol w="3133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30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3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……</a:t>
                      </a: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34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229" name="Group 91"/>
          <p:cNvGrpSpPr/>
          <p:nvPr/>
        </p:nvGrpSpPr>
        <p:grpSpPr bwMode="auto">
          <a:xfrm>
            <a:off x="1772572" y="3244854"/>
            <a:ext cx="3141663" cy="1003301"/>
            <a:chOff x="-130" y="2075"/>
            <a:chExt cx="1979" cy="632"/>
          </a:xfrm>
        </p:grpSpPr>
        <p:sp>
          <p:nvSpPr>
            <p:cNvPr id="230" name="TextBox 24"/>
            <p:cNvSpPr txBox="1">
              <a:spLocks noChangeArrowheads="1"/>
            </p:cNvSpPr>
            <p:nvPr/>
          </p:nvSpPr>
          <p:spPr bwMode="auto">
            <a:xfrm>
              <a:off x="248" y="2075"/>
              <a:ext cx="1324" cy="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三角形的个数</a:t>
              </a:r>
            </a:p>
          </p:txBody>
        </p:sp>
        <p:sp>
          <p:nvSpPr>
            <p:cNvPr id="231" name="TextBox 25"/>
            <p:cNvSpPr txBox="1">
              <a:spLocks noChangeArrowheads="1"/>
            </p:cNvSpPr>
            <p:nvPr/>
          </p:nvSpPr>
          <p:spPr bwMode="auto">
            <a:xfrm>
              <a:off x="-130" y="2388"/>
              <a:ext cx="1979" cy="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拼成图形的周长</a:t>
              </a: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／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cm</a:t>
              </a: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235" name="TextBox 234"/>
          <p:cNvSpPr txBox="1">
            <a:spLocks noChangeArrowheads="1"/>
          </p:cNvSpPr>
          <p:nvPr/>
        </p:nvSpPr>
        <p:spPr bwMode="auto">
          <a:xfrm>
            <a:off x="5002825" y="3255965"/>
            <a:ext cx="358775" cy="5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6" name="TextBox 235"/>
          <p:cNvSpPr txBox="1">
            <a:spLocks noChangeArrowheads="1"/>
          </p:cNvSpPr>
          <p:nvPr/>
        </p:nvSpPr>
        <p:spPr bwMode="auto">
          <a:xfrm>
            <a:off x="5025944" y="3712622"/>
            <a:ext cx="358775" cy="5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3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7" name="TextBox 236"/>
          <p:cNvSpPr txBox="1">
            <a:spLocks noChangeArrowheads="1"/>
          </p:cNvSpPr>
          <p:nvPr/>
        </p:nvSpPr>
        <p:spPr bwMode="auto">
          <a:xfrm>
            <a:off x="5568224" y="3255965"/>
            <a:ext cx="360362" cy="5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8" name="TextBox 237"/>
          <p:cNvSpPr txBox="1">
            <a:spLocks noChangeArrowheads="1"/>
          </p:cNvSpPr>
          <p:nvPr/>
        </p:nvSpPr>
        <p:spPr bwMode="auto">
          <a:xfrm>
            <a:off x="5568224" y="3722690"/>
            <a:ext cx="360362" cy="5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4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9" name="TextBox 238"/>
          <p:cNvSpPr txBox="1">
            <a:spLocks noChangeArrowheads="1"/>
          </p:cNvSpPr>
          <p:nvPr/>
        </p:nvSpPr>
        <p:spPr bwMode="auto">
          <a:xfrm>
            <a:off x="6059840" y="3246440"/>
            <a:ext cx="360362" cy="5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3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0" name="TextBox 239"/>
          <p:cNvSpPr txBox="1">
            <a:spLocks noChangeArrowheads="1"/>
          </p:cNvSpPr>
          <p:nvPr/>
        </p:nvSpPr>
        <p:spPr bwMode="auto">
          <a:xfrm>
            <a:off x="6059840" y="3727867"/>
            <a:ext cx="360362" cy="5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5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1" name="TextBox 240"/>
          <p:cNvSpPr txBox="1">
            <a:spLocks noChangeArrowheads="1"/>
          </p:cNvSpPr>
          <p:nvPr/>
        </p:nvSpPr>
        <p:spPr bwMode="auto">
          <a:xfrm>
            <a:off x="6603207" y="3243766"/>
            <a:ext cx="360362" cy="5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4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2" name="TextBox 241"/>
          <p:cNvSpPr txBox="1">
            <a:spLocks noChangeArrowheads="1"/>
          </p:cNvSpPr>
          <p:nvPr/>
        </p:nvSpPr>
        <p:spPr bwMode="auto">
          <a:xfrm>
            <a:off x="6618515" y="3700751"/>
            <a:ext cx="360362" cy="5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6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3" name="TextBox 242"/>
          <p:cNvSpPr txBox="1">
            <a:spLocks noChangeArrowheads="1"/>
          </p:cNvSpPr>
          <p:nvPr/>
        </p:nvSpPr>
        <p:spPr bwMode="auto">
          <a:xfrm>
            <a:off x="7168484" y="3255965"/>
            <a:ext cx="360363" cy="5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5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4" name="TextBox 243"/>
          <p:cNvSpPr txBox="1">
            <a:spLocks noChangeArrowheads="1"/>
          </p:cNvSpPr>
          <p:nvPr/>
        </p:nvSpPr>
        <p:spPr bwMode="auto">
          <a:xfrm>
            <a:off x="7168483" y="3722690"/>
            <a:ext cx="360363" cy="5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7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5" name="TextBox 244"/>
          <p:cNvSpPr txBox="1">
            <a:spLocks noChangeArrowheads="1"/>
          </p:cNvSpPr>
          <p:nvPr/>
        </p:nvSpPr>
        <p:spPr bwMode="auto">
          <a:xfrm>
            <a:off x="7708234" y="3255965"/>
            <a:ext cx="360363" cy="5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6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6" name="TextBox 245"/>
          <p:cNvSpPr txBox="1">
            <a:spLocks noChangeArrowheads="1"/>
          </p:cNvSpPr>
          <p:nvPr/>
        </p:nvSpPr>
        <p:spPr bwMode="auto">
          <a:xfrm>
            <a:off x="7727284" y="3722690"/>
            <a:ext cx="360363" cy="5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8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49" name="Group 96"/>
          <p:cNvGrpSpPr/>
          <p:nvPr/>
        </p:nvGrpSpPr>
        <p:grpSpPr bwMode="auto">
          <a:xfrm>
            <a:off x="5568224" y="4931966"/>
            <a:ext cx="4139914" cy="1111250"/>
            <a:chOff x="3257" y="2750"/>
            <a:chExt cx="2392" cy="700"/>
          </a:xfrm>
        </p:grpSpPr>
        <p:pic>
          <p:nvPicPr>
            <p:cNvPr id="250" name="Picture 19" descr="女天使副本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5" y="2762"/>
              <a:ext cx="764" cy="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1" name="AutoShape 27"/>
            <p:cNvSpPr>
              <a:spLocks noChangeArrowheads="1"/>
            </p:cNvSpPr>
            <p:nvPr/>
          </p:nvSpPr>
          <p:spPr bwMode="auto">
            <a:xfrm>
              <a:off x="3257" y="2750"/>
              <a:ext cx="1528" cy="653"/>
            </a:xfrm>
            <a:prstGeom prst="wedgeRoundRectCallout">
              <a:avLst>
                <a:gd name="adj1" fmla="val 62409"/>
                <a:gd name="adj2" fmla="val -6029"/>
                <a:gd name="adj3" fmla="val 16667"/>
              </a:avLst>
            </a:prstGeom>
            <a:solidFill>
              <a:srgbClr val="FFFFFF"/>
            </a:solidFill>
            <a:ln w="19050">
              <a:solidFill>
                <a:srgbClr val="3399FF"/>
              </a:solidFill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同学们，你们发现什么规律了吗？</a:t>
              </a: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52" name="TextBox 251"/>
          <p:cNvSpPr txBox="1">
            <a:spLocks noChangeArrowheads="1"/>
          </p:cNvSpPr>
          <p:nvPr/>
        </p:nvSpPr>
        <p:spPr bwMode="auto">
          <a:xfrm>
            <a:off x="8343234" y="3248028"/>
            <a:ext cx="360363" cy="948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……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53" name="AutoShape 27"/>
          <p:cNvSpPr>
            <a:spLocks noChangeArrowheads="1"/>
          </p:cNvSpPr>
          <p:nvPr/>
        </p:nvSpPr>
        <p:spPr bwMode="auto">
          <a:xfrm>
            <a:off x="1552562" y="4962131"/>
            <a:ext cx="3896853" cy="966787"/>
          </a:xfrm>
          <a:prstGeom prst="wedgeRoundRectCallout">
            <a:avLst>
              <a:gd name="adj1" fmla="val -49975"/>
              <a:gd name="adj2" fmla="val -11833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规律：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三角形的个数＋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＝拼成图形周长的厘米数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" grpId="0"/>
      <p:bldP spid="236" grpId="0"/>
      <p:bldP spid="237" grpId="0"/>
      <p:bldP spid="238" grpId="0"/>
      <p:bldP spid="239" grpId="0"/>
      <p:bldP spid="240" grpId="0"/>
      <p:bldP spid="241" grpId="0"/>
      <p:bldP spid="242" grpId="0"/>
      <p:bldP spid="243" grpId="0"/>
      <p:bldP spid="244" grpId="0"/>
      <p:bldP spid="245" grpId="0"/>
      <p:bldP spid="246" grpId="0"/>
      <p:bldP spid="252" grpId="0"/>
      <p:bldP spid="25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Box 2"/>
          <p:cNvSpPr txBox="1">
            <a:spLocks noChangeArrowheads="1"/>
          </p:cNvSpPr>
          <p:nvPr/>
        </p:nvSpPr>
        <p:spPr bwMode="auto">
          <a:xfrm>
            <a:off x="812800" y="1229875"/>
            <a:ext cx="10845799" cy="434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准备若干个边长为</a:t>
            </a: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1cm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的等边三角形，并按下图所示一个接一个地拼摆起来，然后填写下表。</a:t>
            </a:r>
          </a:p>
        </p:txBody>
      </p:sp>
      <p:sp>
        <p:nvSpPr>
          <p:cNvPr id="253" name="AutoShape 27"/>
          <p:cNvSpPr>
            <a:spLocks noChangeArrowheads="1"/>
          </p:cNvSpPr>
          <p:nvPr/>
        </p:nvSpPr>
        <p:spPr bwMode="auto">
          <a:xfrm>
            <a:off x="2040060" y="3223954"/>
            <a:ext cx="7044638" cy="587374"/>
          </a:xfrm>
          <a:prstGeom prst="wedgeRoundRectCallout">
            <a:avLst>
              <a:gd name="adj1" fmla="val -49975"/>
              <a:gd name="adj2" fmla="val -11833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规律：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三角形的个数＋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＝拼成图形周长的厘米数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48" name="Group 95"/>
          <p:cNvGrpSpPr/>
          <p:nvPr/>
        </p:nvGrpSpPr>
        <p:grpSpPr bwMode="auto">
          <a:xfrm>
            <a:off x="1120097" y="4313555"/>
            <a:ext cx="8570913" cy="1281113"/>
            <a:chOff x="-277" y="3311"/>
            <a:chExt cx="5399" cy="807"/>
          </a:xfrm>
        </p:grpSpPr>
        <p:sp>
          <p:nvSpPr>
            <p:cNvPr id="49" name="TextBox 28"/>
            <p:cNvSpPr txBox="1">
              <a:spLocks noChangeArrowheads="1"/>
            </p:cNvSpPr>
            <p:nvPr/>
          </p:nvSpPr>
          <p:spPr bwMode="auto">
            <a:xfrm>
              <a:off x="-277" y="3311"/>
              <a:ext cx="5351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（</a:t>
              </a:r>
              <a:r>
                <a:rPr kumimoji="0" lang="en-US" altLang="zh-CN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1</a:t>
              </a:r>
              <a:r>
                <a:rPr kumimoji="0" lang="zh-CN" altLang="en-US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）当三角形的个数是</a:t>
              </a:r>
              <a:r>
                <a:rPr kumimoji="0" lang="en-US" altLang="zh-CN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10</a:t>
              </a:r>
              <a:r>
                <a:rPr kumimoji="0" lang="zh-CN" altLang="en-US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时，所拼成图形的周长是（        ）</a:t>
              </a:r>
              <a:r>
                <a:rPr kumimoji="0" lang="en-US" altLang="zh-CN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cm</a:t>
              </a:r>
              <a:r>
                <a:rPr kumimoji="0" lang="zh-CN" altLang="en-US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。</a:t>
              </a:r>
            </a:p>
          </p:txBody>
        </p:sp>
        <p:sp>
          <p:nvSpPr>
            <p:cNvPr id="50" name="TextBox 29"/>
            <p:cNvSpPr txBox="1">
              <a:spLocks noChangeArrowheads="1"/>
            </p:cNvSpPr>
            <p:nvPr/>
          </p:nvSpPr>
          <p:spPr bwMode="auto">
            <a:xfrm>
              <a:off x="-277" y="3844"/>
              <a:ext cx="5399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（</a:t>
              </a:r>
              <a:r>
                <a:rPr kumimoji="0" lang="en-US" altLang="zh-CN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2</a:t>
              </a:r>
              <a:r>
                <a:rPr kumimoji="0" lang="zh-CN" altLang="en-US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）当三角形的个数是</a:t>
              </a:r>
              <a:r>
                <a:rPr kumimoji="0" lang="en-US" altLang="zh-CN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100</a:t>
              </a:r>
              <a:r>
                <a:rPr kumimoji="0" lang="zh-CN" altLang="en-US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时，所拼成图形的周长是（         ）</a:t>
              </a:r>
              <a:r>
                <a:rPr kumimoji="0" lang="en-US" altLang="zh-CN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cm</a:t>
              </a:r>
              <a:r>
                <a:rPr kumimoji="0" lang="zh-CN" altLang="en-US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。</a:t>
              </a:r>
            </a:p>
          </p:txBody>
        </p:sp>
      </p:grp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7279016" y="4270117"/>
            <a:ext cx="706437" cy="5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12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7445791" y="5129718"/>
            <a:ext cx="720725" cy="5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102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53" name="组合 22"/>
          <p:cNvGrpSpPr/>
          <p:nvPr/>
        </p:nvGrpSpPr>
        <p:grpSpPr bwMode="auto">
          <a:xfrm>
            <a:off x="2228572" y="2202965"/>
            <a:ext cx="7273925" cy="508001"/>
            <a:chOff x="971600" y="2560574"/>
            <a:chExt cx="7273949" cy="508387"/>
          </a:xfrm>
        </p:grpSpPr>
        <p:grpSp>
          <p:nvGrpSpPr>
            <p:cNvPr id="54" name="组合 20"/>
            <p:cNvGrpSpPr/>
            <p:nvPr/>
          </p:nvGrpSpPr>
          <p:grpSpPr bwMode="auto">
            <a:xfrm>
              <a:off x="971600" y="2564904"/>
              <a:ext cx="5760640" cy="504057"/>
              <a:chOff x="755576" y="2564904"/>
              <a:chExt cx="5760640" cy="504057"/>
            </a:xfrm>
          </p:grpSpPr>
          <p:sp>
            <p:nvSpPr>
              <p:cNvPr id="56" name="等腰三角形 4"/>
              <p:cNvSpPr>
                <a:spLocks noChangeArrowheads="1"/>
              </p:cNvSpPr>
              <p:nvPr/>
            </p:nvSpPr>
            <p:spPr bwMode="auto">
              <a:xfrm>
                <a:off x="755576" y="2564904"/>
                <a:ext cx="584705" cy="504056"/>
              </a:xfrm>
              <a:prstGeom prst="triangle">
                <a:avLst>
                  <a:gd name="adj" fmla="val 50000"/>
                </a:avLst>
              </a:prstGeom>
              <a:solidFill>
                <a:srgbClr val="00B050"/>
              </a:solidFill>
              <a:ln w="12700" algn="ctr">
                <a:solidFill>
                  <a:schemeClr val="tx1"/>
                </a:solidFill>
                <a:round/>
              </a:ln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grpSp>
            <p:nvGrpSpPr>
              <p:cNvPr id="57" name="组合 7"/>
              <p:cNvGrpSpPr/>
              <p:nvPr/>
            </p:nvGrpSpPr>
            <p:grpSpPr bwMode="auto">
              <a:xfrm>
                <a:off x="1907704" y="2564904"/>
                <a:ext cx="872737" cy="504057"/>
                <a:chOff x="1907704" y="2636912"/>
                <a:chExt cx="872737" cy="504057"/>
              </a:xfrm>
            </p:grpSpPr>
            <p:sp>
              <p:nvSpPr>
                <p:cNvPr id="70" name="等腰三角形 5"/>
                <p:cNvSpPr>
                  <a:spLocks noChangeArrowheads="1"/>
                </p:cNvSpPr>
                <p:nvPr/>
              </p:nvSpPr>
              <p:spPr bwMode="auto">
                <a:xfrm>
                  <a:off x="1907704" y="2636913"/>
                  <a:ext cx="584705" cy="50405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B050"/>
                </a:solidFill>
                <a:ln w="12700" algn="ctr">
                  <a:solidFill>
                    <a:schemeClr val="tx1"/>
                  </a:solidFill>
                  <a:round/>
                </a:ln>
              </p:spPr>
              <p:txBody>
                <a:bodyPr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71" name="等腰三角形 6"/>
                <p:cNvSpPr>
                  <a:spLocks noChangeArrowheads="1"/>
                </p:cNvSpPr>
                <p:nvPr/>
              </p:nvSpPr>
              <p:spPr bwMode="auto">
                <a:xfrm rot="10800000">
                  <a:off x="2195736" y="2636912"/>
                  <a:ext cx="584705" cy="50405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B050"/>
                </a:solidFill>
                <a:ln w="12700" algn="ctr">
                  <a:solidFill>
                    <a:schemeClr val="tx1"/>
                  </a:solidFill>
                  <a:round/>
                </a:ln>
              </p:spPr>
              <p:txBody>
                <a:bodyPr rot="1080000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58" name="组合 12"/>
              <p:cNvGrpSpPr/>
              <p:nvPr/>
            </p:nvGrpSpPr>
            <p:grpSpPr bwMode="auto">
              <a:xfrm>
                <a:off x="3347864" y="2564904"/>
                <a:ext cx="1160769" cy="504057"/>
                <a:chOff x="1979712" y="4149080"/>
                <a:chExt cx="1160769" cy="504057"/>
              </a:xfrm>
            </p:grpSpPr>
            <p:sp>
              <p:nvSpPr>
                <p:cNvPr id="66" name="等腰三角形 8"/>
                <p:cNvSpPr>
                  <a:spLocks noChangeArrowheads="1"/>
                </p:cNvSpPr>
                <p:nvPr/>
              </p:nvSpPr>
              <p:spPr bwMode="auto">
                <a:xfrm>
                  <a:off x="2555776" y="4149081"/>
                  <a:ext cx="584705" cy="50405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B050"/>
                </a:solidFill>
                <a:ln w="12700" algn="ctr">
                  <a:solidFill>
                    <a:schemeClr val="tx1"/>
                  </a:solidFill>
                  <a:round/>
                </a:ln>
              </p:spPr>
              <p:txBody>
                <a:bodyPr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grpSp>
              <p:nvGrpSpPr>
                <p:cNvPr id="67" name="组合 9"/>
                <p:cNvGrpSpPr/>
                <p:nvPr/>
              </p:nvGrpSpPr>
              <p:grpSpPr bwMode="auto">
                <a:xfrm>
                  <a:off x="1979712" y="4149080"/>
                  <a:ext cx="872737" cy="504057"/>
                  <a:chOff x="1907704" y="2636912"/>
                  <a:chExt cx="872737" cy="504057"/>
                </a:xfrm>
              </p:grpSpPr>
              <p:sp>
                <p:nvSpPr>
                  <p:cNvPr id="68" name="等腰三角形 10"/>
                  <p:cNvSpPr>
                    <a:spLocks noChangeArrowheads="1"/>
                  </p:cNvSpPr>
                  <p:nvPr/>
                </p:nvSpPr>
                <p:spPr bwMode="auto">
                  <a:xfrm>
                    <a:off x="1907704" y="2636913"/>
                    <a:ext cx="584705" cy="504056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00B050"/>
                  </a:solidFill>
                  <a:ln w="12700" algn="ctr">
                    <a:solidFill>
                      <a:schemeClr val="tx1"/>
                    </a:solidFill>
                    <a:round/>
                  </a:ln>
                </p:spPr>
                <p:txBody>
                  <a:bodyPr anchor="ctr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2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24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9" name="等腰三角形 11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2195736" y="2636912"/>
                    <a:ext cx="584705" cy="504056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00B050"/>
                  </a:solidFill>
                  <a:ln w="12700" algn="ctr">
                    <a:solidFill>
                      <a:schemeClr val="tx1"/>
                    </a:solidFill>
                    <a:round/>
                  </a:ln>
                </p:spPr>
                <p:txBody>
                  <a:bodyPr rot="10800000" anchor="ctr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2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24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</p:grpSp>
          </p:grpSp>
          <p:grpSp>
            <p:nvGrpSpPr>
              <p:cNvPr id="59" name="组合 19"/>
              <p:cNvGrpSpPr/>
              <p:nvPr/>
            </p:nvGrpSpPr>
            <p:grpSpPr bwMode="auto">
              <a:xfrm>
                <a:off x="5067415" y="2564904"/>
                <a:ext cx="1448801" cy="504056"/>
                <a:chOff x="2915816" y="5157192"/>
                <a:chExt cx="1448801" cy="504056"/>
              </a:xfrm>
            </p:grpSpPr>
            <p:grpSp>
              <p:nvGrpSpPr>
                <p:cNvPr id="60" name="组合 13"/>
                <p:cNvGrpSpPr/>
                <p:nvPr/>
              </p:nvGrpSpPr>
              <p:grpSpPr bwMode="auto">
                <a:xfrm>
                  <a:off x="2915816" y="5157192"/>
                  <a:ext cx="1160769" cy="504056"/>
                  <a:chOff x="1979712" y="4149080"/>
                  <a:chExt cx="1160769" cy="504056"/>
                </a:xfrm>
              </p:grpSpPr>
              <p:sp>
                <p:nvSpPr>
                  <p:cNvPr id="62" name="等腰三角形 14"/>
                  <p:cNvSpPr>
                    <a:spLocks noChangeArrowheads="1"/>
                  </p:cNvSpPr>
                  <p:nvPr/>
                </p:nvSpPr>
                <p:spPr bwMode="auto">
                  <a:xfrm>
                    <a:off x="2555776" y="4149080"/>
                    <a:ext cx="584705" cy="504056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00B050"/>
                  </a:solidFill>
                  <a:ln w="12700" algn="ctr">
                    <a:solidFill>
                      <a:schemeClr val="tx1"/>
                    </a:solidFill>
                    <a:round/>
                  </a:ln>
                </p:spPr>
                <p:txBody>
                  <a:bodyPr anchor="ctr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2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24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grpSp>
                <p:nvGrpSpPr>
                  <p:cNvPr id="63" name="组合 9"/>
                  <p:cNvGrpSpPr/>
                  <p:nvPr/>
                </p:nvGrpSpPr>
                <p:grpSpPr bwMode="auto">
                  <a:xfrm>
                    <a:off x="1979712" y="4149080"/>
                    <a:ext cx="872737" cy="504056"/>
                    <a:chOff x="1907704" y="2636912"/>
                    <a:chExt cx="872737" cy="504056"/>
                  </a:xfrm>
                </p:grpSpPr>
                <p:sp>
                  <p:nvSpPr>
                    <p:cNvPr id="64" name="等腰三角形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07704" y="2636912"/>
                      <a:ext cx="584705" cy="504056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00B050"/>
                    </a:solidFill>
                    <a:ln w="12700" algn="ctr">
                      <a:solidFill>
                        <a:schemeClr val="tx1"/>
                      </a:solidFill>
                      <a:round/>
                    </a:ln>
                  </p:spPr>
                  <p:txBody>
                    <a:bodyPr anchor="ctr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24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65" name="等腰三角形 17"/>
                    <p:cNvSpPr>
                      <a:spLocks noChangeArrowheads="1"/>
                    </p:cNvSpPr>
                    <p:nvPr/>
                  </p:nvSpPr>
                  <p:spPr bwMode="auto">
                    <a:xfrm rot="10800000">
                      <a:off x="2195736" y="2636912"/>
                      <a:ext cx="584705" cy="504056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00B050"/>
                    </a:solidFill>
                    <a:ln w="12700" algn="ctr">
                      <a:solidFill>
                        <a:schemeClr val="tx1"/>
                      </a:solidFill>
                      <a:round/>
                    </a:ln>
                  </p:spPr>
                  <p:txBody>
                    <a:bodyPr rot="10800000" anchor="ctr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24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cs typeface="+mn-ea"/>
                        <a:sym typeface="+mn-lt"/>
                      </a:endParaRPr>
                    </a:p>
                  </p:txBody>
                </p:sp>
              </p:grpSp>
            </p:grpSp>
            <p:sp>
              <p:nvSpPr>
                <p:cNvPr id="61" name="等腰三角形 18"/>
                <p:cNvSpPr>
                  <a:spLocks noChangeArrowheads="1"/>
                </p:cNvSpPr>
                <p:nvPr/>
              </p:nvSpPr>
              <p:spPr bwMode="auto">
                <a:xfrm rot="10800000">
                  <a:off x="3779912" y="5157192"/>
                  <a:ext cx="584705" cy="50405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B050"/>
                </a:solidFill>
                <a:ln w="12700" algn="ctr">
                  <a:solidFill>
                    <a:schemeClr val="tx1"/>
                  </a:solidFill>
                  <a:round/>
                </a:ln>
              </p:spPr>
              <p:txBody>
                <a:bodyPr rot="1080000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55" name="TextBox 21"/>
            <p:cNvSpPr txBox="1">
              <a:spLocks noChangeArrowheads="1"/>
            </p:cNvSpPr>
            <p:nvPr/>
          </p:nvSpPr>
          <p:spPr bwMode="auto">
            <a:xfrm>
              <a:off x="7021583" y="2560574"/>
              <a:ext cx="1223966" cy="50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……</a:t>
              </a: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直接连接符 56"/>
          <p:cNvCxnSpPr/>
          <p:nvPr/>
        </p:nvCxnSpPr>
        <p:spPr>
          <a:xfrm>
            <a:off x="5215842" y="4091025"/>
            <a:ext cx="596900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5174567" y="2846425"/>
            <a:ext cx="6010275" cy="5715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文本框 60"/>
          <p:cNvSpPr txBox="1"/>
          <p:nvPr/>
        </p:nvSpPr>
        <p:spPr>
          <a:xfrm>
            <a:off x="6115685" y="4520565"/>
            <a:ext cx="216027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200">
              <a:defRPr/>
            </a:pPr>
            <a:r>
              <a:rPr lang="zh-CN" altLang="en-US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讲师：</a:t>
            </a:r>
            <a:r>
              <a:rPr lang="en-US" altLang="zh-CN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PPT818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2" name="副标题 2"/>
          <p:cNvSpPr>
            <a:spLocks noChangeArrowheads="1"/>
          </p:cNvSpPr>
          <p:nvPr/>
        </p:nvSpPr>
        <p:spPr bwMode="auto">
          <a:xfrm>
            <a:off x="4634747" y="3086100"/>
            <a:ext cx="7089913" cy="6064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algn="ctr" defTabSz="914400">
              <a:lnSpc>
                <a:spcPct val="90000"/>
              </a:lnSpc>
              <a:spcBef>
                <a:spcPts val="1000"/>
              </a:spcBef>
            </a:pPr>
            <a:r>
              <a:rPr lang="zh-CN" altLang="en-US" sz="40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+mn-lt"/>
                <a:ea typeface="+mn-ea"/>
                <a:cs typeface="+mn-ea"/>
                <a:sym typeface="+mn-lt"/>
              </a:rPr>
              <a:t>感谢各位的仔细聆听</a:t>
            </a:r>
          </a:p>
        </p:txBody>
      </p:sp>
      <p:grpSp>
        <p:nvGrpSpPr>
          <p:cNvPr id="63" name="PA_组合 42"/>
          <p:cNvGrpSpPr/>
          <p:nvPr>
            <p:custDataLst>
              <p:tags r:id="rId1"/>
            </p:custDataLst>
          </p:nvPr>
        </p:nvGrpSpPr>
        <p:grpSpPr>
          <a:xfrm>
            <a:off x="7416521" y="1701838"/>
            <a:ext cx="540000" cy="540000"/>
            <a:chOff x="5309025" y="2094564"/>
            <a:chExt cx="1461661" cy="1461661"/>
          </a:xfrm>
        </p:grpSpPr>
        <p:sp>
          <p:nvSpPr>
            <p:cNvPr id="64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65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6EADAA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66" name="PA_组合 45"/>
          <p:cNvGrpSpPr/>
          <p:nvPr>
            <p:custDataLst>
              <p:tags r:id="rId2"/>
            </p:custDataLst>
          </p:nvPr>
        </p:nvGrpSpPr>
        <p:grpSpPr>
          <a:xfrm>
            <a:off x="7956521" y="1701838"/>
            <a:ext cx="540000" cy="540000"/>
            <a:chOff x="5309025" y="2094564"/>
            <a:chExt cx="1461661" cy="1461661"/>
          </a:xfrm>
        </p:grpSpPr>
        <p:sp>
          <p:nvSpPr>
            <p:cNvPr id="67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68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3913F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69" name="PA_组合 48"/>
          <p:cNvGrpSpPr/>
          <p:nvPr>
            <p:custDataLst>
              <p:tags r:id="rId3"/>
            </p:custDataLst>
          </p:nvPr>
        </p:nvGrpSpPr>
        <p:grpSpPr>
          <a:xfrm>
            <a:off x="8453049" y="1701838"/>
            <a:ext cx="540000" cy="540000"/>
            <a:chOff x="5309025" y="2094564"/>
            <a:chExt cx="1461661" cy="1461661"/>
          </a:xfrm>
        </p:grpSpPr>
        <p:sp>
          <p:nvSpPr>
            <p:cNvPr id="70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71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56CA93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72" name="PA_组合 51"/>
          <p:cNvGrpSpPr/>
          <p:nvPr>
            <p:custDataLst>
              <p:tags r:id="rId4"/>
            </p:custDataLst>
          </p:nvPr>
        </p:nvGrpSpPr>
        <p:grpSpPr>
          <a:xfrm>
            <a:off x="8955625" y="1701838"/>
            <a:ext cx="540000" cy="540000"/>
            <a:chOff x="5309025" y="2094564"/>
            <a:chExt cx="1461661" cy="1461661"/>
          </a:xfrm>
        </p:grpSpPr>
        <p:sp>
          <p:nvSpPr>
            <p:cNvPr id="73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74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B6060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75" name="PA_文本框 26"/>
          <p:cNvSpPr txBox="1"/>
          <p:nvPr>
            <p:custDataLst>
              <p:tags r:id="rId5"/>
            </p:custDataLst>
          </p:nvPr>
        </p:nvSpPr>
        <p:spPr>
          <a:xfrm>
            <a:off x="7390434" y="1701838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 anchor="ctr">
            <a:noAutofit/>
          </a:bodyPr>
          <a:lstStyle/>
          <a:p>
            <a:pPr algn="ctr"/>
            <a:r>
              <a:rPr lang="zh-CN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四</a:t>
            </a:r>
            <a:endParaRPr lang="zh-CN" alt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76" name="PA_文本框 26"/>
          <p:cNvSpPr txBox="1"/>
          <p:nvPr>
            <p:custDataLst>
              <p:tags r:id="rId6"/>
            </p:custDataLst>
          </p:nvPr>
        </p:nvSpPr>
        <p:spPr>
          <a:xfrm>
            <a:off x="7956521" y="1701838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 anchor="ctr">
            <a:noAutofit/>
          </a:bodyPr>
          <a:lstStyle/>
          <a:p>
            <a:pPr algn="ctr"/>
            <a:r>
              <a:rPr lang="zh-CN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下</a:t>
            </a:r>
          </a:p>
        </p:txBody>
      </p:sp>
      <p:sp>
        <p:nvSpPr>
          <p:cNvPr id="77" name="PA_矩形 56"/>
          <p:cNvSpPr/>
          <p:nvPr>
            <p:custDataLst>
              <p:tags r:id="rId7"/>
            </p:custDataLst>
          </p:nvPr>
        </p:nvSpPr>
        <p:spPr>
          <a:xfrm>
            <a:off x="8440386" y="1725421"/>
            <a:ext cx="540000" cy="540000"/>
          </a:xfrm>
          <a:prstGeom prst="rect">
            <a:avLst/>
          </a:prstGeom>
        </p:spPr>
        <p:txBody>
          <a:bodyPr wrap="square" lIns="121889" tIns="60944" rIns="121889" bIns="60944" anchor="ctr">
            <a:noAutofit/>
          </a:bodyPr>
          <a:lstStyle/>
          <a:p>
            <a:pPr algn="ctr"/>
            <a:r>
              <a:rPr lang="zh-CN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数</a:t>
            </a:r>
          </a:p>
        </p:txBody>
      </p:sp>
      <p:sp>
        <p:nvSpPr>
          <p:cNvPr id="78" name="PA_矩形 57"/>
          <p:cNvSpPr/>
          <p:nvPr>
            <p:custDataLst>
              <p:tags r:id="rId8"/>
            </p:custDataLst>
          </p:nvPr>
        </p:nvSpPr>
        <p:spPr>
          <a:xfrm>
            <a:off x="8955625" y="1701838"/>
            <a:ext cx="540000" cy="540000"/>
          </a:xfrm>
          <a:prstGeom prst="rect">
            <a:avLst/>
          </a:prstGeom>
        </p:spPr>
        <p:txBody>
          <a:bodyPr wrap="square" lIns="121889" tIns="60944" rIns="121889" bIns="60944" anchor="ctr">
            <a:noAutofit/>
          </a:bodyPr>
          <a:lstStyle/>
          <a:p>
            <a:pPr algn="ctr"/>
            <a:r>
              <a:rPr lang="zh-CN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学</a:t>
            </a:r>
          </a:p>
        </p:txBody>
      </p:sp>
      <p:pic>
        <p:nvPicPr>
          <p:cNvPr id="79" name="Picture 2" descr="“书”的图片搜索结果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678" y="1438313"/>
            <a:ext cx="990171" cy="835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5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5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/>
      <p:bldP spid="77" grpId="0"/>
      <p:bldP spid="7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MH_Other_1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6999288" y="2746375"/>
            <a:ext cx="681037" cy="68262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000" kern="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27" name="MH_Other_3"/>
          <p:cNvSpPr>
            <a:spLocks noChangeAspect="1"/>
          </p:cNvSpPr>
          <p:nvPr>
            <p:custDataLst>
              <p:tags r:id="rId2"/>
            </p:custDataLst>
          </p:nvPr>
        </p:nvSpPr>
        <p:spPr>
          <a:xfrm>
            <a:off x="6999288" y="4091223"/>
            <a:ext cx="681037" cy="68262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000" kern="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29" name="MH_Text_1"/>
          <p:cNvSpPr/>
          <p:nvPr>
            <p:custDataLst>
              <p:tags r:id="rId3"/>
            </p:custDataLst>
          </p:nvPr>
        </p:nvSpPr>
        <p:spPr>
          <a:xfrm>
            <a:off x="8107370" y="2849563"/>
            <a:ext cx="2179637" cy="4730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dist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065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温故知新</a:t>
            </a:r>
            <a:endParaRPr lang="en-US" altLang="zh-CN" sz="3065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MH_Text_3"/>
          <p:cNvSpPr/>
          <p:nvPr>
            <p:custDataLst>
              <p:tags r:id="rId4"/>
            </p:custDataLst>
          </p:nvPr>
        </p:nvSpPr>
        <p:spPr>
          <a:xfrm>
            <a:off x="8107370" y="4195998"/>
            <a:ext cx="2179637" cy="4730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dist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065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课堂练习</a:t>
            </a:r>
            <a:endParaRPr lang="en-US" altLang="zh-CN" sz="3065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MH_Others_1"/>
          <p:cNvSpPr txBox="1"/>
          <p:nvPr>
            <p:custDataLst>
              <p:tags r:id="rId5"/>
            </p:custDataLst>
          </p:nvPr>
        </p:nvSpPr>
        <p:spPr>
          <a:xfrm>
            <a:off x="4579938" y="1363432"/>
            <a:ext cx="2724150" cy="2313454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目</a:t>
            </a:r>
            <a:r>
              <a:rPr lang="zh-CN" altLang="en-US" sz="88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 </a:t>
            </a:r>
            <a:endParaRPr lang="en-US" altLang="zh-CN" sz="88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indent="-342900" algn="ctr"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录</a:t>
            </a:r>
          </a:p>
        </p:txBody>
      </p:sp>
      <p:sp>
        <p:nvSpPr>
          <p:cNvPr id="34" name="MH_Others_2"/>
          <p:cNvSpPr txBox="1"/>
          <p:nvPr>
            <p:custDataLst>
              <p:tags r:id="rId6"/>
            </p:custDataLst>
          </p:nvPr>
        </p:nvSpPr>
        <p:spPr>
          <a:xfrm>
            <a:off x="5170380" y="2298701"/>
            <a:ext cx="398571" cy="2519362"/>
          </a:xfrm>
          <a:prstGeom prst="rect">
            <a:avLst/>
          </a:prstGeom>
          <a:noFill/>
        </p:spPr>
        <p:txBody>
          <a:bodyPr vert="eaVert" lIns="0" tIns="0" rIns="0" bIns="0">
            <a:spAutoFit/>
          </a:bodyPr>
          <a:lstStyle/>
          <a:p>
            <a:pPr indent="-342900" algn="ctr"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zh-CN" sz="28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cs typeface="+mn-ea"/>
                <a:sym typeface="+mn-lt"/>
              </a:rPr>
              <a:t>CONTENTS</a:t>
            </a:r>
            <a:endParaRPr lang="zh-CN" altLang="en-US" sz="2800" b="1" dirty="0">
              <a:gradFill flip="none" rotWithShape="1">
                <a:gsLst>
                  <a:gs pos="5000">
                    <a:srgbClr val="C00000"/>
                  </a:gs>
                  <a:gs pos="26000">
                    <a:srgbClr val="FF9A05"/>
                  </a:gs>
                  <a:gs pos="48000">
                    <a:srgbClr val="92D050"/>
                  </a:gs>
                  <a:gs pos="73000">
                    <a:srgbClr val="00B0F0"/>
                  </a:gs>
                  <a:gs pos="97000">
                    <a:srgbClr val="7030A0"/>
                  </a:gs>
                </a:gsLst>
                <a:path path="circle">
                  <a:fillToRect t="100000" r="100000"/>
                </a:path>
                <a:tileRect l="-100000" b="-100000"/>
              </a:gra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29" grpId="0"/>
      <p:bldP spid="31" grpId="0"/>
      <p:bldP spid="33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7170737" y="2224685"/>
            <a:ext cx="37766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 algn="ctr"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0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cs typeface="+mn-ea"/>
                <a:sym typeface="+mn-lt"/>
              </a:rPr>
              <a:t>温故知新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456487" y="3577432"/>
            <a:ext cx="4162425" cy="46294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学而时习之，不亦说乎</a:t>
            </a:r>
            <a:endParaRPr lang="en-US" altLang="zh-CN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椭圆 13"/>
          <p:cNvSpPr>
            <a:spLocks noChangeAspect="1"/>
          </p:cNvSpPr>
          <p:nvPr/>
        </p:nvSpPr>
        <p:spPr>
          <a:xfrm>
            <a:off x="4697412" y="2363788"/>
            <a:ext cx="2087563" cy="2085975"/>
          </a:xfrm>
          <a:prstGeom prst="ellipse">
            <a:avLst/>
          </a:prstGeom>
          <a:gradFill>
            <a:gsLst>
              <a:gs pos="0">
                <a:srgbClr val="C00000"/>
              </a:gs>
              <a:gs pos="22000">
                <a:srgbClr val="FFC000"/>
              </a:gs>
              <a:gs pos="84000">
                <a:srgbClr val="00B0F0"/>
              </a:gs>
              <a:gs pos="62000">
                <a:srgbClr val="00B050"/>
              </a:gs>
              <a:gs pos="42000">
                <a:srgbClr val="92D050"/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800" dirty="0">
                <a:solidFill>
                  <a:schemeClr val="tx1"/>
                </a:solidFill>
                <a:cs typeface="+mn-ea"/>
                <a:sym typeface="+mn-lt"/>
              </a:rPr>
              <a:t>03</a:t>
            </a:r>
            <a:endParaRPr lang="zh-CN" altLang="en-US" sz="48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999037" y="2513013"/>
            <a:ext cx="1800225" cy="18002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</a:t>
            </a:r>
            <a:endParaRPr lang="zh-CN" altLang="en-US" sz="80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6" name="直接连接符 15"/>
          <p:cNvCxnSpPr/>
          <p:nvPr/>
        </p:nvCxnSpPr>
        <p:spPr>
          <a:xfrm flipV="1">
            <a:off x="6784975" y="3419476"/>
            <a:ext cx="470535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12"/>
          <p:cNvSpPr txBox="1">
            <a:spLocks noChangeArrowheads="1"/>
          </p:cNvSpPr>
          <p:nvPr/>
        </p:nvSpPr>
        <p:spPr bwMode="auto">
          <a:xfrm>
            <a:off x="4659923" y="1754896"/>
            <a:ext cx="2696165" cy="437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观察图形</a:t>
            </a:r>
          </a:p>
        </p:txBody>
      </p:sp>
      <p:sp>
        <p:nvSpPr>
          <p:cNvPr id="25" name="TextBox 15"/>
          <p:cNvSpPr txBox="1">
            <a:spLocks noChangeArrowheads="1"/>
          </p:cNvSpPr>
          <p:nvPr/>
        </p:nvSpPr>
        <p:spPr bwMode="auto">
          <a:xfrm>
            <a:off x="2328052" y="2329306"/>
            <a:ext cx="6865620" cy="482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从上面看，能看到什么？左面看呢，前面看呢？</a:t>
            </a:r>
          </a:p>
        </p:txBody>
      </p:sp>
      <p:grpSp>
        <p:nvGrpSpPr>
          <p:cNvPr id="5123" name="组合 42"/>
          <p:cNvGrpSpPr/>
          <p:nvPr/>
        </p:nvGrpSpPr>
        <p:grpSpPr>
          <a:xfrm>
            <a:off x="2577607" y="2887776"/>
            <a:ext cx="1517650" cy="1127125"/>
            <a:chOff x="3275856" y="1916832"/>
            <a:chExt cx="1517650" cy="1127125"/>
          </a:xfrm>
        </p:grpSpPr>
        <p:grpSp>
          <p:nvGrpSpPr>
            <p:cNvPr id="5153" name="Group 4"/>
            <p:cNvGrpSpPr/>
            <p:nvPr/>
          </p:nvGrpSpPr>
          <p:grpSpPr>
            <a:xfrm>
              <a:off x="3452543" y="2299980"/>
              <a:ext cx="1340963" cy="567282"/>
              <a:chOff x="1062" y="2226"/>
              <a:chExt cx="721" cy="305"/>
            </a:xfrm>
          </p:grpSpPr>
          <p:sp>
            <p:nvSpPr>
              <p:cNvPr id="5159" name="AutoShape 5"/>
              <p:cNvSpPr/>
              <p:nvPr/>
            </p:nvSpPr>
            <p:spPr>
              <a:xfrm>
                <a:off x="1062" y="2226"/>
                <a:ext cx="305" cy="305"/>
              </a:xfrm>
              <a:prstGeom prst="cube">
                <a:avLst>
                  <a:gd name="adj" fmla="val 31477"/>
                </a:avLst>
              </a:prstGeom>
              <a:solidFill>
                <a:srgbClr val="FF5A33"/>
              </a:solidFill>
              <a:ln w="190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lg" len="lg"/>
              </a:ln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160" name="AutoShape 6"/>
              <p:cNvSpPr/>
              <p:nvPr/>
            </p:nvSpPr>
            <p:spPr>
              <a:xfrm>
                <a:off x="1271" y="2226"/>
                <a:ext cx="305" cy="305"/>
              </a:xfrm>
              <a:prstGeom prst="cube">
                <a:avLst>
                  <a:gd name="adj" fmla="val 31477"/>
                </a:avLst>
              </a:prstGeom>
              <a:solidFill>
                <a:srgbClr val="FF5A33"/>
              </a:solidFill>
              <a:ln w="190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lg" len="lg"/>
              </a:ln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161" name="AutoShape 7"/>
              <p:cNvSpPr/>
              <p:nvPr/>
            </p:nvSpPr>
            <p:spPr>
              <a:xfrm>
                <a:off x="1478" y="2226"/>
                <a:ext cx="305" cy="305"/>
              </a:xfrm>
              <a:prstGeom prst="cube">
                <a:avLst>
                  <a:gd name="adj" fmla="val 31477"/>
                </a:avLst>
              </a:prstGeom>
              <a:solidFill>
                <a:srgbClr val="FF5A33"/>
              </a:solidFill>
              <a:ln w="190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lg" len="lg"/>
              </a:ln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5154" name="Group 8"/>
            <p:cNvGrpSpPr/>
            <p:nvPr/>
          </p:nvGrpSpPr>
          <p:grpSpPr>
            <a:xfrm>
              <a:off x="3275856" y="2476675"/>
              <a:ext cx="1340963" cy="567282"/>
              <a:chOff x="1062" y="2226"/>
              <a:chExt cx="721" cy="305"/>
            </a:xfrm>
          </p:grpSpPr>
          <p:sp>
            <p:nvSpPr>
              <p:cNvPr id="5156" name="AutoShape 9"/>
              <p:cNvSpPr/>
              <p:nvPr/>
            </p:nvSpPr>
            <p:spPr>
              <a:xfrm>
                <a:off x="1062" y="2226"/>
                <a:ext cx="305" cy="305"/>
              </a:xfrm>
              <a:prstGeom prst="cube">
                <a:avLst>
                  <a:gd name="adj" fmla="val 31477"/>
                </a:avLst>
              </a:prstGeom>
              <a:solidFill>
                <a:srgbClr val="FF5A33"/>
              </a:solidFill>
              <a:ln w="190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lg" len="lg"/>
              </a:ln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157" name="AutoShape 10"/>
              <p:cNvSpPr/>
              <p:nvPr/>
            </p:nvSpPr>
            <p:spPr>
              <a:xfrm>
                <a:off x="1271" y="2226"/>
                <a:ext cx="305" cy="305"/>
              </a:xfrm>
              <a:prstGeom prst="cube">
                <a:avLst>
                  <a:gd name="adj" fmla="val 31477"/>
                </a:avLst>
              </a:prstGeom>
              <a:solidFill>
                <a:srgbClr val="FF5A33"/>
              </a:solidFill>
              <a:ln w="190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lg" len="lg"/>
              </a:ln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158" name="AutoShape 11"/>
              <p:cNvSpPr/>
              <p:nvPr/>
            </p:nvSpPr>
            <p:spPr>
              <a:xfrm>
                <a:off x="1478" y="2226"/>
                <a:ext cx="305" cy="305"/>
              </a:xfrm>
              <a:prstGeom prst="cube">
                <a:avLst>
                  <a:gd name="adj" fmla="val 31477"/>
                </a:avLst>
              </a:prstGeom>
              <a:solidFill>
                <a:srgbClr val="FF5A33"/>
              </a:solidFill>
              <a:ln w="190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lg" len="lg"/>
              </a:ln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5155" name="AutoShape 12"/>
            <p:cNvSpPr/>
            <p:nvPr/>
          </p:nvSpPr>
          <p:spPr>
            <a:xfrm>
              <a:off x="4220765" y="1916832"/>
              <a:ext cx="567259" cy="567282"/>
            </a:xfrm>
            <a:prstGeom prst="cube">
              <a:avLst>
                <a:gd name="adj" fmla="val 31477"/>
              </a:avLst>
            </a:prstGeom>
            <a:solidFill>
              <a:srgbClr val="FF5A33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lg" len="lg"/>
            </a:ln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" name="组合 13"/>
          <p:cNvGrpSpPr/>
          <p:nvPr/>
        </p:nvGrpSpPr>
        <p:grpSpPr>
          <a:xfrm>
            <a:off x="4089227" y="4955337"/>
            <a:ext cx="5510829" cy="535441"/>
            <a:chOff x="3737466" y="2973369"/>
            <a:chExt cx="5511241" cy="535784"/>
          </a:xfrm>
        </p:grpSpPr>
        <p:sp>
          <p:nvSpPr>
            <p:cNvPr id="6" name="Rectangle 32"/>
            <p:cNvSpPr/>
            <p:nvPr/>
          </p:nvSpPr>
          <p:spPr>
            <a:xfrm>
              <a:off x="7803675" y="2973369"/>
              <a:ext cx="1445032" cy="50655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lIns="90000" tIns="46800" rIns="90000" bIns="468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从前面看</a:t>
              </a:r>
            </a:p>
          </p:txBody>
        </p:sp>
        <p:sp>
          <p:nvSpPr>
            <p:cNvPr id="7" name="Rectangle 33"/>
            <p:cNvSpPr/>
            <p:nvPr/>
          </p:nvSpPr>
          <p:spPr>
            <a:xfrm>
              <a:off x="5660390" y="3001963"/>
              <a:ext cx="1445032" cy="50655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lIns="90000" tIns="46800" rIns="90000" bIns="468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从左面看</a:t>
              </a:r>
            </a:p>
          </p:txBody>
        </p:sp>
        <p:sp>
          <p:nvSpPr>
            <p:cNvPr id="8" name="Rectangle 34"/>
            <p:cNvSpPr/>
            <p:nvPr/>
          </p:nvSpPr>
          <p:spPr>
            <a:xfrm>
              <a:off x="3737466" y="3002598"/>
              <a:ext cx="1445032" cy="50655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lIns="90000" tIns="46800" rIns="90000" bIns="468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从上面看</a:t>
              </a:r>
            </a:p>
          </p:txBody>
        </p:sp>
      </p:grpSp>
      <p:grpSp>
        <p:nvGrpSpPr>
          <p:cNvPr id="12" name="组合 62"/>
          <p:cNvGrpSpPr/>
          <p:nvPr/>
        </p:nvGrpSpPr>
        <p:grpSpPr>
          <a:xfrm>
            <a:off x="4224777" y="3838206"/>
            <a:ext cx="5138770" cy="904295"/>
            <a:chOff x="2447777" y="5288062"/>
            <a:chExt cx="5139679" cy="904875"/>
          </a:xfrm>
        </p:grpSpPr>
        <p:grpSp>
          <p:nvGrpSpPr>
            <p:cNvPr id="13" name="Group 13"/>
            <p:cNvGrpSpPr/>
            <p:nvPr/>
          </p:nvGrpSpPr>
          <p:grpSpPr>
            <a:xfrm>
              <a:off x="4498828" y="5288062"/>
              <a:ext cx="820738" cy="819150"/>
              <a:chOff x="2607" y="1894"/>
              <a:chExt cx="517" cy="516"/>
            </a:xfrm>
          </p:grpSpPr>
          <p:sp>
            <p:nvSpPr>
              <p:cNvPr id="71" name="Rectangle 14"/>
              <p:cNvSpPr/>
              <p:nvPr/>
            </p:nvSpPr>
            <p:spPr>
              <a:xfrm>
                <a:off x="2607" y="2152"/>
                <a:ext cx="258" cy="258"/>
              </a:xfrm>
              <a:prstGeom prst="rect">
                <a:avLst/>
              </a:prstGeom>
              <a:solidFill>
                <a:srgbClr val="FF5A33"/>
              </a:solidFill>
              <a:ln w="190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lg" len="lg"/>
              </a:ln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2" name="Rectangle 15"/>
              <p:cNvSpPr/>
              <p:nvPr/>
            </p:nvSpPr>
            <p:spPr>
              <a:xfrm>
                <a:off x="2608" y="1894"/>
                <a:ext cx="258" cy="258"/>
              </a:xfrm>
              <a:prstGeom prst="rect">
                <a:avLst/>
              </a:prstGeom>
              <a:solidFill>
                <a:srgbClr val="FF5A33"/>
              </a:solidFill>
              <a:ln w="190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lg" len="lg"/>
              </a:ln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3" name="Rectangle 16"/>
              <p:cNvSpPr/>
              <p:nvPr/>
            </p:nvSpPr>
            <p:spPr>
              <a:xfrm>
                <a:off x="2866" y="2152"/>
                <a:ext cx="258" cy="258"/>
              </a:xfrm>
              <a:prstGeom prst="rect">
                <a:avLst/>
              </a:prstGeom>
              <a:solidFill>
                <a:srgbClr val="FF5A33"/>
              </a:solidFill>
              <a:ln w="190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lg" len="lg"/>
              </a:ln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17" name="Group 17"/>
            <p:cNvGrpSpPr/>
            <p:nvPr/>
          </p:nvGrpSpPr>
          <p:grpSpPr>
            <a:xfrm>
              <a:off x="2447777" y="5373787"/>
              <a:ext cx="1227137" cy="819150"/>
              <a:chOff x="993" y="1948"/>
              <a:chExt cx="773" cy="516"/>
            </a:xfrm>
          </p:grpSpPr>
          <p:grpSp>
            <p:nvGrpSpPr>
              <p:cNvPr id="18" name="Group 18"/>
              <p:cNvGrpSpPr/>
              <p:nvPr/>
            </p:nvGrpSpPr>
            <p:grpSpPr>
              <a:xfrm>
                <a:off x="993" y="1948"/>
                <a:ext cx="258" cy="516"/>
                <a:chOff x="993" y="1948"/>
                <a:chExt cx="258" cy="516"/>
              </a:xfrm>
            </p:grpSpPr>
            <p:sp>
              <p:nvSpPr>
                <p:cNvPr id="22" name="Rectangle 19"/>
                <p:cNvSpPr/>
                <p:nvPr/>
              </p:nvSpPr>
              <p:spPr>
                <a:xfrm>
                  <a:off x="993" y="2206"/>
                  <a:ext cx="258" cy="258"/>
                </a:xfrm>
                <a:prstGeom prst="rect">
                  <a:avLst/>
                </a:prstGeom>
                <a:solidFill>
                  <a:srgbClr val="FF5A33"/>
                </a:solidFill>
                <a:ln w="190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lg" len="lg"/>
                </a:ln>
              </p:spPr>
              <p:txBody>
                <a:bodyPr wrap="none" lIns="90000" tIns="46800" rIns="90000" bIns="4680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23" name="Rectangle 20"/>
                <p:cNvSpPr/>
                <p:nvPr/>
              </p:nvSpPr>
              <p:spPr>
                <a:xfrm>
                  <a:off x="993" y="1948"/>
                  <a:ext cx="258" cy="258"/>
                </a:xfrm>
                <a:prstGeom prst="rect">
                  <a:avLst/>
                </a:prstGeom>
                <a:solidFill>
                  <a:srgbClr val="FF5A33"/>
                </a:solidFill>
                <a:ln w="190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lg" len="lg"/>
                </a:ln>
              </p:spPr>
              <p:txBody>
                <a:bodyPr wrap="none" lIns="90000" tIns="46800" rIns="90000" bIns="4680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41" name="Group 21"/>
              <p:cNvGrpSpPr/>
              <p:nvPr/>
            </p:nvGrpSpPr>
            <p:grpSpPr>
              <a:xfrm>
                <a:off x="1250" y="1948"/>
                <a:ext cx="259" cy="516"/>
                <a:chOff x="992" y="1948"/>
                <a:chExt cx="259" cy="516"/>
              </a:xfrm>
            </p:grpSpPr>
            <p:sp>
              <p:nvSpPr>
                <p:cNvPr id="54" name="Rectangle 22"/>
                <p:cNvSpPr/>
                <p:nvPr/>
              </p:nvSpPr>
              <p:spPr>
                <a:xfrm>
                  <a:off x="993" y="2206"/>
                  <a:ext cx="258" cy="258"/>
                </a:xfrm>
                <a:prstGeom prst="rect">
                  <a:avLst/>
                </a:prstGeom>
                <a:solidFill>
                  <a:srgbClr val="FF5A33"/>
                </a:solidFill>
                <a:ln w="190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lg" len="lg"/>
                </a:ln>
              </p:spPr>
              <p:txBody>
                <a:bodyPr wrap="none" lIns="90000" tIns="46800" rIns="90000" bIns="4680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5" name="Rectangle 23"/>
                <p:cNvSpPr/>
                <p:nvPr/>
              </p:nvSpPr>
              <p:spPr>
                <a:xfrm>
                  <a:off x="992" y="1948"/>
                  <a:ext cx="258" cy="258"/>
                </a:xfrm>
                <a:prstGeom prst="rect">
                  <a:avLst/>
                </a:prstGeom>
                <a:solidFill>
                  <a:srgbClr val="FF5A33"/>
                </a:solidFill>
                <a:ln w="190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lg" len="lg"/>
                </a:ln>
              </p:spPr>
              <p:txBody>
                <a:bodyPr wrap="none" lIns="90000" tIns="46800" rIns="90000" bIns="4680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56" name="Group 24"/>
              <p:cNvGrpSpPr/>
              <p:nvPr/>
            </p:nvGrpSpPr>
            <p:grpSpPr>
              <a:xfrm>
                <a:off x="1508" y="1948"/>
                <a:ext cx="258" cy="516"/>
                <a:chOff x="993" y="1948"/>
                <a:chExt cx="258" cy="516"/>
              </a:xfrm>
            </p:grpSpPr>
            <p:sp>
              <p:nvSpPr>
                <p:cNvPr id="57" name="Rectangle 25"/>
                <p:cNvSpPr/>
                <p:nvPr/>
              </p:nvSpPr>
              <p:spPr>
                <a:xfrm>
                  <a:off x="993" y="2206"/>
                  <a:ext cx="258" cy="258"/>
                </a:xfrm>
                <a:prstGeom prst="rect">
                  <a:avLst/>
                </a:prstGeom>
                <a:solidFill>
                  <a:srgbClr val="FF5A33"/>
                </a:solidFill>
                <a:ln w="190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lg" len="lg"/>
                </a:ln>
              </p:spPr>
              <p:txBody>
                <a:bodyPr wrap="none" lIns="90000" tIns="46800" rIns="90000" bIns="4680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8" name="Rectangle 26"/>
                <p:cNvSpPr/>
                <p:nvPr/>
              </p:nvSpPr>
              <p:spPr>
                <a:xfrm>
                  <a:off x="993" y="1948"/>
                  <a:ext cx="258" cy="258"/>
                </a:xfrm>
                <a:prstGeom prst="rect">
                  <a:avLst/>
                </a:prstGeom>
                <a:solidFill>
                  <a:srgbClr val="FF5A33"/>
                </a:solidFill>
                <a:ln w="190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lg" len="lg"/>
                </a:ln>
              </p:spPr>
              <p:txBody>
                <a:bodyPr wrap="none" lIns="90000" tIns="46800" rIns="90000" bIns="4680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62" name="组合 61"/>
            <p:cNvGrpSpPr/>
            <p:nvPr/>
          </p:nvGrpSpPr>
          <p:grpSpPr>
            <a:xfrm>
              <a:off x="6362979" y="5373216"/>
              <a:ext cx="1224477" cy="819158"/>
              <a:chOff x="6362979" y="5418162"/>
              <a:chExt cx="1224477" cy="819158"/>
            </a:xfrm>
          </p:grpSpPr>
          <p:sp>
            <p:nvSpPr>
              <p:cNvPr id="66" name="Rectangle 19"/>
              <p:cNvSpPr/>
              <p:nvPr/>
            </p:nvSpPr>
            <p:spPr>
              <a:xfrm>
                <a:off x="6362979" y="5827737"/>
                <a:ext cx="409575" cy="409575"/>
              </a:xfrm>
              <a:prstGeom prst="rect">
                <a:avLst/>
              </a:prstGeom>
              <a:solidFill>
                <a:srgbClr val="FF5A33"/>
              </a:solidFill>
              <a:ln w="190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lg" len="lg"/>
              </a:ln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7" name="Rectangle 22"/>
              <p:cNvSpPr/>
              <p:nvPr/>
            </p:nvSpPr>
            <p:spPr>
              <a:xfrm>
                <a:off x="6772553" y="5827741"/>
                <a:ext cx="409575" cy="409579"/>
              </a:xfrm>
              <a:prstGeom prst="rect">
                <a:avLst/>
              </a:prstGeom>
              <a:solidFill>
                <a:srgbClr val="FF5A33"/>
              </a:solidFill>
              <a:ln w="190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lg" len="lg"/>
              </a:ln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grpSp>
            <p:nvGrpSpPr>
              <p:cNvPr id="68" name="Group 24"/>
              <p:cNvGrpSpPr/>
              <p:nvPr/>
            </p:nvGrpSpPr>
            <p:grpSpPr>
              <a:xfrm>
                <a:off x="7177881" y="5418162"/>
                <a:ext cx="409575" cy="819150"/>
                <a:chOff x="2013" y="1993"/>
                <a:chExt cx="258" cy="516"/>
              </a:xfrm>
            </p:grpSpPr>
            <p:sp>
              <p:nvSpPr>
                <p:cNvPr id="69" name="Rectangle 25"/>
                <p:cNvSpPr/>
                <p:nvPr/>
              </p:nvSpPr>
              <p:spPr>
                <a:xfrm>
                  <a:off x="2013" y="2251"/>
                  <a:ext cx="258" cy="258"/>
                </a:xfrm>
                <a:prstGeom prst="rect">
                  <a:avLst/>
                </a:prstGeom>
                <a:solidFill>
                  <a:srgbClr val="FF5A33"/>
                </a:solidFill>
                <a:ln w="190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lg" len="lg"/>
                </a:ln>
              </p:spPr>
              <p:txBody>
                <a:bodyPr wrap="none" lIns="90000" tIns="46800" rIns="90000" bIns="4680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70" name="Rectangle 26"/>
                <p:cNvSpPr/>
                <p:nvPr/>
              </p:nvSpPr>
              <p:spPr>
                <a:xfrm>
                  <a:off x="2013" y="1993"/>
                  <a:ext cx="258" cy="258"/>
                </a:xfrm>
                <a:prstGeom prst="rect">
                  <a:avLst/>
                </a:prstGeom>
                <a:solidFill>
                  <a:srgbClr val="FF5A33"/>
                </a:solidFill>
                <a:ln w="190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lg" len="lg"/>
                </a:ln>
              </p:spPr>
              <p:txBody>
                <a:bodyPr wrap="none" lIns="90000" tIns="46800" rIns="90000" bIns="4680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</p:grpSp>
      </p:grpSp>
      <p:grpSp>
        <p:nvGrpSpPr>
          <p:cNvPr id="40" name="组合 39"/>
          <p:cNvGrpSpPr/>
          <p:nvPr/>
        </p:nvGrpSpPr>
        <p:grpSpPr>
          <a:xfrm>
            <a:off x="812800" y="1582677"/>
            <a:ext cx="11047494" cy="5101151"/>
            <a:chOff x="1516344" y="2056006"/>
            <a:chExt cx="11047494" cy="5101151"/>
          </a:xfrm>
        </p:grpSpPr>
        <p:sp>
          <p:nvSpPr>
            <p:cNvPr id="44" name="矩形: 圆角 43"/>
            <p:cNvSpPr/>
            <p:nvPr/>
          </p:nvSpPr>
          <p:spPr>
            <a:xfrm>
              <a:off x="1516344" y="2056006"/>
              <a:ext cx="9145016" cy="4265209"/>
            </a:xfrm>
            <a:prstGeom prst="roundRect">
              <a:avLst/>
            </a:prstGeom>
            <a:noFill/>
            <a:ln w="57150">
              <a:solidFill>
                <a:srgbClr val="F1604B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pic>
          <p:nvPicPr>
            <p:cNvPr id="45" name="图片 4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68853" y="4802382"/>
              <a:ext cx="2294985" cy="2354775"/>
            </a:xfrm>
            <a:prstGeom prst="rect">
              <a:avLst/>
            </a:prstGeom>
          </p:spPr>
        </p:pic>
      </p:grpSp>
      <p:sp>
        <p:nvSpPr>
          <p:cNvPr id="46" name="文本框 45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温故知新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椭圆 12"/>
          <p:cNvSpPr/>
          <p:nvPr/>
        </p:nvSpPr>
        <p:spPr>
          <a:xfrm>
            <a:off x="1835968" y="4107712"/>
            <a:ext cx="3632835" cy="17278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2094411" y="4416320"/>
            <a:ext cx="1854200" cy="95885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4" name="TextBox 12"/>
          <p:cNvSpPr txBox="1">
            <a:spLocks noChangeArrowheads="1"/>
          </p:cNvSpPr>
          <p:nvPr/>
        </p:nvSpPr>
        <p:spPr bwMode="auto">
          <a:xfrm>
            <a:off x="4897025" y="1791512"/>
            <a:ext cx="2696165" cy="437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2.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三角形</a:t>
            </a:r>
          </a:p>
        </p:txBody>
      </p:sp>
      <p:sp>
        <p:nvSpPr>
          <p:cNvPr id="25" name="TextBox 15"/>
          <p:cNvSpPr txBox="1">
            <a:spLocks noChangeArrowheads="1"/>
          </p:cNvSpPr>
          <p:nvPr/>
        </p:nvSpPr>
        <p:spPr bwMode="auto">
          <a:xfrm>
            <a:off x="2390321" y="2292234"/>
            <a:ext cx="7470775" cy="482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三角形可以分为几种类型。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390321" y="2772940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按边分：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931468" y="4593487"/>
            <a:ext cx="151828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三边不等三角形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094411" y="4665242"/>
            <a:ext cx="1763624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等腰三角形</a:t>
            </a:r>
          </a:p>
        </p:txBody>
      </p:sp>
      <p:sp>
        <p:nvSpPr>
          <p:cNvPr id="17" name="椭圆 16"/>
          <p:cNvSpPr/>
          <p:nvPr/>
        </p:nvSpPr>
        <p:spPr>
          <a:xfrm>
            <a:off x="2952296" y="4561102"/>
            <a:ext cx="732790" cy="668655"/>
          </a:xfrm>
          <a:prstGeom prst="ellipse">
            <a:avLst/>
          </a:prstGeom>
          <a:solidFill>
            <a:srgbClr val="FAEF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921183" y="4665242"/>
            <a:ext cx="816249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等边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6438446" y="2836440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按角分：</a:t>
            </a:r>
          </a:p>
        </p:txBody>
      </p:sp>
      <p:sp>
        <p:nvSpPr>
          <p:cNvPr id="22" name="椭圆 21"/>
          <p:cNvSpPr/>
          <p:nvPr/>
        </p:nvSpPr>
        <p:spPr>
          <a:xfrm>
            <a:off x="6089196" y="4296940"/>
            <a:ext cx="1224280" cy="119761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932353" y="4496967"/>
            <a:ext cx="151828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直角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三角形</a:t>
            </a:r>
          </a:p>
        </p:txBody>
      </p:sp>
      <p:sp>
        <p:nvSpPr>
          <p:cNvPr id="27" name="椭圆 26"/>
          <p:cNvSpPr/>
          <p:nvPr/>
        </p:nvSpPr>
        <p:spPr>
          <a:xfrm>
            <a:off x="7181396" y="3499380"/>
            <a:ext cx="1224280" cy="119761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7024553" y="3699407"/>
            <a:ext cx="151828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锐角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三角形</a:t>
            </a:r>
          </a:p>
        </p:txBody>
      </p:sp>
      <p:sp>
        <p:nvSpPr>
          <p:cNvPr id="29" name="椭圆 28"/>
          <p:cNvSpPr/>
          <p:nvPr/>
        </p:nvSpPr>
        <p:spPr>
          <a:xfrm>
            <a:off x="8278041" y="4496965"/>
            <a:ext cx="1224280" cy="119761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121198" y="4696992"/>
            <a:ext cx="151828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钝角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三角形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1009643" y="1756849"/>
            <a:ext cx="11047494" cy="5101151"/>
            <a:chOff x="1516344" y="2056006"/>
            <a:chExt cx="11047494" cy="5101151"/>
          </a:xfrm>
        </p:grpSpPr>
        <p:sp>
          <p:nvSpPr>
            <p:cNvPr id="31" name="矩形: 圆角 30"/>
            <p:cNvSpPr/>
            <p:nvPr/>
          </p:nvSpPr>
          <p:spPr>
            <a:xfrm>
              <a:off x="1516344" y="2056006"/>
              <a:ext cx="9145016" cy="4265209"/>
            </a:xfrm>
            <a:prstGeom prst="roundRect">
              <a:avLst/>
            </a:prstGeom>
            <a:noFill/>
            <a:ln w="57150">
              <a:solidFill>
                <a:srgbClr val="F1604B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pic>
          <p:nvPicPr>
            <p:cNvPr id="32" name="图片 3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68853" y="4802382"/>
              <a:ext cx="2294985" cy="2354775"/>
            </a:xfrm>
            <a:prstGeom prst="rect">
              <a:avLst/>
            </a:prstGeom>
          </p:spPr>
        </p:pic>
      </p:grpSp>
      <p:sp>
        <p:nvSpPr>
          <p:cNvPr id="33" name="文本框 32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温故知新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bldLvl="0" animBg="1"/>
      <p:bldP spid="25" grpId="0"/>
      <p:bldP spid="15" grpId="0"/>
      <p:bldP spid="17" grpId="0" bldLvl="0" animBg="1"/>
      <p:bldP spid="16" grpId="0"/>
      <p:bldP spid="22" grpId="0" bldLvl="0" animBg="1"/>
      <p:bldP spid="27" grpId="0" bldLvl="0" animBg="1"/>
      <p:bldP spid="29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12"/>
          <p:cNvSpPr txBox="1">
            <a:spLocks noChangeArrowheads="1"/>
          </p:cNvSpPr>
          <p:nvPr/>
        </p:nvSpPr>
        <p:spPr bwMode="auto">
          <a:xfrm>
            <a:off x="4532273" y="1422950"/>
            <a:ext cx="2696165" cy="377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2.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三角形</a:t>
            </a:r>
          </a:p>
        </p:txBody>
      </p:sp>
      <p:sp>
        <p:nvSpPr>
          <p:cNvPr id="25" name="TextBox 15"/>
          <p:cNvSpPr txBox="1">
            <a:spLocks noChangeArrowheads="1"/>
          </p:cNvSpPr>
          <p:nvPr/>
        </p:nvSpPr>
        <p:spPr bwMode="auto">
          <a:xfrm>
            <a:off x="2071335" y="1773885"/>
            <a:ext cx="7470775" cy="781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在下表中适当的空格内画上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“√”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，再说一说几种三角形之间的联系和区别。</a:t>
            </a:r>
          </a:p>
        </p:txBody>
      </p:sp>
      <p:graphicFrame>
        <p:nvGraphicFramePr>
          <p:cNvPr id="2" name="表格 1"/>
          <p:cNvGraphicFramePr/>
          <p:nvPr/>
        </p:nvGraphicFramePr>
        <p:xfrm>
          <a:off x="2228572" y="2666593"/>
          <a:ext cx="7484619" cy="3018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6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7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561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图形名称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三条边都相等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只有两条边相等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有一个角是直角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只有两个锐角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有三个锐角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61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等腰三角形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61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等边三角形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61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锐角三角形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61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直角三角形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61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钝角三角形</a:t>
                      </a:r>
                      <a:endParaRPr lang="en-US" altLang="zh-CN" sz="1800" b="1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5142461" y="3309213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√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855951" y="3775303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√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875626" y="3749903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√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875626" y="4254728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√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390871" y="4759553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√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589116" y="4734153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√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614516" y="5240248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√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1144506" y="1235085"/>
            <a:ext cx="11047494" cy="5622916"/>
            <a:chOff x="1516344" y="2056006"/>
            <a:chExt cx="11047494" cy="5101151"/>
          </a:xfrm>
        </p:grpSpPr>
        <p:sp>
          <p:nvSpPr>
            <p:cNvPr id="16" name="矩形: 圆角 15"/>
            <p:cNvSpPr/>
            <p:nvPr/>
          </p:nvSpPr>
          <p:spPr>
            <a:xfrm>
              <a:off x="1516344" y="2056006"/>
              <a:ext cx="9145016" cy="4265209"/>
            </a:xfrm>
            <a:prstGeom prst="roundRect">
              <a:avLst/>
            </a:prstGeom>
            <a:noFill/>
            <a:ln w="57150">
              <a:solidFill>
                <a:srgbClr val="F1604B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68853" y="4802382"/>
              <a:ext cx="2294985" cy="2354775"/>
            </a:xfrm>
            <a:prstGeom prst="rect">
              <a:avLst/>
            </a:prstGeom>
          </p:spPr>
        </p:pic>
      </p:grpSp>
      <p:sp>
        <p:nvSpPr>
          <p:cNvPr id="18" name="文本框 17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温故知新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15"/>
          <p:cNvSpPr txBox="1">
            <a:spLocks noChangeArrowheads="1"/>
          </p:cNvSpPr>
          <p:nvPr/>
        </p:nvSpPr>
        <p:spPr bwMode="auto">
          <a:xfrm>
            <a:off x="1661187" y="2088182"/>
            <a:ext cx="7470775" cy="480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三角形的特征。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661187" y="2592238"/>
            <a:ext cx="3373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特性：具有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稳定性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661187" y="3240310"/>
            <a:ext cx="5267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三角形任意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两边的和大于第三边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661187" y="3744368"/>
            <a:ext cx="72434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从三角形的一个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顶点向它的对边作一条垂线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，顶点和垂足之间的线段叫做三角形的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高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，这条对边叫做三角形的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底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661187" y="5256534"/>
            <a:ext cx="3693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三角形内角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和是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180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°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1144506" y="1756849"/>
            <a:ext cx="11047494" cy="5101151"/>
            <a:chOff x="1516344" y="2056006"/>
            <a:chExt cx="11047494" cy="5101151"/>
          </a:xfrm>
        </p:grpSpPr>
        <p:sp>
          <p:nvSpPr>
            <p:cNvPr id="12" name="矩形: 圆角 11"/>
            <p:cNvSpPr/>
            <p:nvPr/>
          </p:nvSpPr>
          <p:spPr>
            <a:xfrm>
              <a:off x="1516344" y="2056006"/>
              <a:ext cx="9145016" cy="4265209"/>
            </a:xfrm>
            <a:prstGeom prst="roundRect">
              <a:avLst/>
            </a:prstGeom>
            <a:noFill/>
            <a:ln w="57150">
              <a:solidFill>
                <a:srgbClr val="F1604B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68853" y="4802382"/>
              <a:ext cx="2294985" cy="2354775"/>
            </a:xfrm>
            <a:prstGeom prst="rect">
              <a:avLst/>
            </a:prstGeom>
          </p:spPr>
        </p:pic>
      </p:grpSp>
      <p:sp>
        <p:nvSpPr>
          <p:cNvPr id="14" name="文本框 13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温故知新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97148" y="2094125"/>
            <a:ext cx="4414520" cy="3310890"/>
          </a:xfrm>
          <a:prstGeom prst="rect">
            <a:avLst/>
          </a:prstGeom>
        </p:spPr>
      </p:pic>
      <p:sp>
        <p:nvSpPr>
          <p:cNvPr id="24" name="TextBox 12"/>
          <p:cNvSpPr txBox="1">
            <a:spLocks noChangeArrowheads="1"/>
          </p:cNvSpPr>
          <p:nvPr/>
        </p:nvSpPr>
        <p:spPr bwMode="auto">
          <a:xfrm>
            <a:off x="5076665" y="1833784"/>
            <a:ext cx="2696165" cy="437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3.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图形的运动</a:t>
            </a:r>
          </a:p>
        </p:txBody>
      </p:sp>
      <p:sp>
        <p:nvSpPr>
          <p:cNvPr id="25" name="TextBox 15"/>
          <p:cNvSpPr txBox="1">
            <a:spLocks noChangeArrowheads="1"/>
          </p:cNvSpPr>
          <p:nvPr/>
        </p:nvSpPr>
        <p:spPr bwMode="auto">
          <a:xfrm>
            <a:off x="2651580" y="2226205"/>
            <a:ext cx="7470775" cy="482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轴对称、平移。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438855" y="4953889"/>
            <a:ext cx="3552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对称的两点到对称轴的距离相同。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92703" y="2063010"/>
            <a:ext cx="4414520" cy="331089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6424748" y="4979289"/>
            <a:ext cx="3224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平移前后的图形大小、形状不变。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1235013" y="1756849"/>
            <a:ext cx="11047494" cy="5101151"/>
            <a:chOff x="1516344" y="2056006"/>
            <a:chExt cx="11047494" cy="5101151"/>
          </a:xfrm>
        </p:grpSpPr>
        <p:sp>
          <p:nvSpPr>
            <p:cNvPr id="14" name="矩形: 圆角 13"/>
            <p:cNvSpPr/>
            <p:nvPr/>
          </p:nvSpPr>
          <p:spPr>
            <a:xfrm>
              <a:off x="1516344" y="2056006"/>
              <a:ext cx="9145016" cy="4265209"/>
            </a:xfrm>
            <a:prstGeom prst="roundRect">
              <a:avLst/>
            </a:prstGeom>
            <a:noFill/>
            <a:ln w="57150">
              <a:solidFill>
                <a:srgbClr val="F1604B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68853" y="4802382"/>
              <a:ext cx="2294985" cy="2354775"/>
            </a:xfrm>
            <a:prstGeom prst="rect">
              <a:avLst/>
            </a:prstGeom>
          </p:spPr>
        </p:pic>
      </p:grpSp>
      <p:sp>
        <p:nvSpPr>
          <p:cNvPr id="16" name="文本框 15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温故知新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3.7037E-7 L 0.34661 0.0020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31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7170737" y="2224685"/>
            <a:ext cx="37766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0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cs typeface="+mn-ea"/>
                <a:sym typeface="+mn-lt"/>
              </a:rPr>
              <a:t>课堂练习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456487" y="3577432"/>
            <a:ext cx="4162425" cy="4635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  <a:defRPr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纸上得来终觉浅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,</a:t>
            </a: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绝知此事要躬行</a:t>
            </a:r>
          </a:p>
        </p:txBody>
      </p:sp>
      <p:sp>
        <p:nvSpPr>
          <p:cNvPr id="14" name="椭圆 13"/>
          <p:cNvSpPr>
            <a:spLocks noChangeAspect="1"/>
          </p:cNvSpPr>
          <p:nvPr/>
        </p:nvSpPr>
        <p:spPr>
          <a:xfrm>
            <a:off x="4697412" y="2363788"/>
            <a:ext cx="2087563" cy="2085975"/>
          </a:xfrm>
          <a:prstGeom prst="ellipse">
            <a:avLst/>
          </a:prstGeom>
          <a:gradFill>
            <a:gsLst>
              <a:gs pos="0">
                <a:srgbClr val="C00000"/>
              </a:gs>
              <a:gs pos="22000">
                <a:srgbClr val="FFC000"/>
              </a:gs>
              <a:gs pos="84000">
                <a:srgbClr val="00B0F0"/>
              </a:gs>
              <a:gs pos="62000">
                <a:srgbClr val="00B050"/>
              </a:gs>
              <a:gs pos="42000">
                <a:srgbClr val="92D050"/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800" dirty="0">
                <a:solidFill>
                  <a:schemeClr val="tx1"/>
                </a:solidFill>
                <a:cs typeface="+mn-ea"/>
                <a:sym typeface="+mn-lt"/>
              </a:rPr>
              <a:t>03</a:t>
            </a:r>
            <a:endParaRPr lang="zh-CN" altLang="en-US" sz="48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999037" y="2513013"/>
            <a:ext cx="1800225" cy="18002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</a:t>
            </a:r>
            <a:endParaRPr lang="zh-CN" altLang="en-US" sz="80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6" name="直接连接符 15"/>
          <p:cNvCxnSpPr/>
          <p:nvPr/>
        </p:nvCxnSpPr>
        <p:spPr>
          <a:xfrm flipV="1">
            <a:off x="6784975" y="3419476"/>
            <a:ext cx="470535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1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gxr3nb4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729</Words>
  <Application>Microsoft Office PowerPoint</Application>
  <PresentationFormat>宽屏</PresentationFormat>
  <Paragraphs>166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4" baseType="lpstr">
      <vt:lpstr>FandolFang R</vt:lpstr>
      <vt:lpstr>思源黑体 CN Regular</vt:lpstr>
      <vt:lpstr>宋体</vt:lpstr>
      <vt:lpstr>Arial</vt:lpstr>
      <vt:lpstr>Calibri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25</cp:revision>
  <dcterms:created xsi:type="dcterms:W3CDTF">2020-06-25T15:21:00Z</dcterms:created>
  <dcterms:modified xsi:type="dcterms:W3CDTF">2023-01-16T19:20:11Z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C88EADC5DA7C4E3DB5395CA768FE3905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