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310" r:id="rId4"/>
    <p:sldId id="333" r:id="rId5"/>
    <p:sldId id="329" r:id="rId6"/>
    <p:sldId id="334" r:id="rId7"/>
    <p:sldId id="330" r:id="rId8"/>
    <p:sldId id="309" r:id="rId9"/>
    <p:sldId id="284" r:id="rId10"/>
    <p:sldId id="339" r:id="rId11"/>
    <p:sldId id="286" r:id="rId12"/>
    <p:sldId id="313" r:id="rId13"/>
    <p:sldId id="340" r:id="rId14"/>
    <p:sldId id="348" r:id="rId15"/>
    <p:sldId id="349" r:id="rId16"/>
    <p:sldId id="350" r:id="rId17"/>
    <p:sldId id="351" r:id="rId18"/>
    <p:sldId id="328" r:id="rId19"/>
    <p:sldId id="344" r:id="rId20"/>
    <p:sldId id="352" r:id="rId21"/>
    <p:sldId id="353" r:id="rId22"/>
    <p:sldId id="354" r:id="rId23"/>
    <p:sldId id="35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4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>
        <p:scale>
          <a:sx n="90" d="100"/>
          <a:sy n="90" d="100"/>
        </p:scale>
        <p:origin x="-1356" y="-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524327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第三单元  认识方向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0095" y="1607567"/>
            <a:ext cx="12192000" cy="213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  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认识方向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974" y="2616898"/>
            <a:ext cx="3836530" cy="3275895"/>
            <a:chOff x="265113" y="1735138"/>
            <a:chExt cx="5197475" cy="42354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498725" y="1735138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 dirty="0">
                  <a:solidFill>
                    <a:srgbClr val="0000FF"/>
                  </a:solidFill>
                  <a:ea typeface="华文新魏" panose="02010800040101010101" pitchFamily="2" charset="-122"/>
                </a:rPr>
                <a:t>北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570163" y="5046663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kx="3284103" algn="bl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南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65113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西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86288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 dirty="0">
                  <a:solidFill>
                    <a:srgbClr val="0000FF"/>
                  </a:solidFill>
                  <a:ea typeface="华文新魏" panose="02010800040101010101" pitchFamily="2" charset="-122"/>
                </a:rPr>
                <a:t>东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417638" y="3967163"/>
              <a:ext cx="309721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5400000">
              <a:off x="1742281" y="3858419"/>
              <a:ext cx="237648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16200000" flipV="1">
              <a:off x="1850232" y="3031331"/>
              <a:ext cx="2087562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5400000">
              <a:off x="1849438" y="3030538"/>
              <a:ext cx="2232025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38588" y="2382837"/>
              <a:ext cx="1524000" cy="75888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东北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10025" y="4975225"/>
              <a:ext cx="1452563" cy="75888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东南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69938" y="5119688"/>
              <a:ext cx="1536193" cy="75888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西南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5475" y="2454275"/>
              <a:ext cx="1439862" cy="75888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西北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608251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8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067" y="1163638"/>
            <a:ext cx="952626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认识东北、西北、东南、西南四个方向：西和北之间是西北，东和北之间是东北，西和南之间是西南，东和南之间是东南。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6067" y="3281260"/>
            <a:ext cx="565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【例】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在（　 ）里填出八个方向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 t="-3612"/>
          <a:stretch>
            <a:fillRect/>
          </a:stretch>
        </p:blipFill>
        <p:spPr>
          <a:xfrm>
            <a:off x="6445735" y="2680971"/>
            <a:ext cx="5583134" cy="369407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445734" y="3281260"/>
            <a:ext cx="5384658" cy="3241184"/>
            <a:chOff x="6445734" y="3281260"/>
            <a:chExt cx="5384658" cy="3241184"/>
          </a:xfrm>
        </p:grpSpPr>
        <p:sp>
          <p:nvSpPr>
            <p:cNvPr id="6" name="矩形 5"/>
            <p:cNvSpPr/>
            <p:nvPr/>
          </p:nvSpPr>
          <p:spPr>
            <a:xfrm>
              <a:off x="6503031" y="328878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625269" y="448533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45734" y="558710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693563" y="599922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27581" y="558710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107116" y="443802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867408" y="328126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8743" y="1163638"/>
            <a:ext cx="1043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【讲解】上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北、下南、左西、右东，北和西之间是西北，北和东之间是东北，西和南之间是西南，东和南之间是东南。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8743" y="2363967"/>
            <a:ext cx="10394931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【方法小结】除了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东、南、西、北这四个基本方向，还有东北、西北、东南、西南四个方向。在确定方向时，一般要选择一个观测点，并以这个观测点为标准，确定其他建筑物或场所所在的方向。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6068" y="4221847"/>
            <a:ext cx="10122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【小练习】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小红家在学校的东南方向，则学校在小红家的（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）方向。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超市在学校的东北方向，则学校在超市家的（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）方向。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28045" y="49704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13170" y="563617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06544" y="1192744"/>
            <a:ext cx="10097036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说一说，我们已经认识了哪几个方向？怎样根据其中一个方向，确定其他三个方向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4886" y="4408291"/>
            <a:ext cx="10097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想一想：与东南方向相对的是哪个方向？与西南方向相对的是哪个方向？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8584" y="5830755"/>
            <a:ext cx="409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【参考答案】西北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4886" y="3143682"/>
            <a:ext cx="1009703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在地图或平面图上，一般是怎样标注方向的？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6544" y="2497352"/>
            <a:ext cx="996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【参考答案】东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、南、西、北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根据方向的相对性、顺序性辨别方向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6544" y="3909157"/>
            <a:ext cx="535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【参考答案】上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北下南、左西右</a:t>
            </a: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38309" y="1221719"/>
            <a:ext cx="9371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按要求画图形。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的东面画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，北面画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，西面画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，南面画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38309" y="2664795"/>
            <a:ext cx="691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）在的东南面画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，在的西北面画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▲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915950" y="3481391"/>
          <a:ext cx="6071604" cy="2970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▲</a:t>
                      </a: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●</a:t>
                      </a: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☆</a:t>
                      </a:r>
                      <a:r>
                        <a:rPr lang="en-US" sz="4500" kern="100" dirty="0" smtClean="0">
                          <a:effectLst/>
                        </a:rPr>
                        <a:t> 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○</a:t>
                      </a: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500" kern="100">
                          <a:effectLst/>
                        </a:rPr>
                        <a:t> </a:t>
                      </a:r>
                      <a:endParaRPr lang="zh-CN" sz="45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□</a:t>
                      </a: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4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△</a:t>
                      </a:r>
                      <a:r>
                        <a:rPr lang="en-US" sz="4500" kern="100" dirty="0">
                          <a:effectLst/>
                        </a:rPr>
                        <a:t> </a:t>
                      </a:r>
                      <a:endParaRPr lang="zh-CN" sz="45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6474" marR="9647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728098" y="3586109"/>
            <a:ext cx="632752" cy="523220"/>
            <a:chOff x="5933382" y="4693693"/>
            <a:chExt cx="632752" cy="523220"/>
          </a:xfrm>
        </p:grpSpPr>
        <p:sp>
          <p:nvSpPr>
            <p:cNvPr id="15" name="矩形 14"/>
            <p:cNvSpPr/>
            <p:nvPr/>
          </p:nvSpPr>
          <p:spPr>
            <a:xfrm>
              <a:off x="6150636" y="4693693"/>
              <a:ext cx="415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直线 356"/>
            <p:cNvSpPr>
              <a:spLocks noChangeShapeType="1"/>
            </p:cNvSpPr>
            <p:nvPr/>
          </p:nvSpPr>
          <p:spPr bwMode="auto">
            <a:xfrm flipV="1">
              <a:off x="5933382" y="4782688"/>
              <a:ext cx="0" cy="434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84089" y="4572000"/>
            <a:ext cx="7617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4500" kern="100" dirty="0">
                <a:solidFill>
                  <a:prstClr val="black"/>
                </a:solidFill>
              </a:rPr>
              <a:t>★</a:t>
            </a:r>
            <a:endParaRPr lang="zh-CN" altLang="en-US" sz="45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61360" y="5070796"/>
            <a:ext cx="2611674" cy="1741116"/>
          </a:xfrm>
          <a:prstGeom prst="rect">
            <a:avLst/>
          </a:prstGeom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99644" y="1488391"/>
            <a:ext cx="4772460" cy="2677656"/>
            <a:chOff x="1640556" y="1700011"/>
            <a:chExt cx="4772460" cy="2677656"/>
          </a:xfrm>
        </p:grpSpPr>
        <p:sp>
          <p:nvSpPr>
            <p:cNvPr id="5" name="文本框 4"/>
            <p:cNvSpPr txBox="1"/>
            <p:nvPr/>
          </p:nvSpPr>
          <p:spPr>
            <a:xfrm>
              <a:off x="1640556" y="1700011"/>
              <a:ext cx="477246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辨认方向。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小猫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小熊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zh-CN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鸭</a:t>
              </a:r>
              <a:endPara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</a:t>
              </a:r>
              <a:r>
                <a:rPr lang="zh-CN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狗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小猴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小鹿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小兔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小鸡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松鼠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62907" y="3098665"/>
              <a:ext cx="1099673" cy="5718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99644" y="4414690"/>
            <a:ext cx="95638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）小鸭在小猴的（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）面，小狗在小猴的（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）小熊的南面有（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84946" y="4556359"/>
            <a:ext cx="4876414" cy="523220"/>
            <a:chOff x="4484946" y="4556359"/>
            <a:chExt cx="4876414" cy="523220"/>
          </a:xfrm>
        </p:grpSpPr>
        <p:sp>
          <p:nvSpPr>
            <p:cNvPr id="8" name="矩形 7"/>
            <p:cNvSpPr/>
            <p:nvPr/>
          </p:nvSpPr>
          <p:spPr>
            <a:xfrm>
              <a:off x="4484946" y="455635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17621" y="455635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16683" y="519509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小猴、小鸡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4856" y="1399628"/>
            <a:ext cx="8739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）竹林在水池的（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）猴山的（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）面是水池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）乐园在竹林的（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）面， 在水池的（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37167" y="3354843"/>
            <a:ext cx="5880875" cy="3131511"/>
            <a:chOff x="2490186" y="2689312"/>
            <a:chExt cx="5880875" cy="313151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0186" y="2689312"/>
              <a:ext cx="4407311" cy="313151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850146" y="3143114"/>
              <a:ext cx="520915" cy="523220"/>
              <a:chOff x="9822802" y="4668371"/>
              <a:chExt cx="520915" cy="52322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928219" y="4668371"/>
                <a:ext cx="4154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直线 356"/>
              <p:cNvSpPr>
                <a:spLocks noChangeShapeType="1"/>
              </p:cNvSpPr>
              <p:nvPr/>
            </p:nvSpPr>
            <p:spPr bwMode="auto">
              <a:xfrm flipV="1">
                <a:off x="9822802" y="4687632"/>
                <a:ext cx="0" cy="4846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393441" y="21571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1063" y="14826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21556" y="28144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59657" y="28144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54133" y="4716502"/>
            <a:ext cx="2611674" cy="174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0006" y="3258355"/>
            <a:ext cx="10045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看右上图填空。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）淘气从家出发，向（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）方向走到达海洋馆，再向（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）方向走到达学校．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）笑笑家在淘气家的（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）面。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）笑笑从家到学校，有（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）条路可以走。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23" descr="../Application%20Data/Tencent/Users/425568035/QQ/WinTemp/RichOle/ZWQ%5b_PBAV$4%7bP5%7dOQBK0$81.png"/>
          <p:cNvPicPr>
            <a:picLocks noChangeAspect="1" noChangeArrowheads="1"/>
          </p:cNvPicPr>
          <p:nvPr/>
        </p:nvPicPr>
        <p:blipFill rotWithShape="1">
          <a:blip r:embed="rId3" r:link="rId4" cstate="email"/>
          <a:srcRect l="-113"/>
          <a:stretch>
            <a:fillRect/>
          </a:stretch>
        </p:blipFill>
        <p:spPr bwMode="auto">
          <a:xfrm>
            <a:off x="3979571" y="946285"/>
            <a:ext cx="4220819" cy="29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17484" y="528979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8425" y="594845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17484" y="4026512"/>
            <a:ext cx="5822201" cy="539588"/>
            <a:chOff x="4817484" y="4026512"/>
            <a:chExt cx="5822201" cy="539588"/>
          </a:xfrm>
        </p:grpSpPr>
        <p:sp>
          <p:nvSpPr>
            <p:cNvPr id="6" name="矩形 5"/>
            <p:cNvSpPr/>
            <p:nvPr/>
          </p:nvSpPr>
          <p:spPr>
            <a:xfrm>
              <a:off x="4817484" y="402651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95946" y="40428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0614" y="1163638"/>
            <a:ext cx="9710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下面是某市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路公交车的站牌，从火车站去市政府，要到第（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）块站牌下等车，要按自（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）的方向乘车，乘（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）站，途中经过（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2679" y="3670602"/>
            <a:ext cx="5618409" cy="2412643"/>
            <a:chOff x="1318584" y="1551904"/>
            <a:chExt cx="5618409" cy="2412643"/>
          </a:xfrm>
        </p:grpSpPr>
        <p:grpSp>
          <p:nvGrpSpPr>
            <p:cNvPr id="6" name="组合 5"/>
            <p:cNvGrpSpPr/>
            <p:nvPr/>
          </p:nvGrpSpPr>
          <p:grpSpPr>
            <a:xfrm>
              <a:off x="1318584" y="1551904"/>
              <a:ext cx="5618409" cy="2412643"/>
              <a:chOff x="1511767" y="2067058"/>
              <a:chExt cx="5618409" cy="241264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511767" y="2067058"/>
                <a:ext cx="5618409" cy="1809482"/>
                <a:chOff x="1271787" y="2118574"/>
                <a:chExt cx="5618409" cy="1809482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271787" y="2118574"/>
                  <a:ext cx="5618409" cy="1809482"/>
                  <a:chOff x="524814" y="2195848"/>
                  <a:chExt cx="4457700" cy="892175"/>
                </a:xfrm>
              </p:grpSpPr>
              <p:grpSp>
                <p:nvGrpSpPr>
                  <p:cNvPr id="13" name="组合 526"/>
                  <p:cNvGrpSpPr/>
                  <p:nvPr/>
                </p:nvGrpSpPr>
                <p:grpSpPr bwMode="auto">
                  <a:xfrm>
                    <a:off x="524814" y="2195848"/>
                    <a:ext cx="1943100" cy="892175"/>
                    <a:chOff x="0" y="0"/>
                    <a:chExt cx="3060" cy="1404"/>
                  </a:xfrm>
                </p:grpSpPr>
                <p:sp>
                  <p:nvSpPr>
                    <p:cNvPr id="19" name="直线 5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" y="468"/>
                      <a:ext cx="18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1600"/>
                    </a:p>
                  </p:txBody>
                </p:sp>
                <p:grpSp>
                  <p:nvGrpSpPr>
                    <p:cNvPr id="20" name="组合 528"/>
                    <p:cNvGrpSpPr/>
                    <p:nvPr/>
                  </p:nvGrpSpPr>
                  <p:grpSpPr bwMode="auto">
                    <a:xfrm>
                      <a:off x="0" y="0"/>
                      <a:ext cx="3060" cy="1404"/>
                      <a:chOff x="0" y="0"/>
                      <a:chExt cx="3060" cy="1404"/>
                    </a:xfrm>
                  </p:grpSpPr>
                  <p:sp>
                    <p:nvSpPr>
                      <p:cNvPr id="21" name="矩形 5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60" cy="4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 vert="horz" wrap="square" lIns="91440" tIns="45720" rIns="91440" bIns="45720" numCol="1" anchor="ctr" anchorCtr="1" compatLnSpc="1"/>
                      <a:lstStyle/>
                      <a:p>
                        <a:r>
                          <a:rPr lang="en-US" altLang="zh-CN" sz="1600" dirty="0"/>
                          <a:t>201         </a:t>
                        </a:r>
                        <a:r>
                          <a:rPr lang="zh-CN" altLang="zh-CN" sz="1600" dirty="0"/>
                          <a:t>火车站 </a:t>
                        </a:r>
                        <a:endParaRPr lang="zh-CN" altLang="en-US" sz="1600" dirty="0"/>
                      </a:p>
                    </p:txBody>
                  </p:sp>
                  <p:sp>
                    <p:nvSpPr>
                      <p:cNvPr id="22" name="文本框 5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468"/>
                        <a:ext cx="3060" cy="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 vert="eaVert" wrap="square" lIns="91440" tIns="45720" rIns="91440" bIns="45720" numCol="1" anchor="ctr" anchorCtr="1" compatLnSpc="1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火车站</a:t>
                        </a:r>
                        <a:endPara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东</a:t>
                        </a: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  门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朝阳路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文化馆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体育场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健康路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少年宫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市政府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建设路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" name="组合 531"/>
                  <p:cNvGrpSpPr/>
                  <p:nvPr/>
                </p:nvGrpSpPr>
                <p:grpSpPr bwMode="auto">
                  <a:xfrm>
                    <a:off x="3039414" y="2195848"/>
                    <a:ext cx="1943100" cy="892175"/>
                    <a:chOff x="0" y="0"/>
                    <a:chExt cx="3060" cy="1404"/>
                  </a:xfrm>
                </p:grpSpPr>
                <p:sp>
                  <p:nvSpPr>
                    <p:cNvPr id="15" name="直线 5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0" y="468"/>
                      <a:ext cx="18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1600"/>
                    </a:p>
                  </p:txBody>
                </p:sp>
                <p:grpSp>
                  <p:nvGrpSpPr>
                    <p:cNvPr id="16" name="组合 533"/>
                    <p:cNvGrpSpPr/>
                    <p:nvPr/>
                  </p:nvGrpSpPr>
                  <p:grpSpPr bwMode="auto">
                    <a:xfrm>
                      <a:off x="0" y="0"/>
                      <a:ext cx="3060" cy="1404"/>
                      <a:chOff x="0" y="0"/>
                      <a:chExt cx="3060" cy="1404"/>
                    </a:xfrm>
                  </p:grpSpPr>
                  <p:sp>
                    <p:nvSpPr>
                      <p:cNvPr id="17" name="矩形 5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60" cy="4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1600"/>
                      </a:p>
                    </p:txBody>
                  </p:sp>
                  <p:sp>
                    <p:nvSpPr>
                      <p:cNvPr id="18" name="文本框 5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468"/>
                        <a:ext cx="3060" cy="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 vert="eaVert" wrap="square" lIns="91440" tIns="45720" rIns="91440" bIns="45720" numCol="1" anchor="ctr" anchorCtr="1" compatLnSpc="1"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火车站</a:t>
                        </a:r>
                        <a:endPara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东</a:t>
                        </a: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  门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朝阳路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文化馆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体育场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健康路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少年宫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市政府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a:t>建设路</a:t>
                        </a:r>
                        <a:endPara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4787065" y="2237636"/>
                  <a:ext cx="198722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/>
                    <a:t>201         </a:t>
                  </a:r>
                  <a:r>
                    <a:rPr lang="zh-CN" altLang="zh-CN" dirty="0"/>
                    <a:t>火车站 </a:t>
                  </a:r>
                  <a:endParaRPr lang="zh-CN" altLang="en-US" dirty="0"/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2392774" y="4110369"/>
                <a:ext cx="4108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dirty="0"/>
                  <a:t>第一块</a:t>
                </a:r>
                <a:r>
                  <a:rPr lang="en-US" altLang="zh-CN" dirty="0"/>
                  <a:t>                  </a:t>
                </a:r>
                <a:r>
                  <a:rPr lang="en-US" altLang="zh-CN" dirty="0" smtClean="0"/>
                  <a:t>                              </a:t>
                </a:r>
                <a:r>
                  <a:rPr lang="zh-CN" altLang="zh-CN" dirty="0"/>
                  <a:t>第二块</a:t>
                </a:r>
                <a:endParaRPr lang="zh-CN" altLang="en-US" dirty="0"/>
              </a:p>
            </p:txBody>
          </p:sp>
        </p:grpSp>
        <p:sp>
          <p:nvSpPr>
            <p:cNvPr id="7" name="直线 536"/>
            <p:cNvSpPr>
              <a:spLocks noChangeShapeType="1"/>
            </p:cNvSpPr>
            <p:nvPr/>
          </p:nvSpPr>
          <p:spPr bwMode="auto">
            <a:xfrm>
              <a:off x="1512195" y="3194699"/>
              <a:ext cx="1943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直线 536"/>
            <p:cNvSpPr>
              <a:spLocks noChangeShapeType="1"/>
            </p:cNvSpPr>
            <p:nvPr/>
          </p:nvSpPr>
          <p:spPr bwMode="auto">
            <a:xfrm flipH="1">
              <a:off x="4706155" y="3194699"/>
              <a:ext cx="1943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74420" y="1899893"/>
            <a:ext cx="6822434" cy="1178350"/>
            <a:chOff x="1974420" y="1899893"/>
            <a:chExt cx="6822434" cy="1178350"/>
          </a:xfrm>
        </p:grpSpPr>
        <p:sp>
          <p:nvSpPr>
            <p:cNvPr id="23" name="矩形 22"/>
            <p:cNvSpPr/>
            <p:nvPr/>
          </p:nvSpPr>
          <p:spPr>
            <a:xfrm>
              <a:off x="1974420" y="189989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70633" y="194106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253115" y="191971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33465" y="255502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139930" y="255502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54133" y="4716502"/>
            <a:ext cx="2611674" cy="174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431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2583543" y="3355644"/>
            <a:ext cx="3429032" cy="31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91771" y="1094293"/>
            <a:ext cx="9972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站在操场中间，先指出操场的东、南、西、北面，再指一指东北、西北、东南、西南面。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1771" y="2569305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先把下图中的方向填写完整。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52175" y="3385034"/>
            <a:ext cx="3222664" cy="3059954"/>
            <a:chOff x="2652175" y="3385034"/>
            <a:chExt cx="3222664" cy="3059954"/>
          </a:xfrm>
        </p:grpSpPr>
        <p:sp>
          <p:nvSpPr>
            <p:cNvPr id="9" name="文本框 8"/>
            <p:cNvSpPr txBox="1"/>
            <p:nvPr/>
          </p:nvSpPr>
          <p:spPr>
            <a:xfrm>
              <a:off x="5228508" y="338728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东北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59341" y="47493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 smtClean="0">
                  <a:solidFill>
                    <a:srgbClr val="FF0000"/>
                  </a:solidFill>
                </a:rPr>
                <a:t>东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02256" y="605485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东南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44869" y="60756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南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41834" y="60290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西南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62875" y="47277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西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52175" y="338503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dirty="0">
                  <a:solidFill>
                    <a:srgbClr val="FF0000"/>
                  </a:solidFill>
                </a:rPr>
                <a:t>西北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54133" y="4716502"/>
            <a:ext cx="2611674" cy="174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84857" y="1276906"/>
            <a:ext cx="620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看下面公交车行驶路线图回答问题。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59854" y="1163638"/>
            <a:ext cx="9587755" cy="3260613"/>
            <a:chOff x="1043189" y="2616121"/>
            <a:chExt cx="7796196" cy="265133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189" y="2616121"/>
              <a:ext cx="7796196" cy="265133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874452" y="3192100"/>
              <a:ext cx="415498" cy="425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43190" y="4368590"/>
            <a:ext cx="1013530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路公共汽车的行车路线是：从火车站出发先向（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站到星江大厦，再向（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）站到新月广场，又向（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）站到少年宫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69513" y="4490285"/>
            <a:ext cx="9308977" cy="1821771"/>
            <a:chOff x="1869513" y="4490285"/>
            <a:chExt cx="9308977" cy="1821771"/>
          </a:xfrm>
        </p:grpSpPr>
        <p:sp>
          <p:nvSpPr>
            <p:cNvPr id="15" name="矩形 14"/>
            <p:cNvSpPr/>
            <p:nvPr/>
          </p:nvSpPr>
          <p:spPr>
            <a:xfrm>
              <a:off x="9671914" y="449028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36275" y="515013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75235" y="514404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275679" y="514313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69513" y="578883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49295" y="2245958"/>
            <a:ext cx="3709114" cy="38636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7798" y="2396319"/>
            <a:ext cx="4831640" cy="27862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068060"/>
            <a:ext cx="2797941" cy="2797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455602" y="1676529"/>
            <a:ext cx="2885229" cy="919401"/>
          </a:xfrm>
          <a:prstGeom prst="wedgeRoundRectCallout">
            <a:avLst>
              <a:gd name="adj1" fmla="val -8530"/>
              <a:gd name="adj2" fmla="val 15329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dirty="0" smtClean="0"/>
              <a:t>在世界地图中，哪些是用方位命名的？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62885" y="1434095"/>
            <a:ext cx="10135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路公共汽车的行车路线是：从火车站出发先向（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站到书城，再向（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）站到金色商场，又向（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）站到小区。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）妈妈从邮局去小区，应乘（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）路车，要乘（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）站。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）从灯具城去少年宫应乘（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）路车，中间要经过（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）个车站。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08340" y="1525929"/>
            <a:ext cx="8683187" cy="1868976"/>
            <a:chOff x="1708340" y="1525929"/>
            <a:chExt cx="8683187" cy="1868976"/>
          </a:xfrm>
        </p:grpSpPr>
        <p:sp>
          <p:nvSpPr>
            <p:cNvPr id="6" name="矩形 5"/>
            <p:cNvSpPr/>
            <p:nvPr/>
          </p:nvSpPr>
          <p:spPr>
            <a:xfrm>
              <a:off x="9712746" y="152592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36949" y="222138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81466" y="222138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725314" y="2221389"/>
              <a:ext cx="6662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08340" y="287168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87157" y="3507411"/>
            <a:ext cx="3300585" cy="523220"/>
            <a:chOff x="6087157" y="3507411"/>
            <a:chExt cx="3300585" cy="523220"/>
          </a:xfrm>
        </p:grpSpPr>
        <p:sp>
          <p:nvSpPr>
            <p:cNvPr id="11" name="矩形 10"/>
            <p:cNvSpPr/>
            <p:nvPr/>
          </p:nvSpPr>
          <p:spPr>
            <a:xfrm>
              <a:off x="6087157" y="350741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18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023540" y="350741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45668" y="4125697"/>
            <a:ext cx="4321048" cy="591825"/>
            <a:chOff x="5845668" y="4125697"/>
            <a:chExt cx="4321048" cy="591825"/>
          </a:xfrm>
        </p:grpSpPr>
        <p:sp>
          <p:nvSpPr>
            <p:cNvPr id="13" name="矩形 12"/>
            <p:cNvSpPr/>
            <p:nvPr/>
          </p:nvSpPr>
          <p:spPr>
            <a:xfrm>
              <a:off x="5845668" y="419430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802514" y="4125697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90572" y="5572495"/>
            <a:ext cx="8032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讲评：这儿是求经过的中间站台数，最后一站不算在里面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84856" y="1276906"/>
            <a:ext cx="227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看图填空。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30544" y="1379316"/>
            <a:ext cx="6293729" cy="2890506"/>
            <a:chOff x="2788714" y="2328890"/>
            <a:chExt cx="5506180" cy="249406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8714" y="2328890"/>
              <a:ext cx="4309363" cy="249406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7764851" y="2634887"/>
              <a:ext cx="530043" cy="451459"/>
              <a:chOff x="8846676" y="5656379"/>
              <a:chExt cx="530043" cy="45145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846676" y="5656379"/>
                <a:ext cx="415498" cy="451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直线 356"/>
              <p:cNvSpPr>
                <a:spLocks noChangeShapeType="1"/>
              </p:cNvSpPr>
              <p:nvPr/>
            </p:nvSpPr>
            <p:spPr bwMode="auto">
              <a:xfrm flipV="1">
                <a:off x="9363101" y="5659287"/>
                <a:ext cx="13618" cy="3635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053092" y="3849012"/>
            <a:ext cx="9771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从图中可以看出：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（1）学校的南面是(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)，公园的东面是(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)，广场的西北面有(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学校的东南面是(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)，邮局的西面是(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23148" y="4613415"/>
            <a:ext cx="6617474" cy="1802944"/>
            <a:chOff x="2323148" y="4613415"/>
            <a:chExt cx="6617474" cy="1802944"/>
          </a:xfrm>
        </p:grpSpPr>
        <p:sp>
          <p:nvSpPr>
            <p:cNvPr id="12" name="矩形 11"/>
            <p:cNvSpPr/>
            <p:nvPr/>
          </p:nvSpPr>
          <p:spPr>
            <a:xfrm>
              <a:off x="4409517" y="461341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超市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037811" y="461341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超市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17765" y="5259610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学校、体育馆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037810" y="525961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广场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323148" y="589313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体育馆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54809" y="1284887"/>
            <a:ext cx="10024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2）从学校到电影院可以从(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)到(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)，再到(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)。或者从(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）到(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)再到(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0102" y="2879570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想一想，画一画。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5556" y="3420406"/>
            <a:ext cx="10183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先向南移5格，再向东北移3格。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先向东移2格，再向北移1格，最后再向东北移2格。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先向西移2格，再向北移4格。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（4）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先向西南移1格，再向西移2格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98342" y="1412064"/>
            <a:ext cx="8438745" cy="1184160"/>
            <a:chOff x="2498342" y="1412064"/>
            <a:chExt cx="8438745" cy="1184160"/>
          </a:xfrm>
        </p:grpSpPr>
        <p:sp>
          <p:nvSpPr>
            <p:cNvPr id="8" name="矩形 7"/>
            <p:cNvSpPr/>
            <p:nvPr/>
          </p:nvSpPr>
          <p:spPr>
            <a:xfrm>
              <a:off x="5865893" y="141206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603486" y="144656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邮局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75203" y="144656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电影院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98342" y="204261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159717" y="204261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银行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34053" y="2073004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电影院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pic>
        <p:nvPicPr>
          <p:cNvPr id="12300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44041" y="1163638"/>
            <a:ext cx="9822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5）观察这四个图形移动后所在的格子，完成填空。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 ）面，在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）面。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△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 ）面，在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的（   ）面。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709894" y="3374265"/>
          <a:ext cx="4803818" cy="2987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</a:rPr>
                        <a:t>  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altLang="zh-CN" sz="2800" kern="100" dirty="0" smtClean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altLang="zh-CN" sz="2800" kern="100" dirty="0" smtClean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0290220" y="2549126"/>
            <a:ext cx="619871" cy="523220"/>
            <a:chOff x="5184721" y="4616485"/>
            <a:chExt cx="619871" cy="523220"/>
          </a:xfrm>
        </p:grpSpPr>
        <p:sp>
          <p:nvSpPr>
            <p:cNvPr id="8" name="矩形 7"/>
            <p:cNvSpPr/>
            <p:nvPr/>
          </p:nvSpPr>
          <p:spPr>
            <a:xfrm>
              <a:off x="5184721" y="4616485"/>
              <a:ext cx="4154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直线 356"/>
            <p:cNvSpPr>
              <a:spLocks noChangeShapeType="1"/>
            </p:cNvSpPr>
            <p:nvPr/>
          </p:nvSpPr>
          <p:spPr bwMode="auto">
            <a:xfrm flipV="1">
              <a:off x="5804592" y="4731172"/>
              <a:ext cx="0" cy="357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73391" y="3736788"/>
            <a:ext cx="1264955" cy="1420312"/>
            <a:chOff x="7537020" y="3736788"/>
            <a:chExt cx="1264955" cy="1420312"/>
          </a:xfrm>
        </p:grpSpPr>
        <p:sp>
          <p:nvSpPr>
            <p:cNvPr id="2" name="矩形 1"/>
            <p:cNvSpPr/>
            <p:nvPr/>
          </p:nvSpPr>
          <p:spPr>
            <a:xfrm>
              <a:off x="7537020" y="373678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solidFill>
                    <a:prstClr val="black"/>
                  </a:solidFill>
                </a:rPr>
                <a:t>☆</a:t>
              </a: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7549898" y="419683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solidFill>
                    <a:prstClr val="black"/>
                  </a:solidFill>
                </a:rPr>
                <a:t>○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45358" y="419683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solidFill>
                    <a:prstClr val="black"/>
                  </a:solidFill>
                </a:rPr>
                <a:t>□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58236" y="46338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solidFill>
                    <a:prstClr val="black"/>
                  </a:solidFill>
                </a:rPr>
                <a:t>△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83543" y="1904387"/>
            <a:ext cx="3543715" cy="1206876"/>
            <a:chOff x="2583543" y="1904387"/>
            <a:chExt cx="3543715" cy="1206876"/>
          </a:xfrm>
        </p:grpSpPr>
        <p:sp>
          <p:nvSpPr>
            <p:cNvPr id="13" name="矩形 12"/>
            <p:cNvSpPr/>
            <p:nvPr/>
          </p:nvSpPr>
          <p:spPr>
            <a:xfrm>
              <a:off x="5583518" y="256637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81411" y="191769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583519" y="190438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583543" y="258804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东南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975709" y="3401970"/>
          <a:ext cx="4803818" cy="2987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○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☆  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altLang="zh-CN" sz="2800" kern="100" dirty="0" smtClean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altLang="zh-CN" sz="2800" kern="100" dirty="0" smtClean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△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□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右箭头 14"/>
          <p:cNvSpPr/>
          <p:nvPr/>
        </p:nvSpPr>
        <p:spPr>
          <a:xfrm>
            <a:off x="5855387" y="4458447"/>
            <a:ext cx="605307" cy="437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77" y="980314"/>
            <a:ext cx="7452526" cy="5175787"/>
          </a:xfrm>
          <a:prstGeom prst="rect">
            <a:avLst/>
          </a:prstGeom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802151" y="1759923"/>
            <a:ext cx="1974580" cy="783193"/>
          </a:xfrm>
          <a:prstGeom prst="wedgeRoundRectCallout">
            <a:avLst>
              <a:gd name="adj1" fmla="val 43921"/>
              <a:gd name="adj2" fmla="val 8863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r>
              <a:rPr lang="zh-CN" altLang="en-US" dirty="0" smtClean="0"/>
              <a:t>中国</a:t>
            </a:r>
            <a:r>
              <a:rPr lang="zh-CN" altLang="en-US" dirty="0"/>
              <a:t>七</a:t>
            </a:r>
            <a:r>
              <a:rPr lang="zh-CN" altLang="en-US" dirty="0" smtClean="0"/>
              <a:t>大行政区地图。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73855" y="5604585"/>
            <a:ext cx="1344701" cy="1344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9611718" y="3769341"/>
            <a:ext cx="2335730" cy="1328023"/>
          </a:xfrm>
          <a:prstGeom prst="wedgeRoundRectCallout">
            <a:avLst>
              <a:gd name="adj1" fmla="val 20392"/>
              <a:gd name="adj2" fmla="val 8031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dirty="0"/>
              <a:t>在中国七大行政区地图中</a:t>
            </a:r>
            <a:r>
              <a:rPr lang="zh-CN" altLang="en-US" dirty="0" smtClean="0"/>
              <a:t>，命名方式有什么特点？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77" y="980314"/>
            <a:ext cx="7452526" cy="5175787"/>
          </a:xfrm>
          <a:prstGeom prst="rect">
            <a:avLst/>
          </a:prstGeom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802151" y="1759923"/>
            <a:ext cx="1974580" cy="783193"/>
          </a:xfrm>
          <a:prstGeom prst="wedgeRoundRectCallout">
            <a:avLst>
              <a:gd name="adj1" fmla="val 43921"/>
              <a:gd name="adj2" fmla="val 8863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r>
              <a:rPr lang="zh-CN" altLang="en-US" dirty="0" smtClean="0"/>
              <a:t>中国</a:t>
            </a:r>
            <a:r>
              <a:rPr lang="zh-CN" altLang="en-US" dirty="0"/>
              <a:t>七</a:t>
            </a:r>
            <a:r>
              <a:rPr lang="zh-CN" altLang="en-US" dirty="0" smtClean="0"/>
              <a:t>大行政区地图。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7147775" y="1931831"/>
            <a:ext cx="1532586" cy="50227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28056" y="2781837"/>
            <a:ext cx="1532586" cy="50227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31669" y="3992451"/>
            <a:ext cx="1532586" cy="50227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60157" y="1431435"/>
            <a:ext cx="5800838" cy="4953157"/>
            <a:chOff x="265113" y="1735138"/>
            <a:chExt cx="5197475" cy="42354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498725" y="1735138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 dirty="0">
                  <a:solidFill>
                    <a:srgbClr val="0000FF"/>
                  </a:solidFill>
                  <a:ea typeface="华文新魏" panose="02010800040101010101" pitchFamily="2" charset="-122"/>
                </a:rPr>
                <a:t>北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570163" y="5046663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kx="3284103" algn="bl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南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65113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西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86288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东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417638" y="3967163"/>
              <a:ext cx="309721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5400000">
              <a:off x="1742281" y="3858419"/>
              <a:ext cx="237648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16200000" flipV="1">
              <a:off x="1850232" y="3031331"/>
              <a:ext cx="2087562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5400000">
              <a:off x="1849438" y="3030538"/>
              <a:ext cx="2232025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38588" y="2382838"/>
              <a:ext cx="1152525" cy="5889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东北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10025" y="4975225"/>
              <a:ext cx="1296988" cy="5889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东南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69938" y="5119688"/>
              <a:ext cx="1236662" cy="5889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西南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5475" y="2454275"/>
              <a:ext cx="1308100" cy="5889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西北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05157" y="2862893"/>
            <a:ext cx="3219719" cy="2918421"/>
          </a:xfrm>
          <a:prstGeom prst="rect">
            <a:avLst/>
          </a:prstGeom>
        </p:spPr>
      </p:pic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282524" y="1496964"/>
            <a:ext cx="2684704" cy="1464231"/>
          </a:xfrm>
          <a:prstGeom prst="wedgeRoundRectCallout">
            <a:avLst>
              <a:gd name="adj1" fmla="val -67727"/>
              <a:gd name="adj2" fmla="val 4628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r>
              <a:rPr lang="zh-CN" altLang="en-US" dirty="0" smtClean="0">
                <a:solidFill>
                  <a:srgbClr val="FF66FF"/>
                </a:solidFill>
              </a:rPr>
              <a:t>除了东、南、西、北这</a:t>
            </a:r>
            <a:r>
              <a:rPr lang="zh-CN" altLang="en-US" dirty="0">
                <a:solidFill>
                  <a:srgbClr val="FF66FF"/>
                </a:solidFill>
              </a:rPr>
              <a:t>四个方向</a:t>
            </a:r>
            <a:r>
              <a:rPr lang="zh-CN" altLang="en-US" dirty="0" smtClean="0">
                <a:solidFill>
                  <a:srgbClr val="FF66FF"/>
                </a:solidFill>
              </a:rPr>
              <a:t>，还有</a:t>
            </a:r>
            <a:r>
              <a:rPr lang="zh-CN" altLang="en-US" dirty="0">
                <a:solidFill>
                  <a:srgbClr val="FF0000"/>
                </a:solidFill>
              </a:rPr>
              <a:t>东北、东南、西南、</a:t>
            </a:r>
            <a:r>
              <a:rPr lang="zh-CN" altLang="en-US" dirty="0" smtClean="0">
                <a:solidFill>
                  <a:srgbClr val="FF0000"/>
                </a:solidFill>
              </a:rPr>
              <a:t>西北四个方向。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9487" y="3425313"/>
            <a:ext cx="3219719" cy="2918421"/>
          </a:xfrm>
          <a:prstGeom prst="rect">
            <a:avLst/>
          </a:prstGeom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520035" y="1390577"/>
            <a:ext cx="5800838" cy="4953157"/>
            <a:chOff x="265113" y="1735138"/>
            <a:chExt cx="5197475" cy="423545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498725" y="1735138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 dirty="0">
                  <a:solidFill>
                    <a:srgbClr val="0000FF"/>
                  </a:solidFill>
                  <a:ea typeface="华文新魏" panose="02010800040101010101" pitchFamily="2" charset="-122"/>
                </a:rPr>
                <a:t>北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570163" y="5046663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kx="3284103" algn="bl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南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65113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西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86288" y="3606800"/>
              <a:ext cx="876300" cy="9239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0000FF"/>
                  </a:solidFill>
                  <a:ea typeface="华文新魏" panose="02010800040101010101" pitchFamily="2" charset="-122"/>
                </a:rPr>
                <a:t>东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417638" y="3967163"/>
              <a:ext cx="309721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5400000">
              <a:off x="1742281" y="3858419"/>
              <a:ext cx="237648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16200000" flipV="1">
              <a:off x="1850232" y="3031331"/>
              <a:ext cx="2087562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5400000">
              <a:off x="1849438" y="3030538"/>
              <a:ext cx="2232025" cy="18002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38588" y="2382838"/>
              <a:ext cx="1152525" cy="5889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东北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10025" y="4975225"/>
              <a:ext cx="1296988" cy="5889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东南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69938" y="5119688"/>
              <a:ext cx="1236662" cy="5889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ea typeface="华文新魏" panose="02010800040101010101" pitchFamily="2" charset="-122"/>
                </a:rPr>
                <a:t>西南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25475" y="2454275"/>
              <a:ext cx="1308100" cy="5889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FF0000"/>
                  </a:solidFill>
                  <a:ea typeface="华文新魏" panose="02010800040101010101" pitchFamily="2" charset="-122"/>
                </a:rPr>
                <a:t>西北</a:t>
              </a:r>
            </a:p>
          </p:txBody>
        </p:sp>
      </p:grp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1633411" y="1830388"/>
            <a:ext cx="3293116" cy="1123712"/>
          </a:xfrm>
          <a:prstGeom prst="wedgeRoundRectCallout">
            <a:avLst>
              <a:gd name="adj1" fmla="val -38536"/>
              <a:gd name="adj2" fmla="val 92559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</a:pPr>
            <a:r>
              <a:rPr lang="zh-CN" altLang="en-US" dirty="0">
                <a:solidFill>
                  <a:srgbClr val="0000FF"/>
                </a:solidFill>
              </a:rPr>
              <a:t>上北下</a:t>
            </a:r>
            <a:r>
              <a:rPr lang="zh-CN" altLang="en-US" dirty="0" smtClean="0">
                <a:solidFill>
                  <a:srgbClr val="0000FF"/>
                </a:solidFill>
              </a:rPr>
              <a:t>南左</a:t>
            </a:r>
            <a:r>
              <a:rPr lang="zh-CN" altLang="en-US" dirty="0">
                <a:solidFill>
                  <a:srgbClr val="0000FF"/>
                </a:solidFill>
              </a:rPr>
              <a:t>西右</a:t>
            </a:r>
            <a:r>
              <a:rPr lang="zh-CN" altLang="en-US" dirty="0" smtClean="0">
                <a:solidFill>
                  <a:srgbClr val="0000FF"/>
                </a:solidFill>
              </a:rPr>
              <a:t>东；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右上角</a:t>
            </a:r>
            <a:r>
              <a:rPr lang="zh-CN" altLang="en-US" dirty="0" smtClean="0">
                <a:solidFill>
                  <a:srgbClr val="0000FF"/>
                </a:solidFill>
                <a:ea typeface="宋体" panose="02010600030101010101" pitchFamily="2" charset="-122"/>
              </a:rPr>
              <a:t>东北右</a:t>
            </a:r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下角</a:t>
            </a:r>
            <a:r>
              <a:rPr lang="zh-CN" altLang="en-US" dirty="0" smtClean="0">
                <a:solidFill>
                  <a:srgbClr val="0000FF"/>
                </a:solidFill>
                <a:ea typeface="宋体" panose="02010600030101010101" pitchFamily="2" charset="-122"/>
              </a:rPr>
              <a:t>东南；</a:t>
            </a:r>
            <a:endParaRPr lang="zh-CN" altLang="en-US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左上角</a:t>
            </a:r>
            <a:r>
              <a:rPr lang="zh-CN" altLang="en-US" dirty="0" smtClean="0">
                <a:solidFill>
                  <a:srgbClr val="0000FF"/>
                </a:solidFill>
                <a:ea typeface="宋体" panose="02010600030101010101" pitchFamily="2" charset="-122"/>
              </a:rPr>
              <a:t>西北左下</a:t>
            </a:r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角</a:t>
            </a:r>
            <a:r>
              <a:rPr lang="zh-CN" altLang="en-US" dirty="0" smtClean="0">
                <a:solidFill>
                  <a:srgbClr val="0000FF"/>
                </a:solidFill>
                <a:ea typeface="宋体" panose="02010600030101010101" pitchFamily="2" charset="-122"/>
              </a:rPr>
              <a:t>西南。</a:t>
            </a:r>
            <a:endParaRPr lang="zh-CN" altLang="en-US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127625" y="1830388"/>
            <a:ext cx="3581400" cy="782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zh-CN" alt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29577" y="1357380"/>
            <a:ext cx="8227887" cy="3671472"/>
            <a:chOff x="1446227" y="1243980"/>
            <a:chExt cx="8227887" cy="3671472"/>
          </a:xfrm>
        </p:grpSpPr>
        <p:grpSp>
          <p:nvGrpSpPr>
            <p:cNvPr id="5" name="组合 4"/>
            <p:cNvGrpSpPr/>
            <p:nvPr/>
          </p:nvGrpSpPr>
          <p:grpSpPr>
            <a:xfrm>
              <a:off x="1446227" y="1243980"/>
              <a:ext cx="8227887" cy="3671472"/>
              <a:chOff x="196976" y="-5271"/>
              <a:chExt cx="8227887" cy="367147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3438" y="692150"/>
                <a:ext cx="1728787" cy="104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403350" y="1628775"/>
                <a:ext cx="720725" cy="792163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V="1">
                <a:off x="2195513" y="2420938"/>
                <a:ext cx="2376487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4716463" y="1773238"/>
                <a:ext cx="720725" cy="576262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5580063" y="1773238"/>
                <a:ext cx="720725" cy="43180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2051050" y="23495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572000" y="2276475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1258888" y="1484313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6300788" y="21336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842419" y="1911234"/>
                <a:ext cx="12969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CC0099"/>
                    </a:solidFill>
                  </a:rPr>
                  <a:t>100m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 rot="18919877">
                <a:off x="4331598" y="1517650"/>
                <a:ext cx="1081087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CC0099"/>
                    </a:solidFill>
                  </a:rPr>
                  <a:t>40m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 rot="1238041">
                <a:off x="5364163" y="2133600"/>
                <a:ext cx="1154112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CC0099"/>
                    </a:solidFill>
                  </a:rPr>
                  <a:t>40m</a:t>
                </a: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196976" y="810246"/>
                <a:ext cx="1542273" cy="586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dirty="0" smtClean="0">
                    <a:solidFill>
                      <a:srgbClr val="0000CC"/>
                    </a:solidFill>
                  </a:rPr>
                  <a:t>小红家</a:t>
                </a:r>
                <a:endParaRPr lang="zh-CN" altLang="en-US" sz="32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2731295" y="2638918"/>
                <a:ext cx="1584325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</a:rPr>
                  <a:t>小树林</a:t>
                </a: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203575" y="908050"/>
                <a:ext cx="1584325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</a:rPr>
                  <a:t>小商店</a:t>
                </a:r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5435600" y="1628775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4891825" y="-5271"/>
                <a:ext cx="755994" cy="710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r>
                  <a:rPr lang="zh-CN" altLang="en-US" sz="4000" dirty="0">
                    <a:ea typeface="华文新魏" panose="02010800040101010101" pitchFamily="2" charset="-122"/>
                  </a:rPr>
                  <a:t>北</a:t>
                </a:r>
              </a:p>
            </p:txBody>
          </p:sp>
          <p:pic>
            <p:nvPicPr>
              <p:cNvPr id="23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52599" y="2491280"/>
                <a:ext cx="1368425" cy="9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18907" y="2578764"/>
                <a:ext cx="1368425" cy="1087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19250" y="836613"/>
                <a:ext cx="1223963" cy="92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980319" y="2982505"/>
                <a:ext cx="158432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</a:rPr>
                  <a:t>打谷场</a:t>
                </a: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6443663" y="2565400"/>
                <a:ext cx="1152525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CC"/>
                    </a:solidFill>
                  </a:rPr>
                  <a:t>学校</a:t>
                </a:r>
              </a:p>
            </p:txBody>
          </p:sp>
          <p:pic>
            <p:nvPicPr>
              <p:cNvPr id="28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16688" y="1052513"/>
                <a:ext cx="1908175" cy="1582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 rot="2760114">
                <a:off x="1000125" y="2032000"/>
                <a:ext cx="893763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CC0099"/>
                    </a:solidFill>
                  </a:rPr>
                  <a:t>60m</a:t>
                </a:r>
              </a:p>
            </p:txBody>
          </p:sp>
        </p:grp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V="1">
              <a:off x="5821251" y="1293701"/>
              <a:ext cx="0" cy="6477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31" name="Rectangle 28"/>
          <p:cNvSpPr txBox="1">
            <a:spLocks noChangeArrowheads="1"/>
          </p:cNvSpPr>
          <p:nvPr/>
        </p:nvSpPr>
        <p:spPr>
          <a:xfrm>
            <a:off x="1103185" y="5371079"/>
            <a:ext cx="9902413" cy="141606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b="1" dirty="0" smtClean="0"/>
              <a:t>　小红从家出发向（          ）走（        ）米到打谷场，再向（          ）走（          ）米到小树林，再向（          ）走（          ）米到小商店，最后向（          ）走（         ）米到学校。</a:t>
            </a: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330017" y="1416071"/>
            <a:ext cx="2443838" cy="442674"/>
          </a:xfrm>
          <a:prstGeom prst="wedgeRoundRectCallout">
            <a:avLst>
              <a:gd name="adj1" fmla="val 34837"/>
              <a:gd name="adj2" fmla="val 7282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>
              <a:buFontTx/>
              <a:buNone/>
            </a:pPr>
            <a:r>
              <a:rPr lang="zh-CN" altLang="en-US" dirty="0" smtClean="0">
                <a:solidFill>
                  <a:srgbClr val="6600CC"/>
                </a:solidFill>
              </a:rPr>
              <a:t>小红上学</a:t>
            </a:r>
            <a:r>
              <a:rPr lang="zh-CN" altLang="en-US" dirty="0">
                <a:solidFill>
                  <a:srgbClr val="6600CC"/>
                </a:solidFill>
              </a:rPr>
              <a:t>的路线。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257635" y="5216673"/>
            <a:ext cx="1439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东南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6334111" y="5270509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8143370" y="5675298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东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9780601" y="5657200"/>
            <a:ext cx="107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 rot="10834100" flipV="1">
            <a:off x="1732423" y="5702435"/>
            <a:ext cx="115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东北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783729" y="5696733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920779" y="6096111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东南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6920904" y="6061224"/>
            <a:ext cx="719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704853" y="3143578"/>
            <a:ext cx="3617107" cy="3352989"/>
            <a:chOff x="2268538" y="908050"/>
            <a:chExt cx="4608512" cy="4608513"/>
          </a:xfrm>
        </p:grpSpPr>
        <p:grpSp>
          <p:nvGrpSpPr>
            <p:cNvPr id="15" name="Group 8"/>
            <p:cNvGrpSpPr/>
            <p:nvPr/>
          </p:nvGrpSpPr>
          <p:grpSpPr bwMode="auto">
            <a:xfrm>
              <a:off x="2268538" y="908050"/>
              <a:ext cx="4608512" cy="4608513"/>
              <a:chOff x="1791" y="1888"/>
              <a:chExt cx="2222" cy="2222"/>
            </a:xfrm>
          </p:grpSpPr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1791" y="1888"/>
                <a:ext cx="2222" cy="2222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solidFill>
                  <a:schemeClr val="tx1"/>
                </a:solidFill>
                <a:round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90000" tIns="46800" rIns="90000" bIns="46800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1973" y="2070"/>
                <a:ext cx="1856" cy="1856"/>
              </a:xfrm>
              <a:prstGeom prst="ellipse">
                <a:avLst/>
              </a:prstGeom>
              <a:solidFill>
                <a:srgbClr val="CCCCFF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2495" y="2648"/>
                <a:ext cx="754" cy="753"/>
              </a:xfrm>
              <a:prstGeom prst="ellipse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/>
                <a:endParaRPr lang="zh-CN" altLang="en-US" sz="2800"/>
              </a:p>
            </p:txBody>
          </p:sp>
        </p:grp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421188" y="2276475"/>
              <a:ext cx="222250" cy="99218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flipV="1">
              <a:off x="4421188" y="3268663"/>
              <a:ext cx="222250" cy="990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endParaRPr lang="zh-CN" altLang="en-US" sz="280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44963" y="1341438"/>
              <a:ext cx="665061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 dirty="0"/>
                <a:t>北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137024" y="4260850"/>
              <a:ext cx="665061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/>
                <a:t>南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700338" y="2919413"/>
              <a:ext cx="665061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/>
                <a:t>西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578475" y="2852738"/>
              <a:ext cx="665061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/>
                <a:t>东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2891449">
              <a:off x="4872859" y="2024237"/>
              <a:ext cx="1373133" cy="64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D60093"/>
                  </a:solidFill>
                </a:rPr>
                <a:t>东北</a:t>
              </a:r>
              <a:endParaRPr lang="zh-CN" altLang="en-US" sz="2800" dirty="0">
                <a:solidFill>
                  <a:srgbClr val="D60093"/>
                </a:solidFill>
                <a:ea typeface="方正姚体" panose="02010601030101010101" pitchFamily="2" charset="-122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80146">
              <a:off x="4885138" y="3842377"/>
              <a:ext cx="1107273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D60093"/>
                  </a:solidFill>
                </a:rPr>
                <a:t>东南</a:t>
              </a:r>
              <a:endParaRPr lang="zh-CN" altLang="en-US" sz="2800">
                <a:solidFill>
                  <a:srgbClr val="D60093"/>
                </a:solidFill>
                <a:ea typeface="方正姚体" panose="02010601030101010101" pitchFamily="2" charset="-122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rot="18733858">
              <a:off x="2826572" y="2024237"/>
              <a:ext cx="1373133" cy="64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D60093"/>
                  </a:solidFill>
                </a:rPr>
                <a:t>西北</a:t>
              </a:r>
              <a:endParaRPr lang="zh-CN" altLang="en-US" sz="2800" dirty="0">
                <a:solidFill>
                  <a:srgbClr val="D60093"/>
                </a:solidFill>
                <a:ea typeface="方正姚体" panose="02010601030101010101" pitchFamily="2" charset="-122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 rot="2458729">
              <a:off x="3122046" y="3776803"/>
              <a:ext cx="1107273" cy="798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D60093"/>
                  </a:solidFill>
                </a:rPr>
                <a:t>西南</a:t>
              </a:r>
              <a:endParaRPr lang="zh-CN" altLang="en-US" sz="2800" dirty="0">
                <a:solidFill>
                  <a:srgbClr val="D60093"/>
                </a:solidFill>
                <a:ea typeface="方正姚体" panose="02010601030101010101" pitchFamily="2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739087" y="1716052"/>
            <a:ext cx="3965766" cy="15708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上北下南左西右东；</a:t>
            </a: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右上角东北右下角东南；</a:t>
            </a:r>
          </a:p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左上角西北左下角西南。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4068" y="3289882"/>
            <a:ext cx="3173662" cy="3379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6" y="1380634"/>
            <a:ext cx="10418880" cy="5005647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90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知识要点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348" y="3652443"/>
            <a:ext cx="8263042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使学生在认识方向的过程中、感受方向在生活中的广泛应用，体会与他人合作交流的价值、产生对数学学习的兴趣。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348" y="2300393"/>
            <a:ext cx="8263042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使学生在认识方向和确定物体位置的活动中，感受不同方向之间的关系，增强方向感，发展空间观念。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宽屏</PresentationFormat>
  <Paragraphs>358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方正姚体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20652A0BB9D34CAAA17EB2DB043F6556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