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71" r:id="rId3"/>
    <p:sldId id="262" r:id="rId4"/>
    <p:sldId id="272" r:id="rId5"/>
    <p:sldId id="273" r:id="rId6"/>
    <p:sldId id="258" r:id="rId7"/>
    <p:sldId id="263" r:id="rId8"/>
    <p:sldId id="265" r:id="rId9"/>
    <p:sldId id="259" r:id="rId10"/>
    <p:sldId id="266" r:id="rId11"/>
    <p:sldId id="267" r:id="rId12"/>
    <p:sldId id="278" r:id="rId13"/>
    <p:sldId id="269" r:id="rId14"/>
    <p:sldId id="274" r:id="rId15"/>
    <p:sldId id="29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990033"/>
    <a:srgbClr val="FF6600"/>
    <a:srgbClr val="0066FF"/>
    <a:srgbClr val="00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903" autoAdjust="0"/>
  </p:normalViewPr>
  <p:slideViewPr>
    <p:cSldViewPr>
      <p:cViewPr varScale="1">
        <p:scale>
          <a:sx n="107" d="100"/>
          <a:sy n="107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705BF1A-6FFD-4DE3-AF81-B348BDCF738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眉占位符 276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27651" name="日期占位符 276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9460" name="幻灯片图像占位符 2765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文本占位符 27652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4" name="页脚占位符 276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27655" name="灯片编号占位符 276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BB1AFCB-7184-4EF1-8421-8E68374B1CC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1AFCB-7184-4EF1-8421-8E68374B1CC0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2867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solidFill>
            <a:srgbClr val="FFFFFF"/>
          </a:solidFill>
        </p:spPr>
      </p:sp>
      <p:sp>
        <p:nvSpPr>
          <p:cNvPr id="34819" name="文本占位符 28674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52AF4E4F-1757-4DDD-B8A1-8F7FE932B17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38DBEF56-0461-4A38-BB13-2A01701AA86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9F3683B-3D21-4E14-8CA8-E08FAFCBB34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E6764C-50D0-417C-A43D-D2183E7AAC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B575452-9EB4-468E-A706-95BA4E9464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2971710-B4F8-48A6-8FEF-A29726EBE4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1E9ED85-C219-49C6-87B6-34582BDFFCD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5C074C9C-6B2D-4A4E-A761-B6E560EE0122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9982028-C4C6-42FC-A91B-6F6395B407A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2ACDB26-B7FF-4353-A6C1-D4E711896D48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29B6879D-4070-4D21-BECD-94B466D95908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CA8C20AB-4C5A-4DB2-AA14-0C91D72BF7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F6C91EBF-90BB-424C-A2C4-4C91C8AC00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20482" name="图片 5" descr="黑板-空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3" name="图片 7" descr="叶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4" name="图片 15" descr="桌子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5" name="图片 16" descr="粉笔画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6" name="图片 11" descr="书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图片 14" descr="钟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8" name="图片 10" descr="铅笔筒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9" name="图片 13" descr="眼镜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702431" y="1828775"/>
            <a:ext cx="5661025" cy="1956290"/>
            <a:chOff x="2539" y="2964"/>
            <a:chExt cx="8914" cy="3078"/>
          </a:xfrm>
        </p:grpSpPr>
        <p:sp>
          <p:nvSpPr>
            <p:cNvPr id="20492" name="文本框 6"/>
            <p:cNvSpPr txBox="1">
              <a:spLocks noChangeArrowheads="1"/>
            </p:cNvSpPr>
            <p:nvPr/>
          </p:nvSpPr>
          <p:spPr bwMode="auto">
            <a:xfrm>
              <a:off x="2539" y="5122"/>
              <a:ext cx="8914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课时 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493" name="文本框 8"/>
            <p:cNvSpPr txBox="1">
              <a:spLocks noChangeArrowheads="1"/>
            </p:cNvSpPr>
            <p:nvPr/>
          </p:nvSpPr>
          <p:spPr bwMode="auto">
            <a:xfrm>
              <a:off x="3191" y="2964"/>
              <a:ext cx="7722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zh-CN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7.4 </a:t>
              </a:r>
              <a:r>
                <a:rPr lang="zh-CN" altLang="en-US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一元一次方程的应用 </a:t>
              </a:r>
              <a:endPara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-13248" y="6172128"/>
            <a:ext cx="915724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17412"/>
          <p:cNvSpPr txBox="1">
            <a:spLocks noChangeArrowheads="1"/>
          </p:cNvSpPr>
          <p:nvPr/>
        </p:nvSpPr>
        <p:spPr bwMode="auto">
          <a:xfrm>
            <a:off x="457200" y="1066800"/>
            <a:ext cx="823753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、某管道由甲、乙两工程队单独施工分别需要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30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天、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天。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（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）如果两队从两端同时相向施工，需要多少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天铺好？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（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）又知甲队单独施工每天需付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200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元的施工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费，乙队单独施工每天需付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280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元施工费，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那么是由甲队单独施工，还是乙队单独施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工，还是两队同时施工，请你按照少花钱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多办事的原则，设计一个方案，并说明理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由。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746125" y="882650"/>
            <a:ext cx="584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解</a:t>
            </a:r>
            <a:r>
              <a:rPr lang="zh-CN" altLang="en-US" sz="2400" b="1">
                <a:latin typeface="宋体" panose="02010600030101010101" pitchFamily="2" charset="-122"/>
                <a:sym typeface="Wingdings" panose="05000000000000000000" pitchFamily="2" charset="2"/>
              </a:rPr>
              <a:t>：（</a:t>
            </a:r>
            <a:r>
              <a:rPr lang="en-US" altLang="zh-CN" sz="2400" b="1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latin typeface="宋体" panose="02010600030101010101" pitchFamily="2" charset="-122"/>
                <a:sym typeface="Wingdings" panose="05000000000000000000" pitchFamily="2" charset="2"/>
              </a:rPr>
              <a:t>）设需要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 </a:t>
            </a:r>
            <a:r>
              <a:rPr lang="zh-CN" altLang="en-US" sz="2400" b="1">
                <a:latin typeface="宋体" panose="02010600030101010101" pitchFamily="2" charset="-122"/>
                <a:sym typeface="Wingdings" panose="05000000000000000000" pitchFamily="2" charset="2"/>
              </a:rPr>
              <a:t>天铺好，依题意，得：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  <p:graphicFrame>
        <p:nvGraphicFramePr>
          <p:cNvPr id="30722" name="对象 18437"/>
          <p:cNvGraphicFramePr/>
          <p:nvPr/>
        </p:nvGraphicFramePr>
        <p:xfrm>
          <a:off x="4514850" y="3019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r:id="rId3" imgW="114300" imgH="215265" progId="Equation.3">
                  <p:embed/>
                </p:oleObj>
              </mc:Choice>
              <mc:Fallback>
                <p:oleObj r:id="rId3" imgW="114300" imgH="215265" progId="Equation.3">
                  <p:embed/>
                  <p:pic>
                    <p:nvPicPr>
                      <p:cNvPr id="0" name="对象 1843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019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对象 18438"/>
          <p:cNvGraphicFramePr/>
          <p:nvPr/>
        </p:nvGraphicFramePr>
        <p:xfrm>
          <a:off x="2362200" y="1298575"/>
          <a:ext cx="16764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r:id="rId5" imgW="951865" imgH="431800" progId="Equation.3">
                  <p:embed/>
                </p:oleObj>
              </mc:Choice>
              <mc:Fallback>
                <p:oleObj r:id="rId5" imgW="951865" imgH="431800" progId="Equation.3">
                  <p:embed/>
                  <p:pic>
                    <p:nvPicPr>
                      <p:cNvPr id="0" name="对象 1843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8575"/>
                        <a:ext cx="16764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文本框 18439"/>
          <p:cNvSpPr txBox="1">
            <a:spLocks noChangeArrowheads="1"/>
          </p:cNvSpPr>
          <p:nvPr/>
        </p:nvSpPr>
        <p:spPr bwMode="auto">
          <a:xfrm>
            <a:off x="2286000" y="2060575"/>
            <a:ext cx="218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解得：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12</a:t>
            </a:r>
          </a:p>
        </p:txBody>
      </p:sp>
      <p:sp>
        <p:nvSpPr>
          <p:cNvPr id="18441" name="文本框 18440"/>
          <p:cNvSpPr txBox="1">
            <a:spLocks noChangeArrowheads="1"/>
          </p:cNvSpPr>
          <p:nvPr/>
        </p:nvSpPr>
        <p:spPr bwMode="auto">
          <a:xfrm>
            <a:off x="1676400" y="2517775"/>
            <a:ext cx="309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∴   </a:t>
            </a:r>
            <a:r>
              <a:rPr lang="zh-CN" altLang="en-US" sz="2400" b="1">
                <a:latin typeface="宋体" panose="02010600030101010101" pitchFamily="2" charset="-122"/>
              </a:rPr>
              <a:t>需要</a:t>
            </a:r>
            <a:r>
              <a:rPr lang="en-US" altLang="zh-CN" sz="2400" b="1">
                <a:latin typeface="宋体" panose="02010600030101010101" pitchFamily="2" charset="-122"/>
              </a:rPr>
              <a:t>12</a:t>
            </a:r>
            <a:r>
              <a:rPr lang="zh-CN" altLang="en-US" sz="2400" b="1">
                <a:latin typeface="宋体" panose="02010600030101010101" pitchFamily="2" charset="-122"/>
              </a:rPr>
              <a:t>天铺好。</a:t>
            </a:r>
          </a:p>
        </p:txBody>
      </p:sp>
      <p:sp>
        <p:nvSpPr>
          <p:cNvPr id="18443" name="文本框 18442"/>
          <p:cNvSpPr txBox="1">
            <a:spLocks noChangeArrowheads="1"/>
          </p:cNvSpPr>
          <p:nvPr/>
        </p:nvSpPr>
        <p:spPr bwMode="auto">
          <a:xfrm>
            <a:off x="1447800" y="2974975"/>
            <a:ext cx="6459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）若单独由甲队施工，则需</a:t>
            </a:r>
            <a:r>
              <a:rPr lang="en-US" altLang="zh-CN" sz="2400" b="1">
                <a:latin typeface="宋体" panose="02010600030101010101" pitchFamily="2" charset="-122"/>
              </a:rPr>
              <a:t>30</a:t>
            </a:r>
            <a:r>
              <a:rPr lang="zh-CN" altLang="en-US" sz="2400" b="1">
                <a:latin typeface="宋体" panose="02010600030101010101" pitchFamily="2" charset="-122"/>
              </a:rPr>
              <a:t>天完成，花费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          </a:t>
            </a:r>
            <a:r>
              <a:rPr lang="en-US" altLang="zh-CN" sz="2400" b="1">
                <a:latin typeface="宋体" panose="02010600030101010101" pitchFamily="2" charset="-122"/>
              </a:rPr>
              <a:t>200×30=6000</a:t>
            </a:r>
            <a:r>
              <a:rPr lang="zh-CN" altLang="en-US" sz="2400" b="1">
                <a:latin typeface="宋体" panose="02010600030101010101" pitchFamily="2" charset="-122"/>
              </a:rPr>
              <a:t>（元）；</a:t>
            </a:r>
          </a:p>
        </p:txBody>
      </p:sp>
      <p:sp>
        <p:nvSpPr>
          <p:cNvPr id="18444" name="文本框 18443"/>
          <p:cNvSpPr txBox="1">
            <a:spLocks noChangeArrowheads="1"/>
          </p:cNvSpPr>
          <p:nvPr/>
        </p:nvSpPr>
        <p:spPr bwMode="auto">
          <a:xfrm>
            <a:off x="2209800" y="3736975"/>
            <a:ext cx="5692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若单独由乙队施工，则需</a:t>
            </a:r>
            <a:r>
              <a:rPr lang="en-US" altLang="zh-CN" sz="2400" b="1">
                <a:latin typeface="宋体" panose="02010600030101010101" pitchFamily="2" charset="-122"/>
              </a:rPr>
              <a:t>20</a:t>
            </a:r>
            <a:r>
              <a:rPr lang="zh-CN" altLang="en-US" sz="2400" b="1">
                <a:latin typeface="宋体" panose="02010600030101010101" pitchFamily="2" charset="-122"/>
              </a:rPr>
              <a:t>天完成，花费</a:t>
            </a:r>
          </a:p>
          <a:p>
            <a:r>
              <a:rPr lang="en-US" altLang="zh-CN" sz="2400" b="1">
                <a:latin typeface="宋体" panose="02010600030101010101" pitchFamily="2" charset="-122"/>
              </a:rPr>
              <a:t>280×20=5600</a:t>
            </a:r>
            <a:r>
              <a:rPr lang="zh-CN" altLang="en-US" sz="2400" b="1">
                <a:latin typeface="宋体" panose="02010600030101010101" pitchFamily="2" charset="-122"/>
              </a:rPr>
              <a:t>（元）；</a:t>
            </a:r>
          </a:p>
        </p:txBody>
      </p:sp>
      <p:sp>
        <p:nvSpPr>
          <p:cNvPr id="18445" name="文本框 18444"/>
          <p:cNvSpPr txBox="1">
            <a:spLocks noChangeArrowheads="1"/>
          </p:cNvSpPr>
          <p:nvPr/>
        </p:nvSpPr>
        <p:spPr bwMode="auto">
          <a:xfrm>
            <a:off x="2209800" y="4575175"/>
            <a:ext cx="5692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若由甲、乙队共同施工，则需</a:t>
            </a:r>
            <a:r>
              <a:rPr lang="en-US" altLang="zh-CN" sz="2400" b="1">
                <a:latin typeface="宋体" panose="02010600030101010101" pitchFamily="2" charset="-122"/>
              </a:rPr>
              <a:t>12</a:t>
            </a:r>
            <a:r>
              <a:rPr lang="zh-CN" altLang="en-US" sz="2400" b="1">
                <a:latin typeface="宋体" panose="02010600030101010101" pitchFamily="2" charset="-122"/>
              </a:rPr>
              <a:t>天完成，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花费</a:t>
            </a:r>
            <a:r>
              <a:rPr lang="en-US" altLang="en-US" sz="2400" b="1">
                <a:latin typeface="宋体" panose="02010600030101010101" pitchFamily="2" charset="-122"/>
              </a:rPr>
              <a:t>200×12+280×</a:t>
            </a:r>
            <a:r>
              <a:rPr lang="en-US" altLang="zh-CN" sz="2400" b="1">
                <a:latin typeface="宋体" panose="02010600030101010101" pitchFamily="2" charset="-122"/>
              </a:rPr>
              <a:t>12=5760</a:t>
            </a:r>
            <a:r>
              <a:rPr lang="zh-CN" altLang="en-US" sz="2400" b="1">
                <a:latin typeface="宋体" panose="02010600030101010101" pitchFamily="2" charset="-122"/>
              </a:rPr>
              <a:t>（元）。</a:t>
            </a:r>
          </a:p>
        </p:txBody>
      </p:sp>
      <p:sp>
        <p:nvSpPr>
          <p:cNvPr id="18447" name="文本框 18446"/>
          <p:cNvSpPr txBox="1">
            <a:spLocks noChangeArrowheads="1"/>
          </p:cNvSpPr>
          <p:nvPr/>
        </p:nvSpPr>
        <p:spPr bwMode="auto">
          <a:xfrm>
            <a:off x="1752600" y="5413375"/>
            <a:ext cx="6611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∴  </a:t>
            </a:r>
            <a:r>
              <a:rPr lang="zh-CN" altLang="en-US" sz="2400" b="1">
                <a:latin typeface="宋体" panose="02010600030101010101" pitchFamily="2" charset="-122"/>
              </a:rPr>
              <a:t>按照少花钱多办事的原则，应选择由甲、乙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      两队合作共同完成。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0" grpId="0"/>
      <p:bldP spid="18441" grpId="0"/>
      <p:bldP spid="18443" grpId="0"/>
      <p:bldP spid="18444" grpId="0"/>
      <p:bldP spid="18445" grpId="0"/>
      <p:bldP spid="184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35841"/>
          <p:cNvSpPr>
            <a:spLocks noChangeArrowheads="1"/>
          </p:cNvSpPr>
          <p:nvPr/>
        </p:nvSpPr>
        <p:spPr bwMode="auto">
          <a:xfrm>
            <a:off x="152400" y="382588"/>
            <a:ext cx="8991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  5</a:t>
            </a:r>
            <a:r>
              <a:rPr lang="zh-CN" altLang="en-US" sz="2400" b="1" dirty="0">
                <a:latin typeface="宋体" panose="02010600030101010101" pitchFamily="2" charset="-122"/>
              </a:rPr>
              <a:t>、期中考查，信息技术课老师限时</a:t>
            </a:r>
            <a:r>
              <a:rPr lang="en-US" altLang="zh-CN" sz="2400" b="1" dirty="0">
                <a:latin typeface="宋体" panose="02010600030101010101" pitchFamily="2" charset="-122"/>
              </a:rPr>
              <a:t>40</a:t>
            </a:r>
            <a:r>
              <a:rPr lang="zh-CN" altLang="en-US" sz="2400" b="1" dirty="0">
                <a:latin typeface="宋体" panose="02010600030101010101" pitchFamily="2" charset="-122"/>
              </a:rPr>
              <a:t>分钟要求每位七年级学生打完一篇文章．已知独立打完同样大小文章，小宝需要</a:t>
            </a:r>
            <a:r>
              <a:rPr lang="en-US" altLang="zh-CN" sz="2400" b="1" dirty="0">
                <a:latin typeface="宋体" panose="02010600030101010101" pitchFamily="2" charset="-122"/>
              </a:rPr>
              <a:t>50</a:t>
            </a:r>
            <a:r>
              <a:rPr lang="zh-CN" altLang="en-US" sz="2400" b="1" dirty="0">
                <a:latin typeface="宋体" panose="02010600030101010101" pitchFamily="2" charset="-122"/>
              </a:rPr>
              <a:t>分钟，小贝只需要</a:t>
            </a:r>
            <a:r>
              <a:rPr lang="en-US" altLang="zh-CN" sz="2400" b="1" dirty="0">
                <a:latin typeface="宋体" panose="02010600030101010101" pitchFamily="2" charset="-122"/>
              </a:rPr>
              <a:t>30</a:t>
            </a:r>
            <a:r>
              <a:rPr lang="zh-CN" altLang="en-US" sz="2400" b="1" dirty="0">
                <a:latin typeface="宋体" panose="02010600030101010101" pitchFamily="2" charset="-122"/>
              </a:rPr>
              <a:t>分钟．为了完成任务，小宝打了</a:t>
            </a:r>
            <a:r>
              <a:rPr lang="en-US" altLang="zh-CN" sz="2400" b="1" dirty="0">
                <a:latin typeface="宋体" panose="02010600030101010101" pitchFamily="2" charset="-122"/>
              </a:rPr>
              <a:t>30</a:t>
            </a:r>
            <a:r>
              <a:rPr lang="zh-CN" altLang="en-US" sz="2400" b="1" dirty="0">
                <a:latin typeface="宋体" panose="02010600030101010101" pitchFamily="2" charset="-122"/>
              </a:rPr>
              <a:t>分钟后，请求小贝帮助合作，他能在要求的时间打完吗 </a:t>
            </a:r>
            <a:r>
              <a:rPr lang="en-US" altLang="zh-CN" sz="2400" b="1" dirty="0">
                <a:latin typeface="宋体" panose="02010600030101010101" pitchFamily="2" charset="-122"/>
              </a:rPr>
              <a:t>?</a:t>
            </a:r>
          </a:p>
        </p:txBody>
      </p:sp>
      <p:grpSp>
        <p:nvGrpSpPr>
          <p:cNvPr id="35844" name="组合 35843"/>
          <p:cNvGrpSpPr/>
          <p:nvPr/>
        </p:nvGrpSpPr>
        <p:grpSpPr bwMode="auto">
          <a:xfrm>
            <a:off x="304800" y="2895600"/>
            <a:ext cx="8458200" cy="2895600"/>
            <a:chOff x="192" y="1824"/>
            <a:chExt cx="5328" cy="1824"/>
          </a:xfrm>
        </p:grpSpPr>
        <p:sp>
          <p:nvSpPr>
            <p:cNvPr id="31747" name="文本框 35844"/>
            <p:cNvSpPr txBox="1">
              <a:spLocks noChangeArrowheads="1"/>
            </p:cNvSpPr>
            <p:nvPr/>
          </p:nvSpPr>
          <p:spPr bwMode="auto">
            <a:xfrm>
              <a:off x="192" y="1824"/>
              <a:ext cx="532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解：设小宝打完</a:t>
              </a:r>
              <a:r>
                <a:rPr lang="en-US" altLang="zh-CN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30</a:t>
              </a: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分钟后，请小贝合作</a:t>
              </a:r>
              <a:r>
                <a:rPr lang="en-US" altLang="zh-CN" sz="2400" b="1" i="1">
                  <a:solidFill>
                    <a:srgbClr val="3333FF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分钟后，打完全文，则依题意可得：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         </a:t>
              </a:r>
            </a:p>
          </p:txBody>
        </p:sp>
        <p:grpSp>
          <p:nvGrpSpPr>
            <p:cNvPr id="31748" name="组合 35845"/>
            <p:cNvGrpSpPr/>
            <p:nvPr/>
          </p:nvGrpSpPr>
          <p:grpSpPr bwMode="auto">
            <a:xfrm>
              <a:off x="768" y="2304"/>
              <a:ext cx="3456" cy="480"/>
              <a:chOff x="768" y="2400"/>
              <a:chExt cx="3456" cy="480"/>
            </a:xfrm>
          </p:grpSpPr>
          <p:grpSp>
            <p:nvGrpSpPr>
              <p:cNvPr id="31749" name="组合 35846"/>
              <p:cNvGrpSpPr/>
              <p:nvPr/>
            </p:nvGrpSpPr>
            <p:grpSpPr bwMode="auto">
              <a:xfrm>
                <a:off x="768" y="2400"/>
                <a:ext cx="384" cy="480"/>
                <a:chOff x="1056" y="2400"/>
                <a:chExt cx="384" cy="480"/>
              </a:xfrm>
            </p:grpSpPr>
            <p:sp>
              <p:nvSpPr>
                <p:cNvPr id="31750" name="直接连接符 35847"/>
                <p:cNvSpPr>
                  <a:spLocks noChangeShapeType="1"/>
                </p:cNvSpPr>
                <p:nvPr/>
              </p:nvSpPr>
              <p:spPr bwMode="auto">
                <a:xfrm>
                  <a:off x="1104" y="264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51" name="文本框 35848"/>
                <p:cNvSpPr txBox="1">
                  <a:spLocks noChangeArrowheads="1"/>
                </p:cNvSpPr>
                <p:nvPr/>
              </p:nvSpPr>
              <p:spPr bwMode="auto">
                <a:xfrm>
                  <a:off x="1056" y="2592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50</a:t>
                  </a:r>
                </a:p>
              </p:txBody>
            </p:sp>
            <p:sp>
              <p:nvSpPr>
                <p:cNvPr id="31752" name="文本框 35849"/>
                <p:cNvSpPr txBox="1">
                  <a:spLocks noChangeArrowheads="1"/>
                </p:cNvSpPr>
                <p:nvPr/>
              </p:nvSpPr>
              <p:spPr bwMode="auto">
                <a:xfrm>
                  <a:off x="1104" y="240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31753" name="文本框 35850"/>
              <p:cNvSpPr txBox="1">
                <a:spLocks noChangeArrowheads="1"/>
              </p:cNvSpPr>
              <p:nvPr/>
            </p:nvSpPr>
            <p:spPr bwMode="auto">
              <a:xfrm>
                <a:off x="1056" y="2496"/>
                <a:ext cx="31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×30+(       +       )</a:t>
                </a:r>
                <a:r>
                  <a:rPr lang="en-US" altLang="zh-CN" sz="2400" b="1" i="1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400" b="1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=1</a:t>
                </a:r>
              </a:p>
            </p:txBody>
          </p:sp>
          <p:grpSp>
            <p:nvGrpSpPr>
              <p:cNvPr id="31754" name="组合 35851"/>
              <p:cNvGrpSpPr/>
              <p:nvPr/>
            </p:nvGrpSpPr>
            <p:grpSpPr bwMode="auto">
              <a:xfrm>
                <a:off x="1680" y="2400"/>
                <a:ext cx="384" cy="480"/>
                <a:chOff x="1056" y="2400"/>
                <a:chExt cx="384" cy="480"/>
              </a:xfrm>
            </p:grpSpPr>
            <p:sp>
              <p:nvSpPr>
                <p:cNvPr id="31755" name="直接连接符 35852"/>
                <p:cNvSpPr>
                  <a:spLocks noChangeShapeType="1"/>
                </p:cNvSpPr>
                <p:nvPr/>
              </p:nvSpPr>
              <p:spPr bwMode="auto">
                <a:xfrm>
                  <a:off x="1104" y="264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56" name="文本框 35853"/>
                <p:cNvSpPr txBox="1">
                  <a:spLocks noChangeArrowheads="1"/>
                </p:cNvSpPr>
                <p:nvPr/>
              </p:nvSpPr>
              <p:spPr bwMode="auto">
                <a:xfrm>
                  <a:off x="1056" y="2592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50</a:t>
                  </a:r>
                </a:p>
              </p:txBody>
            </p:sp>
            <p:sp>
              <p:nvSpPr>
                <p:cNvPr id="31757" name="文本框 35854"/>
                <p:cNvSpPr txBox="1">
                  <a:spLocks noChangeArrowheads="1"/>
                </p:cNvSpPr>
                <p:nvPr/>
              </p:nvSpPr>
              <p:spPr bwMode="auto">
                <a:xfrm>
                  <a:off x="1104" y="240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31758" name="组合 35855"/>
              <p:cNvGrpSpPr/>
              <p:nvPr/>
            </p:nvGrpSpPr>
            <p:grpSpPr bwMode="auto">
              <a:xfrm>
                <a:off x="2112" y="2400"/>
                <a:ext cx="384" cy="480"/>
                <a:chOff x="1056" y="2400"/>
                <a:chExt cx="384" cy="480"/>
              </a:xfrm>
            </p:grpSpPr>
            <p:sp>
              <p:nvSpPr>
                <p:cNvPr id="31759" name="直接连接符 35856"/>
                <p:cNvSpPr>
                  <a:spLocks noChangeShapeType="1"/>
                </p:cNvSpPr>
                <p:nvPr/>
              </p:nvSpPr>
              <p:spPr bwMode="auto">
                <a:xfrm>
                  <a:off x="1104" y="264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0" name="文本框 35857"/>
                <p:cNvSpPr txBox="1">
                  <a:spLocks noChangeArrowheads="1"/>
                </p:cNvSpPr>
                <p:nvPr/>
              </p:nvSpPr>
              <p:spPr bwMode="auto">
                <a:xfrm>
                  <a:off x="1056" y="2592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30</a:t>
                  </a:r>
                </a:p>
              </p:txBody>
            </p:sp>
            <p:sp>
              <p:nvSpPr>
                <p:cNvPr id="31761" name="文本框 35858"/>
                <p:cNvSpPr txBox="1">
                  <a:spLocks noChangeArrowheads="1"/>
                </p:cNvSpPr>
                <p:nvPr/>
              </p:nvSpPr>
              <p:spPr bwMode="auto">
                <a:xfrm>
                  <a:off x="1104" y="240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  <p:sp>
          <p:nvSpPr>
            <p:cNvPr id="31762" name="文本框 35859"/>
            <p:cNvSpPr txBox="1">
              <a:spLocks noChangeArrowheads="1"/>
            </p:cNvSpPr>
            <p:nvPr/>
          </p:nvSpPr>
          <p:spPr bwMode="auto">
            <a:xfrm>
              <a:off x="576" y="2784"/>
              <a:ext cx="4368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解得：</a:t>
              </a:r>
              <a:r>
                <a:rPr lang="en-US" altLang="zh-CN" sz="2400" b="1" i="1">
                  <a:solidFill>
                    <a:srgbClr val="3333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=7.5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故小宝总共用了：</a:t>
              </a:r>
              <a:r>
                <a:rPr lang="en-US" altLang="zh-CN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30+7.5=37.5</a:t>
              </a: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分钟</a:t>
              </a:r>
              <a:r>
                <a:rPr lang="en-US" altLang="zh-CN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&lt;40</a:t>
              </a: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分钟。</a:t>
              </a:r>
            </a:p>
          </p:txBody>
        </p:sp>
        <p:sp>
          <p:nvSpPr>
            <p:cNvPr id="31763" name="文本框 35860"/>
            <p:cNvSpPr txBox="1">
              <a:spLocks noChangeArrowheads="1"/>
            </p:cNvSpPr>
            <p:nvPr/>
          </p:nvSpPr>
          <p:spPr bwMode="auto">
            <a:xfrm>
              <a:off x="288" y="3360"/>
              <a:ext cx="50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答：小宝能在要求的时间内打完。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20482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2057400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4000" b="1" i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拓展提高</a:t>
            </a:r>
          </a:p>
        </p:txBody>
      </p:sp>
      <p:sp>
        <p:nvSpPr>
          <p:cNvPr id="32770" name="文本框 20483"/>
          <p:cNvSpPr txBox="1">
            <a:spLocks noChangeArrowheads="1"/>
          </p:cNvSpPr>
          <p:nvPr/>
        </p:nvSpPr>
        <p:spPr bwMode="auto">
          <a:xfrm>
            <a:off x="593725" y="1111250"/>
            <a:ext cx="7874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、一个道路工程，甲队单独施工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天完成，乙队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 单独施工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天完成，现在甲、乙两队共同施工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天，由于甲另有任务，剩下的工程由乙队完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 成，问乙队还需几天才能完成？</a:t>
            </a:r>
            <a:r>
              <a:rPr lang="zh-CN" altLang="en-US" sz="2800" b="1" dirty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2771" name="文本框 20484"/>
          <p:cNvSpPr txBox="1">
            <a:spLocks noChangeArrowheads="1"/>
          </p:cNvSpPr>
          <p:nvPr/>
        </p:nvSpPr>
        <p:spPr bwMode="auto">
          <a:xfrm>
            <a:off x="593725" y="3368675"/>
            <a:ext cx="787241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、一项工作，甲单独完成要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9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天，乙单独完成要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天，丙单独完成要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天，若甲、乙先做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 后，甲因故离开，由丙接替甲的工作，则还要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   多少天能完成这项工作的。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26625"/>
          <p:cNvSpPr>
            <a:spLocks noChangeArrowheads="1" noChangeShapeType="1" noTextEdit="1"/>
          </p:cNvSpPr>
          <p:nvPr/>
        </p:nvSpPr>
        <p:spPr bwMode="auto">
          <a:xfrm>
            <a:off x="971550" y="3200406"/>
            <a:ext cx="7367588" cy="1225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你有什么收获</a:t>
            </a: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794" name="矩形 26626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2881312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  <p:pic>
        <p:nvPicPr>
          <p:cNvPr id="33795" name="图片 26627" descr="ros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2160587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5843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47888" y="2746375"/>
            <a:ext cx="534670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教材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页习题7.4 第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，1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zh-CN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22529"/>
          <p:cNvSpPr>
            <a:spLocks noChangeArrowheads="1" noChangeShapeType="1" noTextEdit="1"/>
          </p:cNvSpPr>
          <p:nvPr/>
        </p:nvSpPr>
        <p:spPr bwMode="auto">
          <a:xfrm>
            <a:off x="250825" y="249238"/>
            <a:ext cx="2628900" cy="671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学习目标：</a:t>
            </a:r>
          </a:p>
        </p:txBody>
      </p:sp>
      <p:sp>
        <p:nvSpPr>
          <p:cNvPr id="22531" name="文本框 22530"/>
          <p:cNvSpPr txBox="1">
            <a:spLocks noChangeArrowheads="1"/>
          </p:cNvSpPr>
          <p:nvPr/>
        </p:nvSpPr>
        <p:spPr bwMode="auto">
          <a:xfrm>
            <a:off x="323850" y="1484313"/>
            <a:ext cx="8748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、经历运用方程解决实际问题的过程，发展应用数学的意识；</a:t>
            </a:r>
          </a:p>
        </p:txBody>
      </p:sp>
      <p:sp>
        <p:nvSpPr>
          <p:cNvPr id="22532" name="文本框 22531"/>
          <p:cNvSpPr txBox="1">
            <a:spLocks noChangeArrowheads="1"/>
          </p:cNvSpPr>
          <p:nvPr/>
        </p:nvSpPr>
        <p:spPr bwMode="auto">
          <a:xfrm>
            <a:off x="250825" y="2997200"/>
            <a:ext cx="8642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、熟练运用列方程解应用题的一般步骤列方程；</a:t>
            </a:r>
          </a:p>
        </p:txBody>
      </p:sp>
      <p:sp>
        <p:nvSpPr>
          <p:cNvPr id="22533" name="文本框 22532"/>
          <p:cNvSpPr txBox="1">
            <a:spLocks noChangeArrowheads="1"/>
          </p:cNvSpPr>
          <p:nvPr/>
        </p:nvSpPr>
        <p:spPr bwMode="auto">
          <a:xfrm>
            <a:off x="323850" y="4144963"/>
            <a:ext cx="856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、</a:t>
            </a:r>
            <a:r>
              <a:rPr lang="zh-CN" altLang="en-US" sz="3200" b="1" dirty="0"/>
              <a:t>学会列一元一次方程解决有关工程类的实际问题。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1266"/>
          <p:cNvSpPr>
            <a:spLocks noChangeArrowheads="1" noChangeShapeType="1" noTextEdit="1"/>
          </p:cNvSpPr>
          <p:nvPr/>
        </p:nvSpPr>
        <p:spPr bwMode="auto">
          <a:xfrm>
            <a:off x="600075" y="428625"/>
            <a:ext cx="2057400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4000" b="1" i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知识回顾</a:t>
            </a:r>
          </a:p>
        </p:txBody>
      </p:sp>
      <p:sp>
        <p:nvSpPr>
          <p:cNvPr id="11268" name="文本框 11267"/>
          <p:cNvSpPr txBox="1">
            <a:spLocks noChangeArrowheads="1"/>
          </p:cNvSpPr>
          <p:nvPr/>
        </p:nvSpPr>
        <p:spPr bwMode="auto">
          <a:xfrm>
            <a:off x="1508125" y="1263650"/>
            <a:ext cx="4114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工程问题中的等量关系：</a:t>
            </a:r>
          </a:p>
        </p:txBody>
      </p:sp>
      <p:sp>
        <p:nvSpPr>
          <p:cNvPr id="11270" name="文本框 11269"/>
          <p:cNvSpPr txBox="1">
            <a:spLocks noChangeArrowheads="1"/>
          </p:cNvSpPr>
          <p:nvPr/>
        </p:nvSpPr>
        <p:spPr bwMode="auto">
          <a:xfrm>
            <a:off x="1524000" y="1981200"/>
            <a:ext cx="5368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工作总量 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= 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工作效率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×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工作时间</a:t>
            </a:r>
          </a:p>
        </p:txBody>
      </p:sp>
      <p:sp>
        <p:nvSpPr>
          <p:cNvPr id="11271" name="文本框 11270"/>
          <p:cNvSpPr txBox="1">
            <a:spLocks noChangeArrowheads="1"/>
          </p:cNvSpPr>
          <p:nvPr/>
        </p:nvSpPr>
        <p:spPr bwMode="auto">
          <a:xfrm>
            <a:off x="1371600" y="3429000"/>
            <a:ext cx="68834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一件工作，甲单独做</a:t>
            </a:r>
            <a:r>
              <a:rPr lang="en-US" altLang="zh-CN" sz="2800" b="1" i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小时完成，乙单</a:t>
            </a:r>
          </a:p>
          <a:p>
            <a:endParaRPr lang="zh-CN" altLang="en-US" sz="1000" b="1" dirty="0">
              <a:solidFill>
                <a:srgbClr val="0066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独做</a:t>
            </a:r>
            <a:r>
              <a:rPr lang="en-US" altLang="zh-CN" sz="2800" b="1" i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小时完成，那么甲、乙的工作效率分</a:t>
            </a:r>
          </a:p>
          <a:p>
            <a:endParaRPr lang="zh-CN" altLang="en-US" sz="2800" b="1" dirty="0">
              <a:solidFill>
                <a:srgbClr val="0066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别为</a:t>
            </a:r>
            <a:r>
              <a:rPr lang="en-US" altLang="zh-CN" sz="2800" b="1" u="sng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       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b="1" u="sng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       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；甲、乙合作</a:t>
            </a:r>
            <a:r>
              <a:rPr lang="en-US" altLang="zh-CN" sz="2800" b="1" i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天可以完成</a:t>
            </a:r>
          </a:p>
          <a:p>
            <a:endParaRPr lang="zh-CN" altLang="en-US" sz="2800" b="1" dirty="0">
              <a:solidFill>
                <a:srgbClr val="0066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的工作量为</a:t>
            </a:r>
            <a:r>
              <a:rPr lang="en-US" altLang="zh-CN" sz="2800" b="1" u="sng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            </a:t>
            </a:r>
            <a:r>
              <a:rPr lang="zh-CN" altLang="en-US" sz="2800" b="1" u="sng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                     </a:t>
            </a:r>
            <a:r>
              <a:rPr lang="en-US" altLang="zh-CN" sz="2800" b="1" u="sng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  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 </a:t>
            </a:r>
          </a:p>
        </p:txBody>
      </p:sp>
      <p:sp>
        <p:nvSpPr>
          <p:cNvPr id="11274" name="文本框 11273"/>
          <p:cNvSpPr txBox="1">
            <a:spLocks noChangeArrowheads="1"/>
          </p:cNvSpPr>
          <p:nvPr/>
        </p:nvSpPr>
        <p:spPr bwMode="auto">
          <a:xfrm>
            <a:off x="1524000" y="2819400"/>
            <a:ext cx="1255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引例：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graphicFrame>
        <p:nvGraphicFramePr>
          <p:cNvPr id="22534" name="对象 11274"/>
          <p:cNvGraphicFramePr/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r:id="rId3" imgW="114300" imgH="215265" progId="Equation.3">
                  <p:embed/>
                </p:oleObj>
              </mc:Choice>
              <mc:Fallback>
                <p:oleObj r:id="rId3" imgW="114300" imgH="215265" progId="Equation.3">
                  <p:embed/>
                  <p:pic>
                    <p:nvPicPr>
                      <p:cNvPr id="0" name="对象 1127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对象 11275"/>
          <p:cNvGraphicFramePr/>
          <p:nvPr/>
        </p:nvGraphicFramePr>
        <p:xfrm>
          <a:off x="2362200" y="4495800"/>
          <a:ext cx="295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r:id="rId5" imgW="152400" imgH="393065" progId="Equation.3">
                  <p:embed/>
                </p:oleObj>
              </mc:Choice>
              <mc:Fallback>
                <p:oleObj r:id="rId5" imgW="152400" imgH="393065" progId="Equation.3">
                  <p:embed/>
                  <p:pic>
                    <p:nvPicPr>
                      <p:cNvPr id="0" name="对象 1127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2952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对象 11276"/>
          <p:cNvGraphicFramePr/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r:id="rId7" imgW="114300" imgH="215265" progId="Equation.3">
                  <p:embed/>
                </p:oleObj>
              </mc:Choice>
              <mc:Fallback>
                <p:oleObj r:id="rId7" imgW="114300" imgH="215265" progId="Equation.3">
                  <p:embed/>
                  <p:pic>
                    <p:nvPicPr>
                      <p:cNvPr id="0" name="对象 1127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图片 1127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29000" y="4572000"/>
            <a:ext cx="269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图片 1127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29000" y="54102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图片 11279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876800" y="5334000"/>
            <a:ext cx="12192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1271" grpId="0"/>
      <p:bldP spid="11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3553"/>
          <p:cNvSpPr txBox="1">
            <a:spLocks noChangeArrowheads="1"/>
          </p:cNvSpPr>
          <p:nvPr/>
        </p:nvSpPr>
        <p:spPr bwMode="auto">
          <a:xfrm>
            <a:off x="684213" y="914400"/>
            <a:ext cx="75596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    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            用两台水泵从同一池塘中向外抽水，单开甲泵</a:t>
            </a:r>
            <a:r>
              <a:rPr lang="en-US" altLang="zh-CN" sz="2400" b="1" dirty="0"/>
              <a:t>5</a:t>
            </a:r>
            <a:r>
              <a:rPr lang="zh-CN" altLang="en-US" sz="2400" b="1" dirty="0"/>
              <a:t>时可抽完这一池水；单开乙泵</a:t>
            </a:r>
            <a:r>
              <a:rPr lang="en-US" altLang="zh-CN" sz="2400" b="1" dirty="0"/>
              <a:t>2.5</a:t>
            </a:r>
            <a:r>
              <a:rPr lang="zh-CN" altLang="en-US" sz="2400" b="1" dirty="0"/>
              <a:t>时便能抽完 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）如果两台水泵同时抽水，多长时间能把水抽完？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）如果甲泵先抽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时，剩下的再有乙泵来抽，那么还需要多少时间才能抽完？</a:t>
            </a:r>
          </a:p>
        </p:txBody>
      </p:sp>
      <p:sp>
        <p:nvSpPr>
          <p:cNvPr id="23555" name="文本框 23554"/>
          <p:cNvSpPr txBox="1">
            <a:spLocks noChangeArrowheads="1"/>
          </p:cNvSpPr>
          <p:nvPr/>
        </p:nvSpPr>
        <p:spPr bwMode="auto">
          <a:xfrm>
            <a:off x="914400" y="3200400"/>
            <a:ext cx="7632700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2"/>
                </a:solidFill>
              </a:rPr>
              <a:t>你能完成下面的填空吗？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zh-CN" altLang="en-US" sz="2400" b="1" dirty="0">
                <a:solidFill>
                  <a:schemeClr val="tx2"/>
                </a:solidFill>
              </a:rPr>
              <a:t>一件工作需要</a:t>
            </a: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chemeClr val="tx2"/>
                </a:solidFill>
              </a:rPr>
              <a:t>时完成，那么它的工作效率为</a:t>
            </a:r>
            <a:r>
              <a:rPr lang="zh-CN" altLang="en-US" sz="2400" b="1" u="sng" dirty="0">
                <a:solidFill>
                  <a:schemeClr val="tx2"/>
                </a:solidFill>
              </a:rPr>
              <a:t>           </a:t>
            </a:r>
            <a:r>
              <a:rPr lang="zh-CN" altLang="en-US" sz="2400" b="1" dirty="0">
                <a:solidFill>
                  <a:schemeClr val="tx2"/>
                </a:solidFill>
              </a:rPr>
              <a:t>；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chemeClr val="tx2"/>
                </a:solidFill>
              </a:rPr>
              <a:t>时的工作量</a:t>
            </a:r>
            <a:r>
              <a:rPr lang="en-US" altLang="zh-CN" sz="2400" b="1" dirty="0">
                <a:solidFill>
                  <a:schemeClr val="tx2"/>
                </a:solidFill>
              </a:rPr>
              <a:t>=</a:t>
            </a:r>
            <a:r>
              <a:rPr lang="zh-CN" altLang="en-US" sz="2400" b="1" dirty="0">
                <a:solidFill>
                  <a:schemeClr val="tx2"/>
                </a:solidFill>
              </a:rPr>
              <a:t>工作效率</a:t>
            </a:r>
            <a:r>
              <a:rPr lang="en-US" altLang="zh-CN" sz="2400" b="1" dirty="0">
                <a:solidFill>
                  <a:schemeClr val="tx2"/>
                </a:solidFill>
              </a:rPr>
              <a:t>×</a:t>
            </a: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>
                <a:solidFill>
                  <a:schemeClr val="tx2"/>
                </a:solidFill>
              </a:rPr>
              <a:t>= </a:t>
            </a:r>
            <a:r>
              <a:rPr lang="en-US" altLang="zh-CN" sz="2400" b="1" u="sng" dirty="0">
                <a:solidFill>
                  <a:schemeClr val="tx2"/>
                </a:solidFill>
              </a:rPr>
              <a:t>             </a:t>
            </a:r>
            <a:r>
              <a:rPr lang="zh-CN" altLang="en-US" sz="2400" b="1" dirty="0">
                <a:solidFill>
                  <a:schemeClr val="tx2"/>
                </a:solidFill>
              </a:rPr>
              <a:t>；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zh-CN" altLang="en-US" sz="2400" b="1" dirty="0">
                <a:solidFill>
                  <a:schemeClr val="tx2"/>
                </a:solidFill>
              </a:rPr>
              <a:t>全部工作量</a:t>
            </a:r>
            <a:r>
              <a:rPr lang="en-US" altLang="zh-CN" sz="2400" b="1" dirty="0">
                <a:solidFill>
                  <a:schemeClr val="tx2"/>
                </a:solidFill>
              </a:rPr>
              <a:t>=</a:t>
            </a:r>
            <a:r>
              <a:rPr lang="zh-CN" altLang="en-US" sz="2400" b="1" dirty="0">
                <a:solidFill>
                  <a:schemeClr val="tx2"/>
                </a:solidFill>
              </a:rPr>
              <a:t>工作效率</a:t>
            </a:r>
            <a:r>
              <a:rPr lang="en-US" altLang="zh-CN" sz="2400" b="1" dirty="0">
                <a:solidFill>
                  <a:schemeClr val="tx2"/>
                </a:solidFill>
              </a:rPr>
              <a:t>×</a:t>
            </a: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solidFill>
                  <a:schemeClr val="tx2"/>
                </a:solidFill>
              </a:rPr>
              <a:t>= </a:t>
            </a:r>
            <a:r>
              <a:rPr lang="en-US" altLang="zh-CN" sz="2400" b="1" u="sng" dirty="0">
                <a:solidFill>
                  <a:schemeClr val="tx2"/>
                </a:solidFill>
              </a:rPr>
              <a:t>               </a:t>
            </a:r>
            <a:r>
              <a:rPr lang="zh-CN" altLang="en-US" sz="2400" b="1" dirty="0">
                <a:solidFill>
                  <a:schemeClr val="tx2"/>
                </a:solidFill>
              </a:rPr>
              <a:t>。</a:t>
            </a:r>
          </a:p>
        </p:txBody>
      </p:sp>
      <p:sp>
        <p:nvSpPr>
          <p:cNvPr id="2" name="矩形 23555"/>
          <p:cNvSpPr>
            <a:spLocks noChangeArrowheads="1" noChangeShapeType="1" noTextEdit="1"/>
          </p:cNvSpPr>
          <p:nvPr/>
        </p:nvSpPr>
        <p:spPr bwMode="auto">
          <a:xfrm>
            <a:off x="295275" y="1082675"/>
            <a:ext cx="1279525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3557" name="对象 23556"/>
          <p:cNvGraphicFramePr/>
          <p:nvPr/>
        </p:nvGraphicFramePr>
        <p:xfrm>
          <a:off x="7086600" y="3657600"/>
          <a:ext cx="6477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r:id="rId3" imgW="152400" imgH="393065" progId="Equation.3">
                  <p:embed/>
                </p:oleObj>
              </mc:Choice>
              <mc:Fallback>
                <p:oleObj r:id="rId3" imgW="152400" imgH="393065" progId="Equation.3">
                  <p:embed/>
                  <p:pic>
                    <p:nvPicPr>
                      <p:cNvPr id="0" name="对象 2355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657600"/>
                        <a:ext cx="6477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对象 23557"/>
          <p:cNvGraphicFramePr/>
          <p:nvPr/>
        </p:nvGraphicFramePr>
        <p:xfrm>
          <a:off x="5354638" y="4686300"/>
          <a:ext cx="3603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r:id="rId5" imgW="190500" imgH="393700" progId="Equation.3">
                  <p:embed/>
                </p:oleObj>
              </mc:Choice>
              <mc:Fallback>
                <p:oleObj r:id="rId5" imgW="190500" imgH="393700" progId="Equation.3">
                  <p:embed/>
                  <p:pic>
                    <p:nvPicPr>
                      <p:cNvPr id="0" name="对象 2355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4686300"/>
                        <a:ext cx="3603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文本框 23558"/>
          <p:cNvSpPr txBox="1">
            <a:spLocks noChangeArrowheads="1"/>
          </p:cNvSpPr>
          <p:nvPr/>
        </p:nvSpPr>
        <p:spPr bwMode="auto">
          <a:xfrm>
            <a:off x="5083175" y="5715000"/>
            <a:ext cx="9366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1</a:t>
            </a:r>
          </a:p>
        </p:txBody>
      </p:sp>
      <p:sp>
        <p:nvSpPr>
          <p:cNvPr id="3" name="矩形 23559"/>
          <p:cNvSpPr>
            <a:spLocks noChangeArrowheads="1" noChangeShapeType="1" noTextEdit="1"/>
          </p:cNvSpPr>
          <p:nvPr/>
        </p:nvSpPr>
        <p:spPr bwMode="auto">
          <a:xfrm>
            <a:off x="365125" y="261938"/>
            <a:ext cx="2057400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4000" b="1" i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新知学习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4577"/>
          <p:cNvSpPr txBox="1">
            <a:spLocks noChangeArrowheads="1"/>
          </p:cNvSpPr>
          <p:nvPr/>
        </p:nvSpPr>
        <p:spPr bwMode="auto">
          <a:xfrm>
            <a:off x="468313" y="1052513"/>
            <a:ext cx="79914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</a:rPr>
              <a:t>解</a:t>
            </a:r>
            <a:r>
              <a:rPr lang="en-US" altLang="zh-CN" sz="2800" b="1" dirty="0">
                <a:solidFill>
                  <a:schemeClr val="tx2"/>
                </a:solidFill>
              </a:rPr>
              <a:t>: 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）设两泵同时抽水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2400" b="1" dirty="0"/>
              <a:t>时能把这池水抽完，根据题意，得</a:t>
            </a: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  <p:graphicFrame>
        <p:nvGraphicFramePr>
          <p:cNvPr id="24579" name="对象 24578"/>
          <p:cNvGraphicFramePr/>
          <p:nvPr/>
        </p:nvGraphicFramePr>
        <p:xfrm>
          <a:off x="1506538" y="1628775"/>
          <a:ext cx="23034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r:id="rId3" imgW="888365" imgH="393700" progId="Equation.3">
                  <p:embed/>
                </p:oleObj>
              </mc:Choice>
              <mc:Fallback>
                <p:oleObj r:id="rId3" imgW="888365" imgH="393700" progId="Equation.3">
                  <p:embed/>
                  <p:pic>
                    <p:nvPicPr>
                      <p:cNvPr id="0" name="对象 2457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1628775"/>
                        <a:ext cx="2303462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文本框 24579"/>
          <p:cNvSpPr txBox="1">
            <a:spLocks noChangeArrowheads="1"/>
          </p:cNvSpPr>
          <p:nvPr/>
        </p:nvSpPr>
        <p:spPr bwMode="auto">
          <a:xfrm>
            <a:off x="539750" y="2492375"/>
            <a:ext cx="54006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解这个方程，得</a:t>
            </a:r>
          </a:p>
          <a:p>
            <a:pPr>
              <a:spcBef>
                <a:spcPct val="50000"/>
              </a:spcBef>
            </a:pPr>
            <a:endParaRPr lang="zh-CN" altLang="en-US" sz="2400" b="1"/>
          </a:p>
        </p:txBody>
      </p:sp>
      <p:graphicFrame>
        <p:nvGraphicFramePr>
          <p:cNvPr id="24581" name="对象 24580"/>
          <p:cNvGraphicFramePr/>
          <p:nvPr/>
        </p:nvGraphicFramePr>
        <p:xfrm>
          <a:off x="2987675" y="2276475"/>
          <a:ext cx="8524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5" imgW="368300" imgH="393700" progId="Equation.3">
                  <p:embed/>
                </p:oleObj>
              </mc:Choice>
              <mc:Fallback>
                <p:oleObj r:id="rId5" imgW="368300" imgH="393700" progId="Equation.3">
                  <p:embed/>
                  <p:pic>
                    <p:nvPicPr>
                      <p:cNvPr id="0" name="对象 2458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76475"/>
                        <a:ext cx="8524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文本框 24581"/>
          <p:cNvSpPr txBox="1">
            <a:spLocks noChangeArrowheads="1"/>
          </p:cNvSpPr>
          <p:nvPr/>
        </p:nvSpPr>
        <p:spPr bwMode="auto">
          <a:xfrm>
            <a:off x="468313" y="3497263"/>
            <a:ext cx="6335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所以，两泵同时抽水</a:t>
            </a:r>
            <a:r>
              <a:rPr lang="en-US" altLang="zh-CN" sz="2400" b="1"/>
              <a:t>1</a:t>
            </a:r>
            <a:r>
              <a:rPr lang="zh-CN" altLang="en-US" sz="2400" b="1"/>
              <a:t>时</a:t>
            </a:r>
            <a:r>
              <a:rPr lang="en-US" altLang="zh-CN" sz="2400" b="1"/>
              <a:t>40</a:t>
            </a:r>
            <a:r>
              <a:rPr lang="zh-CN" altLang="en-US" sz="2400" b="1"/>
              <a:t>分可把这池水抽完</a:t>
            </a:r>
            <a:r>
              <a:rPr lang="zh-CN" altLang="en-US" sz="2400"/>
              <a:t>。</a:t>
            </a:r>
          </a:p>
        </p:txBody>
      </p:sp>
      <p:sp>
        <p:nvSpPr>
          <p:cNvPr id="24583" name="文本框 24582"/>
          <p:cNvSpPr txBox="1">
            <a:spLocks noChangeArrowheads="1"/>
          </p:cNvSpPr>
          <p:nvPr/>
        </p:nvSpPr>
        <p:spPr bwMode="auto">
          <a:xfrm>
            <a:off x="247650" y="4041775"/>
            <a:ext cx="719931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（</a:t>
            </a:r>
            <a:r>
              <a:rPr lang="en-US" altLang="zh-CN" sz="2400" b="1"/>
              <a:t>2</a:t>
            </a:r>
            <a:r>
              <a:rPr lang="zh-CN" altLang="en-US" sz="2400" b="1"/>
              <a:t>）设乙泵再开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zh-CN" altLang="en-US" sz="2400" b="1"/>
              <a:t>时才能抽完，根据题意，得</a:t>
            </a:r>
          </a:p>
          <a:p>
            <a:pPr>
              <a:spcBef>
                <a:spcPct val="50000"/>
              </a:spcBef>
            </a:pPr>
            <a:endParaRPr lang="zh-CN" altLang="en-US" sz="2400" b="1"/>
          </a:p>
        </p:txBody>
      </p:sp>
      <p:graphicFrame>
        <p:nvGraphicFramePr>
          <p:cNvPr id="24584" name="对象 24583"/>
          <p:cNvGraphicFramePr/>
          <p:nvPr/>
        </p:nvGraphicFramePr>
        <p:xfrm>
          <a:off x="1901825" y="4435475"/>
          <a:ext cx="18002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7" imgW="977265" imgH="393700" progId="Equation.3">
                  <p:embed/>
                </p:oleObj>
              </mc:Choice>
              <mc:Fallback>
                <p:oleObj r:id="rId7" imgW="977265" imgH="393700" progId="Equation.3">
                  <p:embed/>
                  <p:pic>
                    <p:nvPicPr>
                      <p:cNvPr id="0" name="对象 2458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435475"/>
                        <a:ext cx="18002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矩形 24584"/>
          <p:cNvSpPr>
            <a:spLocks noChangeArrowheads="1"/>
          </p:cNvSpPr>
          <p:nvPr/>
        </p:nvSpPr>
        <p:spPr bwMode="auto">
          <a:xfrm>
            <a:off x="1071563" y="53133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解这个方程，得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/>
              <a:t>=1. 5</a:t>
            </a:r>
          </a:p>
        </p:txBody>
      </p:sp>
      <p:sp>
        <p:nvSpPr>
          <p:cNvPr id="24586" name="文本框 24585"/>
          <p:cNvSpPr txBox="1">
            <a:spLocks noChangeArrowheads="1"/>
          </p:cNvSpPr>
          <p:nvPr/>
        </p:nvSpPr>
        <p:spPr bwMode="auto">
          <a:xfrm>
            <a:off x="782638" y="58578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所以，甲泵抽</a:t>
            </a:r>
            <a:r>
              <a:rPr lang="en-US" altLang="zh-CN" sz="2400" b="1"/>
              <a:t>2</a:t>
            </a:r>
            <a:r>
              <a:rPr lang="zh-CN" altLang="en-US" sz="2400" b="1"/>
              <a:t>时，乙泵再抽</a:t>
            </a:r>
            <a:r>
              <a:rPr lang="en-US" altLang="zh-CN" sz="2400" b="1"/>
              <a:t>1.5</a:t>
            </a:r>
            <a:r>
              <a:rPr lang="zh-CN" altLang="en-US" sz="2400" b="1"/>
              <a:t>时才能抽完这池水。</a:t>
            </a:r>
          </a:p>
        </p:txBody>
      </p:sp>
      <p:sp>
        <p:nvSpPr>
          <p:cNvPr id="2" name="云形标注 1"/>
          <p:cNvSpPr/>
          <p:nvPr/>
        </p:nvSpPr>
        <p:spPr>
          <a:xfrm>
            <a:off x="5143500" y="1497013"/>
            <a:ext cx="3529013" cy="2089150"/>
          </a:xfrm>
          <a:prstGeom prst="cloudCallout">
            <a:avLst>
              <a:gd name="adj1" fmla="val -79870"/>
              <a:gd name="adj2" fmla="val -29333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altLang="zh-CN" sz="2000" b="1" noProof="1">
                <a:solidFill>
                  <a:schemeClr val="tx2"/>
                </a:solidFill>
                <a:cs typeface="+mn-ea"/>
              </a:rPr>
              <a:t>“</a:t>
            </a:r>
            <a:r>
              <a:rPr lang="zh-CN" altLang="en-US" sz="2000" b="1" noProof="1">
                <a:solidFill>
                  <a:schemeClr val="tx2"/>
                </a:solidFill>
                <a:cs typeface="+mn-ea"/>
              </a:rPr>
              <a:t>抽完一池水”没有具体的工作量，通常把这种工作量看做整体“</a:t>
            </a:r>
            <a:r>
              <a:rPr lang="en-US" altLang="zh-CN" sz="2000" b="1" noProof="1">
                <a:solidFill>
                  <a:schemeClr val="tx2"/>
                </a:solidFill>
                <a:cs typeface="+mn-ea"/>
              </a:rPr>
              <a:t>1”</a:t>
            </a:r>
            <a:endParaRPr lang="en-US" altLang="zh-CN" sz="2000" b="1" noProof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  <p:bldP spid="24582" grpId="0"/>
      <p:bldP spid="24583" grpId="0"/>
      <p:bldP spid="24585" grpId="0"/>
      <p:bldP spid="245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7173"/>
          <p:cNvSpPr txBox="1">
            <a:spLocks noChangeArrowheads="1"/>
          </p:cNvSpPr>
          <p:nvPr/>
        </p:nvSpPr>
        <p:spPr bwMode="auto">
          <a:xfrm>
            <a:off x="1371600" y="1143000"/>
            <a:ext cx="6978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、一件工作，甲单独做需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天才能完成，</a:t>
            </a:r>
          </a:p>
          <a:p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乙独做需要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45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天完成。问在乙单独做</a:t>
            </a:r>
            <a:r>
              <a:rPr lang="en-US" altLang="zh-CN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天以</a:t>
            </a:r>
          </a:p>
          <a:p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后，甲、乙合作多少天可以完成。</a:t>
            </a:r>
          </a:p>
        </p:txBody>
      </p:sp>
      <p:sp>
        <p:nvSpPr>
          <p:cNvPr id="7175" name="文本框 7174"/>
          <p:cNvSpPr txBox="1">
            <a:spLocks noChangeArrowheads="1"/>
          </p:cNvSpPr>
          <p:nvPr/>
        </p:nvSpPr>
        <p:spPr bwMode="auto">
          <a:xfrm>
            <a:off x="609600" y="33528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660033"/>
                </a:solidFill>
                <a:ea typeface="黑体" panose="02010609060101010101" pitchFamily="49" charset="-122"/>
              </a:rPr>
              <a:t>分析：</a:t>
            </a:r>
          </a:p>
        </p:txBody>
      </p:sp>
      <p:sp>
        <p:nvSpPr>
          <p:cNvPr id="7176" name="文本框 7175"/>
          <p:cNvSpPr txBox="1">
            <a:spLocks noChangeArrowheads="1"/>
          </p:cNvSpPr>
          <p:nvPr/>
        </p:nvSpPr>
        <p:spPr bwMode="auto">
          <a:xfrm>
            <a:off x="1676400" y="3352800"/>
            <a:ext cx="6024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甲独做需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天完成，工作效率    ；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</a:p>
        </p:txBody>
      </p:sp>
      <p:graphicFrame>
        <p:nvGraphicFramePr>
          <p:cNvPr id="7178" name="对象 7177"/>
          <p:cNvGraphicFramePr/>
          <p:nvPr/>
        </p:nvGraphicFramePr>
        <p:xfrm>
          <a:off x="6477000" y="3048000"/>
          <a:ext cx="5429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r:id="rId3" imgW="292100" imgH="520700" progId="Equation.3">
                  <p:embed/>
                </p:oleObj>
              </mc:Choice>
              <mc:Fallback>
                <p:oleObj r:id="rId3" imgW="292100" imgH="520700" progId="Equation.3">
                  <p:embed/>
                  <p:pic>
                    <p:nvPicPr>
                      <p:cNvPr id="0" name="对象 717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8000"/>
                        <a:ext cx="5429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文本框 7178"/>
          <p:cNvSpPr txBox="1">
            <a:spLocks noChangeArrowheads="1"/>
          </p:cNvSpPr>
          <p:nvPr/>
        </p:nvSpPr>
        <p:spPr bwMode="auto">
          <a:xfrm>
            <a:off x="1676400" y="4191000"/>
            <a:ext cx="5730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66FF"/>
                </a:solidFill>
                <a:latin typeface="宋体" panose="02010600030101010101" pitchFamily="2" charset="-122"/>
              </a:rPr>
              <a:t>乙独做需</a:t>
            </a:r>
            <a:r>
              <a:rPr lang="en-US" altLang="zh-CN" sz="2800" b="1">
                <a:solidFill>
                  <a:srgbClr val="0066FF"/>
                </a:solidFill>
                <a:latin typeface="宋体" panose="02010600030101010101" pitchFamily="2" charset="-122"/>
              </a:rPr>
              <a:t>45</a:t>
            </a:r>
            <a:r>
              <a:rPr lang="zh-CN" altLang="en-US" sz="2800" b="1">
                <a:solidFill>
                  <a:srgbClr val="0066FF"/>
                </a:solidFill>
                <a:latin typeface="宋体" panose="02010600030101010101" pitchFamily="2" charset="-122"/>
              </a:rPr>
              <a:t>天完成，工作效率    </a:t>
            </a:r>
            <a:r>
              <a:rPr lang="en-US" altLang="zh-CN" sz="2800" b="1">
                <a:solidFill>
                  <a:srgbClr val="0066FF"/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7180" name="对象 7179"/>
          <p:cNvGraphicFramePr/>
          <p:nvPr/>
        </p:nvGraphicFramePr>
        <p:xfrm>
          <a:off x="6477000" y="3962400"/>
          <a:ext cx="530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r:id="rId5" imgW="304800" imgH="520700" progId="Equation.3">
                  <p:embed/>
                </p:oleObj>
              </mc:Choice>
              <mc:Fallback>
                <p:oleObj r:id="rId5" imgW="304800" imgH="520700" progId="Equation.3">
                  <p:embed/>
                  <p:pic>
                    <p:nvPicPr>
                      <p:cNvPr id="0" name="对象 717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62400"/>
                        <a:ext cx="5302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文本框 7180"/>
          <p:cNvSpPr txBox="1">
            <a:spLocks noChangeArrowheads="1"/>
          </p:cNvSpPr>
          <p:nvPr/>
        </p:nvSpPr>
        <p:spPr bwMode="auto">
          <a:xfrm>
            <a:off x="1736725" y="4845050"/>
            <a:ext cx="70707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66FF"/>
                </a:solidFill>
                <a:latin typeface="宋体" panose="02010600030101010101" pitchFamily="2" charset="-122"/>
              </a:rPr>
              <a:t>相等关系：</a:t>
            </a:r>
          </a:p>
          <a:p>
            <a:endParaRPr lang="zh-CN" altLang="en-US" sz="900" b="1">
              <a:solidFill>
                <a:srgbClr val="0066FF"/>
              </a:solidFill>
              <a:latin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0066FF"/>
                </a:solidFill>
                <a:latin typeface="宋体" panose="02010600030101010101" pitchFamily="2" charset="-122"/>
              </a:rPr>
              <a:t>全部工作量</a:t>
            </a:r>
            <a:r>
              <a:rPr lang="en-US" altLang="zh-CN" sz="2400" b="1">
                <a:solidFill>
                  <a:srgbClr val="0066FF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0066FF"/>
                </a:solidFill>
                <a:latin typeface="宋体" panose="02010600030101010101" pitchFamily="2" charset="-122"/>
              </a:rPr>
              <a:t>乙独做工作量</a:t>
            </a:r>
            <a:r>
              <a:rPr lang="en-US" altLang="zh-CN" sz="2400" b="1">
                <a:solidFill>
                  <a:srgbClr val="0066FF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2400" b="1">
                <a:solidFill>
                  <a:srgbClr val="0066FF"/>
                </a:solidFill>
                <a:latin typeface="宋体" panose="02010600030101010101" pitchFamily="2" charset="-122"/>
              </a:rPr>
              <a:t>甲、乙合作的工作量。</a:t>
            </a:r>
            <a:r>
              <a:rPr lang="zh-CN" altLang="en-US" sz="2400" b="1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5608" name="矩形 7181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2057400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4000" b="1" i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9" grpId="0"/>
      <p:bldP spid="7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文本框 12300"/>
          <p:cNvSpPr txBox="1">
            <a:spLocks noChangeArrowheads="1"/>
          </p:cNvSpPr>
          <p:nvPr/>
        </p:nvSpPr>
        <p:spPr bwMode="auto">
          <a:xfrm>
            <a:off x="669925" y="2962275"/>
            <a:ext cx="75104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解：</a:t>
            </a:r>
            <a:r>
              <a:rPr lang="zh-CN" altLang="en-US" sz="2800" b="1" dirty="0">
                <a:latin typeface="宋体" panose="02010600030101010101" pitchFamily="2" charset="-122"/>
              </a:rPr>
              <a:t>设甲、乙合作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宋体" panose="02010600030101010101" pitchFamily="2" charset="-122"/>
              </a:rPr>
              <a:t>天可以完成，依题意，得：</a:t>
            </a:r>
          </a:p>
        </p:txBody>
      </p:sp>
      <p:graphicFrame>
        <p:nvGraphicFramePr>
          <p:cNvPr id="12303" name="对象 12302"/>
          <p:cNvGraphicFramePr/>
          <p:nvPr/>
        </p:nvGraphicFramePr>
        <p:xfrm>
          <a:off x="2057400" y="3505200"/>
          <a:ext cx="28956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r:id="rId3" imgW="1332865" imgH="431800" progId="Equation.3">
                  <p:embed/>
                </p:oleObj>
              </mc:Choice>
              <mc:Fallback>
                <p:oleObj r:id="rId3" imgW="1332865" imgH="431800" progId="Equation.3">
                  <p:embed/>
                  <p:pic>
                    <p:nvPicPr>
                      <p:cNvPr id="0" name="对象 1230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5200"/>
                        <a:ext cx="28956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文本框 12303"/>
          <p:cNvSpPr txBox="1">
            <a:spLocks noChangeArrowheads="1"/>
          </p:cNvSpPr>
          <p:nvPr/>
        </p:nvSpPr>
        <p:spPr bwMode="auto">
          <a:xfrm>
            <a:off x="1584325" y="4562475"/>
            <a:ext cx="2511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解得：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800" b="1" i="1" dirty="0">
                <a:latin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</a:rPr>
              <a:t>= 20</a:t>
            </a:r>
          </a:p>
        </p:txBody>
      </p:sp>
      <p:sp>
        <p:nvSpPr>
          <p:cNvPr id="12305" name="文本框 12304"/>
          <p:cNvSpPr txBox="1">
            <a:spLocks noChangeArrowheads="1"/>
          </p:cNvSpPr>
          <p:nvPr/>
        </p:nvSpPr>
        <p:spPr bwMode="auto">
          <a:xfrm>
            <a:off x="762000" y="5257800"/>
            <a:ext cx="5183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答：甲、乙合作</a:t>
            </a:r>
            <a:r>
              <a:rPr lang="en-US" altLang="zh-CN" sz="2800" b="1" dirty="0">
                <a:latin typeface="宋体" panose="02010600030101010101" pitchFamily="2" charset="-122"/>
              </a:rPr>
              <a:t>20</a:t>
            </a:r>
            <a:r>
              <a:rPr lang="zh-CN" altLang="en-US" sz="2800" b="1" dirty="0">
                <a:latin typeface="宋体" panose="02010600030101010101" pitchFamily="2" charset="-122"/>
              </a:rPr>
              <a:t>天可以完成。</a:t>
            </a:r>
          </a:p>
        </p:txBody>
      </p:sp>
      <p:sp>
        <p:nvSpPr>
          <p:cNvPr id="26629" name="文本框 12307"/>
          <p:cNvSpPr txBox="1">
            <a:spLocks noChangeArrowheads="1"/>
          </p:cNvSpPr>
          <p:nvPr/>
        </p:nvSpPr>
        <p:spPr bwMode="auto">
          <a:xfrm>
            <a:off x="1371600" y="1143000"/>
            <a:ext cx="6978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、一件工作，甲单独做需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天才能完成，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乙独做需要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45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天完成。问在乙单独做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天以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后，甲、乙合作多少天可以完成。</a:t>
            </a:r>
          </a:p>
        </p:txBody>
      </p:sp>
      <p:sp>
        <p:nvSpPr>
          <p:cNvPr id="26630" name="矩形 12308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2057400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4000" b="1" i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4" grpId="0"/>
      <p:bldP spid="123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15365"/>
          <p:cNvSpPr txBox="1">
            <a:spLocks noChangeArrowheads="1"/>
          </p:cNvSpPr>
          <p:nvPr/>
        </p:nvSpPr>
        <p:spPr bwMode="auto">
          <a:xfrm>
            <a:off x="914400" y="914400"/>
            <a:ext cx="74072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 2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、某中学的学生自己动手整修操场，如果让七年级学生单独工作，需要</a:t>
            </a:r>
            <a:r>
              <a:rPr lang="en-US" altLang="zh-CN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7.5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小时完成；如果让八年级学生单独工作，需要</a:t>
            </a:r>
            <a:r>
              <a:rPr lang="en-US" altLang="zh-CN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小时完成。如果让七、八年级学生一起工作</a:t>
            </a:r>
            <a:r>
              <a:rPr lang="en-US" altLang="zh-CN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小时，再由八年级学生单独完成剩余部分，还需多少时间完成？</a:t>
            </a:r>
          </a:p>
          <a:p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</p:txBody>
      </p:sp>
      <p:sp>
        <p:nvSpPr>
          <p:cNvPr id="15367" name="文本框 15366"/>
          <p:cNvSpPr txBox="1">
            <a:spLocks noChangeArrowheads="1"/>
          </p:cNvSpPr>
          <p:nvPr/>
        </p:nvSpPr>
        <p:spPr bwMode="auto">
          <a:xfrm>
            <a:off x="685800" y="3048000"/>
            <a:ext cx="6796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解：设还需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宋体" panose="02010600030101010101" pitchFamily="2" charset="-122"/>
              </a:rPr>
              <a:t>小时可以完成，依题意，得：</a:t>
            </a:r>
          </a:p>
        </p:txBody>
      </p:sp>
      <p:sp>
        <p:nvSpPr>
          <p:cNvPr id="15369" name="文本框 15368"/>
          <p:cNvSpPr txBox="1">
            <a:spLocks noChangeArrowheads="1"/>
          </p:cNvSpPr>
          <p:nvPr/>
        </p:nvSpPr>
        <p:spPr bwMode="auto">
          <a:xfrm>
            <a:off x="1600200" y="4572000"/>
            <a:ext cx="2260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解得：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</a:p>
        </p:txBody>
      </p:sp>
      <p:sp>
        <p:nvSpPr>
          <p:cNvPr id="15370" name="文本框 15369"/>
          <p:cNvSpPr txBox="1">
            <a:spLocks noChangeArrowheads="1"/>
          </p:cNvSpPr>
          <p:nvPr/>
        </p:nvSpPr>
        <p:spPr bwMode="auto">
          <a:xfrm>
            <a:off x="762000" y="5334000"/>
            <a:ext cx="5011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答：还需要   小时可以完成。</a:t>
            </a:r>
          </a:p>
        </p:txBody>
      </p:sp>
      <p:graphicFrame>
        <p:nvGraphicFramePr>
          <p:cNvPr id="15372" name="对象 15371"/>
          <p:cNvGraphicFramePr/>
          <p:nvPr/>
        </p:nvGraphicFramePr>
        <p:xfrm>
          <a:off x="1600200" y="3581400"/>
          <a:ext cx="28194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r:id="rId4" imgW="1320165" imgH="431800" progId="Equation.3">
                  <p:embed/>
                </p:oleObj>
              </mc:Choice>
              <mc:Fallback>
                <p:oleObj r:id="rId4" imgW="1320165" imgH="431800" progId="Equation.3">
                  <p:embed/>
                  <p:pic>
                    <p:nvPicPr>
                      <p:cNvPr id="0" name="对象 1537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28194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对象 15373"/>
          <p:cNvGraphicFramePr/>
          <p:nvPr/>
        </p:nvGraphicFramePr>
        <p:xfrm>
          <a:off x="3860800" y="4411663"/>
          <a:ext cx="433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r:id="rId6" imgW="203200" imgH="393065" progId="Equation.3">
                  <p:embed/>
                </p:oleObj>
              </mc:Choice>
              <mc:Fallback>
                <p:oleObj r:id="rId6" imgW="203200" imgH="393065" progId="Equation.3">
                  <p:embed/>
                  <p:pic>
                    <p:nvPicPr>
                      <p:cNvPr id="0" name="对象 1537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4411663"/>
                        <a:ext cx="4333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对象 15374"/>
          <p:cNvGraphicFramePr/>
          <p:nvPr/>
        </p:nvGraphicFramePr>
        <p:xfrm>
          <a:off x="2743200" y="5257800"/>
          <a:ext cx="393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r:id="rId8" imgW="203200" imgH="393065" progId="Equation.3">
                  <p:embed/>
                </p:oleObj>
              </mc:Choice>
              <mc:Fallback>
                <p:oleObj r:id="rId8" imgW="203200" imgH="393065" progId="Equation.3">
                  <p:embed/>
                  <p:pic>
                    <p:nvPicPr>
                      <p:cNvPr id="0" name="对象 1537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393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9" grpId="0"/>
      <p:bldP spid="15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8195"/>
          <p:cNvSpPr txBox="1">
            <a:spLocks noChangeArrowheads="1"/>
          </p:cNvSpPr>
          <p:nvPr/>
        </p:nvSpPr>
        <p:spPr bwMode="auto">
          <a:xfrm>
            <a:off x="669925" y="1035050"/>
            <a:ext cx="787241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、抗洪抢险中修补一段大堤，甲队单独施工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完成，乙队单独施工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天完成；现在由甲队先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工作两天，剩下的由两队合作完成，还需几天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才能完成？ </a:t>
            </a:r>
          </a:p>
        </p:txBody>
      </p:sp>
      <p:sp>
        <p:nvSpPr>
          <p:cNvPr id="8198" name="文本框 8197"/>
          <p:cNvSpPr txBox="1">
            <a:spLocks noChangeArrowheads="1"/>
          </p:cNvSpPr>
          <p:nvPr/>
        </p:nvSpPr>
        <p:spPr bwMode="auto">
          <a:xfrm>
            <a:off x="685800" y="2895600"/>
            <a:ext cx="6796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解：设还需要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latin typeface="宋体" panose="02010600030101010101" pitchFamily="2" charset="-122"/>
              </a:rPr>
              <a:t>天才能完成，依题意，得：</a:t>
            </a:r>
          </a:p>
        </p:txBody>
      </p:sp>
      <p:graphicFrame>
        <p:nvGraphicFramePr>
          <p:cNvPr id="8200" name="对象 8199"/>
          <p:cNvGraphicFramePr/>
          <p:nvPr/>
        </p:nvGraphicFramePr>
        <p:xfrm>
          <a:off x="1676400" y="3429000"/>
          <a:ext cx="2819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r:id="rId3" imgW="1345565" imgH="431800" progId="Equation.3">
                  <p:embed/>
                </p:oleObj>
              </mc:Choice>
              <mc:Fallback>
                <p:oleObj r:id="rId3" imgW="1345565" imgH="431800" progId="Equation.3">
                  <p:embed/>
                  <p:pic>
                    <p:nvPicPr>
                      <p:cNvPr id="0" name="对象 819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28194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文本框 8200"/>
          <p:cNvSpPr txBox="1">
            <a:spLocks noChangeArrowheads="1"/>
          </p:cNvSpPr>
          <p:nvPr/>
        </p:nvSpPr>
        <p:spPr bwMode="auto">
          <a:xfrm>
            <a:off x="1600200" y="4572000"/>
            <a:ext cx="2346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解得：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4</a:t>
            </a:r>
          </a:p>
        </p:txBody>
      </p:sp>
      <p:sp>
        <p:nvSpPr>
          <p:cNvPr id="8202" name="文本框 8201"/>
          <p:cNvSpPr txBox="1">
            <a:spLocks noChangeArrowheads="1"/>
          </p:cNvSpPr>
          <p:nvPr/>
        </p:nvSpPr>
        <p:spPr bwMode="auto">
          <a:xfrm>
            <a:off x="762000" y="5257800"/>
            <a:ext cx="4295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答：还需要</a:t>
            </a:r>
            <a:r>
              <a:rPr lang="en-US" altLang="zh-CN" sz="2800" b="1"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</a:rPr>
              <a:t>天才能完成。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1" grpId="0"/>
      <p:bldP spid="820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全屏显示(4:3)</PresentationFormat>
  <Paragraphs>117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2017-09-09T03:01:00Z</dcterms:created>
  <dcterms:modified xsi:type="dcterms:W3CDTF">2023-01-16T19:20:38Z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04A75E5C5BF34856854D3BABF9B4C03E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