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73136-3CE0-414E-A214-40F23699793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FF622-4F5D-4F58-835F-38F015290A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FF622-4F5D-4F58-835F-38F015290A0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FB70-8340-410D-9ACA-DFCD75E0292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78E2A-BED2-47E7-83C1-7A1948D2C3E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C4EA-2327-454B-8F8C-A2DF8E3504E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148029-4829-4419-B926-CFC86D65E3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A74F-028A-46CB-B9C4-CBEAB10C9B6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圆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C97E-C7B3-4B43-8216-BCD7A8B5724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7A67-1787-4062-B3CF-3565EB5AB21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8A01-D17D-4F26-8BF3-D0D519FA609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B782-9365-4C1A-B608-B3579D4F41D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6434-9CCB-4023-AD76-226F005D944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87DB-BEF3-4A5B-B87D-D6CB25E0F88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609-AD22-4CD0-81DD-767100F948C6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273685" y="229489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dirty="0" smtClean="0"/>
              <a:t>第二级</a:t>
            </a:r>
          </a:p>
          <a:p>
            <a:pPr lvl="2" eaLnBrk="1" latinLnBrk="0" hangingPunct="1"/>
            <a:r>
              <a:rPr kumimoji="0" lang="zh-CN" altLang="en-US" dirty="0" smtClean="0"/>
              <a:t>第三级</a:t>
            </a:r>
          </a:p>
          <a:p>
            <a:pPr lvl="3" eaLnBrk="1" latinLnBrk="0" hangingPunct="1"/>
            <a:r>
              <a:rPr kumimoji="0" lang="zh-CN" altLang="en-US" dirty="0" smtClean="0"/>
              <a:t>第四级</a:t>
            </a:r>
          </a:p>
          <a:p>
            <a:pPr lvl="4" eaLnBrk="1" latinLnBrk="0" hangingPunct="1"/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059ADD14-A373-4642-9100-5E7F06FF7A9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400" b="1" spc="-15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 How often do you exercise?</a:t>
            </a:r>
          </a:p>
          <a:p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(Grammar Focus - 3c)</a:t>
            </a:r>
          </a:p>
        </p:txBody>
      </p:sp>
      <p:sp>
        <p:nvSpPr>
          <p:cNvPr id="3" name="矩形 2"/>
          <p:cNvSpPr/>
          <p:nvPr/>
        </p:nvSpPr>
        <p:spPr>
          <a:xfrm>
            <a:off x="2675395" y="5181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90" name="Group 62"/>
          <p:cNvGraphicFramePr>
            <a:graphicFrameLocks noGrp="1"/>
          </p:cNvGraphicFramePr>
          <p:nvPr/>
        </p:nvGraphicFramePr>
        <p:xfrm>
          <a:off x="612775" y="1557338"/>
          <a:ext cx="7696200" cy="4741864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你周末通常干什么？</a:t>
                      </a:r>
                    </a:p>
                  </a:txBody>
                  <a:tcPr marT="90170" marB="90170" anchor="b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I _______ (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总是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 _________ (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锻炼 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).</a:t>
                      </a:r>
                    </a:p>
                  </a:txBody>
                  <a:tcPr marT="90170" marB="90170" anchor="b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What do they do ________________ (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在周末 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)?</a:t>
                      </a:r>
                    </a:p>
                  </a:txBody>
                  <a:tcPr marT="90170" marB="90170" anchor="b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_____________________________.(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他们经常帮着做家务。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</a:t>
                      </a:r>
                    </a:p>
                  </a:txBody>
                  <a:tcPr marT="90170" marB="90170" anchor="b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What ______ she do on weekends?</a:t>
                      </a:r>
                    </a:p>
                  </a:txBody>
                  <a:tcPr marT="90170" marB="90170" anchor="b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_____________________________ (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她有时去购物。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</a:t>
                      </a:r>
                    </a:p>
                  </a:txBody>
                  <a:tcPr marT="90170" marB="90170" anchor="b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_______________________________ (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你多久看一次电影？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</a:t>
                      </a:r>
                    </a:p>
                  </a:txBody>
                  <a:tcPr marT="90170" marB="90170" anchor="b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________________________________ (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我大概一个月看一次电影。）</a:t>
                      </a:r>
                    </a:p>
                  </a:txBody>
                  <a:tcPr marT="90170" marB="90170" anchor="b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_____________________________ (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他多久看一次电视？）</a:t>
                      </a:r>
                    </a:p>
                  </a:txBody>
                  <a:tcPr marT="90170" marB="90170" anchor="b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_____________________________ (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他几乎不看电视。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</a:t>
                      </a:r>
                    </a:p>
                  </a:txBody>
                  <a:tcPr marT="90170" marB="90170" anchor="b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_____________________________ (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你去购物吗？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</a:t>
                      </a:r>
                    </a:p>
                  </a:txBody>
                  <a:tcPr marT="90170" marB="90170" anchor="b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_____________________________ (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不，我从来不去购物。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</a:t>
                      </a:r>
                    </a:p>
                  </a:txBody>
                  <a:tcPr marT="90170" marB="90170" anchor="b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3775" name="Text Box 47"/>
          <p:cNvSpPr txBox="1">
            <a:spLocks noChangeArrowheads="1"/>
          </p:cNvSpPr>
          <p:nvPr/>
        </p:nvSpPr>
        <p:spPr bwMode="auto">
          <a:xfrm>
            <a:off x="612775" y="584200"/>
            <a:ext cx="7758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Read Grammar Focus and then finish the exercise.</a:t>
            </a:r>
          </a:p>
        </p:txBody>
      </p:sp>
      <p:sp>
        <p:nvSpPr>
          <p:cNvPr id="73776" name="Text Box 48"/>
          <p:cNvSpPr txBox="1">
            <a:spLocks noChangeArrowheads="1"/>
          </p:cNvSpPr>
          <p:nvPr/>
        </p:nvSpPr>
        <p:spPr bwMode="auto">
          <a:xfrm>
            <a:off x="612775" y="1609725"/>
            <a:ext cx="37131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</a:rPr>
              <a:t>What do you usually do on weekends?</a:t>
            </a:r>
          </a:p>
        </p:txBody>
      </p:sp>
      <p:sp>
        <p:nvSpPr>
          <p:cNvPr id="73777" name="Text Box 49"/>
          <p:cNvSpPr txBox="1">
            <a:spLocks noChangeArrowheads="1"/>
          </p:cNvSpPr>
          <p:nvPr/>
        </p:nvSpPr>
        <p:spPr bwMode="auto">
          <a:xfrm>
            <a:off x="4716463" y="1917700"/>
            <a:ext cx="24241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always               exercise</a:t>
            </a:r>
            <a:endParaRPr lang="zh-CN" altLang="en-US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78" name="Text Box 50"/>
          <p:cNvSpPr txBox="1">
            <a:spLocks noChangeArrowheads="1"/>
          </p:cNvSpPr>
          <p:nvPr/>
        </p:nvSpPr>
        <p:spPr bwMode="auto">
          <a:xfrm>
            <a:off x="2554288" y="2420938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on weekends</a:t>
            </a:r>
            <a:endParaRPr lang="zh-CN" altLang="en-US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79" name="Text Box 51"/>
          <p:cNvSpPr txBox="1">
            <a:spLocks noChangeArrowheads="1"/>
          </p:cNvSpPr>
          <p:nvPr/>
        </p:nvSpPr>
        <p:spPr bwMode="auto">
          <a:xfrm>
            <a:off x="4500563" y="2420938"/>
            <a:ext cx="3154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They often help with housework</a:t>
            </a:r>
            <a:endParaRPr lang="zh-CN" altLang="en-US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80" name="Text Box 52"/>
          <p:cNvSpPr txBox="1">
            <a:spLocks noChangeArrowheads="1"/>
          </p:cNvSpPr>
          <p:nvPr/>
        </p:nvSpPr>
        <p:spPr bwMode="auto">
          <a:xfrm>
            <a:off x="1331913" y="3502025"/>
            <a:ext cx="6016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does</a:t>
            </a:r>
            <a:endParaRPr lang="zh-CN" altLang="en-US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81" name="Text Box 53"/>
          <p:cNvSpPr txBox="1">
            <a:spLocks noChangeArrowheads="1"/>
          </p:cNvSpPr>
          <p:nvPr/>
        </p:nvSpPr>
        <p:spPr bwMode="auto">
          <a:xfrm>
            <a:off x="695325" y="3998913"/>
            <a:ext cx="3516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How often do you go to the movies?</a:t>
            </a:r>
            <a:endParaRPr lang="zh-CN" altLang="en-US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82" name="Text Box 54"/>
          <p:cNvSpPr txBox="1">
            <a:spLocks noChangeArrowheads="1"/>
          </p:cNvSpPr>
          <p:nvPr/>
        </p:nvSpPr>
        <p:spPr bwMode="auto">
          <a:xfrm>
            <a:off x="4460875" y="3998913"/>
            <a:ext cx="3848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 go to the movies maybe once a month.</a:t>
            </a:r>
            <a:endParaRPr lang="zh-CN" altLang="en-US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83" name="Text Box 55"/>
          <p:cNvSpPr txBox="1">
            <a:spLocks noChangeArrowheads="1"/>
          </p:cNvSpPr>
          <p:nvPr/>
        </p:nvSpPr>
        <p:spPr bwMode="auto">
          <a:xfrm>
            <a:off x="4500563" y="3206750"/>
            <a:ext cx="2989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She sometimes goes shopping.</a:t>
            </a:r>
            <a:endParaRPr lang="zh-CN" altLang="en-US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84" name="Text Box 56"/>
          <p:cNvSpPr txBox="1">
            <a:spLocks noChangeArrowheads="1"/>
          </p:cNvSpPr>
          <p:nvPr/>
        </p:nvSpPr>
        <p:spPr bwMode="auto">
          <a:xfrm>
            <a:off x="755650" y="4791075"/>
            <a:ext cx="2970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How often does he watch TV?</a:t>
            </a:r>
            <a:endParaRPr lang="zh-CN" altLang="en-US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85" name="Text Box 57"/>
          <p:cNvSpPr txBox="1">
            <a:spLocks noChangeArrowheads="1"/>
          </p:cNvSpPr>
          <p:nvPr/>
        </p:nvSpPr>
        <p:spPr bwMode="auto">
          <a:xfrm>
            <a:off x="4500563" y="4791075"/>
            <a:ext cx="2754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He hardly ever watches TV.</a:t>
            </a:r>
            <a:endParaRPr lang="zh-CN" altLang="en-US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86" name="Text Box 58"/>
          <p:cNvSpPr txBox="1">
            <a:spLocks noChangeArrowheads="1"/>
          </p:cNvSpPr>
          <p:nvPr/>
        </p:nvSpPr>
        <p:spPr bwMode="auto">
          <a:xfrm>
            <a:off x="755650" y="5583238"/>
            <a:ext cx="2144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Do you go shopping?</a:t>
            </a:r>
            <a:endParaRPr lang="zh-CN" altLang="en-US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87" name="Text Box 59"/>
          <p:cNvSpPr txBox="1">
            <a:spLocks noChangeArrowheads="1"/>
          </p:cNvSpPr>
          <p:nvPr/>
        </p:nvSpPr>
        <p:spPr bwMode="auto">
          <a:xfrm>
            <a:off x="4572000" y="558323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No, I never go shopping.</a:t>
            </a:r>
            <a:endParaRPr lang="zh-CN" altLang="en-US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7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7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7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7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76" grpId="0" bldLvl="0" autoUpdateAnimBg="0"/>
      <p:bldP spid="73777" grpId="0" bldLvl="0" autoUpdateAnimBg="0"/>
      <p:bldP spid="73778" grpId="0" bldLvl="0" autoUpdateAnimBg="0"/>
      <p:bldP spid="73779" grpId="0" bldLvl="0" autoUpdateAnimBg="0"/>
      <p:bldP spid="73780" grpId="0" bldLvl="0" autoUpdateAnimBg="0"/>
      <p:bldP spid="73781" grpId="0" bldLvl="0" autoUpdateAnimBg="0"/>
      <p:bldP spid="73782" grpId="0" bldLvl="0" autoUpdateAnimBg="0"/>
      <p:bldP spid="73783" grpId="0" bldLvl="0" autoUpdateAnimBg="0"/>
      <p:bldP spid="73784" grpId="0" bldLvl="0" autoUpdateAnimBg="0"/>
      <p:bldP spid="73785" grpId="0" bldLvl="0" autoUpdateAnimBg="0"/>
      <p:bldP spid="73786" grpId="0" bldLvl="0" autoUpdateAnimBg="0"/>
      <p:bldP spid="73787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544513" y="765175"/>
            <a:ext cx="798988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200" b="1" dirty="0">
                <a:solidFill>
                  <a:srgbClr val="FF3399"/>
                </a:solidFill>
                <a:latin typeface="Comic Sans MS" panose="030F0702030302020204" pitchFamily="66" charset="0"/>
              </a:rPr>
              <a:t>3a.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Complete the questions with </a:t>
            </a:r>
            <a:r>
              <a:rPr lang="en-US" altLang="zh-CN" sz="2800" b="1" i="1" dirty="0">
                <a:solidFill>
                  <a:srgbClr val="FF3399"/>
                </a:solidFill>
                <a:latin typeface="Comic Sans MS" panose="030F0702030302020204" pitchFamily="66" charset="0"/>
              </a:rPr>
              <a:t>do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or </a:t>
            </a:r>
            <a:r>
              <a:rPr lang="en-US" altLang="zh-CN" sz="2800" b="1" i="1" dirty="0">
                <a:solidFill>
                  <a:srgbClr val="FF3399"/>
                </a:solidFill>
                <a:latin typeface="Comic Sans MS" panose="030F0702030302020204" pitchFamily="66" charset="0"/>
              </a:rPr>
              <a:t>does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. Then match the questions and answers.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23850" y="2297113"/>
            <a:ext cx="402431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7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1. How often _______ he play soccer?</a:t>
            </a:r>
          </a:p>
          <a:p>
            <a:pPr algn="l">
              <a:lnSpc>
                <a:spcPct val="17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2. _____ you drink milk?</a:t>
            </a:r>
          </a:p>
          <a:p>
            <a:pPr algn="l">
              <a:lnSpc>
                <a:spcPct val="17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3. How often ____ they stay up late?</a:t>
            </a:r>
          </a:p>
          <a:p>
            <a:pPr algn="l">
              <a:lnSpc>
                <a:spcPct val="17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4. _______ Sue eat a healthy breakfast?</a:t>
            </a:r>
          </a:p>
          <a:p>
            <a:pPr algn="l">
              <a:lnSpc>
                <a:spcPct val="17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5. How often ____ you eat apples?</a:t>
            </a:r>
          </a:p>
          <a:p>
            <a:pPr algn="l">
              <a:lnSpc>
                <a:spcPct val="17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6. ____ your parents play sports?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932363" y="2297113"/>
            <a:ext cx="386556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7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a. Yes. She usually does.</a:t>
            </a:r>
          </a:p>
          <a:p>
            <a:pPr algn="l">
              <a:lnSpc>
                <a:spcPct val="17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b. Hardly ever. I don't like them.</a:t>
            </a:r>
          </a:p>
          <a:p>
            <a:pPr algn="l">
              <a:lnSpc>
                <a:spcPct val="17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c. He plays at least twice a week.</a:t>
            </a:r>
          </a:p>
          <a:p>
            <a:pPr algn="l">
              <a:lnSpc>
                <a:spcPct val="17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d. No, they don't. They are too busy.</a:t>
            </a:r>
          </a:p>
          <a:p>
            <a:pPr algn="l">
              <a:lnSpc>
                <a:spcPct val="17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e. Never. They always go to bed early.</a:t>
            </a:r>
          </a:p>
          <a:p>
            <a:pPr algn="l">
              <a:lnSpc>
                <a:spcPct val="175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f. Yes, I do. Every day.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854200" y="2420938"/>
            <a:ext cx="77311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i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does</a:t>
            </a:r>
            <a:endParaRPr lang="zh-CN" altLang="en-US" sz="2000" b="1" i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701675" y="3860800"/>
            <a:ext cx="773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i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Does</a:t>
            </a:r>
            <a:endParaRPr lang="zh-CN" altLang="en-US" sz="2000" b="1" i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684213" y="2924175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i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Do</a:t>
            </a:r>
            <a:endParaRPr lang="zh-CN" altLang="en-US" sz="2000" b="1" i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1762125" y="4365625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i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do</a:t>
            </a:r>
            <a:endParaRPr lang="zh-CN" altLang="en-US" sz="2000" b="1" i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82625" y="4797425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i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Do</a:t>
            </a:r>
            <a:endParaRPr lang="zh-CN" altLang="en-US" sz="2000" b="1" i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1763713" y="3392488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i="1">
                <a:solidFill>
                  <a:srgbClr val="FF3399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4070350" y="2711450"/>
            <a:ext cx="862013" cy="863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4298950" y="2711450"/>
            <a:ext cx="635000" cy="14366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3924300" y="3141663"/>
            <a:ext cx="1025525" cy="1981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V="1">
            <a:off x="4056063" y="4148138"/>
            <a:ext cx="877887" cy="9731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flipV="1">
            <a:off x="4070350" y="3141663"/>
            <a:ext cx="863600" cy="147478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4070350" y="3646488"/>
            <a:ext cx="862013" cy="8620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bldLvl="0" autoUpdateAnimBg="0"/>
      <p:bldP spid="74758" grpId="0" bldLvl="0" autoUpdateAnimBg="0"/>
      <p:bldP spid="74759" grpId="0" bldLvl="0" autoUpdateAnimBg="0"/>
      <p:bldP spid="74760" grpId="0" bldLvl="0" autoUpdateAnimBg="0"/>
      <p:bldP spid="74761" grpId="0" bldLvl="0" autoUpdateAnimBg="0"/>
      <p:bldP spid="74762" grpId="0" bldLvl="0" autoUpdateAnimBg="0"/>
      <p:bldP spid="74763" grpId="0" animBg="1"/>
      <p:bldP spid="74764" grpId="0" animBg="1"/>
      <p:bldP spid="74765" grpId="0" animBg="1"/>
      <p:bldP spid="74766" grpId="0" animBg="1"/>
      <p:bldP spid="74767" grpId="0" animBg="1"/>
      <p:bldP spid="747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28675" y="679450"/>
            <a:ext cx="7629525" cy="113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2800" b="1" dirty="0">
                <a:solidFill>
                  <a:srgbClr val="FF3399"/>
                </a:solidFill>
                <a:latin typeface="Comic Sans MS" panose="030F0702030302020204" pitchFamily="66" charset="0"/>
              </a:rPr>
              <a:t>3b.</a:t>
            </a:r>
            <a:r>
              <a:rPr lang="en-US" altLang="zh-CN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Use the words given to write questions. Then ask and answer them with a partner.</a:t>
            </a:r>
          </a:p>
        </p:txBody>
      </p:sp>
      <p:pic>
        <p:nvPicPr>
          <p:cNvPr id="75779" name="Picture 3" descr="QQ图片201308191602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278063"/>
            <a:ext cx="8086725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828675" y="2708275"/>
            <a:ext cx="403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latin typeface="Times New Roman" panose="02020603050405020304" pitchFamily="18" charset="0"/>
              </a:rPr>
              <a:t>How often do you help with housework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962025" y="3422650"/>
            <a:ext cx="4257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 dirty="0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What do you usually do on weekends</a:t>
            </a:r>
            <a:endParaRPr lang="zh-CN" altLang="en-US" b="1" dirty="0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828675" y="4143375"/>
            <a:ext cx="46878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How often does your best friend exercise</a:t>
            </a:r>
            <a:endParaRPr lang="zh-CN" altLang="en-US" b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971550" y="4797425"/>
            <a:ext cx="38893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What do you usually do after school</a:t>
            </a:r>
            <a:endParaRPr lang="zh-CN" altLang="en-US" b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ldLvl="0" autoUpdateAnimBg="0"/>
      <p:bldP spid="75781" grpId="0" bldLvl="0" autoUpdateAnimBg="0"/>
      <p:bldP spid="75782" grpId="0" bldLvl="0" autoUpdateAnimBg="0"/>
      <p:bldP spid="75783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685800" y="328613"/>
            <a:ext cx="7924800" cy="1295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28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3c.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What can you do to improve your English? Add more things to the chart. Then ask your </a:t>
            </a:r>
            <a:r>
              <a:rPr lang="en-US" altLang="zh-C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classmatesa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the questions and find the best English students.</a:t>
            </a:r>
          </a:p>
        </p:txBody>
      </p:sp>
      <p:graphicFrame>
        <p:nvGraphicFramePr>
          <p:cNvPr id="76803" name="Group 3"/>
          <p:cNvGraphicFramePr>
            <a:graphicFrameLocks noGrp="1"/>
          </p:cNvGraphicFramePr>
          <p:nvPr/>
        </p:nvGraphicFramePr>
        <p:xfrm>
          <a:off x="847725" y="1574799"/>
          <a:ext cx="7381875" cy="4978401"/>
        </p:xfrm>
        <a:graphic>
          <a:graphicData uri="http://schemas.openxmlformats.org/drawingml/2006/table">
            <a:tbl>
              <a:tblPr/>
              <a:tblGrid>
                <a:gridCol w="3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2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often do you......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Frequency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read English book?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Lin Ying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twice a week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877" name="Text Box 77"/>
          <p:cNvSpPr txBox="1">
            <a:spLocks noChangeArrowheads="1"/>
          </p:cNvSpPr>
          <p:nvPr/>
        </p:nvSpPr>
        <p:spPr bwMode="auto">
          <a:xfrm>
            <a:off x="1768475" y="3852863"/>
            <a:ext cx="2760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watch English movies</a:t>
            </a:r>
            <a:endParaRPr lang="zh-CN" altLang="en-US" b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6878" name="Text Box 78"/>
          <p:cNvSpPr txBox="1">
            <a:spLocks noChangeArrowheads="1"/>
          </p:cNvSpPr>
          <p:nvPr/>
        </p:nvSpPr>
        <p:spPr bwMode="auto">
          <a:xfrm>
            <a:off x="1736725" y="4402138"/>
            <a:ext cx="37290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listen to English songs</a:t>
            </a:r>
            <a:endParaRPr lang="zh-CN" altLang="en-US" b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6879" name="Text Box 79"/>
          <p:cNvSpPr txBox="1">
            <a:spLocks noChangeArrowheads="1"/>
          </p:cNvSpPr>
          <p:nvPr/>
        </p:nvSpPr>
        <p:spPr bwMode="auto">
          <a:xfrm>
            <a:off x="1081087" y="5562600"/>
            <a:ext cx="38084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practice conversations with friends</a:t>
            </a:r>
            <a:endParaRPr lang="zh-CN" altLang="en-US" b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6880" name="Text Box 80"/>
          <p:cNvSpPr txBox="1">
            <a:spLocks noChangeArrowheads="1"/>
          </p:cNvSpPr>
          <p:nvPr/>
        </p:nvSpPr>
        <p:spPr bwMode="auto">
          <a:xfrm>
            <a:off x="1727200" y="4986338"/>
            <a:ext cx="2657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latin typeface="Times New Roman" panose="02020603050405020304" pitchFamily="18" charset="0"/>
              </a:rPr>
              <a:t>write English dairies</a:t>
            </a:r>
          </a:p>
        </p:txBody>
      </p:sp>
      <p:sp>
        <p:nvSpPr>
          <p:cNvPr id="76881" name="Text Box 81"/>
          <p:cNvSpPr txBox="1">
            <a:spLocks noChangeArrowheads="1"/>
          </p:cNvSpPr>
          <p:nvPr/>
        </p:nvSpPr>
        <p:spPr bwMode="auto">
          <a:xfrm>
            <a:off x="2424112" y="6065838"/>
            <a:ext cx="1384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......</a:t>
            </a:r>
            <a:endParaRPr lang="zh-CN" altLang="en-US" b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6882" name="Text Box 82"/>
          <p:cNvSpPr txBox="1">
            <a:spLocks noChangeArrowheads="1"/>
          </p:cNvSpPr>
          <p:nvPr/>
        </p:nvSpPr>
        <p:spPr bwMode="auto">
          <a:xfrm>
            <a:off x="6511925" y="3852863"/>
            <a:ext cx="147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every day</a:t>
            </a:r>
            <a:endParaRPr lang="zh-CN" altLang="en-US" b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6883" name="Text Box 83"/>
          <p:cNvSpPr txBox="1">
            <a:spLocks noChangeArrowheads="1"/>
          </p:cNvSpPr>
          <p:nvPr/>
        </p:nvSpPr>
        <p:spPr bwMode="auto">
          <a:xfrm>
            <a:off x="6488112" y="4402138"/>
            <a:ext cx="17129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hardly ever</a:t>
            </a:r>
            <a:endParaRPr lang="zh-CN" altLang="en-US" b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6884" name="Text Box 84"/>
          <p:cNvSpPr txBox="1">
            <a:spLocks noChangeArrowheads="1"/>
          </p:cNvSpPr>
          <p:nvPr/>
        </p:nvSpPr>
        <p:spPr bwMode="auto">
          <a:xfrm>
            <a:off x="6961187" y="4986338"/>
            <a:ext cx="6651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......</a:t>
            </a:r>
            <a:endParaRPr lang="zh-CN" altLang="en-US" b="1">
              <a:solidFill>
                <a:srgbClr val="FF33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77" grpId="0" bldLvl="0" autoUpdateAnimBg="0"/>
      <p:bldP spid="76877" grpId="1" bldLvl="0" autoUpdateAnimBg="0"/>
      <p:bldP spid="76878" grpId="0" bldLvl="0" autoUpdateAnimBg="0"/>
      <p:bldP spid="76879" grpId="0" bldLvl="0" autoUpdateAnimBg="0"/>
      <p:bldP spid="76880" grpId="0" bldLvl="0" autoUpdateAnimBg="0"/>
      <p:bldP spid="76881" grpId="0" bldLvl="0" autoUpdateAnimBg="0"/>
      <p:bldP spid="76882" grpId="0" bldLvl="0" autoUpdateAnimBg="0"/>
      <p:bldP spid="76883" grpId="0" bldLvl="0" autoUpdateAnimBg="0"/>
      <p:bldP spid="76884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WordArt 2"/>
          <p:cNvSpPr>
            <a:spLocks noChangeArrowheads="1" noChangeShapeType="1"/>
          </p:cNvSpPr>
          <p:nvPr/>
        </p:nvSpPr>
        <p:spPr bwMode="auto">
          <a:xfrm>
            <a:off x="612775" y="403225"/>
            <a:ext cx="18288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66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小结训练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55650" y="908050"/>
            <a:ext cx="7632700" cy="563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      )1. Li Lei works in </a:t>
            </a:r>
            <a:r>
              <a:rPr lang="en-US" altLang="zh-C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Enland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He comes to China _____.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A. three time a year                 B. three times a year 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C. three times year                  D. three time year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      )2. </a:t>
            </a:r>
            <a:r>
              <a:rPr lang="en-US" altLang="zh-C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Hias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grandmother is well because she often _____.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A. exercises       B. smokes        C. sleeps        D. sings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      )3. --- _____ do they play football?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zh-CN" sz="2000" b="1" dirty="0">
                <a:solidFill>
                  <a:srgbClr val="0000FF"/>
                </a:solidFill>
              </a:rPr>
              <a:t>-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-- Every week.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A. How soon      B. How often       C. How many     D. How long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usually, soccer, play, I (.)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______________________________________________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often, Katrina, does, TV, watch, How (?)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______________________________________________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6. do, you, What, usually, weekends, on do (?)</a:t>
            </a:r>
          </a:p>
          <a:p>
            <a:pPr algn="l">
              <a:lnSpc>
                <a:spcPct val="13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______________________________________________</a:t>
            </a: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900113" y="992188"/>
            <a:ext cx="449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99"/>
                </a:solidFill>
              </a:rPr>
              <a:t>B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900113" y="2133600"/>
            <a:ext cx="449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99"/>
                </a:solidFill>
              </a:rPr>
              <a:t>A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900113" y="2925763"/>
            <a:ext cx="449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99"/>
                </a:solidFill>
              </a:rPr>
              <a:t>B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044575" y="4510088"/>
            <a:ext cx="3946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sym typeface="Arial" panose="020B0604020202020204" pitchFamily="34" charset="0"/>
              </a:rPr>
              <a:t>I usually play soccer.</a:t>
            </a:r>
            <a:endParaRPr lang="zh-CN" altLang="en-US" b="1">
              <a:solidFill>
                <a:srgbClr val="FF3399"/>
              </a:solidFill>
              <a:sym typeface="Arial" panose="020B0604020202020204" pitchFamily="34" charset="0"/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971550" y="5295900"/>
            <a:ext cx="41767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FF3399"/>
                </a:solidFill>
                <a:sym typeface="Arial" panose="020B0604020202020204" pitchFamily="34" charset="0"/>
              </a:rPr>
              <a:t>How often does Katrina watch TV?</a:t>
            </a:r>
            <a:endParaRPr lang="zh-CN" altLang="en-US" b="1">
              <a:solidFill>
                <a:srgbClr val="FF3399"/>
              </a:solidFill>
              <a:sym typeface="Arial" panose="020B0604020202020204" pitchFamily="34" charset="0"/>
            </a:endParaRP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971550" y="6088063"/>
            <a:ext cx="441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 dirty="0">
                <a:solidFill>
                  <a:srgbClr val="FF3399"/>
                </a:solidFill>
              </a:rPr>
              <a:t>What do you usually do on weekends</a:t>
            </a:r>
            <a:r>
              <a:rPr lang="en-US" altLang="zh-CN" b="1" dirty="0" smtClean="0">
                <a:solidFill>
                  <a:srgbClr val="FF3399"/>
                </a:solidFill>
              </a:rPr>
              <a:t>? </a:t>
            </a:r>
            <a:endParaRPr lang="en-US" altLang="zh-CN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bldLvl="0" autoUpdateAnimBg="0"/>
      <p:bldP spid="77829" grpId="0" bldLvl="0" autoUpdateAnimBg="0"/>
      <p:bldP spid="77830" grpId="0" bldLvl="0" autoUpdateAnimBg="0"/>
      <p:bldP spid="77831" grpId="0" bldLvl="0" autoUpdateAnimBg="0"/>
      <p:bldP spid="77832" grpId="0" bldLvl="0" autoUpdateAnimBg="0"/>
      <p:bldP spid="77833" grpId="0" bldLvl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614</Words>
  <Application>Microsoft Office PowerPoint</Application>
  <PresentationFormat>全屏显示(4:3)</PresentationFormat>
  <Paragraphs>92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仿宋_GB2312</vt:lpstr>
      <vt:lpstr>宋体</vt:lpstr>
      <vt:lpstr>微软雅黑</vt:lpstr>
      <vt:lpstr>Arial</vt:lpstr>
      <vt:lpstr>Calibri</vt:lpstr>
      <vt:lpstr>Comic Sans MS</vt:lpstr>
      <vt:lpstr>Times New Roman</vt:lpstr>
      <vt:lpstr>Verdana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FA1AA88D64504A90ACFFBBEDB2197105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