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9" d="100"/>
        <a:sy n="9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/>
          <p:nvPr/>
        </p:nvSpPr>
        <p:spPr>
          <a:xfrm>
            <a:off x="1600200" y="912813"/>
            <a:ext cx="577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西师大版四年级数学下册</a:t>
            </a:r>
          </a:p>
        </p:txBody>
      </p:sp>
      <p:sp>
        <p:nvSpPr>
          <p:cNvPr id="2" name="矩形 1"/>
          <p:cNvSpPr/>
          <p:nvPr/>
        </p:nvSpPr>
        <p:spPr>
          <a:xfrm>
            <a:off x="1214349" y="2743200"/>
            <a:ext cx="67153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小数的大小比较</a:t>
            </a:r>
          </a:p>
        </p:txBody>
      </p:sp>
      <p:sp>
        <p:nvSpPr>
          <p:cNvPr id="6" name="矩形 5"/>
          <p:cNvSpPr/>
          <p:nvPr/>
        </p:nvSpPr>
        <p:spPr>
          <a:xfrm>
            <a:off x="3255061" y="6049963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3524250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447800"/>
            <a:ext cx="5943600" cy="60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971800"/>
            <a:ext cx="5838825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800600"/>
            <a:ext cx="258127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648200"/>
            <a:ext cx="2667000" cy="65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762375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8202613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0"/>
            <a:ext cx="7942263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924050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124200"/>
            <a:ext cx="8237538" cy="133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8"/>
          <p:cNvSpPr/>
          <p:nvPr/>
        </p:nvSpPr>
        <p:spPr>
          <a:xfrm>
            <a:off x="381000" y="5645150"/>
            <a:ext cx="7070725" cy="1122363"/>
          </a:xfrm>
          <a:prstGeom prst="rect">
            <a:avLst/>
          </a:prstGeom>
          <a:noFill/>
          <a:ln w="9525">
            <a:noFill/>
          </a:ln>
        </p:spPr>
        <p:txBody>
          <a:bodyPr wrap="none" tIns="-571320" anchor="ctr" anchorCtr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</a:rPr>
              <a:t>     </a:t>
            </a:r>
            <a:r>
              <a:rPr lang="zh-CN" altLang="en-US" sz="3200" b="1" dirty="0">
                <a:latin typeface="Arial" panose="020B0604020202020204" pitchFamily="34" charset="0"/>
              </a:rPr>
              <a:t>位数相同，从“高”到“低”依次比，</a:t>
            </a:r>
          </a:p>
          <a:p>
            <a:r>
              <a:rPr lang="zh-CN" altLang="en-US" sz="3600" b="1" dirty="0">
                <a:latin typeface="Arial" panose="020B0604020202020204" pitchFamily="34" charset="0"/>
              </a:rPr>
              <a:t>先看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最高位</a:t>
            </a:r>
            <a:r>
              <a:rPr lang="zh-CN" altLang="en-US" sz="3600" b="1" dirty="0">
                <a:latin typeface="Arial" panose="020B0604020202020204" pitchFamily="34" charset="0"/>
              </a:rPr>
              <a:t>，最高位大的这个数</a:t>
            </a:r>
          </a:p>
          <a:p>
            <a:r>
              <a:rPr lang="zh-CN" altLang="en-US" sz="3600" b="1" dirty="0">
                <a:latin typeface="Arial" panose="020B0604020202020204" pitchFamily="34" charset="0"/>
              </a:rPr>
              <a:t>就大，最高位相同，比较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次高位</a:t>
            </a:r>
            <a:r>
              <a:rPr lang="en-US" altLang="zh-CN" sz="1600" dirty="0">
                <a:latin typeface="Arial" panose="020B0604020202020204" pitchFamily="34" charset="0"/>
              </a:rPr>
              <a:t>…… </a:t>
            </a:r>
          </a:p>
        </p:txBody>
      </p:sp>
      <p:sp>
        <p:nvSpPr>
          <p:cNvPr id="6149" name="Rectangle 1029"/>
          <p:cNvSpPr/>
          <p:nvPr/>
        </p:nvSpPr>
        <p:spPr>
          <a:xfrm>
            <a:off x="914400" y="4343400"/>
            <a:ext cx="678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accent2"/>
                </a:solidFill>
                <a:latin typeface="Arial" panose="020B0604020202020204" pitchFamily="34" charset="0"/>
              </a:rPr>
              <a:t>位数不同，整数位数多的大。</a:t>
            </a:r>
          </a:p>
        </p:txBody>
      </p:sp>
      <p:sp>
        <p:nvSpPr>
          <p:cNvPr id="15364" name="WordArt 1030"/>
          <p:cNvSpPr>
            <a:spLocks noTextEdit="1"/>
          </p:cNvSpPr>
          <p:nvPr/>
        </p:nvSpPr>
        <p:spPr>
          <a:xfrm>
            <a:off x="228600" y="228600"/>
            <a:ext cx="2057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比较大小</a:t>
            </a:r>
          </a:p>
        </p:txBody>
      </p:sp>
      <p:sp>
        <p:nvSpPr>
          <p:cNvPr id="15365" name="Text Box 1031"/>
          <p:cNvSpPr txBox="1"/>
          <p:nvPr/>
        </p:nvSpPr>
        <p:spPr>
          <a:xfrm>
            <a:off x="1143000" y="1271588"/>
            <a:ext cx="26193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34312○9567</a:t>
            </a:r>
          </a:p>
        </p:txBody>
      </p:sp>
      <p:sp>
        <p:nvSpPr>
          <p:cNvPr id="15366" name="Text Box 1032"/>
          <p:cNvSpPr txBox="1"/>
          <p:nvPr/>
        </p:nvSpPr>
        <p:spPr>
          <a:xfrm>
            <a:off x="5105400" y="1219200"/>
            <a:ext cx="23939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3529○3612</a:t>
            </a:r>
          </a:p>
        </p:txBody>
      </p:sp>
      <p:sp>
        <p:nvSpPr>
          <p:cNvPr id="15367" name="Text Box 1033"/>
          <p:cNvSpPr txBox="1"/>
          <p:nvPr/>
        </p:nvSpPr>
        <p:spPr>
          <a:xfrm>
            <a:off x="1066800" y="2743200"/>
            <a:ext cx="3098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</a:rPr>
              <a:t>57198 ○57342 </a:t>
            </a:r>
          </a:p>
        </p:txBody>
      </p:sp>
      <p:sp>
        <p:nvSpPr>
          <p:cNvPr id="6155" name="Rectangle 1035"/>
          <p:cNvSpPr/>
          <p:nvPr/>
        </p:nvSpPr>
        <p:spPr>
          <a:xfrm>
            <a:off x="6019800" y="12192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6156" name="Rectangle 1036"/>
          <p:cNvSpPr/>
          <p:nvPr/>
        </p:nvSpPr>
        <p:spPr>
          <a:xfrm>
            <a:off x="2286000" y="12954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＞</a:t>
            </a:r>
          </a:p>
        </p:txBody>
      </p:sp>
      <p:sp>
        <p:nvSpPr>
          <p:cNvPr id="6158" name="Rectangle 1038"/>
          <p:cNvSpPr/>
          <p:nvPr/>
        </p:nvSpPr>
        <p:spPr>
          <a:xfrm>
            <a:off x="2286000" y="26670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15371" name="WordArt 1040"/>
          <p:cNvSpPr>
            <a:spLocks noTextEdit="1"/>
          </p:cNvSpPr>
          <p:nvPr/>
        </p:nvSpPr>
        <p:spPr>
          <a:xfrm>
            <a:off x="838200" y="3505200"/>
            <a:ext cx="6858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如何比较整数的大小？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10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143000"/>
            <a:ext cx="31908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31337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876800"/>
            <a:ext cx="5811838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Rectangle 8"/>
          <p:cNvSpPr/>
          <p:nvPr/>
        </p:nvSpPr>
        <p:spPr>
          <a:xfrm>
            <a:off x="4648200" y="12192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2971800" cy="82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910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2743200"/>
            <a:ext cx="4762500" cy="164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7200"/>
            <a:ext cx="6399213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Rectangle 8"/>
          <p:cNvSpPr/>
          <p:nvPr/>
        </p:nvSpPr>
        <p:spPr>
          <a:xfrm>
            <a:off x="3657600" y="12192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10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32099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971800"/>
            <a:ext cx="5324475" cy="186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Rectangle 7"/>
          <p:cNvSpPr/>
          <p:nvPr/>
        </p:nvSpPr>
        <p:spPr>
          <a:xfrm>
            <a:off x="4343400" y="15240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/>
          <p:nvPr/>
        </p:nvSpPr>
        <p:spPr>
          <a:xfrm>
            <a:off x="228600" y="762000"/>
            <a:ext cx="8382000" cy="495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62200"/>
            <a:ext cx="7315200" cy="168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5838825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90800"/>
            <a:ext cx="6637338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800600"/>
            <a:ext cx="2562225" cy="73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Rectangle 8"/>
          <p:cNvSpPr/>
          <p:nvPr/>
        </p:nvSpPr>
        <p:spPr>
          <a:xfrm>
            <a:off x="1981200" y="28194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＞</a:t>
            </a:r>
          </a:p>
        </p:txBody>
      </p:sp>
      <p:sp>
        <p:nvSpPr>
          <p:cNvPr id="9225" name="Rectangle 9"/>
          <p:cNvSpPr/>
          <p:nvPr/>
        </p:nvSpPr>
        <p:spPr>
          <a:xfrm>
            <a:off x="6248400" y="28194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9226" name="Rectangle 10"/>
          <p:cNvSpPr/>
          <p:nvPr/>
        </p:nvSpPr>
        <p:spPr>
          <a:xfrm>
            <a:off x="2209800" y="4953000"/>
            <a:ext cx="3921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22479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828800"/>
            <a:ext cx="7608888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352800"/>
            <a:ext cx="8494713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5029200"/>
            <a:ext cx="8047038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Rectangle 10"/>
          <p:cNvSpPr/>
          <p:nvPr/>
        </p:nvSpPr>
        <p:spPr>
          <a:xfrm>
            <a:off x="7162800" y="51054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＞</a:t>
            </a:r>
          </a:p>
        </p:txBody>
      </p:sp>
      <p:sp>
        <p:nvSpPr>
          <p:cNvPr id="11275" name="Rectangle 11"/>
          <p:cNvSpPr/>
          <p:nvPr/>
        </p:nvSpPr>
        <p:spPr>
          <a:xfrm>
            <a:off x="7086600" y="18288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11276" name="Rectangle 12"/>
          <p:cNvSpPr/>
          <p:nvPr/>
        </p:nvSpPr>
        <p:spPr>
          <a:xfrm>
            <a:off x="1828800" y="34290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11277" name="Rectangle 13"/>
          <p:cNvSpPr/>
          <p:nvPr/>
        </p:nvSpPr>
        <p:spPr>
          <a:xfrm>
            <a:off x="7086600" y="34290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  <p:sp>
        <p:nvSpPr>
          <p:cNvPr id="11278" name="Rectangle 14"/>
          <p:cNvSpPr/>
          <p:nvPr/>
        </p:nvSpPr>
        <p:spPr>
          <a:xfrm>
            <a:off x="1828800" y="51054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  <p:bldP spid="11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7999413" cy="70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624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90800"/>
            <a:ext cx="8221663" cy="352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全屏显示(4:3)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2041-10-19T00:46:28Z</dcterms:created>
  <dcterms:modified xsi:type="dcterms:W3CDTF">2023-01-16T19:21:03Z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26861BF012104FEDADE78318A3B8FA29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