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embedTrueTypeFonts="1" saveSubsetFonts="1">
  <p:sldMasterIdLst>
    <p:sldMasterId id="2147483648" r:id="rId1"/>
  </p:sldMasterIdLst>
  <p:notesMasterIdLst>
    <p:notesMasterId r:id="rId18"/>
  </p:notesMasterIdLst>
  <p:handoutMasterIdLst>
    <p:handoutMasterId r:id="rId19"/>
  </p:handoutMasterIdLst>
  <p:sldIdLst>
    <p:sldId id="541" r:id="rId2"/>
    <p:sldId id="510" r:id="rId3"/>
    <p:sldId id="524" r:id="rId4"/>
    <p:sldId id="539" r:id="rId5"/>
    <p:sldId id="514" r:id="rId6"/>
    <p:sldId id="528" r:id="rId7"/>
    <p:sldId id="530" r:id="rId8"/>
    <p:sldId id="534" r:id="rId9"/>
    <p:sldId id="535" r:id="rId10"/>
    <p:sldId id="518" r:id="rId11"/>
    <p:sldId id="502" r:id="rId12"/>
    <p:sldId id="533" r:id="rId13"/>
    <p:sldId id="538" r:id="rId14"/>
    <p:sldId id="540" r:id="rId15"/>
    <p:sldId id="507" r:id="rId16"/>
    <p:sldId id="501" r:id="rId17"/>
  </p:sldIdLst>
  <p:sldSz cx="9144000" cy="5143500" type="screen16x9"/>
  <p:notesSz cx="6858000" cy="9144000"/>
  <p:embeddedFontLst>
    <p:embeddedFont>
      <p:font typeface="Calibri" panose="020F0502020204030204" pitchFamily="34" charset="0"/>
      <p:regular r:id="rId20"/>
      <p:bold r:id="rId21"/>
      <p:italic r:id="rId22"/>
      <p:boldItalic r:id="rId23"/>
    </p:embeddedFont>
    <p:embeddedFont>
      <p:font typeface="黑体" panose="02010609060101010101" pitchFamily="49" charset="-122"/>
      <p:regular r:id="rId24"/>
    </p:embeddedFont>
    <p:embeddedFont>
      <p:font typeface="楷体" panose="02010609060101010101" pitchFamily="49" charset="-122"/>
      <p:regular r:id="rId25"/>
    </p:embeddedFont>
    <p:embeddedFont>
      <p:font typeface="微软雅黑" panose="020B0503020204020204" pitchFamily="34" charset="-122"/>
      <p:regular r:id="rId26"/>
      <p:bold r:id="rId27"/>
    </p:embeddedFont>
    <p:embeddedFont>
      <p:font typeface="幼圆" panose="02010509060101010101" pitchFamily="49" charset="-122"/>
      <p:regular r:id="rId28"/>
    </p:embeddedFont>
  </p:embeddedFontLst>
  <p:defaultTextStyle>
    <a:defPPr>
      <a:defRPr lang="zh-CN"/>
    </a:defPPr>
    <a:lvl1pPr algn="l" defTabSz="685800" rtl="0" fontAlgn="base">
      <a:spcBef>
        <a:spcPct val="0"/>
      </a:spcBef>
      <a:spcAft>
        <a:spcPct val="0"/>
      </a:spcAft>
      <a:defRPr sz="14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342900" indent="114300" algn="l" defTabSz="685800" rtl="0" fontAlgn="base">
      <a:spcBef>
        <a:spcPct val="0"/>
      </a:spcBef>
      <a:spcAft>
        <a:spcPct val="0"/>
      </a:spcAft>
      <a:defRPr sz="14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685800" indent="228600" algn="l" defTabSz="685800" rtl="0" fontAlgn="base">
      <a:spcBef>
        <a:spcPct val="0"/>
      </a:spcBef>
      <a:spcAft>
        <a:spcPct val="0"/>
      </a:spcAft>
      <a:defRPr sz="14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028700" indent="342900" algn="l" defTabSz="685800" rtl="0" fontAlgn="base">
      <a:spcBef>
        <a:spcPct val="0"/>
      </a:spcBef>
      <a:spcAft>
        <a:spcPct val="0"/>
      </a:spcAft>
      <a:defRPr sz="14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371600" indent="457200" algn="l" defTabSz="685800" rtl="0" fontAlgn="base">
      <a:spcBef>
        <a:spcPct val="0"/>
      </a:spcBef>
      <a:spcAft>
        <a:spcPct val="0"/>
      </a:spcAft>
      <a:defRPr sz="14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sz="14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sz="14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sz="14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sz="14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19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  <a:srgbClr val="FFFFFF"/>
    <a:srgbClr val="F8F8F8"/>
    <a:srgbClr val="B56CCC"/>
    <a:srgbClr val="FF6600"/>
    <a:srgbClr val="AFF22A"/>
    <a:srgbClr val="FF9933"/>
    <a:srgbClr val="009900"/>
    <a:srgbClr val="0000FF"/>
    <a:srgbClr val="CC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245" autoAdjust="0"/>
    <p:restoredTop sz="99556" autoAdjust="0"/>
  </p:normalViewPr>
  <p:slideViewPr>
    <p:cSldViewPr>
      <p:cViewPr varScale="1">
        <p:scale>
          <a:sx n="154" d="100"/>
          <a:sy n="154" d="100"/>
        </p:scale>
        <p:origin x="-384" y="-84"/>
      </p:cViewPr>
      <p:guideLst>
        <p:guide orient="horz" pos="1619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50" d="100"/>
        <a:sy n="150" d="100"/>
      </p:scale>
      <p:origin x="0" y="288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26" Type="http://schemas.openxmlformats.org/officeDocument/2006/relationships/font" Target="fonts/font7.fntdata"/><Relationship Id="rId3" Type="http://schemas.openxmlformats.org/officeDocument/2006/relationships/slide" Target="slides/slide2.xml"/><Relationship Id="rId21" Type="http://schemas.openxmlformats.org/officeDocument/2006/relationships/font" Target="fonts/font2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6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1.fntdata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5.fntdata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4.fntdata"/><Relationship Id="rId28" Type="http://schemas.openxmlformats.org/officeDocument/2006/relationships/font" Target="fonts/font9.fntdata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3.fntdata"/><Relationship Id="rId27" Type="http://schemas.openxmlformats.org/officeDocument/2006/relationships/font" Target="fonts/font8.fntdata"/><Relationship Id="rId30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ea typeface="+mn-ea"/>
              </a:defRPr>
            </a:lvl1pPr>
          </a:lstStyle>
          <a:p>
            <a:pPr>
              <a:defRPr/>
            </a:pPr>
            <a:fld id="{98EEE99F-4578-487E-8BA5-571807A29C05}" type="datetimeFigureOut">
              <a:rPr lang="zh-CN" altLang="en-US"/>
              <a:t>2023-01-17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zh-CN" altLang="en-US" noProof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noProof="0"/>
              <a:t>单击此处编辑母版文本样式</a:t>
            </a:r>
          </a:p>
          <a:p>
            <a:pPr lvl="1"/>
            <a:r>
              <a:rPr lang="zh-CN" altLang="en-US" noProof="0"/>
              <a:t>第二级</a:t>
            </a:r>
          </a:p>
          <a:p>
            <a:pPr lvl="2"/>
            <a:r>
              <a:rPr lang="zh-CN" altLang="en-US" noProof="0"/>
              <a:t>第三级</a:t>
            </a:r>
          </a:p>
          <a:p>
            <a:pPr lvl="3"/>
            <a:r>
              <a:rPr lang="zh-CN" altLang="en-US" noProof="0"/>
              <a:t>第四级</a:t>
            </a:r>
          </a:p>
          <a:p>
            <a:pPr lvl="4"/>
            <a:r>
              <a:rPr lang="zh-CN" altLang="en-US" noProof="0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ea typeface="+mn-ea"/>
              </a:defRPr>
            </a:lvl1pPr>
          </a:lstStyle>
          <a:p>
            <a:pPr>
              <a:defRPr/>
            </a:pPr>
            <a:fld id="{414E0CF9-D8C9-4A7C-BB21-5B636C65E8CB}" type="slidenum">
              <a:rPr lang="zh-CN" altLang="en-US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defTabSz="685800" rtl="0" fontAlgn="base">
      <a:spcBef>
        <a:spcPct val="30000"/>
      </a:spcBef>
      <a:spcAft>
        <a:spcPct val="0"/>
      </a:spcAft>
      <a:defRPr sz="90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fontAlgn="base">
      <a:spcBef>
        <a:spcPct val="30000"/>
      </a:spcBef>
      <a:spcAft>
        <a:spcPct val="0"/>
      </a:spcAft>
      <a:defRPr sz="90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fontAlgn="base">
      <a:spcBef>
        <a:spcPct val="30000"/>
      </a:spcBef>
      <a:spcAft>
        <a:spcPct val="0"/>
      </a:spcAft>
      <a:defRPr sz="90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fontAlgn="base">
      <a:spcBef>
        <a:spcPct val="30000"/>
      </a:spcBef>
      <a:spcAft>
        <a:spcPct val="0"/>
      </a:spcAft>
      <a:defRPr sz="90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fontAlgn="base">
      <a:spcBef>
        <a:spcPct val="30000"/>
      </a:spcBef>
      <a:spcAft>
        <a:spcPct val="0"/>
      </a:spcAft>
      <a:defRPr sz="90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530820CF-B880-4189-942D-D702A7CBA730}" type="datetimeFigureOut">
              <a:rPr lang="zh-CN" altLang="en-US" smtClean="0">
                <a:solidFill>
                  <a:prstClr val="black"/>
                </a:solidFill>
                <a:latin typeface="Calibri" panose="020F0502020204030204"/>
                <a:ea typeface="宋体" panose="02010600030101010101" pitchFamily="2" charset="-122"/>
              </a:rPr>
              <a:t>2023-01-17</a:t>
            </a:fld>
            <a:endParaRPr lang="zh-CN" altLang="en-US">
              <a:solidFill>
                <a:prstClr val="black"/>
              </a:solidFill>
              <a:latin typeface="Calibri" panose="020F0502020204030204"/>
              <a:ea typeface="宋体" panose="02010600030101010101" pitchFamily="2" charset="-122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zh-CN" altLang="en-US">
              <a:solidFill>
                <a:prstClr val="black"/>
              </a:solidFill>
              <a:latin typeface="Calibri" panose="020F0502020204030204"/>
              <a:ea typeface="宋体" panose="02010600030101010101" pitchFamily="2" charset="-122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0C913308-F349-4B6D-A68A-DD1791B4A57B}" type="slidenum">
              <a:rPr lang="zh-CN" altLang="en-US" smtClean="0">
                <a:solidFill>
                  <a:prstClr val="black"/>
                </a:solidFill>
                <a:latin typeface="Calibri" panose="020F0502020204030204"/>
                <a:ea typeface="宋体" panose="02010600030101010101" pitchFamily="2" charset="-122"/>
              </a:rPr>
              <a:t>‹#›</a:t>
            </a:fld>
            <a:endParaRPr lang="zh-CN" altLang="en-US">
              <a:solidFill>
                <a:prstClr val="black"/>
              </a:solidFill>
              <a:latin typeface="Calibri" panose="020F0502020204030204"/>
              <a:ea typeface="宋体" panose="02010600030101010101" pitchFamily="2" charset="-122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1_标题幻灯片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</p:spPr>
        <p:txBody>
          <a:bodyPr/>
          <a:lstStyle/>
          <a:p>
            <a:fld id="{530820CF-B880-4189-942D-D702A7CBA73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2023-01-17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</p:spPr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</p:spPr>
        <p:txBody>
          <a:bodyPr/>
          <a:lstStyle/>
          <a:p>
            <a:fld id="{0C913308-F349-4B6D-A68A-DD1791B4A57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内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82F288E0-7875-42C4-84C8-98DBBD3BF4D2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 userDrawn="1"/>
        </p:nvPicPr>
        <p:blipFill>
          <a:blip r:embed="rId7" cstate="email"/>
          <a:stretch>
            <a:fillRect/>
          </a:stretch>
        </p:blipFill>
        <p:spPr>
          <a:xfrm>
            <a:off x="0" y="4514192"/>
            <a:ext cx="9144000" cy="629306"/>
          </a:xfrm>
          <a:prstGeom prst="rect">
            <a:avLst/>
          </a:prstGeom>
        </p:spPr>
      </p:pic>
      <p:sp>
        <p:nvSpPr>
          <p:cNvPr id="8" name="矩形 7"/>
          <p:cNvSpPr/>
          <p:nvPr userDrawn="1"/>
        </p:nvSpPr>
        <p:spPr>
          <a:xfrm flipH="1">
            <a:off x="0" y="123478"/>
            <a:ext cx="2051720" cy="216000"/>
          </a:xfrm>
          <a:prstGeom prst="rect">
            <a:avLst/>
          </a:prstGeom>
          <a:gradFill flip="none" rotWithShape="1">
            <a:gsLst>
              <a:gs pos="40000">
                <a:srgbClr val="63D6FF"/>
              </a:gs>
              <a:gs pos="97000">
                <a:schemeClr val="bg1">
                  <a:alpha val="0"/>
                </a:schemeClr>
              </a:gs>
              <a:gs pos="70000">
                <a:srgbClr val="96E4FF">
                  <a:alpha val="75686"/>
                </a:srgb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kumimoji="1" lang="zh-CN" altLang="en-US">
              <a:solidFill>
                <a:prstClr val="white"/>
              </a:solidFill>
            </a:endParaRPr>
          </a:p>
        </p:txBody>
      </p:sp>
      <p:sp>
        <p:nvSpPr>
          <p:cNvPr id="10" name="TextBox 9"/>
          <p:cNvSpPr txBox="1"/>
          <p:nvPr userDrawn="1"/>
        </p:nvSpPr>
        <p:spPr>
          <a:xfrm>
            <a:off x="126750" y="93861"/>
            <a:ext cx="149292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zh-CN" altLang="en-US" sz="1200" dirty="0" smtClean="0">
                <a:solidFill>
                  <a:prstClr val="black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圆</a:t>
            </a:r>
            <a:r>
              <a:rPr lang="zh-CN" altLang="en-US" sz="1200" baseline="0" dirty="0" smtClean="0">
                <a:solidFill>
                  <a:prstClr val="black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圆的周长（</a:t>
            </a:r>
            <a:r>
              <a:rPr lang="en-US" altLang="zh-CN" sz="1200" baseline="0" dirty="0" smtClean="0">
                <a:solidFill>
                  <a:prstClr val="black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1</a:t>
            </a:r>
            <a:r>
              <a:rPr lang="zh-CN" altLang="en-US" sz="1200" baseline="0" dirty="0" smtClean="0">
                <a:solidFill>
                  <a:prstClr val="black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）</a:t>
            </a:r>
            <a:endParaRPr lang="zh-CN" altLang="en-US" sz="1200" dirty="0">
              <a:solidFill>
                <a:prstClr val="black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slide" Target="slide16.xml"/><Relationship Id="rId7" Type="http://schemas.openxmlformats.org/officeDocument/2006/relationships/slide" Target="slide10.xml"/><Relationship Id="rId2" Type="http://schemas.openxmlformats.org/officeDocument/2006/relationships/slide" Target="slide1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emf"/><Relationship Id="rId5" Type="http://schemas.openxmlformats.org/officeDocument/2006/relationships/slide" Target="slide2.xml"/><Relationship Id="rId4" Type="http://schemas.openxmlformats.org/officeDocument/2006/relationships/slide" Target="slide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4.xml"/><Relationship Id="rId6" Type="http://schemas.openxmlformats.org/officeDocument/2006/relationships/slide" Target="slide1.xml"/><Relationship Id="rId5" Type="http://schemas.openxmlformats.org/officeDocument/2006/relationships/image" Target="../media/image8.png"/><Relationship Id="rId4" Type="http://schemas.openxmlformats.org/officeDocument/2006/relationships/slide" Target="slide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4.xml"/><Relationship Id="rId5" Type="http://schemas.openxmlformats.org/officeDocument/2006/relationships/slide" Target="slide1.xml"/><Relationship Id="rId4" Type="http://schemas.openxmlformats.org/officeDocument/2006/relationships/image" Target="../media/image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4.xml"/><Relationship Id="rId5" Type="http://schemas.openxmlformats.org/officeDocument/2006/relationships/slide" Target="slide1.xml"/><Relationship Id="rId4" Type="http://schemas.openxmlformats.org/officeDocument/2006/relationships/image" Target="../media/image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4.xml"/><Relationship Id="rId5" Type="http://schemas.openxmlformats.org/officeDocument/2006/relationships/slide" Target="slide1.xml"/><Relationship Id="rId4" Type="http://schemas.openxmlformats.org/officeDocument/2006/relationships/image" Target="../media/image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4.xml"/><Relationship Id="rId6" Type="http://schemas.openxmlformats.org/officeDocument/2006/relationships/slide" Target="slide1.xml"/><Relationship Id="rId5" Type="http://schemas.openxmlformats.org/officeDocument/2006/relationships/image" Target="../media/image8.png"/><Relationship Id="rId4" Type="http://schemas.openxmlformats.org/officeDocument/2006/relationships/slide" Target="slide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emf"/><Relationship Id="rId1" Type="http://schemas.openxmlformats.org/officeDocument/2006/relationships/slideLayout" Target="../slideLayouts/slideLayout4.xml"/><Relationship Id="rId6" Type="http://schemas.openxmlformats.org/officeDocument/2006/relationships/slide" Target="slide1.xml"/><Relationship Id="rId5" Type="http://schemas.openxmlformats.org/officeDocument/2006/relationships/image" Target="../media/image8.png"/><Relationship Id="rId4" Type="http://schemas.openxmlformats.org/officeDocument/2006/relationships/slide" Target="slide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4.xml"/><Relationship Id="rId6" Type="http://schemas.openxmlformats.org/officeDocument/2006/relationships/slide" Target="slide1.xml"/><Relationship Id="rId5" Type="http://schemas.openxmlformats.org/officeDocument/2006/relationships/image" Target="../media/image8.png"/><Relationship Id="rId4" Type="http://schemas.openxmlformats.org/officeDocument/2006/relationships/slide" Target="slide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7" Type="http://schemas.openxmlformats.org/officeDocument/2006/relationships/slide" Target="slide1.xm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8.png"/><Relationship Id="rId5" Type="http://schemas.openxmlformats.org/officeDocument/2006/relationships/slide" Target="slide2.xml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slide" Target="slide1.xml"/><Relationship Id="rId3" Type="http://schemas.openxmlformats.org/officeDocument/2006/relationships/image" Target="../media/image10.png"/><Relationship Id="rId7" Type="http://schemas.openxmlformats.org/officeDocument/2006/relationships/image" Target="../media/image8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Relationship Id="rId6" Type="http://schemas.openxmlformats.org/officeDocument/2006/relationships/slide" Target="slide2.xml"/><Relationship Id="rId5" Type="http://schemas.openxmlformats.org/officeDocument/2006/relationships/image" Target="../media/image12.png"/><Relationship Id="rId4" Type="http://schemas.openxmlformats.org/officeDocument/2006/relationships/image" Target="../media/image11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slide" Target="slide1.xml"/><Relationship Id="rId3" Type="http://schemas.openxmlformats.org/officeDocument/2006/relationships/image" Target="../media/image14.png"/><Relationship Id="rId7" Type="http://schemas.openxmlformats.org/officeDocument/2006/relationships/image" Target="../media/image8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Relationship Id="rId6" Type="http://schemas.openxmlformats.org/officeDocument/2006/relationships/slide" Target="slide2.xml"/><Relationship Id="rId5" Type="http://schemas.openxmlformats.org/officeDocument/2006/relationships/image" Target="../media/image6.jpeg"/><Relationship Id="rId4" Type="http://schemas.openxmlformats.org/officeDocument/2006/relationships/image" Target="../media/image1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7" Type="http://schemas.openxmlformats.org/officeDocument/2006/relationships/slide" Target="slide1.xml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8.png"/><Relationship Id="rId5" Type="http://schemas.openxmlformats.org/officeDocument/2006/relationships/slide" Target="slide2.xml"/><Relationship Id="rId4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19.png"/><Relationship Id="rId7" Type="http://schemas.openxmlformats.org/officeDocument/2006/relationships/slide" Target="slide2.xml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6.jpeg"/><Relationship Id="rId5" Type="http://schemas.openxmlformats.org/officeDocument/2006/relationships/image" Target="../media/image21.jpeg"/><Relationship Id="rId4" Type="http://schemas.openxmlformats.org/officeDocument/2006/relationships/image" Target="../media/image20.png"/><Relationship Id="rId9" Type="http://schemas.openxmlformats.org/officeDocument/2006/relationships/slide" Target="slide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7" Type="http://schemas.openxmlformats.org/officeDocument/2006/relationships/slide" Target="slide1.xml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8.png"/><Relationship Id="rId5" Type="http://schemas.openxmlformats.org/officeDocument/2006/relationships/slide" Target="slide2.xml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" Target="slide2.xml"/><Relationship Id="rId1" Type="http://schemas.openxmlformats.org/officeDocument/2006/relationships/slideLayout" Target="../slideLayouts/slideLayout3.xml"/><Relationship Id="rId4" Type="http://schemas.openxmlformats.org/officeDocument/2006/relationships/slide" Target="slide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3.xml"/><Relationship Id="rId5" Type="http://schemas.openxmlformats.org/officeDocument/2006/relationships/slide" Target="slide1.xml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0" y="0"/>
            <a:ext cx="4067944" cy="424168"/>
            <a:chOff x="0" y="0"/>
            <a:chExt cx="3491880" cy="424168"/>
          </a:xfrm>
        </p:grpSpPr>
        <p:sp>
          <p:nvSpPr>
            <p:cNvPr id="4" name="矩形 3"/>
            <p:cNvSpPr/>
            <p:nvPr/>
          </p:nvSpPr>
          <p:spPr>
            <a:xfrm>
              <a:off x="0" y="0"/>
              <a:ext cx="3491880" cy="42416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kumimoji="1"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5" name="矩形 4"/>
            <p:cNvSpPr/>
            <p:nvPr/>
          </p:nvSpPr>
          <p:spPr>
            <a:xfrm flipH="1">
              <a:off x="0" y="66537"/>
              <a:ext cx="2771800" cy="252000"/>
            </a:xfrm>
            <a:prstGeom prst="rect">
              <a:avLst/>
            </a:prstGeom>
            <a:gradFill flip="none" rotWithShape="1">
              <a:gsLst>
                <a:gs pos="40000">
                  <a:schemeClr val="bg1"/>
                </a:gs>
                <a:gs pos="99000">
                  <a:schemeClr val="bg1">
                    <a:alpha val="0"/>
                  </a:schemeClr>
                </a:gs>
                <a:gs pos="77000">
                  <a:schemeClr val="bg1">
                    <a:alpha val="59000"/>
                  </a:schemeClr>
                </a:gs>
              </a:gsLst>
              <a:lin ang="108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kumimoji="1" lang="zh-CN" altLang="en-US">
                <a:solidFill>
                  <a:prstClr val="white"/>
                </a:solidFill>
              </a:endParaRPr>
            </a:p>
          </p:txBody>
        </p:sp>
        <p:grpSp>
          <p:nvGrpSpPr>
            <p:cNvPr id="6" name="组合 5"/>
            <p:cNvGrpSpPr/>
            <p:nvPr/>
          </p:nvGrpSpPr>
          <p:grpSpPr>
            <a:xfrm>
              <a:off x="0" y="51470"/>
              <a:ext cx="3275856" cy="276999"/>
              <a:chOff x="0" y="51470"/>
              <a:chExt cx="3275856" cy="276999"/>
            </a:xfrm>
          </p:grpSpPr>
          <p:sp>
            <p:nvSpPr>
              <p:cNvPr id="7" name="文本框 22"/>
              <p:cNvSpPr txBox="1"/>
              <p:nvPr/>
            </p:nvSpPr>
            <p:spPr>
              <a:xfrm>
                <a:off x="179512" y="51470"/>
                <a:ext cx="1875765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r>
                  <a:rPr kumimoji="1" lang="zh-CN" altLang="en-US" sz="1200" dirty="0">
                    <a:solidFill>
                      <a:prstClr val="black"/>
                    </a:solidFill>
                    <a:latin typeface="黑体" panose="02010609060101010101" pitchFamily="49" charset="-122"/>
                    <a:ea typeface="黑体" panose="02010609060101010101" pitchFamily="49" charset="-122"/>
                  </a:rPr>
                  <a:t>苏教</a:t>
                </a:r>
                <a:r>
                  <a:rPr kumimoji="1" lang="zh-CN" altLang="en-US" sz="1200" dirty="0" smtClean="0">
                    <a:solidFill>
                      <a:prstClr val="black"/>
                    </a:solidFill>
                    <a:latin typeface="黑体" panose="02010609060101010101" pitchFamily="49" charset="-122"/>
                    <a:ea typeface="黑体" panose="02010609060101010101" pitchFamily="49" charset="-122"/>
                  </a:rPr>
                  <a:t>版  </a:t>
                </a:r>
                <a:r>
                  <a:rPr kumimoji="1" lang="zh-CN" altLang="en-US" sz="1200" dirty="0">
                    <a:solidFill>
                      <a:prstClr val="black"/>
                    </a:solidFill>
                    <a:latin typeface="黑体" panose="02010609060101010101" pitchFamily="49" charset="-122"/>
                    <a:ea typeface="黑体" panose="02010609060101010101" pitchFamily="49" charset="-122"/>
                  </a:rPr>
                  <a:t>数学  五</a:t>
                </a:r>
                <a:r>
                  <a:rPr kumimoji="1" lang="zh-CN" altLang="en-US" sz="1200" dirty="0" smtClean="0">
                    <a:solidFill>
                      <a:prstClr val="black"/>
                    </a:solidFill>
                    <a:latin typeface="黑体" panose="02010609060101010101" pitchFamily="49" charset="-122"/>
                    <a:ea typeface="黑体" panose="02010609060101010101" pitchFamily="49" charset="-122"/>
                  </a:rPr>
                  <a:t>年级  </a:t>
                </a:r>
                <a:r>
                  <a:rPr kumimoji="1" lang="zh-CN" altLang="en-US" sz="1200" dirty="0">
                    <a:solidFill>
                      <a:prstClr val="black"/>
                    </a:solidFill>
                    <a:latin typeface="黑体" panose="02010609060101010101" pitchFamily="49" charset="-122"/>
                    <a:ea typeface="黑体" panose="02010609060101010101" pitchFamily="49" charset="-122"/>
                  </a:rPr>
                  <a:t>下册</a:t>
                </a:r>
              </a:p>
            </p:txBody>
          </p:sp>
          <p:cxnSp>
            <p:nvCxnSpPr>
              <p:cNvPr id="8" name="直线连接符 4"/>
              <p:cNvCxnSpPr/>
              <p:nvPr/>
            </p:nvCxnSpPr>
            <p:spPr>
              <a:xfrm>
                <a:off x="0" y="318537"/>
                <a:ext cx="3275856" cy="0"/>
              </a:xfrm>
              <a:prstGeom prst="line">
                <a:avLst/>
              </a:prstGeom>
              <a:ln w="15875" cmpd="sng">
                <a:gradFill flip="none" rotWithShape="1">
                  <a:gsLst>
                    <a:gs pos="10000">
                      <a:schemeClr val="accent1">
                        <a:lumMod val="0"/>
                        <a:lumOff val="100000"/>
                      </a:schemeClr>
                    </a:gs>
                    <a:gs pos="65000">
                      <a:schemeClr val="accent1">
                        <a:lumMod val="100000"/>
                      </a:schemeClr>
                    </a:gs>
                  </a:gsLst>
                  <a:lin ang="10800000" scaled="0"/>
                  <a:tileRect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9" name="单圆角矩形 8">
            <a:hlinkClick r:id="" action="ppaction://noaction"/>
          </p:cNvPr>
          <p:cNvSpPr/>
          <p:nvPr/>
        </p:nvSpPr>
        <p:spPr>
          <a:xfrm>
            <a:off x="5004488" y="3719576"/>
            <a:ext cx="1799760" cy="432048"/>
          </a:xfrm>
          <a:prstGeom prst="round1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kumimoji="1" lang="zh-CN" altLang="en-US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" name="单圆角矩形 9">
            <a:hlinkClick r:id="rId2" action="ppaction://hlinksldjump"/>
          </p:cNvPr>
          <p:cNvSpPr/>
          <p:nvPr/>
        </p:nvSpPr>
        <p:spPr>
          <a:xfrm>
            <a:off x="2195736" y="3719576"/>
            <a:ext cx="1799760" cy="432048"/>
          </a:xfrm>
          <a:prstGeom prst="round1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kumimoji="1" lang="zh-CN" altLang="en-US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" name="单圆角矩形 10">
            <a:hlinkClick r:id="rId3" action="ppaction://hlinksldjump"/>
          </p:cNvPr>
          <p:cNvSpPr/>
          <p:nvPr/>
        </p:nvSpPr>
        <p:spPr>
          <a:xfrm>
            <a:off x="5940152" y="3025309"/>
            <a:ext cx="1799760" cy="432048"/>
          </a:xfrm>
          <a:prstGeom prst="round1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kumimoji="1" lang="zh-CN" altLang="en-US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2" name="单圆角矩形 11">
            <a:hlinkClick r:id="rId4" action="ppaction://hlinksldjump"/>
          </p:cNvPr>
          <p:cNvSpPr/>
          <p:nvPr/>
        </p:nvSpPr>
        <p:spPr>
          <a:xfrm>
            <a:off x="3564328" y="3025309"/>
            <a:ext cx="1799760" cy="432048"/>
          </a:xfrm>
          <a:prstGeom prst="round1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kumimoji="1" lang="zh-CN" altLang="en-US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3" name="单圆角矩形 12">
            <a:hlinkClick r:id="rId5" action="ppaction://hlinksldjump"/>
          </p:cNvPr>
          <p:cNvSpPr/>
          <p:nvPr/>
        </p:nvSpPr>
        <p:spPr>
          <a:xfrm>
            <a:off x="1187624" y="3025309"/>
            <a:ext cx="1799760" cy="432048"/>
          </a:xfrm>
          <a:prstGeom prst="round1Rect">
            <a:avLst/>
          </a:prstGeom>
          <a:solidFill>
            <a:srgbClr val="ACBDF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kumimoji="1" lang="zh-CN" altLang="en-US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6106" y="1017067"/>
            <a:ext cx="9137894" cy="1777410"/>
          </a:xfrm>
          <a:prstGeom prst="rect">
            <a:avLst/>
          </a:prstGeom>
          <a:noFill/>
          <a:effectLst>
            <a:softEdge rad="0"/>
          </a:effectLst>
        </p:spPr>
        <p:txBody>
          <a:bodyPr wrap="square" lIns="68580" tIns="34290" rIns="68580" bIns="34290" rtlCol="0">
            <a:spAutoFit/>
          </a:bodyPr>
          <a:lstStyle/>
          <a:p>
            <a:pPr algn="ctr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5400" b="1" dirty="0" smtClean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圆的周长</a:t>
            </a:r>
            <a:endParaRPr lang="en-US" altLang="zh-CN" sz="5400" b="1" dirty="0">
              <a:solidFill>
                <a:prstClr val="black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宋体" panose="02010600030101010101" pitchFamily="2" charset="-122"/>
            </a:endParaRPr>
          </a:p>
          <a:p>
            <a:pPr algn="ctr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2000" b="1" dirty="0" smtClean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第</a:t>
            </a:r>
            <a:r>
              <a:rPr lang="en-US" altLang="zh-CN" sz="2000" b="1" dirty="0" smtClean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1</a:t>
            </a:r>
            <a:r>
              <a:rPr lang="zh-CN" altLang="en-US" sz="2000" b="1" dirty="0" smtClean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课时</a:t>
            </a:r>
          </a:p>
        </p:txBody>
      </p:sp>
      <p:pic>
        <p:nvPicPr>
          <p:cNvPr id="15" name="图片 5"/>
          <p:cNvPicPr>
            <a:picLocks noChangeAspect="1"/>
          </p:cNvPicPr>
          <p:nvPr/>
        </p:nvPicPr>
        <p:blipFill rotWithShape="1">
          <a:blip r:embed="rId6" cstate="email"/>
          <a:srcRect l="35500" r="32250" b="80044"/>
          <a:stretch>
            <a:fillRect/>
          </a:stretch>
        </p:blipFill>
        <p:spPr bwMode="auto">
          <a:xfrm flipH="1">
            <a:off x="1613654" y="4457278"/>
            <a:ext cx="321771" cy="2877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圆角矩形 15">
            <a:hlinkClick r:id="rId5" action="ppaction://hlinksldjump"/>
          </p:cNvPr>
          <p:cNvSpPr/>
          <p:nvPr/>
        </p:nvSpPr>
        <p:spPr>
          <a:xfrm>
            <a:off x="1209945" y="2952109"/>
            <a:ext cx="1669378" cy="578448"/>
          </a:xfrm>
          <a:prstGeom prst="roundRect">
            <a:avLst/>
          </a:prstGeom>
          <a:noFill/>
          <a:ln>
            <a:noFill/>
          </a:ln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zh-CN" altLang="en-US" sz="28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情境导入</a:t>
            </a:r>
          </a:p>
        </p:txBody>
      </p:sp>
      <p:sp>
        <p:nvSpPr>
          <p:cNvPr id="17" name="圆角矩形 16">
            <a:hlinkClick r:id="rId4" action="ppaction://hlinksldjump"/>
          </p:cNvPr>
          <p:cNvSpPr/>
          <p:nvPr/>
        </p:nvSpPr>
        <p:spPr>
          <a:xfrm>
            <a:off x="3624893" y="2932252"/>
            <a:ext cx="1674584" cy="578882"/>
          </a:xfrm>
          <a:prstGeom prst="roundRect">
            <a:avLst/>
          </a:prstGeom>
          <a:noFill/>
          <a:ln>
            <a:noFill/>
          </a:ln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zh-CN" altLang="en-US" sz="28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探究新知</a:t>
            </a:r>
          </a:p>
        </p:txBody>
      </p:sp>
      <p:sp>
        <p:nvSpPr>
          <p:cNvPr id="18" name="圆角矩形 17">
            <a:hlinkClick r:id="rId2" action="ppaction://hlinksldjump"/>
          </p:cNvPr>
          <p:cNvSpPr/>
          <p:nvPr/>
        </p:nvSpPr>
        <p:spPr>
          <a:xfrm>
            <a:off x="2247861" y="3649052"/>
            <a:ext cx="1674584" cy="578882"/>
          </a:xfrm>
          <a:prstGeom prst="roundRect">
            <a:avLst/>
          </a:prstGeom>
          <a:noFill/>
          <a:ln>
            <a:noFill/>
          </a:ln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zh-CN" altLang="en-US" sz="28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课堂小结</a:t>
            </a:r>
          </a:p>
        </p:txBody>
      </p:sp>
      <p:sp>
        <p:nvSpPr>
          <p:cNvPr id="19" name="圆角矩形 18">
            <a:hlinkClick r:id="rId3" action="ppaction://hlinksldjump"/>
          </p:cNvPr>
          <p:cNvSpPr/>
          <p:nvPr/>
        </p:nvSpPr>
        <p:spPr>
          <a:xfrm>
            <a:off x="5073757" y="3649052"/>
            <a:ext cx="1674584" cy="578882"/>
          </a:xfrm>
          <a:prstGeom prst="roundRect">
            <a:avLst/>
          </a:prstGeom>
          <a:noFill/>
          <a:ln>
            <a:noFill/>
          </a:ln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zh-CN" altLang="en-US" sz="28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课后作业</a:t>
            </a:r>
          </a:p>
        </p:txBody>
      </p:sp>
      <p:sp>
        <p:nvSpPr>
          <p:cNvPr id="20" name="矩形 19"/>
          <p:cNvSpPr/>
          <p:nvPr/>
        </p:nvSpPr>
        <p:spPr>
          <a:xfrm>
            <a:off x="912693" y="519703"/>
            <a:ext cx="653064" cy="684803"/>
          </a:xfrm>
          <a:prstGeom prst="rect">
            <a:avLst/>
          </a:prstGeom>
        </p:spPr>
        <p:txBody>
          <a:bodyPr wrap="none" lIns="68580" tIns="34290" rIns="68580" bIns="3429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zh-CN" altLang="en-US" sz="4000" dirty="0" smtClean="0">
                <a:solidFill>
                  <a:srgbClr val="0050AA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圆</a:t>
            </a:r>
            <a:endParaRPr lang="zh-CN" altLang="en-US" sz="4000" dirty="0">
              <a:solidFill>
                <a:srgbClr val="0050AA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21" name="圆角矩形 20">
            <a:hlinkClick r:id="rId7" action="ppaction://hlinksldjump"/>
          </p:cNvPr>
          <p:cNvSpPr/>
          <p:nvPr/>
        </p:nvSpPr>
        <p:spPr>
          <a:xfrm>
            <a:off x="6048388" y="2932252"/>
            <a:ext cx="1674584" cy="578882"/>
          </a:xfrm>
          <a:prstGeom prst="roundRect">
            <a:avLst/>
          </a:prstGeom>
          <a:noFill/>
          <a:ln>
            <a:noFill/>
          </a:ln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zh-CN" altLang="en-US" sz="28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课堂练习</a:t>
            </a:r>
          </a:p>
        </p:txBody>
      </p:sp>
      <p:pic>
        <p:nvPicPr>
          <p:cNvPr id="22" name="图片 5"/>
          <p:cNvPicPr>
            <a:picLocks noChangeAspect="1"/>
          </p:cNvPicPr>
          <p:nvPr/>
        </p:nvPicPr>
        <p:blipFill rotWithShape="1">
          <a:blip r:embed="rId6" cstate="email"/>
          <a:srcRect l="35500" r="32250" b="80044"/>
          <a:stretch>
            <a:fillRect/>
          </a:stretch>
        </p:blipFill>
        <p:spPr bwMode="auto">
          <a:xfrm>
            <a:off x="6780547" y="4413687"/>
            <a:ext cx="321771" cy="2877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23" name="组合 22"/>
          <p:cNvGrpSpPr/>
          <p:nvPr/>
        </p:nvGrpSpPr>
        <p:grpSpPr>
          <a:xfrm>
            <a:off x="231783" y="519703"/>
            <a:ext cx="654821" cy="683823"/>
            <a:chOff x="1306635" y="1404594"/>
            <a:chExt cx="654821" cy="683823"/>
          </a:xfrm>
        </p:grpSpPr>
        <p:pic>
          <p:nvPicPr>
            <p:cNvPr id="24" name="图片 23"/>
            <p:cNvPicPr>
              <a:picLocks noChangeAspect="1"/>
            </p:cNvPicPr>
            <p:nvPr/>
          </p:nvPicPr>
          <p:blipFill>
            <a:blip r:embed="rId8" cstate="email"/>
            <a:stretch>
              <a:fillRect/>
            </a:stretch>
          </p:blipFill>
          <p:spPr>
            <a:xfrm>
              <a:off x="1306635" y="1440417"/>
              <a:ext cx="654821" cy="648000"/>
            </a:xfrm>
            <a:prstGeom prst="rect">
              <a:avLst/>
            </a:prstGeom>
          </p:spPr>
        </p:pic>
        <p:sp>
          <p:nvSpPr>
            <p:cNvPr id="25" name="文本框 10"/>
            <p:cNvSpPr txBox="1"/>
            <p:nvPr/>
          </p:nvSpPr>
          <p:spPr>
            <a:xfrm>
              <a:off x="1428700" y="1404594"/>
              <a:ext cx="410690" cy="63094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r>
                <a:rPr kumimoji="1" lang="en-US" altLang="zh-CN" sz="3500" b="1" dirty="0" smtClean="0">
                  <a:solidFill>
                    <a:srgbClr val="0050AA"/>
                  </a:solidFill>
                  <a:latin typeface="宋体" panose="02010600030101010101" pitchFamily="2" charset="-122"/>
                  <a:ea typeface="宋体" panose="02010600030101010101" pitchFamily="2" charset="-122"/>
                </a:rPr>
                <a:t>6</a:t>
              </a:r>
              <a:endParaRPr kumimoji="1" lang="zh-CN" altLang="en-US" sz="3500" b="1" dirty="0">
                <a:solidFill>
                  <a:srgbClr val="0050AA"/>
                </a:solidFill>
                <a:latin typeface="宋体" panose="02010600030101010101" pitchFamily="2" charset="-122"/>
                <a:ea typeface="宋体" panose="02010600030101010101" pitchFamily="2" charset="-122"/>
              </a:endParaRPr>
            </a:p>
          </p:txBody>
        </p:sp>
      </p:grpSp>
      <p:sp>
        <p:nvSpPr>
          <p:cNvPr id="26" name="矩形 25"/>
          <p:cNvSpPr/>
          <p:nvPr/>
        </p:nvSpPr>
        <p:spPr>
          <a:xfrm>
            <a:off x="3072221" y="4337716"/>
            <a:ext cx="2779928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lvl="0" indent="-342900" algn="ctr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000" b="1" kern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WWW.PPT818.COM</a:t>
            </a:r>
            <a:endParaRPr lang="en-US" altLang="zh-CN" sz="2000" b="1" kern="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AutoShape 2" descr="http://img2.imgtn.bdimg.com/it/u=1049026395,1642732007&amp;fm=26&amp;gp=0.jpg"/>
          <p:cNvSpPr>
            <a:spLocks noChangeAspect="1" noChangeArrowheads="1"/>
          </p:cNvSpPr>
          <p:nvPr/>
        </p:nvSpPr>
        <p:spPr bwMode="auto">
          <a:xfrm>
            <a:off x="23813" y="428625"/>
            <a:ext cx="2286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/>
          <a:lstStyle/>
          <a:p>
            <a:endParaRPr lang="zh-CN" altLang="en-US">
              <a:latin typeface="Times New Roman" panose="02020603050405020304" pitchFamily="18" charset="0"/>
              <a:ea typeface="微软雅黑" panose="020B0503020204020204" pitchFamily="34" charset="-122"/>
            </a:endParaRPr>
          </a:p>
        </p:txBody>
      </p:sp>
      <p:sp>
        <p:nvSpPr>
          <p:cNvPr id="25" name="文本框 19"/>
          <p:cNvSpPr txBox="1">
            <a:spLocks noChangeArrowheads="1"/>
          </p:cNvSpPr>
          <p:nvPr/>
        </p:nvSpPr>
        <p:spPr bwMode="auto">
          <a:xfrm>
            <a:off x="433388" y="280988"/>
            <a:ext cx="1104900" cy="346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>
            <a:lvl1pPr>
              <a:defRPr sz="1400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</a:defRPr>
            </a:lvl5pPr>
            <a:lvl6pPr marL="2514600" indent="-228600" defTabSz="6858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</a:defRPr>
            </a:lvl6pPr>
            <a:lvl7pPr marL="2971800" indent="-228600" defTabSz="6858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</a:defRPr>
            </a:lvl7pPr>
            <a:lvl8pPr marL="3429000" indent="-228600" defTabSz="6858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</a:defRPr>
            </a:lvl8pPr>
            <a:lvl9pPr marL="3886200" indent="-228600" defTabSz="6858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</a:defRPr>
            </a:lvl9pPr>
          </a:lstStyle>
          <a:p>
            <a:r>
              <a:rPr lang="zh-CN" altLang="en-US" sz="1800" b="1">
                <a:solidFill>
                  <a:schemeClr val="bg1"/>
                </a:solidFill>
                <a:latin typeface="微软雅黑" panose="020B0503020204020204" pitchFamily="34" charset="-122"/>
              </a:rPr>
              <a:t>同步练习</a:t>
            </a:r>
          </a:p>
        </p:txBody>
      </p:sp>
      <p:pic>
        <p:nvPicPr>
          <p:cNvPr id="42" name="Picture 2" descr="D:\童晓芳\个人专业成长\各类撰稿\20180605路编1-6下册《课件》\课件专用人物图\16.jpg"/>
          <p:cNvPicPr>
            <a:picLocks noChangeAspect="1" noChangeArrowheads="1"/>
          </p:cNvPicPr>
          <p:nvPr/>
        </p:nvPicPr>
        <p:blipFill rotWithShape="1">
          <a:blip r:embed="rId2" cstate="email"/>
          <a:srcRect l="15324" t="8574" r="24207" b="17332"/>
          <a:stretch>
            <a:fillRect/>
          </a:stretch>
        </p:blipFill>
        <p:spPr bwMode="auto">
          <a:xfrm>
            <a:off x="6792468" y="3474726"/>
            <a:ext cx="1045029" cy="10230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" name="TextBox 22"/>
          <p:cNvSpPr txBox="1">
            <a:spLocks noChangeArrowheads="1"/>
          </p:cNvSpPr>
          <p:nvPr/>
        </p:nvSpPr>
        <p:spPr bwMode="auto">
          <a:xfrm>
            <a:off x="670054" y="1059569"/>
            <a:ext cx="744378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2400" b="1" dirty="0" smtClean="0">
                <a:latin typeface="楷体" panose="02010609060101010101" pitchFamily="49" charset="-122"/>
                <a:ea typeface="楷体" panose="02010609060101010101" pitchFamily="49" charset="-122"/>
                <a:sym typeface="宋体" panose="02010600030101010101" pitchFamily="2" charset="-122"/>
              </a:rPr>
              <a:t>1.</a:t>
            </a:r>
            <a:r>
              <a:rPr lang="zh-CN" altLang="en-US" sz="2400" b="1" dirty="0" smtClean="0">
                <a:latin typeface="楷体" panose="02010609060101010101" pitchFamily="49" charset="-122"/>
                <a:ea typeface="楷体" panose="02010609060101010101" pitchFamily="49" charset="-122"/>
                <a:sym typeface="宋体" panose="02010600030101010101" pitchFamily="2" charset="-122"/>
              </a:rPr>
              <a:t>一</a:t>
            </a:r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  <a:sym typeface="宋体" panose="02010600030101010101" pitchFamily="2" charset="-122"/>
              </a:rPr>
              <a:t>个圆形喷水池的半径是</a:t>
            </a:r>
            <a:r>
              <a:rPr lang="en-US" altLang="zh-CN" sz="2400" b="1" dirty="0">
                <a:latin typeface="楷体" panose="02010609060101010101" pitchFamily="49" charset="-122"/>
                <a:ea typeface="楷体" panose="02010609060101010101" pitchFamily="49" charset="-122"/>
                <a:sym typeface="宋体" panose="02010600030101010101" pitchFamily="2" charset="-122"/>
              </a:rPr>
              <a:t>14</a:t>
            </a:r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  <a:sym typeface="宋体" panose="02010600030101010101" pitchFamily="2" charset="-122"/>
              </a:rPr>
              <a:t>米。它的周长是多少米？</a:t>
            </a:r>
          </a:p>
        </p:txBody>
      </p:sp>
      <p:grpSp>
        <p:nvGrpSpPr>
          <p:cNvPr id="31" name="组合 30"/>
          <p:cNvGrpSpPr/>
          <p:nvPr/>
        </p:nvGrpSpPr>
        <p:grpSpPr bwMode="auto">
          <a:xfrm>
            <a:off x="2843808" y="1664830"/>
            <a:ext cx="2265362" cy="1410976"/>
            <a:chOff x="5122" y="3251"/>
            <a:chExt cx="3569" cy="2219"/>
          </a:xfrm>
        </p:grpSpPr>
        <p:sp>
          <p:nvSpPr>
            <p:cNvPr id="32" name="文本框 7"/>
            <p:cNvSpPr txBox="1">
              <a:spLocks noChangeArrowheads="1"/>
            </p:cNvSpPr>
            <p:nvPr/>
          </p:nvSpPr>
          <p:spPr bwMode="auto">
            <a:xfrm>
              <a:off x="5708" y="3251"/>
              <a:ext cx="2983" cy="129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r>
                <a:rPr lang="en-US" altLang="zh-CN" sz="2400" b="1" dirty="0">
                  <a:latin typeface="楷体" panose="02010609060101010101" pitchFamily="49" charset="-122"/>
                  <a:ea typeface="楷体" panose="02010609060101010101" pitchFamily="49" charset="-122"/>
                  <a:sym typeface="宋体" panose="02010600030101010101" pitchFamily="2" charset="-122"/>
                </a:rPr>
                <a:t>2</a:t>
              </a:r>
              <a:r>
                <a:rPr lang="zh-CN" altLang="en-US" sz="2400" b="1" dirty="0">
                  <a:latin typeface="楷体" panose="02010609060101010101" pitchFamily="49" charset="-122"/>
                  <a:ea typeface="楷体" panose="02010609060101010101" pitchFamily="49" charset="-122"/>
                  <a:sym typeface="宋体" panose="02010600030101010101" pitchFamily="2" charset="-122"/>
                </a:rPr>
                <a:t>×</a:t>
              </a:r>
              <a:r>
                <a:rPr lang="en-US" altLang="zh-CN" sz="2400" b="1" dirty="0">
                  <a:latin typeface="楷体" panose="02010609060101010101" pitchFamily="49" charset="-122"/>
                  <a:ea typeface="楷体" panose="02010609060101010101" pitchFamily="49" charset="-122"/>
                  <a:sym typeface="宋体" panose="02010600030101010101" pitchFamily="2" charset="-122"/>
                </a:rPr>
                <a:t>3.14</a:t>
              </a:r>
              <a:r>
                <a:rPr lang="zh-CN" altLang="en-US" sz="2400" b="1" dirty="0">
                  <a:latin typeface="楷体" panose="02010609060101010101" pitchFamily="49" charset="-122"/>
                  <a:ea typeface="楷体" panose="02010609060101010101" pitchFamily="49" charset="-122"/>
                  <a:sym typeface="宋体" panose="02010600030101010101" pitchFamily="2" charset="-122"/>
                </a:rPr>
                <a:t>×</a:t>
              </a:r>
              <a:r>
                <a:rPr lang="en-US" altLang="zh-CN" sz="2400" b="1" dirty="0">
                  <a:latin typeface="楷体" panose="02010609060101010101" pitchFamily="49" charset="-122"/>
                  <a:ea typeface="楷体" panose="02010609060101010101" pitchFamily="49" charset="-122"/>
                  <a:sym typeface="宋体" panose="02010600030101010101" pitchFamily="2" charset="-122"/>
                </a:rPr>
                <a:t>14</a:t>
              </a:r>
            </a:p>
            <a:p>
              <a:endParaRPr lang="en-US" altLang="zh-CN" sz="2400" b="1" dirty="0">
                <a:latin typeface="楷体" panose="02010609060101010101" pitchFamily="49" charset="-122"/>
                <a:ea typeface="楷体" panose="02010609060101010101" pitchFamily="49" charset="-122"/>
                <a:sym typeface="宋体" panose="02010600030101010101" pitchFamily="2" charset="-122"/>
              </a:endParaRPr>
            </a:p>
          </p:txBody>
        </p:sp>
        <p:sp>
          <p:nvSpPr>
            <p:cNvPr id="37" name="文本框 8"/>
            <p:cNvSpPr txBox="1">
              <a:spLocks noChangeArrowheads="1"/>
            </p:cNvSpPr>
            <p:nvPr/>
          </p:nvSpPr>
          <p:spPr bwMode="auto">
            <a:xfrm>
              <a:off x="5122" y="3971"/>
              <a:ext cx="2715" cy="7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r>
                <a:rPr lang="zh-CN" altLang="en-US" sz="2400" b="1" dirty="0">
                  <a:latin typeface="楷体" panose="02010609060101010101" pitchFamily="49" charset="-122"/>
                  <a:ea typeface="楷体" panose="02010609060101010101" pitchFamily="49" charset="-122"/>
                  <a:sym typeface="宋体" panose="02010600030101010101" pitchFamily="2" charset="-122"/>
                </a:rPr>
                <a:t>＝</a:t>
              </a:r>
              <a:r>
                <a:rPr lang="en-US" altLang="zh-CN" sz="2400" b="1" dirty="0">
                  <a:latin typeface="楷体" panose="02010609060101010101" pitchFamily="49" charset="-122"/>
                  <a:ea typeface="楷体" panose="02010609060101010101" pitchFamily="49" charset="-122"/>
                  <a:sym typeface="宋体" panose="02010600030101010101" pitchFamily="2" charset="-122"/>
                </a:rPr>
                <a:t>6.28</a:t>
              </a:r>
              <a:r>
                <a:rPr lang="zh-CN" altLang="en-US" sz="2400" b="1" dirty="0">
                  <a:latin typeface="楷体" panose="02010609060101010101" pitchFamily="49" charset="-122"/>
                  <a:ea typeface="楷体" panose="02010609060101010101" pitchFamily="49" charset="-122"/>
                  <a:sym typeface="宋体" panose="02010600030101010101" pitchFamily="2" charset="-122"/>
                </a:rPr>
                <a:t>×</a:t>
              </a:r>
              <a:r>
                <a:rPr lang="en-US" altLang="zh-CN" sz="2400" b="1" dirty="0">
                  <a:latin typeface="楷体" panose="02010609060101010101" pitchFamily="49" charset="-122"/>
                  <a:ea typeface="楷体" panose="02010609060101010101" pitchFamily="49" charset="-122"/>
                  <a:sym typeface="宋体" panose="02010600030101010101" pitchFamily="2" charset="-122"/>
                </a:rPr>
                <a:t>14</a:t>
              </a:r>
            </a:p>
          </p:txBody>
        </p:sp>
        <p:sp>
          <p:nvSpPr>
            <p:cNvPr id="38" name="文本框 9"/>
            <p:cNvSpPr txBox="1">
              <a:spLocks noChangeArrowheads="1"/>
            </p:cNvSpPr>
            <p:nvPr/>
          </p:nvSpPr>
          <p:spPr bwMode="auto">
            <a:xfrm>
              <a:off x="5122" y="4744"/>
              <a:ext cx="3443" cy="7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r>
                <a:rPr lang="zh-CN" altLang="en-US" sz="2400" b="1" dirty="0">
                  <a:latin typeface="楷体" panose="02010609060101010101" pitchFamily="49" charset="-122"/>
                  <a:ea typeface="楷体" panose="02010609060101010101" pitchFamily="49" charset="-122"/>
                  <a:sym typeface="宋体" panose="02010600030101010101" pitchFamily="2" charset="-122"/>
                </a:rPr>
                <a:t>＝</a:t>
              </a:r>
              <a:r>
                <a:rPr lang="en-US" altLang="zh-CN" sz="2400" b="1" dirty="0">
                  <a:latin typeface="楷体" panose="02010609060101010101" pitchFamily="49" charset="-122"/>
                  <a:ea typeface="楷体" panose="02010609060101010101" pitchFamily="49" charset="-122"/>
                  <a:sym typeface="宋体" panose="02010600030101010101" pitchFamily="2" charset="-122"/>
                </a:rPr>
                <a:t>87.</a:t>
              </a:r>
              <a:r>
                <a:rPr lang="en-US" altLang="zh-CN" sz="2400" b="1" dirty="0">
                  <a:latin typeface="楷体" panose="02010609060101010101" pitchFamily="49" charset="-122"/>
                  <a:ea typeface="楷体" panose="02010609060101010101" pitchFamily="49" charset="-122"/>
                </a:rPr>
                <a:t>92</a:t>
              </a:r>
              <a:r>
                <a:rPr lang="zh-CN" altLang="en-US" sz="2400" b="1" dirty="0">
                  <a:latin typeface="楷体" panose="02010609060101010101" pitchFamily="49" charset="-122"/>
                  <a:ea typeface="楷体" panose="02010609060101010101" pitchFamily="49" charset="-122"/>
                  <a:sym typeface="宋体" panose="02010600030101010101" pitchFamily="2" charset="-122"/>
                </a:rPr>
                <a:t>（米）</a:t>
              </a:r>
            </a:p>
          </p:txBody>
        </p:sp>
      </p:grpSp>
      <p:sp>
        <p:nvSpPr>
          <p:cNvPr id="39" name="TextBox 22"/>
          <p:cNvSpPr txBox="1">
            <a:spLocks noChangeArrowheads="1"/>
          </p:cNvSpPr>
          <p:nvPr/>
        </p:nvSpPr>
        <p:spPr bwMode="auto">
          <a:xfrm>
            <a:off x="2339752" y="3291830"/>
            <a:ext cx="39243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  <a:sym typeface="宋体" panose="02010600030101010101" pitchFamily="2" charset="-122"/>
              </a:rPr>
              <a:t>答：它的周长是</a:t>
            </a:r>
            <a:r>
              <a:rPr lang="en-US" altLang="zh-CN" sz="2400" b="1" dirty="0">
                <a:latin typeface="楷体" panose="02010609060101010101" pitchFamily="49" charset="-122"/>
                <a:ea typeface="楷体" panose="02010609060101010101" pitchFamily="49" charset="-122"/>
                <a:sym typeface="宋体" panose="02010600030101010101" pitchFamily="2" charset="-122"/>
              </a:rPr>
              <a:t>87.92</a:t>
            </a:r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  <a:sym typeface="宋体" panose="02010600030101010101" pitchFamily="2" charset="-122"/>
              </a:rPr>
              <a:t>米。</a:t>
            </a:r>
            <a:endParaRPr lang="en-US" altLang="zh-CN" sz="2400" b="1" dirty="0">
              <a:latin typeface="楷体" panose="02010609060101010101" pitchFamily="49" charset="-122"/>
              <a:ea typeface="楷体" panose="02010609060101010101" pitchFamily="49" charset="-122"/>
              <a:sym typeface="宋体" panose="02010600030101010101" pitchFamily="2" charset="-122"/>
            </a:endParaRPr>
          </a:p>
        </p:txBody>
      </p:sp>
      <p:pic>
        <p:nvPicPr>
          <p:cNvPr id="17" name="图片 16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192082" y="492072"/>
            <a:ext cx="366860" cy="456338"/>
          </a:xfrm>
          <a:prstGeom prst="rect">
            <a:avLst/>
          </a:prstGeom>
        </p:spPr>
      </p:pic>
      <p:sp>
        <p:nvSpPr>
          <p:cNvPr id="18" name="文本框 14"/>
          <p:cNvSpPr txBox="1"/>
          <p:nvPr/>
        </p:nvSpPr>
        <p:spPr>
          <a:xfrm>
            <a:off x="611560" y="411510"/>
            <a:ext cx="1847212" cy="561692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zh-CN" altLang="en-US" sz="3200" b="1" dirty="0">
                <a:solidFill>
                  <a:srgbClr val="875000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课堂</a:t>
            </a:r>
            <a:r>
              <a:rPr lang="zh-CN" altLang="en-US" sz="3200" b="1" dirty="0" smtClean="0">
                <a:solidFill>
                  <a:srgbClr val="875000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练习</a:t>
            </a:r>
            <a:endParaRPr lang="zh-CN" altLang="en-US" sz="3200" b="1" dirty="0">
              <a:solidFill>
                <a:srgbClr val="875000"/>
              </a:solidFill>
              <a:latin typeface="幼圆" panose="02010509060101010101" pitchFamily="49" charset="-122"/>
              <a:ea typeface="幼圆" panose="02010509060101010101" pitchFamily="49" charset="-122"/>
            </a:endParaRPr>
          </a:p>
        </p:txBody>
      </p:sp>
      <p:grpSp>
        <p:nvGrpSpPr>
          <p:cNvPr id="15" name="组合 14"/>
          <p:cNvGrpSpPr/>
          <p:nvPr/>
        </p:nvGrpSpPr>
        <p:grpSpPr>
          <a:xfrm>
            <a:off x="7812970" y="4471584"/>
            <a:ext cx="1105042" cy="370719"/>
            <a:chOff x="7643422" y="4681236"/>
            <a:chExt cx="1105042" cy="370719"/>
          </a:xfrm>
        </p:grpSpPr>
        <p:pic>
          <p:nvPicPr>
            <p:cNvPr id="16" name="图片 15">
              <a:hlinkClick r:id="rId4" action="ppaction://hlinksldjump"/>
            </p:cNvPr>
            <p:cNvPicPr>
              <a:picLocks noChangeAspect="1"/>
            </p:cNvPicPr>
            <p:nvPr/>
          </p:nvPicPr>
          <p:blipFill>
            <a:blip r:embed="rId5" cstate="email"/>
            <a:stretch>
              <a:fillRect/>
            </a:stretch>
          </p:blipFill>
          <p:spPr>
            <a:xfrm>
              <a:off x="7643422" y="4713389"/>
              <a:ext cx="1105042" cy="338566"/>
            </a:xfrm>
            <a:prstGeom prst="rect">
              <a:avLst/>
            </a:prstGeom>
          </p:spPr>
        </p:pic>
        <p:sp>
          <p:nvSpPr>
            <p:cNvPr id="19" name="文本框 26">
              <a:hlinkClick r:id="rId6" action="ppaction://hlinksldjump"/>
            </p:cNvPr>
            <p:cNvSpPr txBox="1"/>
            <p:nvPr/>
          </p:nvSpPr>
          <p:spPr>
            <a:xfrm>
              <a:off x="7763282" y="4681236"/>
              <a:ext cx="64633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zh-CN" altLang="en-US" sz="1800" dirty="0">
                  <a:latin typeface="黑体" panose="02010609060101010101" pitchFamily="49" charset="-122"/>
                  <a:ea typeface="黑体" panose="02010609060101010101" pitchFamily="49" charset="-122"/>
                </a:rPr>
                <a:t>返回</a:t>
              </a: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  <p:bldP spid="3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22"/>
          <p:cNvSpPr txBox="1">
            <a:spLocks noChangeArrowheads="1"/>
          </p:cNvSpPr>
          <p:nvPr/>
        </p:nvSpPr>
        <p:spPr bwMode="auto">
          <a:xfrm>
            <a:off x="323528" y="555526"/>
            <a:ext cx="7415287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en-US" sz="2800" b="1" dirty="0">
                <a:latin typeface="楷体" panose="02010609060101010101" pitchFamily="49" charset="-122"/>
                <a:ea typeface="楷体" panose="02010609060101010101" pitchFamily="49" charset="-122"/>
              </a:rPr>
              <a:t>2</a:t>
            </a:r>
            <a:r>
              <a:rPr lang="en-US" altLang="en-US" sz="28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.</a:t>
            </a:r>
            <a:r>
              <a:rPr lang="zh-CN" altLang="en-US" sz="28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计算下面各圆的周长</a:t>
            </a:r>
            <a:r>
              <a:rPr lang="zh-CN" altLang="en-US" sz="2800" b="1" dirty="0" smtClean="0">
                <a:latin typeface="楷体" panose="02010609060101010101" pitchFamily="49" charset="-122"/>
                <a:ea typeface="楷体" panose="02010609060101010101" pitchFamily="49" charset="-122"/>
                <a:sym typeface="宋体" panose="02010600030101010101" pitchFamily="2" charset="-122"/>
              </a:rPr>
              <a:t>。</a:t>
            </a:r>
            <a:endParaRPr lang="zh-CN" altLang="en-US" sz="2800" b="1" dirty="0">
              <a:latin typeface="楷体" panose="02010609060101010101" pitchFamily="49" charset="-122"/>
              <a:ea typeface="楷体" panose="02010609060101010101" pitchFamily="49" charset="-122"/>
              <a:sym typeface="宋体" panose="02010600030101010101" pitchFamily="2" charset="-122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164133" y="1131590"/>
            <a:ext cx="6694049" cy="18880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2" name="组合 11"/>
          <p:cNvGrpSpPr/>
          <p:nvPr/>
        </p:nvGrpSpPr>
        <p:grpSpPr bwMode="auto">
          <a:xfrm>
            <a:off x="3751944" y="3219822"/>
            <a:ext cx="2116200" cy="1410976"/>
            <a:chOff x="5122" y="3251"/>
            <a:chExt cx="3334" cy="2219"/>
          </a:xfrm>
        </p:grpSpPr>
        <p:sp>
          <p:nvSpPr>
            <p:cNvPr id="13" name="文本框 7"/>
            <p:cNvSpPr txBox="1">
              <a:spLocks noChangeArrowheads="1"/>
            </p:cNvSpPr>
            <p:nvPr/>
          </p:nvSpPr>
          <p:spPr bwMode="auto">
            <a:xfrm>
              <a:off x="5620" y="3251"/>
              <a:ext cx="2715" cy="13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r>
                <a:rPr lang="en-US" altLang="zh-CN" sz="2400" b="1" dirty="0">
                  <a:latin typeface="楷体" panose="02010609060101010101" pitchFamily="49" charset="-122"/>
                  <a:ea typeface="楷体" panose="02010609060101010101" pitchFamily="49" charset="-122"/>
                  <a:sym typeface="宋体" panose="02010600030101010101" pitchFamily="2" charset="-122"/>
                </a:rPr>
                <a:t>2</a:t>
              </a:r>
              <a:r>
                <a:rPr lang="zh-CN" altLang="en-US" sz="2400" b="1" dirty="0">
                  <a:latin typeface="楷体" panose="02010609060101010101" pitchFamily="49" charset="-122"/>
                  <a:ea typeface="楷体" panose="02010609060101010101" pitchFamily="49" charset="-122"/>
                  <a:sym typeface="宋体" panose="02010600030101010101" pitchFamily="2" charset="-122"/>
                </a:rPr>
                <a:t>×</a:t>
              </a:r>
              <a:r>
                <a:rPr lang="en-US" altLang="zh-CN" sz="2400" b="1" dirty="0">
                  <a:latin typeface="楷体" panose="02010609060101010101" pitchFamily="49" charset="-122"/>
                  <a:ea typeface="楷体" panose="02010609060101010101" pitchFamily="49" charset="-122"/>
                  <a:sym typeface="宋体" panose="02010600030101010101" pitchFamily="2" charset="-122"/>
                </a:rPr>
                <a:t>3.14</a:t>
              </a:r>
              <a:r>
                <a:rPr lang="zh-CN" altLang="en-US" sz="2400" b="1" dirty="0" smtClean="0">
                  <a:latin typeface="楷体" panose="02010609060101010101" pitchFamily="49" charset="-122"/>
                  <a:ea typeface="楷体" panose="02010609060101010101" pitchFamily="49" charset="-122"/>
                  <a:sym typeface="宋体" panose="02010600030101010101" pitchFamily="2" charset="-122"/>
                </a:rPr>
                <a:t>×</a:t>
              </a:r>
              <a:r>
                <a:rPr lang="en-US" altLang="zh-CN" sz="2400" b="1" dirty="0">
                  <a:latin typeface="楷体" panose="02010609060101010101" pitchFamily="49" charset="-122"/>
                  <a:ea typeface="楷体" panose="02010609060101010101" pitchFamily="49" charset="-122"/>
                  <a:sym typeface="宋体" panose="02010600030101010101" pitchFamily="2" charset="-122"/>
                </a:rPr>
                <a:t>2</a:t>
              </a:r>
            </a:p>
            <a:p>
              <a:endParaRPr lang="en-US" altLang="zh-CN" sz="2400" b="1" dirty="0">
                <a:latin typeface="楷体" panose="02010609060101010101" pitchFamily="49" charset="-122"/>
                <a:ea typeface="楷体" panose="02010609060101010101" pitchFamily="49" charset="-122"/>
                <a:sym typeface="宋体" panose="02010600030101010101" pitchFamily="2" charset="-122"/>
              </a:endParaRPr>
            </a:p>
          </p:txBody>
        </p:sp>
        <p:sp>
          <p:nvSpPr>
            <p:cNvPr id="17" name="文本框 8"/>
            <p:cNvSpPr txBox="1">
              <a:spLocks noChangeArrowheads="1"/>
            </p:cNvSpPr>
            <p:nvPr/>
          </p:nvSpPr>
          <p:spPr bwMode="auto">
            <a:xfrm>
              <a:off x="5122" y="3971"/>
              <a:ext cx="2473" cy="7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r>
                <a:rPr lang="zh-CN" altLang="en-US" sz="2400" b="1" dirty="0">
                  <a:latin typeface="楷体" panose="02010609060101010101" pitchFamily="49" charset="-122"/>
                  <a:ea typeface="楷体" panose="02010609060101010101" pitchFamily="49" charset="-122"/>
                  <a:sym typeface="宋体" panose="02010600030101010101" pitchFamily="2" charset="-122"/>
                </a:rPr>
                <a:t>＝</a:t>
              </a:r>
              <a:r>
                <a:rPr lang="en-US" altLang="zh-CN" sz="2400" b="1" dirty="0">
                  <a:latin typeface="楷体" panose="02010609060101010101" pitchFamily="49" charset="-122"/>
                  <a:ea typeface="楷体" panose="02010609060101010101" pitchFamily="49" charset="-122"/>
                  <a:sym typeface="宋体" panose="02010600030101010101" pitchFamily="2" charset="-122"/>
                </a:rPr>
                <a:t>6.28</a:t>
              </a:r>
              <a:r>
                <a:rPr lang="zh-CN" altLang="en-US" sz="2400" b="1" dirty="0" smtClean="0">
                  <a:latin typeface="楷体" panose="02010609060101010101" pitchFamily="49" charset="-122"/>
                  <a:ea typeface="楷体" panose="02010609060101010101" pitchFamily="49" charset="-122"/>
                  <a:sym typeface="宋体" panose="02010600030101010101" pitchFamily="2" charset="-122"/>
                </a:rPr>
                <a:t>×</a:t>
              </a:r>
              <a:r>
                <a:rPr lang="en-US" altLang="zh-CN" sz="2400" b="1" dirty="0">
                  <a:latin typeface="楷体" panose="02010609060101010101" pitchFamily="49" charset="-122"/>
                  <a:ea typeface="楷体" panose="02010609060101010101" pitchFamily="49" charset="-122"/>
                  <a:sym typeface="宋体" panose="02010600030101010101" pitchFamily="2" charset="-122"/>
                </a:rPr>
                <a:t>2</a:t>
              </a:r>
            </a:p>
          </p:txBody>
        </p:sp>
        <p:sp>
          <p:nvSpPr>
            <p:cNvPr id="18" name="文本框 9"/>
            <p:cNvSpPr txBox="1">
              <a:spLocks noChangeArrowheads="1"/>
            </p:cNvSpPr>
            <p:nvPr/>
          </p:nvSpPr>
          <p:spPr bwMode="auto">
            <a:xfrm>
              <a:off x="5122" y="4744"/>
              <a:ext cx="3334" cy="7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r>
                <a:rPr lang="zh-CN" altLang="en-US" sz="2400" b="1" dirty="0" smtClean="0">
                  <a:latin typeface="楷体" panose="02010609060101010101" pitchFamily="49" charset="-122"/>
                  <a:ea typeface="楷体" panose="02010609060101010101" pitchFamily="49" charset="-122"/>
                  <a:sym typeface="宋体" panose="02010600030101010101" pitchFamily="2" charset="-122"/>
                </a:rPr>
                <a:t>＝</a:t>
              </a:r>
              <a:r>
                <a:rPr lang="en-US" altLang="zh-CN" sz="2400" b="1" dirty="0" smtClean="0">
                  <a:latin typeface="楷体" panose="02010609060101010101" pitchFamily="49" charset="-122"/>
                  <a:ea typeface="楷体" panose="02010609060101010101" pitchFamily="49" charset="-122"/>
                  <a:sym typeface="宋体" panose="02010600030101010101" pitchFamily="2" charset="-122"/>
                </a:rPr>
                <a:t>12.56</a:t>
              </a:r>
              <a:r>
                <a:rPr lang="zh-CN" altLang="en-US" sz="2400" b="1" dirty="0" smtClean="0">
                  <a:latin typeface="楷体" panose="02010609060101010101" pitchFamily="49" charset="-122"/>
                  <a:ea typeface="楷体" panose="02010609060101010101" pitchFamily="49" charset="-122"/>
                  <a:sym typeface="宋体" panose="02010600030101010101" pitchFamily="2" charset="-122"/>
                </a:rPr>
                <a:t>（</a:t>
              </a:r>
              <a:r>
                <a:rPr lang="en-US" altLang="zh-CN" sz="2400" b="1" i="1" dirty="0" smtClean="0">
                  <a:latin typeface="Times New Roman" panose="02020603050405020304" pitchFamily="18" charset="0"/>
                  <a:ea typeface="楷体" panose="02010609060101010101" pitchFamily="49" charset="-122"/>
                  <a:cs typeface="Times New Roman" panose="02020603050405020304" pitchFamily="18" charset="0"/>
                  <a:sym typeface="宋体" panose="02010600030101010101" pitchFamily="2" charset="-122"/>
                </a:rPr>
                <a:t>m</a:t>
              </a:r>
              <a:r>
                <a:rPr lang="zh-CN" altLang="en-US" sz="2400" b="1" dirty="0" smtClean="0">
                  <a:latin typeface="楷体" panose="02010609060101010101" pitchFamily="49" charset="-122"/>
                  <a:ea typeface="楷体" panose="02010609060101010101" pitchFamily="49" charset="-122"/>
                  <a:sym typeface="宋体" panose="02010600030101010101" pitchFamily="2" charset="-122"/>
                </a:rPr>
                <a:t>）</a:t>
              </a:r>
              <a:endPara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  <a:sym typeface="宋体" panose="02010600030101010101" pitchFamily="2" charset="-122"/>
              </a:endParaRPr>
            </a:p>
          </p:txBody>
        </p:sp>
      </p:grpSp>
      <p:sp>
        <p:nvSpPr>
          <p:cNvPr id="19" name="文本框 7"/>
          <p:cNvSpPr txBox="1">
            <a:spLocks noChangeArrowheads="1"/>
          </p:cNvSpPr>
          <p:nvPr/>
        </p:nvSpPr>
        <p:spPr bwMode="auto">
          <a:xfrm>
            <a:off x="576075" y="3200152"/>
            <a:ext cx="3175869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2400" b="1" dirty="0" smtClean="0">
                <a:latin typeface="楷体" panose="02010609060101010101" pitchFamily="49" charset="-122"/>
                <a:ea typeface="楷体" panose="02010609060101010101" pitchFamily="49" charset="-122"/>
                <a:sym typeface="宋体" panose="02010600030101010101" pitchFamily="2" charset="-122"/>
              </a:rPr>
              <a:t>10</a:t>
            </a:r>
            <a:r>
              <a:rPr lang="zh-CN" altLang="en-US" sz="2400" b="1" dirty="0" smtClean="0">
                <a:latin typeface="楷体" panose="02010609060101010101" pitchFamily="49" charset="-122"/>
                <a:ea typeface="楷体" panose="02010609060101010101" pitchFamily="49" charset="-122"/>
                <a:sym typeface="宋体" panose="02010600030101010101" pitchFamily="2" charset="-122"/>
              </a:rPr>
              <a:t>×</a:t>
            </a:r>
            <a:r>
              <a:rPr lang="en-US" altLang="zh-CN" sz="2400" b="1" dirty="0" smtClean="0">
                <a:latin typeface="楷体" panose="02010609060101010101" pitchFamily="49" charset="-122"/>
                <a:ea typeface="楷体" panose="02010609060101010101" pitchFamily="49" charset="-122"/>
                <a:sym typeface="宋体" panose="02010600030101010101" pitchFamily="2" charset="-122"/>
              </a:rPr>
              <a:t>3.14=31.4</a:t>
            </a:r>
            <a:r>
              <a:rPr lang="zh-CN" altLang="en-US" sz="2400" b="1" dirty="0" smtClean="0">
                <a:latin typeface="楷体" panose="02010609060101010101" pitchFamily="49" charset="-122"/>
                <a:ea typeface="楷体" panose="02010609060101010101" pitchFamily="49" charset="-122"/>
                <a:sym typeface="宋体" panose="02010600030101010101" pitchFamily="2" charset="-122"/>
              </a:rPr>
              <a:t>（</a:t>
            </a:r>
            <a:r>
              <a:rPr lang="en-US" altLang="zh-CN" sz="2400" b="1" i="1" dirty="0" smtClean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  <a:sym typeface="宋体" panose="02010600030101010101" pitchFamily="2" charset="-122"/>
              </a:rPr>
              <a:t>cm</a:t>
            </a:r>
            <a:r>
              <a:rPr lang="zh-CN" altLang="en-US" sz="2400" b="1" dirty="0" smtClean="0">
                <a:latin typeface="楷体" panose="02010609060101010101" pitchFamily="49" charset="-122"/>
                <a:ea typeface="楷体" panose="02010609060101010101" pitchFamily="49" charset="-122"/>
                <a:sym typeface="宋体" panose="02010600030101010101" pitchFamily="2" charset="-122"/>
              </a:rPr>
              <a:t>）</a:t>
            </a:r>
            <a:endParaRPr lang="en-US" altLang="zh-CN" sz="2400" b="1" dirty="0">
              <a:latin typeface="楷体" panose="02010609060101010101" pitchFamily="49" charset="-122"/>
              <a:ea typeface="楷体" panose="02010609060101010101" pitchFamily="49" charset="-122"/>
              <a:sym typeface="宋体" panose="02010600030101010101" pitchFamily="2" charset="-122"/>
            </a:endParaRPr>
          </a:p>
        </p:txBody>
      </p:sp>
      <p:grpSp>
        <p:nvGrpSpPr>
          <p:cNvPr id="20" name="组合 19"/>
          <p:cNvGrpSpPr/>
          <p:nvPr/>
        </p:nvGrpSpPr>
        <p:grpSpPr bwMode="auto">
          <a:xfrm>
            <a:off x="6012160" y="3147814"/>
            <a:ext cx="2283135" cy="1410976"/>
            <a:chOff x="5122" y="3251"/>
            <a:chExt cx="3597" cy="2219"/>
          </a:xfrm>
        </p:grpSpPr>
        <p:sp>
          <p:nvSpPr>
            <p:cNvPr id="21" name="文本框 7"/>
            <p:cNvSpPr txBox="1">
              <a:spLocks noChangeArrowheads="1"/>
            </p:cNvSpPr>
            <p:nvPr/>
          </p:nvSpPr>
          <p:spPr bwMode="auto">
            <a:xfrm>
              <a:off x="5576" y="3251"/>
              <a:ext cx="2715" cy="13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r>
                <a:rPr lang="en-US" altLang="zh-CN" sz="2400" b="1" dirty="0">
                  <a:latin typeface="楷体" panose="02010609060101010101" pitchFamily="49" charset="-122"/>
                  <a:ea typeface="楷体" panose="02010609060101010101" pitchFamily="49" charset="-122"/>
                  <a:sym typeface="宋体" panose="02010600030101010101" pitchFamily="2" charset="-122"/>
                </a:rPr>
                <a:t>2</a:t>
              </a:r>
              <a:r>
                <a:rPr lang="zh-CN" altLang="en-US" sz="2400" b="1" dirty="0">
                  <a:latin typeface="楷体" panose="02010609060101010101" pitchFamily="49" charset="-122"/>
                  <a:ea typeface="楷体" panose="02010609060101010101" pitchFamily="49" charset="-122"/>
                  <a:sym typeface="宋体" panose="02010600030101010101" pitchFamily="2" charset="-122"/>
                </a:rPr>
                <a:t>×</a:t>
              </a:r>
              <a:r>
                <a:rPr lang="en-US" altLang="zh-CN" sz="2400" b="1" dirty="0">
                  <a:latin typeface="楷体" panose="02010609060101010101" pitchFamily="49" charset="-122"/>
                  <a:ea typeface="楷体" panose="02010609060101010101" pitchFamily="49" charset="-122"/>
                  <a:sym typeface="宋体" panose="02010600030101010101" pitchFamily="2" charset="-122"/>
                </a:rPr>
                <a:t>3.14</a:t>
              </a:r>
              <a:r>
                <a:rPr lang="zh-CN" altLang="en-US" sz="2400" b="1" dirty="0" smtClean="0">
                  <a:latin typeface="楷体" panose="02010609060101010101" pitchFamily="49" charset="-122"/>
                  <a:ea typeface="楷体" panose="02010609060101010101" pitchFamily="49" charset="-122"/>
                  <a:sym typeface="宋体" panose="02010600030101010101" pitchFamily="2" charset="-122"/>
                </a:rPr>
                <a:t>×</a:t>
              </a:r>
              <a:r>
                <a:rPr lang="en-US" altLang="zh-CN" sz="2400" b="1" dirty="0" smtClean="0">
                  <a:latin typeface="楷体" panose="02010609060101010101" pitchFamily="49" charset="-122"/>
                  <a:ea typeface="楷体" panose="02010609060101010101" pitchFamily="49" charset="-122"/>
                  <a:sym typeface="宋体" panose="02010600030101010101" pitchFamily="2" charset="-122"/>
                </a:rPr>
                <a:t>3</a:t>
              </a:r>
              <a:endParaRPr lang="en-US" altLang="zh-CN" sz="2400" b="1" dirty="0">
                <a:latin typeface="楷体" panose="02010609060101010101" pitchFamily="49" charset="-122"/>
                <a:ea typeface="楷体" panose="02010609060101010101" pitchFamily="49" charset="-122"/>
                <a:sym typeface="宋体" panose="02010600030101010101" pitchFamily="2" charset="-122"/>
              </a:endParaRPr>
            </a:p>
            <a:p>
              <a:endParaRPr lang="en-US" altLang="zh-CN" sz="2400" b="1" dirty="0">
                <a:latin typeface="楷体" panose="02010609060101010101" pitchFamily="49" charset="-122"/>
                <a:ea typeface="楷体" panose="02010609060101010101" pitchFamily="49" charset="-122"/>
                <a:sym typeface="宋体" panose="02010600030101010101" pitchFamily="2" charset="-122"/>
              </a:endParaRPr>
            </a:p>
          </p:txBody>
        </p:sp>
        <p:sp>
          <p:nvSpPr>
            <p:cNvPr id="22" name="文本框 8"/>
            <p:cNvSpPr txBox="1">
              <a:spLocks noChangeArrowheads="1"/>
            </p:cNvSpPr>
            <p:nvPr/>
          </p:nvSpPr>
          <p:spPr bwMode="auto">
            <a:xfrm>
              <a:off x="5122" y="3971"/>
              <a:ext cx="2473" cy="7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r>
                <a:rPr lang="zh-CN" altLang="en-US" sz="2400" b="1" dirty="0">
                  <a:latin typeface="楷体" panose="02010609060101010101" pitchFamily="49" charset="-122"/>
                  <a:ea typeface="楷体" panose="02010609060101010101" pitchFamily="49" charset="-122"/>
                  <a:sym typeface="宋体" panose="02010600030101010101" pitchFamily="2" charset="-122"/>
                </a:rPr>
                <a:t>＝</a:t>
              </a:r>
              <a:r>
                <a:rPr lang="en-US" altLang="zh-CN" sz="2400" b="1" dirty="0">
                  <a:latin typeface="楷体" panose="02010609060101010101" pitchFamily="49" charset="-122"/>
                  <a:ea typeface="楷体" panose="02010609060101010101" pitchFamily="49" charset="-122"/>
                  <a:sym typeface="宋体" panose="02010600030101010101" pitchFamily="2" charset="-122"/>
                </a:rPr>
                <a:t>6.28</a:t>
              </a:r>
              <a:r>
                <a:rPr lang="zh-CN" altLang="en-US" sz="2400" b="1" dirty="0" smtClean="0">
                  <a:latin typeface="楷体" panose="02010609060101010101" pitchFamily="49" charset="-122"/>
                  <a:ea typeface="楷体" panose="02010609060101010101" pitchFamily="49" charset="-122"/>
                  <a:sym typeface="宋体" panose="02010600030101010101" pitchFamily="2" charset="-122"/>
                </a:rPr>
                <a:t>×</a:t>
              </a:r>
              <a:r>
                <a:rPr lang="en-US" altLang="zh-CN" sz="2400" b="1" dirty="0" smtClean="0">
                  <a:latin typeface="楷体" panose="02010609060101010101" pitchFamily="49" charset="-122"/>
                  <a:ea typeface="楷体" panose="02010609060101010101" pitchFamily="49" charset="-122"/>
                  <a:sym typeface="宋体" panose="02010600030101010101" pitchFamily="2" charset="-122"/>
                </a:rPr>
                <a:t>3</a:t>
              </a:r>
              <a:endParaRPr lang="en-US" altLang="zh-CN" sz="2400" b="1" dirty="0">
                <a:latin typeface="楷体" panose="02010609060101010101" pitchFamily="49" charset="-122"/>
                <a:ea typeface="楷体" panose="02010609060101010101" pitchFamily="49" charset="-122"/>
                <a:sym typeface="宋体" panose="02010600030101010101" pitchFamily="2" charset="-122"/>
              </a:endParaRPr>
            </a:p>
          </p:txBody>
        </p:sp>
        <p:sp>
          <p:nvSpPr>
            <p:cNvPr id="23" name="文本框 9"/>
            <p:cNvSpPr txBox="1">
              <a:spLocks noChangeArrowheads="1"/>
            </p:cNvSpPr>
            <p:nvPr/>
          </p:nvSpPr>
          <p:spPr bwMode="auto">
            <a:xfrm>
              <a:off x="5122" y="4744"/>
              <a:ext cx="3597" cy="7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r>
                <a:rPr lang="zh-CN" altLang="en-US" sz="2400" b="1" dirty="0" smtClean="0">
                  <a:latin typeface="楷体" panose="02010609060101010101" pitchFamily="49" charset="-122"/>
                  <a:ea typeface="楷体" panose="02010609060101010101" pitchFamily="49" charset="-122"/>
                  <a:sym typeface="宋体" panose="02010600030101010101" pitchFamily="2" charset="-122"/>
                </a:rPr>
                <a:t>＝</a:t>
              </a:r>
              <a:r>
                <a:rPr lang="en-US" altLang="zh-CN" sz="2400" b="1" dirty="0" smtClean="0">
                  <a:latin typeface="楷体" panose="02010609060101010101" pitchFamily="49" charset="-122"/>
                  <a:ea typeface="楷体" panose="02010609060101010101" pitchFamily="49" charset="-122"/>
                  <a:sym typeface="宋体" panose="02010600030101010101" pitchFamily="2" charset="-122"/>
                </a:rPr>
                <a:t>18.84</a:t>
              </a:r>
              <a:r>
                <a:rPr lang="zh-CN" altLang="en-US" sz="2400" b="1" dirty="0" smtClean="0">
                  <a:latin typeface="楷体" panose="02010609060101010101" pitchFamily="49" charset="-122"/>
                  <a:ea typeface="楷体" panose="02010609060101010101" pitchFamily="49" charset="-122"/>
                  <a:sym typeface="宋体" panose="02010600030101010101" pitchFamily="2" charset="-122"/>
                </a:rPr>
                <a:t>（</a:t>
              </a:r>
              <a:r>
                <a:rPr lang="en-US" altLang="zh-CN" sz="2400" b="1" i="1" dirty="0" err="1" smtClean="0">
                  <a:latin typeface="Times New Roman" panose="02020603050405020304" pitchFamily="18" charset="0"/>
                  <a:ea typeface="楷体" panose="02010609060101010101" pitchFamily="49" charset="-122"/>
                  <a:cs typeface="Times New Roman" panose="02020603050405020304" pitchFamily="18" charset="0"/>
                  <a:sym typeface="宋体" panose="02010600030101010101" pitchFamily="2" charset="-122"/>
                </a:rPr>
                <a:t>dm</a:t>
              </a:r>
              <a:r>
                <a:rPr lang="zh-CN" altLang="en-US" sz="2400" b="1" dirty="0" smtClean="0">
                  <a:latin typeface="楷体" panose="02010609060101010101" pitchFamily="49" charset="-122"/>
                  <a:ea typeface="楷体" panose="02010609060101010101" pitchFamily="49" charset="-122"/>
                  <a:sym typeface="宋体" panose="02010600030101010101" pitchFamily="2" charset="-122"/>
                </a:rPr>
                <a:t>）</a:t>
              </a:r>
              <a:endPara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  <a:sym typeface="宋体" panose="02010600030101010101" pitchFamily="2" charset="-122"/>
              </a:endParaRPr>
            </a:p>
          </p:txBody>
        </p:sp>
      </p:grpSp>
      <p:grpSp>
        <p:nvGrpSpPr>
          <p:cNvPr id="15" name="组合 14"/>
          <p:cNvGrpSpPr/>
          <p:nvPr/>
        </p:nvGrpSpPr>
        <p:grpSpPr>
          <a:xfrm>
            <a:off x="7812970" y="4471584"/>
            <a:ext cx="1105042" cy="370719"/>
            <a:chOff x="7643422" y="4681236"/>
            <a:chExt cx="1105042" cy="370719"/>
          </a:xfrm>
        </p:grpSpPr>
        <p:pic>
          <p:nvPicPr>
            <p:cNvPr id="24" name="图片 23">
              <a:hlinkClick r:id="rId3" action="ppaction://hlinksldjump"/>
            </p:cNvPr>
            <p:cNvPicPr>
              <a:picLocks noChangeAspect="1"/>
            </p:cNvPicPr>
            <p:nvPr/>
          </p:nvPicPr>
          <p:blipFill>
            <a:blip r:embed="rId4" cstate="email"/>
            <a:stretch>
              <a:fillRect/>
            </a:stretch>
          </p:blipFill>
          <p:spPr>
            <a:xfrm>
              <a:off x="7643422" y="4713389"/>
              <a:ext cx="1105042" cy="338566"/>
            </a:xfrm>
            <a:prstGeom prst="rect">
              <a:avLst/>
            </a:prstGeom>
          </p:spPr>
        </p:pic>
        <p:sp>
          <p:nvSpPr>
            <p:cNvPr id="25" name="文本框 26">
              <a:hlinkClick r:id="rId5" action="ppaction://hlinksldjump"/>
            </p:cNvPr>
            <p:cNvSpPr txBox="1"/>
            <p:nvPr/>
          </p:nvSpPr>
          <p:spPr>
            <a:xfrm>
              <a:off x="7763282" y="4681236"/>
              <a:ext cx="64633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zh-CN" altLang="en-US" sz="1800" dirty="0">
                  <a:latin typeface="黑体" panose="02010609060101010101" pitchFamily="49" charset="-122"/>
                  <a:ea typeface="黑体" panose="02010609060101010101" pitchFamily="49" charset="-122"/>
                </a:rPr>
                <a:t>返回</a:t>
              </a: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AutoShape 2" descr="http://img2.imgtn.bdimg.com/it/u=1049026395,1642732007&amp;fm=26&amp;gp=0.jpg"/>
          <p:cNvSpPr>
            <a:spLocks noChangeAspect="1" noChangeArrowheads="1"/>
          </p:cNvSpPr>
          <p:nvPr/>
        </p:nvSpPr>
        <p:spPr bwMode="auto">
          <a:xfrm>
            <a:off x="23813" y="428625"/>
            <a:ext cx="2286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/>
          <a:lstStyle/>
          <a:p>
            <a:endParaRPr lang="zh-CN" altLang="en-US">
              <a:latin typeface="Times New Roman" panose="02020603050405020304" pitchFamily="18" charset="0"/>
              <a:ea typeface="微软雅黑" panose="020B0503020204020204" pitchFamily="34" charset="-122"/>
            </a:endParaRPr>
          </a:p>
        </p:txBody>
      </p:sp>
      <p:sp>
        <p:nvSpPr>
          <p:cNvPr id="49154" name="文本框 19"/>
          <p:cNvSpPr txBox="1">
            <a:spLocks noChangeArrowheads="1"/>
          </p:cNvSpPr>
          <p:nvPr/>
        </p:nvSpPr>
        <p:spPr bwMode="auto">
          <a:xfrm>
            <a:off x="433388" y="280988"/>
            <a:ext cx="1104900" cy="346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>
            <a:lvl1pPr>
              <a:defRPr sz="1400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</a:defRPr>
            </a:lvl5pPr>
            <a:lvl6pPr marL="2514600" indent="-228600" defTabSz="6858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</a:defRPr>
            </a:lvl6pPr>
            <a:lvl7pPr marL="2971800" indent="-228600" defTabSz="6858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</a:defRPr>
            </a:lvl7pPr>
            <a:lvl8pPr marL="3429000" indent="-228600" defTabSz="6858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</a:defRPr>
            </a:lvl8pPr>
            <a:lvl9pPr marL="3886200" indent="-228600" defTabSz="6858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</a:defRPr>
            </a:lvl9pPr>
          </a:lstStyle>
          <a:p>
            <a:r>
              <a:rPr lang="zh-CN" altLang="en-US" sz="1800" b="1">
                <a:solidFill>
                  <a:schemeClr val="bg1"/>
                </a:solidFill>
                <a:latin typeface="微软雅黑" panose="020B0503020204020204" pitchFamily="34" charset="-122"/>
              </a:rPr>
              <a:t>同步练习</a:t>
            </a:r>
          </a:p>
        </p:txBody>
      </p:sp>
      <p:sp>
        <p:nvSpPr>
          <p:cNvPr id="36" name="TextBox 22"/>
          <p:cNvSpPr txBox="1">
            <a:spLocks noChangeArrowheads="1"/>
          </p:cNvSpPr>
          <p:nvPr/>
        </p:nvSpPr>
        <p:spPr bwMode="auto">
          <a:xfrm>
            <a:off x="341852" y="622329"/>
            <a:ext cx="7812088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en-US" altLang="zh-CN" sz="28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3.</a:t>
            </a:r>
            <a:r>
              <a:rPr lang="zh-CN" altLang="en-US" sz="28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计算各圆的周长</a:t>
            </a:r>
            <a:r>
              <a:rPr lang="zh-CN" altLang="en-US" sz="2800" b="1" dirty="0" smtClean="0">
                <a:latin typeface="楷体" panose="02010609060101010101" pitchFamily="49" charset="-122"/>
                <a:ea typeface="楷体" panose="02010609060101010101" pitchFamily="49" charset="-122"/>
                <a:sym typeface="宋体" panose="02010600030101010101" pitchFamily="2" charset="-122"/>
              </a:rPr>
              <a:t>。</a:t>
            </a:r>
            <a:endParaRPr lang="zh-CN" altLang="en-US" sz="2800" b="1" dirty="0">
              <a:latin typeface="楷体" panose="02010609060101010101" pitchFamily="49" charset="-122"/>
              <a:ea typeface="楷体" panose="02010609060101010101" pitchFamily="49" charset="-122"/>
              <a:sym typeface="宋体" panose="02010600030101010101" pitchFamily="2" charset="-122"/>
            </a:endParaRPr>
          </a:p>
        </p:txBody>
      </p:sp>
      <p:pic>
        <p:nvPicPr>
          <p:cNvPr id="25" name="Picture 2" descr="D:\童晓芳\个人专业成长\各类撰稿\20180605路编1-6下册《课件》\课件专用人物图\16.jpg"/>
          <p:cNvPicPr>
            <a:picLocks noChangeAspect="1" noChangeArrowheads="1"/>
          </p:cNvPicPr>
          <p:nvPr/>
        </p:nvPicPr>
        <p:blipFill rotWithShape="1">
          <a:blip r:embed="rId2" cstate="email"/>
          <a:srcRect l="15324" t="8574" r="24207" b="17332"/>
          <a:stretch>
            <a:fillRect/>
          </a:stretch>
        </p:blipFill>
        <p:spPr bwMode="auto">
          <a:xfrm>
            <a:off x="7740352" y="3177431"/>
            <a:ext cx="1045029" cy="10230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899592" y="1347614"/>
            <a:ext cx="25202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i="1" dirty="0" smtClean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d </a:t>
            </a:r>
            <a:r>
              <a:rPr lang="en-US" altLang="zh-CN" sz="24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= 5</a:t>
            </a:r>
            <a:r>
              <a:rPr lang="en-US" altLang="zh-CN" sz="2400" b="1" i="1" dirty="0" smtClean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cm</a:t>
            </a:r>
            <a:endParaRPr lang="zh-CN" altLang="en-US" sz="2400" b="1" i="1" dirty="0"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899592" y="2038077"/>
            <a:ext cx="25202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i="1" dirty="0" smtClean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d </a:t>
            </a:r>
            <a:r>
              <a:rPr lang="en-US" altLang="zh-CN" sz="24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= 3.5</a:t>
            </a:r>
            <a:r>
              <a:rPr lang="en-US" altLang="zh-CN" sz="2400" b="1" i="1" dirty="0" smtClean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cm</a:t>
            </a:r>
            <a:endParaRPr lang="zh-CN" altLang="en-US" sz="2400" b="1" i="1" dirty="0"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899592" y="2715766"/>
            <a:ext cx="25202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i="1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r</a:t>
            </a:r>
            <a:r>
              <a:rPr lang="en-US" altLang="zh-CN" sz="2400" b="1" i="1" dirty="0" smtClean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 </a:t>
            </a:r>
            <a:r>
              <a:rPr lang="en-US" altLang="zh-CN" sz="24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= 4</a:t>
            </a:r>
            <a:r>
              <a:rPr lang="en-US" altLang="zh-CN" sz="2400" b="1" i="1" dirty="0" smtClean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cm</a:t>
            </a:r>
            <a:endParaRPr lang="zh-CN" altLang="en-US" sz="2400" b="1" i="1" dirty="0"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899592" y="3435846"/>
            <a:ext cx="25202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i="1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r</a:t>
            </a:r>
            <a:r>
              <a:rPr lang="en-US" altLang="zh-CN" sz="2400" b="1" i="1" dirty="0" smtClean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 </a:t>
            </a:r>
            <a:r>
              <a:rPr lang="en-US" altLang="zh-CN" sz="24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= 1.2</a:t>
            </a:r>
            <a:r>
              <a:rPr lang="en-US" altLang="zh-CN" sz="2400" b="1" i="1" dirty="0" smtClean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cm</a:t>
            </a:r>
            <a:endParaRPr lang="zh-CN" altLang="en-US" sz="2400" b="1" i="1" dirty="0"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3419872" y="1347614"/>
            <a:ext cx="3600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3.14</a:t>
            </a:r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  <a:sym typeface="宋体" panose="02010600030101010101" pitchFamily="2" charset="-122"/>
              </a:rPr>
              <a:t> × </a:t>
            </a:r>
            <a:r>
              <a:rPr lang="en-US" altLang="zh-CN" sz="24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5 = 15.7(</a:t>
            </a:r>
            <a:r>
              <a:rPr lang="en-US" altLang="zh-CN" sz="2400" b="1" i="1" dirty="0" smtClean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cm</a:t>
            </a:r>
            <a:r>
              <a:rPr lang="en-US" altLang="zh-CN" sz="24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)</a:t>
            </a:r>
            <a:endParaRPr lang="zh-CN" altLang="en-US" sz="2400" b="1" i="1" dirty="0"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3419872" y="2038077"/>
            <a:ext cx="38164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3.14</a:t>
            </a:r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  <a:sym typeface="宋体" panose="02010600030101010101" pitchFamily="2" charset="-122"/>
              </a:rPr>
              <a:t> × </a:t>
            </a:r>
            <a:r>
              <a:rPr lang="en-US" altLang="zh-CN" sz="2400" b="1" dirty="0" smtClean="0">
                <a:latin typeface="楷体" panose="02010609060101010101" pitchFamily="49" charset="-122"/>
                <a:ea typeface="楷体" panose="02010609060101010101" pitchFamily="49" charset="-122"/>
                <a:sym typeface="宋体" panose="02010600030101010101" pitchFamily="2" charset="-122"/>
              </a:rPr>
              <a:t>3.</a:t>
            </a:r>
            <a:r>
              <a:rPr lang="en-US" altLang="zh-CN" sz="24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5 = 10.99(</a:t>
            </a:r>
            <a:r>
              <a:rPr lang="en-US" altLang="zh-CN" sz="2400" b="1" i="1" dirty="0" err="1" smtClean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dm</a:t>
            </a:r>
            <a:r>
              <a:rPr lang="en-US" altLang="zh-CN" sz="24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)</a:t>
            </a:r>
            <a:endParaRPr lang="zh-CN" altLang="en-US" sz="2400" b="1" i="1" dirty="0"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3491880" y="2715766"/>
            <a:ext cx="41044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2</a:t>
            </a:r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  <a:sym typeface="宋体" panose="02010600030101010101" pitchFamily="2" charset="-122"/>
              </a:rPr>
              <a:t> × </a:t>
            </a:r>
            <a:r>
              <a:rPr lang="en-US" altLang="zh-CN" sz="24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3.14</a:t>
            </a:r>
            <a:r>
              <a:rPr lang="zh-CN" altLang="en-US" sz="2400" b="1" dirty="0" smtClean="0">
                <a:latin typeface="楷体" panose="02010609060101010101" pitchFamily="49" charset="-122"/>
                <a:ea typeface="楷体" panose="02010609060101010101" pitchFamily="49" charset="-122"/>
                <a:sym typeface="宋体" panose="02010600030101010101" pitchFamily="2" charset="-122"/>
              </a:rPr>
              <a:t> × </a:t>
            </a:r>
            <a:r>
              <a:rPr lang="en-US" altLang="zh-CN" sz="2400" b="1" dirty="0" smtClean="0">
                <a:latin typeface="楷体" panose="02010609060101010101" pitchFamily="49" charset="-122"/>
                <a:ea typeface="楷体" panose="02010609060101010101" pitchFamily="49" charset="-122"/>
                <a:sym typeface="宋体" panose="02010600030101010101" pitchFamily="2" charset="-122"/>
              </a:rPr>
              <a:t>4 </a:t>
            </a:r>
            <a:r>
              <a:rPr lang="en-US" altLang="zh-CN" sz="24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= 25.12(</a:t>
            </a:r>
            <a:r>
              <a:rPr lang="en-US" altLang="zh-CN" sz="2400" b="1" i="1" dirty="0" smtClean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cm</a:t>
            </a:r>
            <a:r>
              <a:rPr lang="en-US" altLang="zh-CN" sz="24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)</a:t>
            </a:r>
            <a:endParaRPr lang="zh-CN" altLang="en-US" sz="2400" b="1" i="1" dirty="0"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3491879" y="3406229"/>
            <a:ext cx="444603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2</a:t>
            </a:r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  <a:sym typeface="宋体" panose="02010600030101010101" pitchFamily="2" charset="-122"/>
              </a:rPr>
              <a:t> × </a:t>
            </a:r>
            <a:r>
              <a:rPr lang="en-US" altLang="zh-CN" sz="24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3.14</a:t>
            </a:r>
            <a:r>
              <a:rPr lang="zh-CN" altLang="en-US" sz="2400" b="1" dirty="0" smtClean="0">
                <a:latin typeface="楷体" panose="02010609060101010101" pitchFamily="49" charset="-122"/>
                <a:ea typeface="楷体" panose="02010609060101010101" pitchFamily="49" charset="-122"/>
                <a:sym typeface="宋体" panose="02010600030101010101" pitchFamily="2" charset="-122"/>
              </a:rPr>
              <a:t> ×</a:t>
            </a:r>
            <a:r>
              <a:rPr lang="en-US" altLang="zh-CN" sz="2400" b="1" dirty="0" smtClean="0">
                <a:latin typeface="楷体" panose="02010609060101010101" pitchFamily="49" charset="-122"/>
                <a:ea typeface="楷体" panose="02010609060101010101" pitchFamily="49" charset="-122"/>
                <a:sym typeface="宋体" panose="02010600030101010101" pitchFamily="2" charset="-122"/>
              </a:rPr>
              <a:t>1.2 </a:t>
            </a:r>
            <a:r>
              <a:rPr lang="en-US" altLang="zh-CN" sz="24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= 7.536(</a:t>
            </a:r>
            <a:r>
              <a:rPr lang="en-US" altLang="zh-CN" sz="2400" b="1" i="1" dirty="0" smtClean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cm</a:t>
            </a:r>
            <a:r>
              <a:rPr lang="en-US" altLang="zh-CN" sz="24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)</a:t>
            </a:r>
            <a:endParaRPr lang="zh-CN" altLang="en-US" sz="2400" b="1" i="1" dirty="0"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  <p:grpSp>
        <p:nvGrpSpPr>
          <p:cNvPr id="24" name="组合 23"/>
          <p:cNvGrpSpPr/>
          <p:nvPr/>
        </p:nvGrpSpPr>
        <p:grpSpPr>
          <a:xfrm>
            <a:off x="7812970" y="4471584"/>
            <a:ext cx="1105042" cy="370719"/>
            <a:chOff x="7643422" y="4681236"/>
            <a:chExt cx="1105042" cy="370719"/>
          </a:xfrm>
        </p:grpSpPr>
        <p:pic>
          <p:nvPicPr>
            <p:cNvPr id="26" name="图片 25">
              <a:hlinkClick r:id="rId3" action="ppaction://hlinksldjump"/>
            </p:cNvPr>
            <p:cNvPicPr>
              <a:picLocks noChangeAspect="1"/>
            </p:cNvPicPr>
            <p:nvPr/>
          </p:nvPicPr>
          <p:blipFill>
            <a:blip r:embed="rId4" cstate="email"/>
            <a:stretch>
              <a:fillRect/>
            </a:stretch>
          </p:blipFill>
          <p:spPr>
            <a:xfrm>
              <a:off x="7643422" y="4713389"/>
              <a:ext cx="1105042" cy="338566"/>
            </a:xfrm>
            <a:prstGeom prst="rect">
              <a:avLst/>
            </a:prstGeom>
          </p:spPr>
        </p:pic>
        <p:sp>
          <p:nvSpPr>
            <p:cNvPr id="27" name="文本框 26">
              <a:hlinkClick r:id="rId5" action="ppaction://hlinksldjump"/>
            </p:cNvPr>
            <p:cNvSpPr txBox="1"/>
            <p:nvPr/>
          </p:nvSpPr>
          <p:spPr>
            <a:xfrm>
              <a:off x="7763282" y="4681236"/>
              <a:ext cx="64633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zh-CN" altLang="en-US" sz="1800" dirty="0">
                  <a:latin typeface="黑体" panose="02010609060101010101" pitchFamily="49" charset="-122"/>
                  <a:ea typeface="黑体" panose="02010609060101010101" pitchFamily="49" charset="-122"/>
                </a:rPr>
                <a:t>返回</a:t>
              </a: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/>
      <p:bldP spid="5" grpId="0"/>
      <p:bldP spid="16" grpId="0"/>
      <p:bldP spid="18" grpId="0"/>
      <p:bldP spid="19" grpId="0"/>
      <p:bldP spid="20" grpId="0"/>
      <p:bldP spid="21" grpId="0"/>
      <p:bldP spid="22" grpId="0"/>
      <p:bldP spid="2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AutoShape 2" descr="http://img2.imgtn.bdimg.com/it/u=1049026395,1642732007&amp;fm=26&amp;gp=0.jpg"/>
          <p:cNvSpPr>
            <a:spLocks noChangeAspect="1" noChangeArrowheads="1"/>
          </p:cNvSpPr>
          <p:nvPr/>
        </p:nvSpPr>
        <p:spPr bwMode="auto">
          <a:xfrm>
            <a:off x="23813" y="428625"/>
            <a:ext cx="2286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/>
          <a:lstStyle/>
          <a:p>
            <a:endParaRPr lang="zh-CN" altLang="en-US">
              <a:latin typeface="Times New Roman" panose="02020603050405020304" pitchFamily="18" charset="0"/>
              <a:ea typeface="微软雅黑" panose="020B0503020204020204" pitchFamily="34" charset="-122"/>
            </a:endParaRPr>
          </a:p>
        </p:txBody>
      </p:sp>
      <p:sp>
        <p:nvSpPr>
          <p:cNvPr id="49154" name="文本框 19"/>
          <p:cNvSpPr txBox="1">
            <a:spLocks noChangeArrowheads="1"/>
          </p:cNvSpPr>
          <p:nvPr/>
        </p:nvSpPr>
        <p:spPr bwMode="auto">
          <a:xfrm>
            <a:off x="433388" y="280988"/>
            <a:ext cx="1104900" cy="346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>
            <a:lvl1pPr>
              <a:defRPr sz="1400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</a:defRPr>
            </a:lvl5pPr>
            <a:lvl6pPr marL="2514600" indent="-228600" defTabSz="6858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</a:defRPr>
            </a:lvl6pPr>
            <a:lvl7pPr marL="2971800" indent="-228600" defTabSz="6858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</a:defRPr>
            </a:lvl7pPr>
            <a:lvl8pPr marL="3429000" indent="-228600" defTabSz="6858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</a:defRPr>
            </a:lvl8pPr>
            <a:lvl9pPr marL="3886200" indent="-228600" defTabSz="6858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</a:defRPr>
            </a:lvl9pPr>
          </a:lstStyle>
          <a:p>
            <a:r>
              <a:rPr lang="zh-CN" altLang="en-US" sz="1800" b="1">
                <a:solidFill>
                  <a:schemeClr val="bg1"/>
                </a:solidFill>
                <a:latin typeface="微软雅黑" panose="020B0503020204020204" pitchFamily="34" charset="-122"/>
              </a:rPr>
              <a:t>同步练习</a:t>
            </a:r>
          </a:p>
        </p:txBody>
      </p:sp>
      <p:sp>
        <p:nvSpPr>
          <p:cNvPr id="36" name="TextBox 22"/>
          <p:cNvSpPr txBox="1">
            <a:spLocks noChangeArrowheads="1"/>
          </p:cNvSpPr>
          <p:nvPr/>
        </p:nvSpPr>
        <p:spPr bwMode="auto">
          <a:xfrm>
            <a:off x="388026" y="542925"/>
            <a:ext cx="8216422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en-US" altLang="zh-CN" sz="28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4.</a:t>
            </a:r>
            <a:r>
              <a:rPr lang="zh-CN" altLang="en-US" sz="28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一种汽车车轮的直径是</a:t>
            </a:r>
            <a:r>
              <a:rPr lang="en-US" altLang="zh-CN" sz="28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0.6</a:t>
            </a:r>
            <a:r>
              <a:rPr lang="zh-CN" altLang="en-US" sz="28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米。它在公路上转一周前进多少米？</a:t>
            </a:r>
            <a:endParaRPr lang="zh-CN" altLang="en-US" sz="2800" b="1" dirty="0">
              <a:latin typeface="楷体" panose="02010609060101010101" pitchFamily="49" charset="-122"/>
              <a:ea typeface="楷体" panose="02010609060101010101" pitchFamily="49" charset="-122"/>
              <a:sym typeface="宋体" panose="02010600030101010101" pitchFamily="2" charset="-122"/>
            </a:endParaRPr>
          </a:p>
        </p:txBody>
      </p:sp>
      <p:pic>
        <p:nvPicPr>
          <p:cNvPr id="25" name="Picture 2" descr="D:\童晓芳\个人专业成长\各类撰稿\20180605路编1-6下册《课件》\课件专用人物图\16.jpg"/>
          <p:cNvPicPr>
            <a:picLocks noChangeAspect="1" noChangeArrowheads="1"/>
          </p:cNvPicPr>
          <p:nvPr/>
        </p:nvPicPr>
        <p:blipFill rotWithShape="1">
          <a:blip r:embed="rId2" cstate="email"/>
          <a:srcRect l="15324" t="8574" r="24207" b="17332"/>
          <a:stretch>
            <a:fillRect/>
          </a:stretch>
        </p:blipFill>
        <p:spPr bwMode="auto">
          <a:xfrm>
            <a:off x="7531910" y="2883305"/>
            <a:ext cx="1045029" cy="10230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4" name="TextBox 33"/>
          <p:cNvSpPr txBox="1"/>
          <p:nvPr/>
        </p:nvSpPr>
        <p:spPr>
          <a:xfrm>
            <a:off x="1577999" y="2933155"/>
            <a:ext cx="51845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答：它</a:t>
            </a:r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在公路上转一周</a:t>
            </a:r>
            <a:r>
              <a:rPr lang="zh-CN" altLang="en-US" sz="24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前进</a:t>
            </a:r>
            <a:r>
              <a:rPr lang="en-US" altLang="zh-CN" sz="24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1.884</a:t>
            </a:r>
            <a:r>
              <a:rPr lang="zh-CN" altLang="en-US" sz="24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米</a:t>
            </a:r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。</a:t>
            </a:r>
            <a:endParaRPr lang="zh-CN" altLang="en-US" sz="2400" b="1" i="1" dirty="0"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26" name="文本框 7"/>
          <p:cNvSpPr txBox="1">
            <a:spLocks noChangeArrowheads="1"/>
          </p:cNvSpPr>
          <p:nvPr/>
        </p:nvSpPr>
        <p:spPr bwMode="auto">
          <a:xfrm>
            <a:off x="2483768" y="2067693"/>
            <a:ext cx="3373039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2400" b="1" dirty="0" smtClean="0">
                <a:latin typeface="楷体" panose="02010609060101010101" pitchFamily="49" charset="-122"/>
                <a:ea typeface="楷体" panose="02010609060101010101" pitchFamily="49" charset="-122"/>
                <a:sym typeface="宋体" panose="02010600030101010101" pitchFamily="2" charset="-122"/>
              </a:rPr>
              <a:t>0</a:t>
            </a:r>
            <a:r>
              <a:rPr lang="en-US" altLang="zh-CN" sz="2400" b="1" dirty="0">
                <a:latin typeface="楷体" panose="02010609060101010101" pitchFamily="49" charset="-122"/>
                <a:ea typeface="楷体" panose="02010609060101010101" pitchFamily="49" charset="-122"/>
                <a:sym typeface="宋体" panose="02010600030101010101" pitchFamily="2" charset="-122"/>
              </a:rPr>
              <a:t>.</a:t>
            </a:r>
            <a:r>
              <a:rPr lang="en-US" altLang="zh-CN" sz="2400" b="1" dirty="0" smtClean="0">
                <a:latin typeface="楷体" panose="02010609060101010101" pitchFamily="49" charset="-122"/>
                <a:ea typeface="楷体" panose="02010609060101010101" pitchFamily="49" charset="-122"/>
                <a:sym typeface="宋体" panose="02010600030101010101" pitchFamily="2" charset="-122"/>
              </a:rPr>
              <a:t>6</a:t>
            </a:r>
            <a:r>
              <a:rPr lang="zh-CN" altLang="en-US" sz="2400" b="1" dirty="0" smtClean="0">
                <a:latin typeface="楷体" panose="02010609060101010101" pitchFamily="49" charset="-122"/>
                <a:ea typeface="楷体" panose="02010609060101010101" pitchFamily="49" charset="-122"/>
                <a:sym typeface="宋体" panose="02010600030101010101" pitchFamily="2" charset="-122"/>
              </a:rPr>
              <a:t>×</a:t>
            </a:r>
            <a:r>
              <a:rPr lang="en-US" altLang="zh-CN" sz="2400" b="1" dirty="0" smtClean="0">
                <a:latin typeface="楷体" panose="02010609060101010101" pitchFamily="49" charset="-122"/>
                <a:ea typeface="楷体" panose="02010609060101010101" pitchFamily="49" charset="-122"/>
                <a:sym typeface="宋体" panose="02010600030101010101" pitchFamily="2" charset="-122"/>
              </a:rPr>
              <a:t>3.14=1.884</a:t>
            </a:r>
            <a:r>
              <a:rPr lang="zh-CN" altLang="en-US" sz="2400" b="1" dirty="0" smtClean="0">
                <a:latin typeface="楷体" panose="02010609060101010101" pitchFamily="49" charset="-122"/>
                <a:ea typeface="楷体" panose="02010609060101010101" pitchFamily="49" charset="-122"/>
                <a:sym typeface="宋体" panose="02010600030101010101" pitchFamily="2" charset="-122"/>
              </a:rPr>
              <a:t>（</a:t>
            </a:r>
            <a:r>
              <a:rPr lang="en-US" altLang="zh-CN" sz="2400" b="1" i="1" dirty="0" smtClean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  <a:sym typeface="宋体" panose="02010600030101010101" pitchFamily="2" charset="-122"/>
              </a:rPr>
              <a:t>m</a:t>
            </a:r>
            <a:r>
              <a:rPr lang="zh-CN" altLang="en-US" sz="2400" b="1" dirty="0" smtClean="0">
                <a:latin typeface="楷体" panose="02010609060101010101" pitchFamily="49" charset="-122"/>
                <a:ea typeface="楷体" panose="02010609060101010101" pitchFamily="49" charset="-122"/>
                <a:sym typeface="宋体" panose="02010600030101010101" pitchFamily="2" charset="-122"/>
              </a:rPr>
              <a:t>）</a:t>
            </a:r>
            <a:endParaRPr lang="en-US" altLang="zh-CN" sz="2400" b="1" dirty="0">
              <a:latin typeface="楷体" panose="02010609060101010101" pitchFamily="49" charset="-122"/>
              <a:ea typeface="楷体" panose="02010609060101010101" pitchFamily="49" charset="-122"/>
              <a:sym typeface="宋体" panose="02010600030101010101" pitchFamily="2" charset="-122"/>
            </a:endParaRPr>
          </a:p>
        </p:txBody>
      </p:sp>
      <p:grpSp>
        <p:nvGrpSpPr>
          <p:cNvPr id="11" name="组合 10"/>
          <p:cNvGrpSpPr/>
          <p:nvPr/>
        </p:nvGrpSpPr>
        <p:grpSpPr>
          <a:xfrm>
            <a:off x="7812970" y="4471584"/>
            <a:ext cx="1105042" cy="370719"/>
            <a:chOff x="7643422" y="4681236"/>
            <a:chExt cx="1105042" cy="370719"/>
          </a:xfrm>
        </p:grpSpPr>
        <p:pic>
          <p:nvPicPr>
            <p:cNvPr id="12" name="图片 11">
              <a:hlinkClick r:id="rId3" action="ppaction://hlinksldjump"/>
            </p:cNvPr>
            <p:cNvPicPr>
              <a:picLocks noChangeAspect="1"/>
            </p:cNvPicPr>
            <p:nvPr/>
          </p:nvPicPr>
          <p:blipFill>
            <a:blip r:embed="rId4" cstate="email"/>
            <a:stretch>
              <a:fillRect/>
            </a:stretch>
          </p:blipFill>
          <p:spPr>
            <a:xfrm>
              <a:off x="7643422" y="4713389"/>
              <a:ext cx="1105042" cy="338566"/>
            </a:xfrm>
            <a:prstGeom prst="rect">
              <a:avLst/>
            </a:prstGeom>
          </p:spPr>
        </p:pic>
        <p:sp>
          <p:nvSpPr>
            <p:cNvPr id="13" name="文本框 26">
              <a:hlinkClick r:id="rId5" action="ppaction://hlinksldjump"/>
            </p:cNvPr>
            <p:cNvSpPr txBox="1"/>
            <p:nvPr/>
          </p:nvSpPr>
          <p:spPr>
            <a:xfrm>
              <a:off x="7763282" y="4681236"/>
              <a:ext cx="64633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zh-CN" altLang="en-US" sz="1800" dirty="0">
                  <a:latin typeface="黑体" panose="02010609060101010101" pitchFamily="49" charset="-122"/>
                  <a:ea typeface="黑体" panose="02010609060101010101" pitchFamily="49" charset="-122"/>
                </a:rPr>
                <a:t>返回</a:t>
              </a: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/>
      <p:bldP spid="34" grpId="0"/>
      <p:bldP spid="2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AutoShape 2" descr="http://img2.imgtn.bdimg.com/it/u=1049026395,1642732007&amp;fm=26&amp;gp=0.jpg"/>
          <p:cNvSpPr>
            <a:spLocks noChangeAspect="1" noChangeArrowheads="1"/>
          </p:cNvSpPr>
          <p:nvPr/>
        </p:nvSpPr>
        <p:spPr bwMode="auto">
          <a:xfrm>
            <a:off x="23813" y="428625"/>
            <a:ext cx="2286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/>
          <a:lstStyle/>
          <a:p>
            <a:endParaRPr lang="zh-CN" altLang="en-US">
              <a:latin typeface="Times New Roman" panose="02020603050405020304" pitchFamily="18" charset="0"/>
              <a:ea typeface="微软雅黑" panose="020B0503020204020204" pitchFamily="34" charset="-122"/>
            </a:endParaRPr>
          </a:p>
        </p:txBody>
      </p:sp>
      <p:sp>
        <p:nvSpPr>
          <p:cNvPr id="49154" name="文本框 19"/>
          <p:cNvSpPr txBox="1">
            <a:spLocks noChangeArrowheads="1"/>
          </p:cNvSpPr>
          <p:nvPr/>
        </p:nvSpPr>
        <p:spPr bwMode="auto">
          <a:xfrm>
            <a:off x="433388" y="280988"/>
            <a:ext cx="1104900" cy="346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>
            <a:lvl1pPr>
              <a:defRPr sz="1400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</a:defRPr>
            </a:lvl5pPr>
            <a:lvl6pPr marL="2514600" indent="-228600" defTabSz="6858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</a:defRPr>
            </a:lvl6pPr>
            <a:lvl7pPr marL="2971800" indent="-228600" defTabSz="6858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</a:defRPr>
            </a:lvl7pPr>
            <a:lvl8pPr marL="3429000" indent="-228600" defTabSz="6858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</a:defRPr>
            </a:lvl8pPr>
            <a:lvl9pPr marL="3886200" indent="-228600" defTabSz="6858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</a:defRPr>
            </a:lvl9pPr>
          </a:lstStyle>
          <a:p>
            <a:r>
              <a:rPr lang="zh-CN" altLang="en-US" sz="1800" b="1">
                <a:solidFill>
                  <a:schemeClr val="bg1"/>
                </a:solidFill>
                <a:latin typeface="微软雅黑" panose="020B0503020204020204" pitchFamily="34" charset="-122"/>
              </a:rPr>
              <a:t>同步练习</a:t>
            </a:r>
          </a:p>
        </p:txBody>
      </p:sp>
      <p:sp>
        <p:nvSpPr>
          <p:cNvPr id="36" name="TextBox 22"/>
          <p:cNvSpPr txBox="1">
            <a:spLocks noChangeArrowheads="1"/>
          </p:cNvSpPr>
          <p:nvPr/>
        </p:nvSpPr>
        <p:spPr bwMode="auto">
          <a:xfrm>
            <a:off x="371125" y="428625"/>
            <a:ext cx="8072788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en-US" altLang="zh-CN" sz="2800" b="1" dirty="0">
                <a:latin typeface="楷体" panose="02010609060101010101" pitchFamily="49" charset="-122"/>
                <a:ea typeface="楷体" panose="02010609060101010101" pitchFamily="49" charset="-122"/>
              </a:rPr>
              <a:t>5</a:t>
            </a:r>
            <a:r>
              <a:rPr lang="en-US" altLang="zh-CN" sz="28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.</a:t>
            </a:r>
            <a:r>
              <a:rPr lang="zh-CN" altLang="en-US" sz="28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摩天轮的半径是</a:t>
            </a:r>
            <a:r>
              <a:rPr lang="en-US" altLang="zh-CN" sz="28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10</a:t>
            </a:r>
            <a:r>
              <a:rPr lang="zh-CN" altLang="en-US" sz="28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米，坐着它转动一周，大约在空中转过多少米？</a:t>
            </a:r>
            <a:endParaRPr lang="zh-CN" altLang="en-US" sz="2800" b="1" dirty="0">
              <a:latin typeface="楷体" panose="02010609060101010101" pitchFamily="49" charset="-122"/>
              <a:ea typeface="楷体" panose="02010609060101010101" pitchFamily="49" charset="-122"/>
              <a:sym typeface="宋体" panose="02010600030101010101" pitchFamily="2" charset="-122"/>
            </a:endParaRPr>
          </a:p>
        </p:txBody>
      </p:sp>
      <p:pic>
        <p:nvPicPr>
          <p:cNvPr id="25" name="Picture 2" descr="D:\童晓芳\个人专业成长\各类撰稿\20180605路编1-6下册《课件》\课件专用人物图\16.jpg"/>
          <p:cNvPicPr>
            <a:picLocks noChangeAspect="1" noChangeArrowheads="1"/>
          </p:cNvPicPr>
          <p:nvPr/>
        </p:nvPicPr>
        <p:blipFill rotWithShape="1">
          <a:blip r:embed="rId2" cstate="email"/>
          <a:srcRect l="15324" t="8574" r="24207" b="17332"/>
          <a:stretch>
            <a:fillRect/>
          </a:stretch>
        </p:blipFill>
        <p:spPr bwMode="auto">
          <a:xfrm>
            <a:off x="6084168" y="3351737"/>
            <a:ext cx="1045029" cy="10230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4" name="TextBox 33"/>
          <p:cNvSpPr txBox="1"/>
          <p:nvPr/>
        </p:nvSpPr>
        <p:spPr>
          <a:xfrm>
            <a:off x="539552" y="3351737"/>
            <a:ext cx="51845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答：</a:t>
            </a:r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大约在空中转</a:t>
            </a:r>
            <a:r>
              <a:rPr lang="zh-CN" altLang="en-US" sz="24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过</a:t>
            </a:r>
            <a:r>
              <a:rPr lang="en-US" altLang="zh-CN" sz="24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62.8</a:t>
            </a:r>
            <a:r>
              <a:rPr lang="zh-CN" altLang="en-US" sz="24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米</a:t>
            </a:r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。</a:t>
            </a:r>
            <a:endParaRPr lang="zh-CN" altLang="en-US" sz="2400" b="1" i="1" dirty="0"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26" name="文本框 7"/>
          <p:cNvSpPr txBox="1">
            <a:spLocks noChangeArrowheads="1"/>
          </p:cNvSpPr>
          <p:nvPr/>
        </p:nvSpPr>
        <p:spPr bwMode="auto">
          <a:xfrm>
            <a:off x="962680" y="2427734"/>
            <a:ext cx="414889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2400" b="1" dirty="0">
                <a:latin typeface="楷体" panose="02010609060101010101" pitchFamily="49" charset="-122"/>
                <a:ea typeface="楷体" panose="02010609060101010101" pitchFamily="49" charset="-122"/>
                <a:sym typeface="宋体" panose="02010600030101010101" pitchFamily="2" charset="-122"/>
              </a:rPr>
              <a:t>2</a:t>
            </a:r>
            <a:r>
              <a:rPr lang="zh-CN" altLang="en-US" sz="2400" b="1" dirty="0" smtClean="0">
                <a:latin typeface="楷体" panose="02010609060101010101" pitchFamily="49" charset="-122"/>
                <a:ea typeface="楷体" panose="02010609060101010101" pitchFamily="49" charset="-122"/>
                <a:sym typeface="宋体" panose="02010600030101010101" pitchFamily="2" charset="-122"/>
              </a:rPr>
              <a:t>×</a:t>
            </a:r>
            <a:r>
              <a:rPr lang="en-US" altLang="zh-CN" sz="2400" b="1" dirty="0" smtClean="0">
                <a:latin typeface="楷体" panose="02010609060101010101" pitchFamily="49" charset="-122"/>
                <a:ea typeface="楷体" panose="02010609060101010101" pitchFamily="49" charset="-122"/>
                <a:sym typeface="宋体" panose="02010600030101010101" pitchFamily="2" charset="-122"/>
              </a:rPr>
              <a:t>3.14</a:t>
            </a:r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  <a:sym typeface="宋体" panose="02010600030101010101" pitchFamily="2" charset="-122"/>
              </a:rPr>
              <a:t> × </a:t>
            </a:r>
            <a:r>
              <a:rPr lang="en-US" altLang="zh-CN" sz="2400" b="1" dirty="0" smtClean="0">
                <a:latin typeface="楷体" panose="02010609060101010101" pitchFamily="49" charset="-122"/>
                <a:ea typeface="楷体" panose="02010609060101010101" pitchFamily="49" charset="-122"/>
                <a:sym typeface="宋体" panose="02010600030101010101" pitchFamily="2" charset="-122"/>
              </a:rPr>
              <a:t>10 = 62.8</a:t>
            </a:r>
            <a:r>
              <a:rPr lang="zh-CN" altLang="en-US" sz="2400" b="1" dirty="0" smtClean="0">
                <a:latin typeface="楷体" panose="02010609060101010101" pitchFamily="49" charset="-122"/>
                <a:ea typeface="楷体" panose="02010609060101010101" pitchFamily="49" charset="-122"/>
                <a:sym typeface="宋体" panose="02010600030101010101" pitchFamily="2" charset="-122"/>
              </a:rPr>
              <a:t>（</a:t>
            </a:r>
            <a:r>
              <a:rPr lang="en-US" altLang="zh-CN" sz="2400" b="1" i="1" dirty="0" smtClean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  <a:sym typeface="宋体" panose="02010600030101010101" pitchFamily="2" charset="-122"/>
              </a:rPr>
              <a:t>m</a:t>
            </a:r>
            <a:r>
              <a:rPr lang="zh-CN" altLang="en-US" sz="2400" b="1" dirty="0" smtClean="0">
                <a:latin typeface="楷体" panose="02010609060101010101" pitchFamily="49" charset="-122"/>
                <a:ea typeface="楷体" panose="02010609060101010101" pitchFamily="49" charset="-122"/>
                <a:sym typeface="宋体" panose="02010600030101010101" pitchFamily="2" charset="-122"/>
              </a:rPr>
              <a:t>）</a:t>
            </a:r>
            <a:endParaRPr lang="en-US" altLang="zh-CN" sz="2400" b="1" dirty="0">
              <a:latin typeface="楷体" panose="02010609060101010101" pitchFamily="49" charset="-122"/>
              <a:ea typeface="楷体" panose="02010609060101010101" pitchFamily="49" charset="-122"/>
              <a:sym typeface="宋体" panose="02010600030101010101" pitchFamily="2" charset="-122"/>
            </a:endParaRPr>
          </a:p>
        </p:txBody>
      </p:sp>
      <p:pic>
        <p:nvPicPr>
          <p:cNvPr id="2050" name="Picture 2" descr="C:\Users\tongxiaofang\Pictures\j_p94_4.pn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695677" y="1059582"/>
            <a:ext cx="3098279" cy="22111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2" name="组合 11"/>
          <p:cNvGrpSpPr/>
          <p:nvPr/>
        </p:nvGrpSpPr>
        <p:grpSpPr>
          <a:xfrm>
            <a:off x="7812970" y="4471584"/>
            <a:ext cx="1105042" cy="370719"/>
            <a:chOff x="7643422" y="4681236"/>
            <a:chExt cx="1105042" cy="370719"/>
          </a:xfrm>
        </p:grpSpPr>
        <p:pic>
          <p:nvPicPr>
            <p:cNvPr id="13" name="图片 12">
              <a:hlinkClick r:id="rId4" action="ppaction://hlinksldjump"/>
            </p:cNvPr>
            <p:cNvPicPr>
              <a:picLocks noChangeAspect="1"/>
            </p:cNvPicPr>
            <p:nvPr/>
          </p:nvPicPr>
          <p:blipFill>
            <a:blip r:embed="rId5" cstate="email"/>
            <a:stretch>
              <a:fillRect/>
            </a:stretch>
          </p:blipFill>
          <p:spPr>
            <a:xfrm>
              <a:off x="7643422" y="4713389"/>
              <a:ext cx="1105042" cy="338566"/>
            </a:xfrm>
            <a:prstGeom prst="rect">
              <a:avLst/>
            </a:prstGeom>
          </p:spPr>
        </p:pic>
        <p:sp>
          <p:nvSpPr>
            <p:cNvPr id="14" name="文本框 26">
              <a:hlinkClick r:id="rId6" action="ppaction://hlinksldjump"/>
            </p:cNvPr>
            <p:cNvSpPr txBox="1"/>
            <p:nvPr/>
          </p:nvSpPr>
          <p:spPr>
            <a:xfrm>
              <a:off x="7763282" y="4681236"/>
              <a:ext cx="64633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zh-CN" altLang="en-US" sz="1800" dirty="0">
                  <a:latin typeface="黑体" panose="02010609060101010101" pitchFamily="49" charset="-122"/>
                  <a:ea typeface="黑体" panose="02010609060101010101" pitchFamily="49" charset="-122"/>
                </a:rPr>
                <a:t>返回</a:t>
              </a: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/>
      <p:bldP spid="34" grpId="0"/>
      <p:bldP spid="2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图片 15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683568" y="1751774"/>
            <a:ext cx="7500895" cy="2620176"/>
          </a:xfrm>
          <a:prstGeom prst="rect">
            <a:avLst/>
          </a:prstGeom>
        </p:spPr>
      </p:pic>
      <p:sp>
        <p:nvSpPr>
          <p:cNvPr id="19" name="矩形 18"/>
          <p:cNvSpPr>
            <a:spLocks noChangeArrowheads="1"/>
          </p:cNvSpPr>
          <p:nvPr/>
        </p:nvSpPr>
        <p:spPr bwMode="auto">
          <a:xfrm>
            <a:off x="899592" y="1923678"/>
            <a:ext cx="6318407" cy="4385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80" tIns="34290" rIns="68580" bIns="34290">
            <a:spAutoFit/>
          </a:bodyPr>
          <a:lstStyle/>
          <a:p>
            <a:r>
              <a:rPr lang="zh-CN" altLang="en-US" sz="24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我学会了计算</a:t>
            </a:r>
            <a:r>
              <a:rPr lang="zh-CN" altLang="en-US" sz="2400" b="1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圆的周长</a:t>
            </a:r>
            <a:r>
              <a:rPr lang="zh-CN" altLang="en-US" sz="24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。</a:t>
            </a:r>
            <a:endParaRPr lang="zh-CN" altLang="en-US" sz="24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50184" name="矩形 19"/>
          <p:cNvSpPr>
            <a:spLocks noChangeArrowheads="1"/>
          </p:cNvSpPr>
          <p:nvPr/>
        </p:nvSpPr>
        <p:spPr bwMode="auto">
          <a:xfrm>
            <a:off x="1259632" y="2499742"/>
            <a:ext cx="6048375" cy="4385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/>
          <a:p>
            <a:endParaRPr lang="zh-CN" altLang="en-US" sz="2400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50197" name="Text Box 21"/>
          <p:cNvSpPr txBox="1">
            <a:spLocks noChangeArrowheads="1"/>
          </p:cNvSpPr>
          <p:nvPr/>
        </p:nvSpPr>
        <p:spPr bwMode="auto">
          <a:xfrm>
            <a:off x="899592" y="2355726"/>
            <a:ext cx="7128792" cy="15465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68580" tIns="34290" rIns="68580" bIns="34290">
            <a:spAutoFit/>
          </a:bodyPr>
          <a:lstStyle>
            <a:lvl1pPr>
              <a:defRPr sz="1400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</a:defRPr>
            </a:lvl5pPr>
            <a:lvl6pPr marL="2514600" indent="-228600" defTabSz="6858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</a:defRPr>
            </a:lvl6pPr>
            <a:lvl7pPr marL="2971800" indent="-228600" defTabSz="6858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</a:defRPr>
            </a:lvl7pPr>
            <a:lvl8pPr marL="3429000" indent="-228600" defTabSz="6858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</a:defRPr>
            </a:lvl8pPr>
            <a:lvl9pPr marL="3886200" indent="-228600" defTabSz="6858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</a:defRPr>
            </a:lvl9pPr>
          </a:lstStyle>
          <a:p>
            <a:r>
              <a:rPr lang="zh-CN" altLang="en-US" sz="2400" b="1" noProof="1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任何一个圆的周长除以直径的商都是一个固定的数，我们把它叫作</a:t>
            </a:r>
            <a:r>
              <a:rPr lang="zh-CN" altLang="en-US" sz="2400" b="1" noProof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圆周率</a:t>
            </a:r>
            <a:r>
              <a:rPr lang="zh-CN" altLang="en-US" sz="2400" b="1" noProof="1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，用字母</a:t>
            </a:r>
            <a:r>
              <a:rPr lang="zh-CN" altLang="en-US" sz="2400" b="1" i="1" noProof="1">
                <a:ea typeface="楷体" panose="02010609060101010101" pitchFamily="49" charset="-122"/>
                <a:cs typeface="Times New Roman" panose="02020603050405020304" pitchFamily="18" charset="0"/>
                <a:sym typeface="+mn-ea"/>
              </a:rPr>
              <a:t>π</a:t>
            </a:r>
            <a:r>
              <a:rPr lang="zh-CN" altLang="en-US" sz="2400" b="1" i="1" noProof="1">
                <a:solidFill>
                  <a:srgbClr val="FF0000"/>
                </a:solidFill>
                <a:ea typeface="楷体" panose="02010609060101010101" pitchFamily="49" charset="-122"/>
                <a:cs typeface="Times New Roman" panose="02020603050405020304" pitchFamily="18" charset="0"/>
                <a:sym typeface="+mn-ea"/>
              </a:rPr>
              <a:t>（pài）</a:t>
            </a:r>
            <a:r>
              <a:rPr lang="zh-CN" altLang="en-US" sz="2400" b="1" noProof="1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表示。</a:t>
            </a:r>
            <a:r>
              <a:rPr lang="zh-CN" altLang="en-US" sz="2400" b="1" i="1" noProof="1">
                <a:ea typeface="楷体" panose="02010609060101010101" pitchFamily="49" charset="-122"/>
                <a:cs typeface="Times New Roman" panose="02020603050405020304" pitchFamily="18" charset="0"/>
                <a:sym typeface="+mn-ea"/>
              </a:rPr>
              <a:t>π</a:t>
            </a:r>
            <a:r>
              <a:rPr lang="zh-CN" altLang="en-US" sz="2400" b="1" noProof="1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是一个无限不循环小数</a:t>
            </a:r>
            <a:r>
              <a:rPr lang="zh-CN" altLang="en-US" sz="2400" b="1" noProof="1" smtClean="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。</a:t>
            </a:r>
            <a:r>
              <a:rPr lang="zh-CN" altLang="zh-CN" sz="2400" b="1" noProof="1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如果用</a:t>
            </a:r>
            <a:r>
              <a:rPr lang="en-US" altLang="zh-CN" sz="2400" b="1" i="1" noProof="1">
                <a:ea typeface="楷体" panose="02010609060101010101" pitchFamily="49" charset="-122"/>
                <a:cs typeface="Times New Roman" panose="02020603050405020304" pitchFamily="18" charset="0"/>
                <a:sym typeface="+mn-ea"/>
              </a:rPr>
              <a:t>C</a:t>
            </a:r>
            <a:r>
              <a:rPr lang="zh-CN" altLang="en-US" sz="2400" b="1" noProof="1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表示圆的周长，那么周长</a:t>
            </a:r>
            <a:r>
              <a:rPr lang="en-US" altLang="zh-CN" sz="2400" b="1" i="1" noProof="1">
                <a:ea typeface="楷体" panose="02010609060101010101" pitchFamily="49" charset="-122"/>
                <a:cs typeface="Times New Roman" panose="02020603050405020304" pitchFamily="18" charset="0"/>
                <a:sym typeface="+mn-ea"/>
              </a:rPr>
              <a:t>C</a:t>
            </a:r>
            <a:r>
              <a:rPr lang="zh-CN" altLang="en-US" sz="2400" b="1" noProof="1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与直径</a:t>
            </a:r>
            <a:r>
              <a:rPr lang="en-US" altLang="zh-CN" sz="2400" b="1" i="1" noProof="1">
                <a:ea typeface="楷体" panose="02010609060101010101" pitchFamily="49" charset="-122"/>
                <a:cs typeface="Times New Roman" panose="02020603050405020304" pitchFamily="18" charset="0"/>
                <a:sym typeface="+mn-ea"/>
              </a:rPr>
              <a:t>d</a:t>
            </a:r>
            <a:r>
              <a:rPr lang="zh-CN" altLang="en-US" sz="2400" b="1" noProof="1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或半径</a:t>
            </a:r>
            <a:r>
              <a:rPr lang="en-US" altLang="zh-CN" sz="2400" b="1" i="1" noProof="1">
                <a:ea typeface="楷体" panose="02010609060101010101" pitchFamily="49" charset="-122"/>
                <a:cs typeface="Times New Roman" panose="02020603050405020304" pitchFamily="18" charset="0"/>
                <a:sym typeface="+mn-ea"/>
              </a:rPr>
              <a:t>r</a:t>
            </a:r>
            <a:r>
              <a:rPr lang="zh-CN" altLang="en-US" sz="2400" b="1" noProof="1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的关系是</a:t>
            </a:r>
            <a:r>
              <a:rPr lang="zh-CN" altLang="en-US" sz="2400" b="1" noProof="1" smtClean="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：</a:t>
            </a:r>
            <a:r>
              <a:rPr lang="en-US" altLang="zh-CN" sz="2400" b="1" i="1" noProof="1">
                <a:ea typeface="楷体" panose="02010609060101010101" pitchFamily="49" charset="-122"/>
                <a:cs typeface="Times New Roman" panose="02020603050405020304" pitchFamily="18" charset="0"/>
                <a:sym typeface="+mn-ea"/>
              </a:rPr>
              <a:t>C = </a:t>
            </a:r>
            <a:r>
              <a:rPr lang="zh-CN" altLang="en-US" sz="2400" b="1" i="1" noProof="1">
                <a:ea typeface="楷体" panose="02010609060101010101" pitchFamily="49" charset="-122"/>
                <a:cs typeface="Times New Roman" panose="02020603050405020304" pitchFamily="18" charset="0"/>
                <a:sym typeface="+mn-ea"/>
              </a:rPr>
              <a:t>π</a:t>
            </a:r>
            <a:r>
              <a:rPr lang="en-US" altLang="zh-CN" sz="2400" b="1" i="1" noProof="1">
                <a:ea typeface="楷体" panose="02010609060101010101" pitchFamily="49" charset="-122"/>
                <a:cs typeface="Times New Roman" panose="02020603050405020304" pitchFamily="18" charset="0"/>
                <a:sym typeface="+mn-ea"/>
              </a:rPr>
              <a:t>d </a:t>
            </a:r>
            <a:r>
              <a:rPr lang="zh-CN" altLang="en-US" sz="2400" b="1" noProof="1" smtClean="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或</a:t>
            </a:r>
            <a:r>
              <a:rPr lang="en-US" altLang="zh-CN" sz="2400" b="1" i="1" noProof="1" smtClean="0">
                <a:ea typeface="楷体" panose="02010609060101010101" pitchFamily="49" charset="-122"/>
                <a:cs typeface="Times New Roman" panose="02020603050405020304" pitchFamily="18" charset="0"/>
                <a:sym typeface="+mn-ea"/>
              </a:rPr>
              <a:t>C </a:t>
            </a:r>
            <a:r>
              <a:rPr lang="en-US" altLang="zh-CN" sz="2400" b="1" i="1" noProof="1">
                <a:ea typeface="楷体" panose="02010609060101010101" pitchFamily="49" charset="-122"/>
                <a:cs typeface="Times New Roman" panose="02020603050405020304" pitchFamily="18" charset="0"/>
                <a:sym typeface="+mn-ea"/>
              </a:rPr>
              <a:t>= </a:t>
            </a:r>
            <a:r>
              <a:rPr lang="en-US" altLang="zh-CN" sz="2400" b="1" noProof="1">
                <a:ea typeface="楷体" panose="02010609060101010101" pitchFamily="49" charset="-122"/>
                <a:cs typeface="Times New Roman" panose="02020603050405020304" pitchFamily="18" charset="0"/>
                <a:sym typeface="+mn-ea"/>
              </a:rPr>
              <a:t>2</a:t>
            </a:r>
            <a:r>
              <a:rPr lang="zh-CN" altLang="en-US" sz="2400" b="1" i="1" noProof="1">
                <a:ea typeface="楷体" panose="02010609060101010101" pitchFamily="49" charset="-122"/>
                <a:cs typeface="Times New Roman" panose="02020603050405020304" pitchFamily="18" charset="0"/>
                <a:sym typeface="+mn-ea"/>
              </a:rPr>
              <a:t>π</a:t>
            </a:r>
            <a:r>
              <a:rPr lang="en-US" altLang="zh-CN" sz="2400" b="1" i="1" noProof="1" smtClean="0">
                <a:ea typeface="楷体" panose="02010609060101010101" pitchFamily="49" charset="-122"/>
                <a:cs typeface="Times New Roman" panose="02020603050405020304" pitchFamily="18" charset="0"/>
                <a:sym typeface="+mn-ea"/>
              </a:rPr>
              <a:t>r</a:t>
            </a:r>
            <a:r>
              <a:rPr lang="zh-CN" altLang="en-US" sz="2400" b="1" noProof="1" smtClean="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 </a:t>
            </a:r>
            <a:r>
              <a:rPr lang="zh-CN" altLang="en-US" sz="2400" b="1" dirty="0" smtClean="0">
                <a:latin typeface="楷体" panose="02010609060101010101" pitchFamily="49" charset="-122"/>
                <a:ea typeface="楷体" panose="02010609060101010101" pitchFamily="49" charset="-122"/>
                <a:sym typeface="宋体" panose="02010600030101010101" pitchFamily="2" charset="-122"/>
              </a:rPr>
              <a:t>。</a:t>
            </a:r>
            <a:endParaRPr lang="en-US" altLang="zh-CN" sz="2400" b="1" dirty="0">
              <a:latin typeface="楷体" panose="02010609060101010101" pitchFamily="49" charset="-122"/>
              <a:ea typeface="楷体" panose="02010609060101010101" pitchFamily="49" charset="-122"/>
              <a:sym typeface="宋体" panose="02010600030101010101" pitchFamily="2" charset="-122"/>
            </a:endParaRPr>
          </a:p>
        </p:txBody>
      </p:sp>
      <p:pic>
        <p:nvPicPr>
          <p:cNvPr id="17" name="图片 16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212193" y="492071"/>
            <a:ext cx="366860" cy="456339"/>
          </a:xfrm>
          <a:prstGeom prst="rect">
            <a:avLst/>
          </a:prstGeom>
        </p:spPr>
      </p:pic>
      <p:sp>
        <p:nvSpPr>
          <p:cNvPr id="18" name="文本框 14"/>
          <p:cNvSpPr txBox="1"/>
          <p:nvPr/>
        </p:nvSpPr>
        <p:spPr>
          <a:xfrm>
            <a:off x="611560" y="411510"/>
            <a:ext cx="1847212" cy="561692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zh-CN" altLang="en-US" sz="3200" b="1" dirty="0" smtClean="0">
                <a:solidFill>
                  <a:srgbClr val="875000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课堂小结</a:t>
            </a:r>
            <a:endParaRPr lang="zh-CN" altLang="en-US" sz="3200" b="1" dirty="0">
              <a:solidFill>
                <a:srgbClr val="875000"/>
              </a:solidFill>
              <a:latin typeface="幼圆" panose="02010509060101010101" pitchFamily="49" charset="-122"/>
              <a:ea typeface="幼圆" panose="02010509060101010101" pitchFamily="49" charset="-122"/>
            </a:endParaRPr>
          </a:p>
        </p:txBody>
      </p:sp>
      <p:sp>
        <p:nvSpPr>
          <p:cNvPr id="20" name="Rectangle 5"/>
          <p:cNvSpPr>
            <a:spLocks noChangeArrowheads="1"/>
          </p:cNvSpPr>
          <p:nvPr/>
        </p:nvSpPr>
        <p:spPr bwMode="auto">
          <a:xfrm>
            <a:off x="783813" y="1059582"/>
            <a:ext cx="5165517" cy="500137"/>
          </a:xfrm>
          <a:prstGeom prst="rect">
            <a:avLst/>
          </a:prstGeom>
          <a:noFill/>
          <a:effectLst>
            <a:softEdge rad="0"/>
          </a:effectLst>
        </p:spPr>
        <p:txBody>
          <a:bodyPr wrap="none" lIns="68580" tIns="34290" rIns="68580" bIns="34290" rtlCol="0">
            <a:spAutoFit/>
          </a:bodyPr>
          <a:lstStyle/>
          <a:p>
            <a:r>
              <a:rPr lang="zh-CN" altLang="zh-CN" sz="2800" b="1" dirty="0">
                <a:latin typeface="+mn-ea"/>
              </a:rPr>
              <a:t>这节课你们都学会了哪些知识？</a:t>
            </a:r>
            <a:endParaRPr lang="zh-CN" altLang="en-US" sz="2800" b="1" dirty="0">
              <a:latin typeface="+mn-ea"/>
            </a:endParaRPr>
          </a:p>
        </p:txBody>
      </p:sp>
      <p:grpSp>
        <p:nvGrpSpPr>
          <p:cNvPr id="21" name="组合 20"/>
          <p:cNvGrpSpPr/>
          <p:nvPr/>
        </p:nvGrpSpPr>
        <p:grpSpPr>
          <a:xfrm>
            <a:off x="7812970" y="4471584"/>
            <a:ext cx="1105042" cy="370719"/>
            <a:chOff x="7643422" y="4681236"/>
            <a:chExt cx="1105042" cy="370719"/>
          </a:xfrm>
        </p:grpSpPr>
        <p:pic>
          <p:nvPicPr>
            <p:cNvPr id="22" name="图片 21">
              <a:hlinkClick r:id="rId4" action="ppaction://hlinksldjump"/>
            </p:cNvPr>
            <p:cNvPicPr>
              <a:picLocks noChangeAspect="1"/>
            </p:cNvPicPr>
            <p:nvPr/>
          </p:nvPicPr>
          <p:blipFill>
            <a:blip r:embed="rId5" cstate="email"/>
            <a:stretch>
              <a:fillRect/>
            </a:stretch>
          </p:blipFill>
          <p:spPr>
            <a:xfrm>
              <a:off x="7643422" y="4713389"/>
              <a:ext cx="1105042" cy="338566"/>
            </a:xfrm>
            <a:prstGeom prst="rect">
              <a:avLst/>
            </a:prstGeom>
          </p:spPr>
        </p:pic>
        <p:sp>
          <p:nvSpPr>
            <p:cNvPr id="23" name="文本框 26">
              <a:hlinkClick r:id="rId6" action="ppaction://hlinksldjump"/>
            </p:cNvPr>
            <p:cNvSpPr txBox="1"/>
            <p:nvPr/>
          </p:nvSpPr>
          <p:spPr>
            <a:xfrm>
              <a:off x="7763282" y="4681236"/>
              <a:ext cx="64633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zh-CN" altLang="en-US" sz="1800" dirty="0">
                  <a:latin typeface="黑体" panose="02010609060101010101" pitchFamily="49" charset="-122"/>
                  <a:ea typeface="黑体" panose="02010609060101010101" pitchFamily="49" charset="-122"/>
                </a:rPr>
                <a:t>返回</a:t>
              </a: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6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01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01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01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01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50184" grpId="0"/>
      <p:bldP spid="50197" grpId="0"/>
      <p:bldP spid="20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1763688" y="1059582"/>
            <a:ext cx="5437285" cy="4130864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212193" y="494144"/>
            <a:ext cx="366861" cy="456339"/>
          </a:xfrm>
          <a:prstGeom prst="rect">
            <a:avLst/>
          </a:prstGeom>
        </p:spPr>
      </p:pic>
      <p:sp>
        <p:nvSpPr>
          <p:cNvPr id="11" name="文本框 14"/>
          <p:cNvSpPr txBox="1"/>
          <p:nvPr/>
        </p:nvSpPr>
        <p:spPr>
          <a:xfrm>
            <a:off x="611560" y="425882"/>
            <a:ext cx="1847212" cy="561692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zh-CN" altLang="en-US" sz="3200" b="1" dirty="0" smtClean="0">
                <a:solidFill>
                  <a:srgbClr val="875000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课后作业</a:t>
            </a:r>
            <a:endParaRPr lang="zh-CN" altLang="en-US" sz="3200" b="1" dirty="0">
              <a:solidFill>
                <a:srgbClr val="875000"/>
              </a:solidFill>
              <a:latin typeface="幼圆" panose="02010509060101010101" pitchFamily="49" charset="-122"/>
              <a:ea typeface="幼圆" panose="02010509060101010101" pitchFamily="49" charset="-122"/>
            </a:endParaRPr>
          </a:p>
        </p:txBody>
      </p:sp>
      <p:sp>
        <p:nvSpPr>
          <p:cNvPr id="12" name="矩形 4"/>
          <p:cNvSpPr>
            <a:spLocks noChangeArrowheads="1"/>
          </p:cNvSpPr>
          <p:nvPr/>
        </p:nvSpPr>
        <p:spPr bwMode="auto">
          <a:xfrm>
            <a:off x="3563888" y="1779662"/>
            <a:ext cx="1944216" cy="15465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80" tIns="34290" rIns="68580" bIns="34290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</a:defRPr>
            </a:lvl9pPr>
          </a:lstStyle>
          <a:p>
            <a:pPr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zh-CN" altLang="en-US" sz="3200" b="1" dirty="0" smtClean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补充习题：</a:t>
            </a:r>
            <a:endParaRPr lang="en-US" altLang="zh-CN" sz="3200" b="1" dirty="0" smtClean="0">
              <a:solidFill>
                <a:schemeClr val="bg1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zh-CN" altLang="en-US" sz="3200" b="1" dirty="0" smtClean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对应练习</a:t>
            </a:r>
          </a:p>
        </p:txBody>
      </p:sp>
      <p:grpSp>
        <p:nvGrpSpPr>
          <p:cNvPr id="13" name="组合 12"/>
          <p:cNvGrpSpPr/>
          <p:nvPr/>
        </p:nvGrpSpPr>
        <p:grpSpPr>
          <a:xfrm>
            <a:off x="7812970" y="4471584"/>
            <a:ext cx="1105042" cy="370719"/>
            <a:chOff x="7643422" y="4681236"/>
            <a:chExt cx="1105042" cy="370719"/>
          </a:xfrm>
        </p:grpSpPr>
        <p:pic>
          <p:nvPicPr>
            <p:cNvPr id="14" name="图片 13">
              <a:hlinkClick r:id="rId4" action="ppaction://hlinksldjump"/>
            </p:cNvPr>
            <p:cNvPicPr>
              <a:picLocks noChangeAspect="1"/>
            </p:cNvPicPr>
            <p:nvPr/>
          </p:nvPicPr>
          <p:blipFill>
            <a:blip r:embed="rId5" cstate="email"/>
            <a:stretch>
              <a:fillRect/>
            </a:stretch>
          </p:blipFill>
          <p:spPr>
            <a:xfrm>
              <a:off x="7643422" y="4713389"/>
              <a:ext cx="1105042" cy="338566"/>
            </a:xfrm>
            <a:prstGeom prst="rect">
              <a:avLst/>
            </a:prstGeom>
          </p:spPr>
        </p:pic>
        <p:sp>
          <p:nvSpPr>
            <p:cNvPr id="15" name="文本框 26">
              <a:hlinkClick r:id="rId6" action="ppaction://hlinksldjump"/>
            </p:cNvPr>
            <p:cNvSpPr txBox="1"/>
            <p:nvPr/>
          </p:nvSpPr>
          <p:spPr>
            <a:xfrm>
              <a:off x="7763282" y="4681236"/>
              <a:ext cx="64633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zh-CN" altLang="en-US" sz="1800" dirty="0">
                  <a:latin typeface="黑体" panose="02010609060101010101" pitchFamily="49" charset="-122"/>
                  <a:ea typeface="黑体" panose="02010609060101010101" pitchFamily="49" charset="-122"/>
                </a:rPr>
                <a:t>返回</a:t>
              </a: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D:\童晓芳\个人专业成长\各类撰稿\20180605路编1-6下册《课件》\课件专用人物图\75.jpg"/>
          <p:cNvPicPr>
            <a:picLocks noChangeAspect="1" noChangeArrowheads="1"/>
          </p:cNvPicPr>
          <p:nvPr/>
        </p:nvPicPr>
        <p:blipFill rotWithShape="1">
          <a:blip r:embed="rId2" cstate="email"/>
          <a:srcRect l="3464" t="4139" r="9238" b="6462"/>
          <a:stretch>
            <a:fillRect/>
          </a:stretch>
        </p:blipFill>
        <p:spPr bwMode="auto">
          <a:xfrm>
            <a:off x="0" y="1803609"/>
            <a:ext cx="1598389" cy="13112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圆角矩形标注 14"/>
          <p:cNvSpPr>
            <a:spLocks noChangeArrowheads="1"/>
          </p:cNvSpPr>
          <p:nvPr/>
        </p:nvSpPr>
        <p:spPr bwMode="auto">
          <a:xfrm>
            <a:off x="827584" y="1280253"/>
            <a:ext cx="3600400" cy="499409"/>
          </a:xfrm>
          <a:prstGeom prst="wedgeRoundRectCallout">
            <a:avLst>
              <a:gd name="adj1" fmla="val -45391"/>
              <a:gd name="adj2" fmla="val 81105"/>
              <a:gd name="adj3" fmla="val 16667"/>
            </a:avLst>
          </a:prstGeom>
          <a:solidFill>
            <a:schemeClr val="bg1"/>
          </a:solidFill>
          <a:ln w="25400" algn="ctr">
            <a:solidFill>
              <a:srgbClr val="F9C7C7"/>
            </a:solidFill>
            <a:miter lim="800000"/>
          </a:ln>
        </p:spPr>
        <p:txBody>
          <a:bodyPr anchor="ctr"/>
          <a:lstStyle/>
          <a:p>
            <a:pPr algn="ctr"/>
            <a:r>
              <a:rPr lang="zh-CN" altLang="en-US" sz="24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下面图形的周长怎么算</a:t>
            </a:r>
            <a:r>
              <a:rPr lang="en-US" altLang="zh-CN" sz="24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?</a:t>
            </a:r>
            <a:endParaRPr lang="zh-CN" altLang="en-US" sz="24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22" name="圆角矩形标注 21"/>
          <p:cNvSpPr>
            <a:spLocks noChangeArrowheads="1"/>
          </p:cNvSpPr>
          <p:nvPr/>
        </p:nvSpPr>
        <p:spPr bwMode="auto">
          <a:xfrm>
            <a:off x="1166340" y="3507208"/>
            <a:ext cx="3117628" cy="720725"/>
          </a:xfrm>
          <a:prstGeom prst="wedgeRoundRectCallout">
            <a:avLst>
              <a:gd name="adj1" fmla="val -47544"/>
              <a:gd name="adj2" fmla="val -81086"/>
              <a:gd name="adj3" fmla="val 16667"/>
            </a:avLst>
          </a:prstGeom>
          <a:solidFill>
            <a:schemeClr val="bg1"/>
          </a:solidFill>
          <a:ln w="25400" algn="ctr">
            <a:solidFill>
              <a:srgbClr val="F9C7C7"/>
            </a:solidFill>
            <a:miter lim="800000"/>
          </a:ln>
        </p:spPr>
        <p:txBody>
          <a:bodyPr anchor="ctr"/>
          <a:lstStyle/>
          <a:p>
            <a:r>
              <a:rPr lang="zh-CN" altLang="en-US" sz="24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圆的周长怎么算呢？</a:t>
            </a:r>
            <a:endParaRPr lang="zh-CN" altLang="en-US" sz="24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7" name="圆角矩形标注 16"/>
          <p:cNvSpPr>
            <a:spLocks noChangeArrowheads="1"/>
          </p:cNvSpPr>
          <p:nvPr/>
        </p:nvSpPr>
        <p:spPr bwMode="auto">
          <a:xfrm>
            <a:off x="4712480" y="1203598"/>
            <a:ext cx="3315904" cy="710787"/>
          </a:xfrm>
          <a:prstGeom prst="wedgeRoundRectCallout">
            <a:avLst>
              <a:gd name="adj1" fmla="val 43515"/>
              <a:gd name="adj2" fmla="val 77854"/>
              <a:gd name="adj3" fmla="val 16667"/>
            </a:avLst>
          </a:prstGeom>
          <a:solidFill>
            <a:schemeClr val="bg1"/>
          </a:solidFill>
          <a:ln w="25400" algn="ctr">
            <a:solidFill>
              <a:srgbClr val="F9C7C7"/>
            </a:solidFill>
            <a:miter lim="800000"/>
          </a:ln>
        </p:spPr>
        <p:txBody>
          <a:bodyPr anchor="ctr"/>
          <a:lstStyle/>
          <a:p>
            <a:r>
              <a:rPr lang="zh-CN" altLang="en-US" sz="24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只要把每条边的长度相加就行了。</a:t>
            </a:r>
            <a:endParaRPr lang="zh-CN" altLang="en-US" sz="24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pic>
        <p:nvPicPr>
          <p:cNvPr id="18" name="Picture 3" descr="D:\童晓芳\个人专业成长\各类撰稿\20180605路编1-6下册《课件》\课件专用人物图\33.jpg"/>
          <p:cNvPicPr>
            <a:picLocks noChangeAspect="1" noChangeArrowheads="1"/>
          </p:cNvPicPr>
          <p:nvPr/>
        </p:nvPicPr>
        <p:blipFill rotWithShape="1">
          <a:blip r:embed="rId3" cstate="email"/>
          <a:srcRect l="30410" t="9934" r="25162" b="24128"/>
          <a:stretch>
            <a:fillRect/>
          </a:stretch>
        </p:blipFill>
        <p:spPr bwMode="auto">
          <a:xfrm>
            <a:off x="7668344" y="2450688"/>
            <a:ext cx="1007442" cy="1194549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3" name="等腰三角形 2"/>
          <p:cNvSpPr/>
          <p:nvPr/>
        </p:nvSpPr>
        <p:spPr>
          <a:xfrm>
            <a:off x="1475656" y="2178151"/>
            <a:ext cx="663685" cy="681631"/>
          </a:xfrm>
          <a:prstGeom prst="triangl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b="1"/>
          </a:p>
        </p:txBody>
      </p:sp>
      <p:sp>
        <p:nvSpPr>
          <p:cNvPr id="4" name="矩形 3"/>
          <p:cNvSpPr/>
          <p:nvPr/>
        </p:nvSpPr>
        <p:spPr>
          <a:xfrm>
            <a:off x="2382835" y="2355726"/>
            <a:ext cx="893021" cy="50405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b="1"/>
          </a:p>
        </p:txBody>
      </p:sp>
      <p:sp>
        <p:nvSpPr>
          <p:cNvPr id="5" name="矩形 4"/>
          <p:cNvSpPr/>
          <p:nvPr/>
        </p:nvSpPr>
        <p:spPr>
          <a:xfrm>
            <a:off x="3563888" y="2093794"/>
            <a:ext cx="720080" cy="76598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b="1"/>
          </a:p>
        </p:txBody>
      </p:sp>
      <p:sp>
        <p:nvSpPr>
          <p:cNvPr id="6" name="梯形 5"/>
          <p:cNvSpPr/>
          <p:nvPr/>
        </p:nvSpPr>
        <p:spPr>
          <a:xfrm>
            <a:off x="4644008" y="2211710"/>
            <a:ext cx="867632" cy="597274"/>
          </a:xfrm>
          <a:prstGeom prst="trapezoid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b="1"/>
          </a:p>
        </p:txBody>
      </p:sp>
      <p:sp>
        <p:nvSpPr>
          <p:cNvPr id="7" name="平行四边形 6"/>
          <p:cNvSpPr/>
          <p:nvPr/>
        </p:nvSpPr>
        <p:spPr>
          <a:xfrm>
            <a:off x="5796136" y="2211710"/>
            <a:ext cx="864096" cy="588745"/>
          </a:xfrm>
          <a:prstGeom prst="parallelogram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b="1"/>
          </a:p>
        </p:txBody>
      </p:sp>
      <p:sp>
        <p:nvSpPr>
          <p:cNvPr id="19" name="文本框 14"/>
          <p:cNvSpPr txBox="1"/>
          <p:nvPr/>
        </p:nvSpPr>
        <p:spPr>
          <a:xfrm>
            <a:off x="611560" y="439395"/>
            <a:ext cx="1847212" cy="561692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zh-CN" altLang="en-US" sz="3200" b="1" dirty="0" smtClean="0">
                <a:solidFill>
                  <a:srgbClr val="875000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情境导</a:t>
            </a:r>
            <a:r>
              <a:rPr lang="zh-CN" altLang="en-US" sz="3200" b="1" dirty="0">
                <a:solidFill>
                  <a:srgbClr val="875000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入</a:t>
            </a:r>
          </a:p>
        </p:txBody>
      </p:sp>
      <p:pic>
        <p:nvPicPr>
          <p:cNvPr id="20" name="图片 19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192082" y="492072"/>
            <a:ext cx="366860" cy="456339"/>
          </a:xfrm>
          <a:prstGeom prst="rect">
            <a:avLst/>
          </a:prstGeom>
        </p:spPr>
      </p:pic>
      <p:grpSp>
        <p:nvGrpSpPr>
          <p:cNvPr id="16" name="组合 15"/>
          <p:cNvGrpSpPr/>
          <p:nvPr/>
        </p:nvGrpSpPr>
        <p:grpSpPr>
          <a:xfrm>
            <a:off x="7812970" y="4471584"/>
            <a:ext cx="1105042" cy="370719"/>
            <a:chOff x="7643422" y="4681236"/>
            <a:chExt cx="1105042" cy="370719"/>
          </a:xfrm>
        </p:grpSpPr>
        <p:pic>
          <p:nvPicPr>
            <p:cNvPr id="21" name="图片 20">
              <a:hlinkClick r:id="rId5" action="ppaction://hlinksldjump"/>
            </p:cNvPr>
            <p:cNvPicPr>
              <a:picLocks noChangeAspect="1"/>
            </p:cNvPicPr>
            <p:nvPr/>
          </p:nvPicPr>
          <p:blipFill>
            <a:blip r:embed="rId6" cstate="email"/>
            <a:stretch>
              <a:fillRect/>
            </a:stretch>
          </p:blipFill>
          <p:spPr>
            <a:xfrm>
              <a:off x="7643422" y="4713389"/>
              <a:ext cx="1105042" cy="338566"/>
            </a:xfrm>
            <a:prstGeom prst="rect">
              <a:avLst/>
            </a:prstGeom>
          </p:spPr>
        </p:pic>
        <p:sp>
          <p:nvSpPr>
            <p:cNvPr id="23" name="文本框 26">
              <a:hlinkClick r:id="rId7" action="ppaction://hlinksldjump"/>
            </p:cNvPr>
            <p:cNvSpPr txBox="1"/>
            <p:nvPr/>
          </p:nvSpPr>
          <p:spPr>
            <a:xfrm>
              <a:off x="7763282" y="4681236"/>
              <a:ext cx="64633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zh-CN" altLang="en-US" sz="1800" dirty="0">
                  <a:latin typeface="黑体" panose="02010609060101010101" pitchFamily="49" charset="-122"/>
                  <a:ea typeface="黑体" panose="02010609060101010101" pitchFamily="49" charset="-122"/>
                </a:rPr>
                <a:t>返回</a:t>
              </a: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22" grpId="0" animBg="1"/>
      <p:bldP spid="17" grpId="0" animBg="1"/>
      <p:bldP spid="3" grpId="0" animBg="1"/>
      <p:bldP spid="4" grpId="0" animBg="1"/>
      <p:bldP spid="5" grpId="0" animBg="1"/>
      <p:bldP spid="6" grpId="0" animBg="1"/>
      <p:bldP spid="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图片 21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987824" y="1038229"/>
            <a:ext cx="3455987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" name="圆角矩形标注 30"/>
          <p:cNvSpPr/>
          <p:nvPr/>
        </p:nvSpPr>
        <p:spPr>
          <a:xfrm>
            <a:off x="2627784" y="2859782"/>
            <a:ext cx="4670177" cy="907331"/>
          </a:xfrm>
          <a:prstGeom prst="wedgeRoundRectCallout">
            <a:avLst>
              <a:gd name="adj1" fmla="val -34934"/>
              <a:gd name="adj2" fmla="val 71243"/>
              <a:gd name="adj3" fmla="val 16667"/>
            </a:avLst>
          </a:prstGeom>
          <a:solidFill>
            <a:schemeClr val="bg1"/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左边</a:t>
            </a:r>
            <a:r>
              <a:rPr lang="en-US" altLang="zh-CN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3</a:t>
            </a:r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个自行车车轮各滚动一周，哪个车轮行的路程比较长？</a:t>
            </a:r>
          </a:p>
        </p:txBody>
      </p:sp>
      <p:pic>
        <p:nvPicPr>
          <p:cNvPr id="12" name="图片 11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192083" y="479078"/>
            <a:ext cx="366860" cy="456339"/>
          </a:xfrm>
          <a:prstGeom prst="rect">
            <a:avLst/>
          </a:prstGeom>
        </p:spPr>
      </p:pic>
      <p:sp>
        <p:nvSpPr>
          <p:cNvPr id="16" name="文本框 14"/>
          <p:cNvSpPr txBox="1"/>
          <p:nvPr/>
        </p:nvSpPr>
        <p:spPr>
          <a:xfrm>
            <a:off x="611560" y="439395"/>
            <a:ext cx="1847212" cy="561692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zh-CN" altLang="en-US" sz="3200" b="1" dirty="0" smtClean="0">
                <a:solidFill>
                  <a:srgbClr val="875000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探究新知</a:t>
            </a:r>
            <a:endParaRPr lang="zh-CN" altLang="en-US" sz="3200" b="1" dirty="0">
              <a:solidFill>
                <a:srgbClr val="875000"/>
              </a:solidFill>
              <a:latin typeface="幼圆" panose="02010509060101010101" pitchFamily="49" charset="-122"/>
              <a:ea typeface="幼圆" panose="02010509060101010101" pitchFamily="49" charset="-122"/>
            </a:endParaRPr>
          </a:p>
        </p:txBody>
      </p:sp>
      <p:grpSp>
        <p:nvGrpSpPr>
          <p:cNvPr id="10" name="组合 9"/>
          <p:cNvGrpSpPr/>
          <p:nvPr/>
        </p:nvGrpSpPr>
        <p:grpSpPr>
          <a:xfrm>
            <a:off x="741031" y="1059582"/>
            <a:ext cx="1166673" cy="1064551"/>
            <a:chOff x="670145" y="1457273"/>
            <a:chExt cx="1555361" cy="1419401"/>
          </a:xfrm>
        </p:grpSpPr>
        <p:pic>
          <p:nvPicPr>
            <p:cNvPr id="11" name="图片 10" descr="28Z58PICt4r.jpg"/>
            <p:cNvPicPr>
              <a:picLocks noChangeAspect="1" noChangeArrowheads="1"/>
            </p:cNvPicPr>
            <p:nvPr/>
          </p:nvPicPr>
          <p:blipFill>
            <a:blip r:embed="rId4" cstate="email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 flipH="1">
              <a:off x="670145" y="1457273"/>
              <a:ext cx="1555361" cy="13934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3" name="矩形 12"/>
            <p:cNvSpPr/>
            <p:nvPr/>
          </p:nvSpPr>
          <p:spPr>
            <a:xfrm>
              <a:off x="921335" y="2322677"/>
              <a:ext cx="970652" cy="55399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sz="2100" b="1" dirty="0" smtClean="0">
                  <a:latin typeface="黑体" panose="02010609060101010101" pitchFamily="49" charset="-122"/>
                  <a:ea typeface="黑体" panose="02010609060101010101" pitchFamily="49" charset="-122"/>
                </a:rPr>
                <a:t>例 </a:t>
              </a:r>
              <a:r>
                <a:rPr lang="en-US" altLang="zh-CN" sz="2100" b="1" dirty="0">
                  <a:latin typeface="黑体" panose="02010609060101010101" pitchFamily="49" charset="-122"/>
                  <a:ea typeface="黑体" panose="02010609060101010101" pitchFamily="49" charset="-122"/>
                </a:rPr>
                <a:t>4</a:t>
              </a:r>
              <a:endParaRPr lang="zh-CN" altLang="en-US" sz="2100" dirty="0">
                <a:latin typeface="黑体" panose="02010609060101010101" pitchFamily="49" charset="-122"/>
                <a:ea typeface="黑体" panose="02010609060101010101" pitchFamily="49" charset="-122"/>
              </a:endParaRPr>
            </a:p>
          </p:txBody>
        </p:sp>
      </p:grpSp>
      <p:pic>
        <p:nvPicPr>
          <p:cNvPr id="17" name="图片 16"/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>
            <a:off x="1938937" y="3219822"/>
            <a:ext cx="1126831" cy="1614828"/>
          </a:xfrm>
          <a:prstGeom prst="rect">
            <a:avLst/>
          </a:prstGeom>
        </p:spPr>
      </p:pic>
      <p:grpSp>
        <p:nvGrpSpPr>
          <p:cNvPr id="18" name="组合 17"/>
          <p:cNvGrpSpPr/>
          <p:nvPr/>
        </p:nvGrpSpPr>
        <p:grpSpPr>
          <a:xfrm>
            <a:off x="7812970" y="4471584"/>
            <a:ext cx="1105042" cy="370719"/>
            <a:chOff x="7643422" y="4681236"/>
            <a:chExt cx="1105042" cy="370719"/>
          </a:xfrm>
        </p:grpSpPr>
        <p:pic>
          <p:nvPicPr>
            <p:cNvPr id="19" name="图片 18">
              <a:hlinkClick r:id="rId6" action="ppaction://hlinksldjump"/>
            </p:cNvPr>
            <p:cNvPicPr>
              <a:picLocks noChangeAspect="1"/>
            </p:cNvPicPr>
            <p:nvPr/>
          </p:nvPicPr>
          <p:blipFill>
            <a:blip r:embed="rId7" cstate="email"/>
            <a:stretch>
              <a:fillRect/>
            </a:stretch>
          </p:blipFill>
          <p:spPr>
            <a:xfrm>
              <a:off x="7643422" y="4713389"/>
              <a:ext cx="1105042" cy="338566"/>
            </a:xfrm>
            <a:prstGeom prst="rect">
              <a:avLst/>
            </a:prstGeom>
          </p:spPr>
        </p:pic>
        <p:sp>
          <p:nvSpPr>
            <p:cNvPr id="20" name="文本框 26">
              <a:hlinkClick r:id="rId8" action="ppaction://hlinksldjump"/>
            </p:cNvPr>
            <p:cNvSpPr txBox="1"/>
            <p:nvPr/>
          </p:nvSpPr>
          <p:spPr>
            <a:xfrm>
              <a:off x="7763282" y="4681236"/>
              <a:ext cx="64633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zh-CN" altLang="en-US" sz="1800" dirty="0">
                  <a:latin typeface="黑体" panose="02010609060101010101" pitchFamily="49" charset="-122"/>
                  <a:ea typeface="黑体" panose="02010609060101010101" pitchFamily="49" charset="-122"/>
                </a:rPr>
                <a:t>返回</a:t>
              </a: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bldLvl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图片 24"/>
          <p:cNvPicPr>
            <a:picLocks noChangeAspect="1" noChangeArrowheads="1"/>
          </p:cNvPicPr>
          <p:nvPr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83568" y="771550"/>
            <a:ext cx="3752850" cy="1108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" name="图片 25"/>
          <p:cNvPicPr>
            <a:picLocks noChangeAspect="1" noChangeArrowheads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18427" y="2076649"/>
            <a:ext cx="3784600" cy="1027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" name="图片 26"/>
          <p:cNvPicPr>
            <a:picLocks noChangeAspect="1" noChangeArrowheads="1"/>
          </p:cNvPicPr>
          <p:nvPr/>
        </p:nvPicPr>
        <p:blipFill>
          <a:blip r:embed="rId4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48916" y="3292276"/>
            <a:ext cx="3275012" cy="963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" name="TextBox 22"/>
          <p:cNvSpPr txBox="1">
            <a:spLocks noChangeArrowheads="1"/>
          </p:cNvSpPr>
          <p:nvPr/>
        </p:nvSpPr>
        <p:spPr bwMode="auto">
          <a:xfrm>
            <a:off x="4499992" y="1124942"/>
            <a:ext cx="424497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  <a:sym typeface="宋体" panose="02010600030101010101" pitchFamily="2" charset="-122"/>
              </a:rPr>
              <a:t>车轮一周的长度是车轮的周长</a:t>
            </a:r>
            <a:r>
              <a:rPr lang="zh-CN" altLang="en-US" sz="2400" b="1" dirty="0" smtClean="0">
                <a:latin typeface="楷体" panose="02010609060101010101" pitchFamily="49" charset="-122"/>
                <a:ea typeface="楷体" panose="02010609060101010101" pitchFamily="49" charset="-122"/>
                <a:sym typeface="宋体" panose="02010600030101010101" pitchFamily="2" charset="-122"/>
              </a:rPr>
              <a:t>。</a:t>
            </a:r>
            <a:endParaRPr lang="en-US" altLang="zh-CN" sz="2400" b="1" dirty="0" smtClean="0">
              <a:latin typeface="楷体" panose="02010609060101010101" pitchFamily="49" charset="-122"/>
              <a:ea typeface="楷体" panose="02010609060101010101" pitchFamily="49" charset="-122"/>
              <a:sym typeface="宋体" panose="02010600030101010101" pitchFamily="2" charset="-122"/>
            </a:endParaRPr>
          </a:p>
        </p:txBody>
      </p:sp>
      <p:sp>
        <p:nvSpPr>
          <p:cNvPr id="19" name="TextBox 22"/>
          <p:cNvSpPr txBox="1">
            <a:spLocks noChangeArrowheads="1"/>
          </p:cNvSpPr>
          <p:nvPr/>
        </p:nvSpPr>
        <p:spPr bwMode="auto">
          <a:xfrm>
            <a:off x="4499992" y="2023641"/>
            <a:ext cx="4244975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2400" b="1" dirty="0" smtClean="0">
                <a:latin typeface="楷体" panose="02010609060101010101" pitchFamily="49" charset="-122"/>
                <a:ea typeface="楷体" panose="02010609060101010101" pitchFamily="49" charset="-122"/>
                <a:sym typeface="宋体" panose="02010600030101010101" pitchFamily="2" charset="-122"/>
              </a:rPr>
              <a:t>比较</a:t>
            </a:r>
            <a:r>
              <a:rPr lang="en-US" altLang="zh-CN" sz="2400" b="1" dirty="0">
                <a:latin typeface="楷体" panose="02010609060101010101" pitchFamily="49" charset="-122"/>
                <a:ea typeface="楷体" panose="02010609060101010101" pitchFamily="49" charset="-122"/>
                <a:sym typeface="宋体" panose="02010600030101010101" pitchFamily="2" charset="-122"/>
              </a:rPr>
              <a:t>3</a:t>
            </a:r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  <a:sym typeface="宋体" panose="02010600030101010101" pitchFamily="2" charset="-122"/>
              </a:rPr>
              <a:t>个车轮的直径和周长，你有什么发现</a:t>
            </a:r>
            <a:r>
              <a:rPr lang="zh-CN" altLang="en-US" sz="2400" b="1" dirty="0" smtClean="0">
                <a:latin typeface="楷体" panose="02010609060101010101" pitchFamily="49" charset="-122"/>
                <a:ea typeface="楷体" panose="02010609060101010101" pitchFamily="49" charset="-122"/>
                <a:sym typeface="宋体" panose="02010600030101010101" pitchFamily="2" charset="-122"/>
              </a:rPr>
              <a:t>？</a:t>
            </a:r>
            <a:endParaRPr lang="en-US" altLang="zh-CN" sz="2400" b="1" dirty="0">
              <a:latin typeface="楷体" panose="02010609060101010101" pitchFamily="49" charset="-122"/>
              <a:ea typeface="楷体" panose="02010609060101010101" pitchFamily="49" charset="-122"/>
              <a:sym typeface="宋体" panose="02010600030101010101" pitchFamily="2" charset="-122"/>
            </a:endParaRPr>
          </a:p>
        </p:txBody>
      </p:sp>
      <p:pic>
        <p:nvPicPr>
          <p:cNvPr id="20" name="Picture 3" descr="D:\童晓芳\个人专业成长\各类撰稿\20180605路编1-6下册《课件》\课件专用人物图\33.jpg"/>
          <p:cNvPicPr>
            <a:picLocks noChangeAspect="1" noChangeArrowheads="1"/>
          </p:cNvPicPr>
          <p:nvPr/>
        </p:nvPicPr>
        <p:blipFill rotWithShape="1">
          <a:blip r:embed="rId5" cstate="email"/>
          <a:srcRect l="30410" t="9934" r="25162" b="24128"/>
          <a:stretch>
            <a:fillRect/>
          </a:stretch>
        </p:blipFill>
        <p:spPr bwMode="auto">
          <a:xfrm>
            <a:off x="7596336" y="3132552"/>
            <a:ext cx="1008112" cy="11953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圆角矩形标注 20"/>
          <p:cNvSpPr/>
          <p:nvPr/>
        </p:nvSpPr>
        <p:spPr>
          <a:xfrm>
            <a:off x="4644008" y="3089050"/>
            <a:ext cx="2565475" cy="878807"/>
          </a:xfrm>
          <a:prstGeom prst="wedgeRoundRectCallout">
            <a:avLst>
              <a:gd name="adj1" fmla="val 58889"/>
              <a:gd name="adj2" fmla="val 28214"/>
              <a:gd name="adj3" fmla="val 16667"/>
            </a:avLst>
          </a:prstGeom>
          <a:solidFill>
            <a:schemeClr val="bg1"/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fontAlgn="auto">
              <a:buFontTx/>
              <a:buNone/>
              <a:defRPr/>
            </a:pPr>
            <a:r>
              <a:rPr lang="zh-CN" altLang="en-US" sz="2400" b="1" noProof="1" smtClean="0">
                <a:latin typeface="楷体" panose="02010609060101010101" pitchFamily="49" charset="-122"/>
                <a:ea typeface="楷体" panose="02010609060101010101" pitchFamily="49" charset="-122"/>
              </a:rPr>
              <a:t>我发现，圆的直径长，周长也长。</a:t>
            </a:r>
            <a:endParaRPr lang="zh-CN" altLang="en-US" sz="2400" b="1" noProof="1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grpSp>
        <p:nvGrpSpPr>
          <p:cNvPr id="10" name="组合 9"/>
          <p:cNvGrpSpPr/>
          <p:nvPr/>
        </p:nvGrpSpPr>
        <p:grpSpPr>
          <a:xfrm>
            <a:off x="7812970" y="4471584"/>
            <a:ext cx="1105042" cy="370719"/>
            <a:chOff x="7643422" y="4681236"/>
            <a:chExt cx="1105042" cy="370719"/>
          </a:xfrm>
        </p:grpSpPr>
        <p:pic>
          <p:nvPicPr>
            <p:cNvPr id="11" name="图片 10">
              <a:hlinkClick r:id="rId6" action="ppaction://hlinksldjump"/>
            </p:cNvPr>
            <p:cNvPicPr>
              <a:picLocks noChangeAspect="1"/>
            </p:cNvPicPr>
            <p:nvPr/>
          </p:nvPicPr>
          <p:blipFill>
            <a:blip r:embed="rId7" cstate="email"/>
            <a:stretch>
              <a:fillRect/>
            </a:stretch>
          </p:blipFill>
          <p:spPr>
            <a:xfrm>
              <a:off x="7643422" y="4713389"/>
              <a:ext cx="1105042" cy="338566"/>
            </a:xfrm>
            <a:prstGeom prst="rect">
              <a:avLst/>
            </a:prstGeom>
          </p:spPr>
        </p:pic>
        <p:sp>
          <p:nvSpPr>
            <p:cNvPr id="12" name="文本框 26">
              <a:hlinkClick r:id="rId8" action="ppaction://hlinksldjump"/>
            </p:cNvPr>
            <p:cNvSpPr txBox="1"/>
            <p:nvPr/>
          </p:nvSpPr>
          <p:spPr>
            <a:xfrm>
              <a:off x="7763282" y="4681236"/>
              <a:ext cx="64633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zh-CN" altLang="en-US" sz="1800" dirty="0">
                  <a:latin typeface="黑体" panose="02010609060101010101" pitchFamily="49" charset="-122"/>
                  <a:ea typeface="黑体" panose="02010609060101010101" pitchFamily="49" charset="-122"/>
                </a:rPr>
                <a:t>返回</a:t>
              </a: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  <p:bldP spid="19" grpId="0"/>
      <p:bldP spid="2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Box 22"/>
          <p:cNvSpPr txBox="1"/>
          <p:nvPr/>
        </p:nvSpPr>
        <p:spPr>
          <a:xfrm>
            <a:off x="1719112" y="588625"/>
            <a:ext cx="6669312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/>
            <a:r>
              <a:rPr lang="zh-CN" altLang="en-US" sz="2400" b="1" noProof="1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如右图，在正方形内画一个最大的圆。你知道正方形的周长是圆直径的几倍吗？</a:t>
            </a:r>
          </a:p>
        </p:txBody>
      </p:sp>
      <p:pic>
        <p:nvPicPr>
          <p:cNvPr id="21" name="图片 20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048697" y="1486321"/>
            <a:ext cx="2722563" cy="2741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" name="图片 21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059810" y="1457747"/>
            <a:ext cx="2760662" cy="2770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" name="TextBox 22"/>
          <p:cNvSpPr txBox="1"/>
          <p:nvPr/>
        </p:nvSpPr>
        <p:spPr>
          <a:xfrm>
            <a:off x="539552" y="2030785"/>
            <a:ext cx="4483100" cy="118903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/>
            <a:r>
              <a:rPr lang="zh-CN" altLang="en-US" sz="2400" b="1" noProof="1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在圆内再画一个正六边形，六边形的顶点都在圆上，六边形的周长是圆直径的几倍？</a:t>
            </a:r>
          </a:p>
        </p:txBody>
      </p:sp>
      <p:sp>
        <p:nvSpPr>
          <p:cNvPr id="24" name="TextBox 22"/>
          <p:cNvSpPr txBox="1"/>
          <p:nvPr/>
        </p:nvSpPr>
        <p:spPr>
          <a:xfrm>
            <a:off x="539552" y="3507854"/>
            <a:ext cx="5991225" cy="457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/>
            <a:r>
              <a:rPr lang="zh-CN" altLang="en-US" sz="2400" b="1" noProof="1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想一想：圆的周长大约是直径的几倍？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851920" y="2830165"/>
            <a:ext cx="15570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3</a:t>
            </a:r>
            <a:r>
              <a:rPr lang="zh-CN" altLang="en-US" sz="2400" b="1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倍</a:t>
            </a:r>
            <a:endParaRPr lang="zh-CN" altLang="en-US" sz="2400" b="1" dirty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2555776" y="4054301"/>
            <a:ext cx="15570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3</a:t>
            </a:r>
            <a:r>
              <a:rPr lang="zh-CN" altLang="en-US" sz="2400" b="1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倍</a:t>
            </a:r>
            <a:endParaRPr lang="zh-CN" altLang="en-US" sz="2400" b="1" dirty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grpSp>
        <p:nvGrpSpPr>
          <p:cNvPr id="13" name="组合 12"/>
          <p:cNvGrpSpPr/>
          <p:nvPr/>
        </p:nvGrpSpPr>
        <p:grpSpPr>
          <a:xfrm>
            <a:off x="428284" y="515675"/>
            <a:ext cx="1166673" cy="1064551"/>
            <a:chOff x="670145" y="1457273"/>
            <a:chExt cx="1555361" cy="1419401"/>
          </a:xfrm>
        </p:grpSpPr>
        <p:pic>
          <p:nvPicPr>
            <p:cNvPr id="14" name="图片 13" descr="28Z58PICt4r.jpg"/>
            <p:cNvPicPr>
              <a:picLocks noChangeAspect="1" noChangeArrowheads="1"/>
            </p:cNvPicPr>
            <p:nvPr/>
          </p:nvPicPr>
          <p:blipFill>
            <a:blip r:embed="rId4" cstate="email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 flipH="1">
              <a:off x="670145" y="1457273"/>
              <a:ext cx="1555361" cy="13934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5" name="矩形 14"/>
            <p:cNvSpPr/>
            <p:nvPr/>
          </p:nvSpPr>
          <p:spPr>
            <a:xfrm>
              <a:off x="921335" y="2322677"/>
              <a:ext cx="970652" cy="55399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sz="2100" b="1" dirty="0" smtClean="0">
                  <a:latin typeface="黑体" panose="02010609060101010101" pitchFamily="49" charset="-122"/>
                  <a:ea typeface="黑体" panose="02010609060101010101" pitchFamily="49" charset="-122"/>
                </a:rPr>
                <a:t>例 </a:t>
              </a:r>
              <a:r>
                <a:rPr lang="en-US" altLang="zh-CN" sz="2100" b="1" dirty="0">
                  <a:latin typeface="黑体" panose="02010609060101010101" pitchFamily="49" charset="-122"/>
                  <a:ea typeface="黑体" panose="02010609060101010101" pitchFamily="49" charset="-122"/>
                </a:rPr>
                <a:t>5</a:t>
              </a:r>
              <a:endParaRPr lang="zh-CN" altLang="en-US" sz="2100" dirty="0">
                <a:latin typeface="黑体" panose="02010609060101010101" pitchFamily="49" charset="-122"/>
                <a:ea typeface="黑体" panose="02010609060101010101" pitchFamily="49" charset="-122"/>
              </a:endParaRPr>
            </a:p>
          </p:txBody>
        </p:sp>
      </p:grpSp>
      <p:grpSp>
        <p:nvGrpSpPr>
          <p:cNvPr id="16" name="组合 15"/>
          <p:cNvGrpSpPr/>
          <p:nvPr/>
        </p:nvGrpSpPr>
        <p:grpSpPr>
          <a:xfrm>
            <a:off x="7812970" y="4471584"/>
            <a:ext cx="1105042" cy="370719"/>
            <a:chOff x="7643422" y="4681236"/>
            <a:chExt cx="1105042" cy="370719"/>
          </a:xfrm>
        </p:grpSpPr>
        <p:pic>
          <p:nvPicPr>
            <p:cNvPr id="17" name="图片 16">
              <a:hlinkClick r:id="rId5" action="ppaction://hlinksldjump"/>
            </p:cNvPr>
            <p:cNvPicPr>
              <a:picLocks noChangeAspect="1"/>
            </p:cNvPicPr>
            <p:nvPr/>
          </p:nvPicPr>
          <p:blipFill>
            <a:blip r:embed="rId6" cstate="email"/>
            <a:stretch>
              <a:fillRect/>
            </a:stretch>
          </p:blipFill>
          <p:spPr>
            <a:xfrm>
              <a:off x="7643422" y="4713389"/>
              <a:ext cx="1105042" cy="338566"/>
            </a:xfrm>
            <a:prstGeom prst="rect">
              <a:avLst/>
            </a:prstGeom>
          </p:spPr>
        </p:pic>
        <p:sp>
          <p:nvSpPr>
            <p:cNvPr id="18" name="文本框 26">
              <a:hlinkClick r:id="rId7" action="ppaction://hlinksldjump"/>
            </p:cNvPr>
            <p:cNvSpPr txBox="1"/>
            <p:nvPr/>
          </p:nvSpPr>
          <p:spPr>
            <a:xfrm>
              <a:off x="7763282" y="4681236"/>
              <a:ext cx="64633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zh-CN" altLang="en-US" sz="1800" dirty="0">
                  <a:latin typeface="黑体" panose="02010609060101010101" pitchFamily="49" charset="-122"/>
                  <a:ea typeface="黑体" panose="02010609060101010101" pitchFamily="49" charset="-122"/>
                </a:rPr>
                <a:t>返回</a:t>
              </a: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24" grpId="0"/>
      <p:bldP spid="3" grpId="0"/>
      <p:bldP spid="2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22"/>
          <p:cNvSpPr txBox="1"/>
          <p:nvPr/>
        </p:nvSpPr>
        <p:spPr>
          <a:xfrm>
            <a:off x="467544" y="555526"/>
            <a:ext cx="8096250" cy="707886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lnSpc>
                <a:spcPts val="2380"/>
              </a:lnSpc>
            </a:pPr>
            <a:r>
              <a:rPr lang="zh-CN" altLang="en-US" sz="2400" b="1" spc="-200" noProof="1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几人一组，用硬纸板剪出</a:t>
            </a:r>
            <a:r>
              <a:rPr lang="en-US" altLang="zh-CN" sz="2400" b="1" spc="-200" noProof="1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3</a:t>
            </a:r>
            <a:r>
              <a:rPr lang="zh-CN" altLang="en-US" sz="2400" b="1" spc="-200" noProof="1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个大小不同的圆，想办法量出它们的周长，再计算每个圆的周长除以直径的商，并把表格填写完整。</a:t>
            </a:r>
          </a:p>
        </p:txBody>
      </p:sp>
      <p:pic>
        <p:nvPicPr>
          <p:cNvPr id="14" name="图片 13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538788" y="3040782"/>
            <a:ext cx="2247900" cy="1050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图片 14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703763" y="1900957"/>
            <a:ext cx="2987675" cy="1057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图片 15"/>
          <p:cNvPicPr>
            <a:picLocks noChangeAspect="1" noChangeArrowheads="1"/>
          </p:cNvPicPr>
          <p:nvPr/>
        </p:nvPicPr>
        <p:blipFill>
          <a:blip r:embed="rId4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703763" y="3243982"/>
            <a:ext cx="639762" cy="642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AutoShape 34"/>
          <p:cNvSpPr>
            <a:spLocks noChangeArrowheads="1"/>
          </p:cNvSpPr>
          <p:nvPr/>
        </p:nvSpPr>
        <p:spPr bwMode="auto">
          <a:xfrm>
            <a:off x="1470025" y="3040782"/>
            <a:ext cx="2525911" cy="1037270"/>
          </a:xfrm>
          <a:prstGeom prst="wedgeRoundRectCallout">
            <a:avLst>
              <a:gd name="adj1" fmla="val -58556"/>
              <a:gd name="adj2" fmla="val 30352"/>
              <a:gd name="adj3" fmla="val 16667"/>
            </a:avLst>
          </a:prstGeom>
          <a:solidFill>
            <a:schemeClr val="bg1"/>
          </a:solidFill>
          <a:ln w="12700">
            <a:solidFill>
              <a:srgbClr val="F4849D"/>
            </a:solidFill>
            <a:miter lim="800000"/>
          </a:ln>
        </p:spPr>
        <p:txBody>
          <a:bodyPr/>
          <a:lstStyle/>
          <a:p>
            <a:pPr algn="ctr"/>
            <a:endParaRPr lang="zh-CN" altLang="en-US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8" name="文本框 15"/>
          <p:cNvSpPr txBox="1">
            <a:spLocks noChangeArrowheads="1"/>
          </p:cNvSpPr>
          <p:nvPr/>
        </p:nvSpPr>
        <p:spPr bwMode="auto">
          <a:xfrm>
            <a:off x="1475656" y="3145199"/>
            <a:ext cx="2632844" cy="938719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ts val="2240"/>
              </a:lnSpc>
            </a:pPr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把圆片放在直尺上滚动一周，量出它的长度。</a:t>
            </a:r>
          </a:p>
        </p:txBody>
      </p:sp>
      <p:sp>
        <p:nvSpPr>
          <p:cNvPr id="19" name="AutoShape 34"/>
          <p:cNvSpPr>
            <a:spLocks noChangeArrowheads="1"/>
          </p:cNvSpPr>
          <p:nvPr/>
        </p:nvSpPr>
        <p:spPr bwMode="auto">
          <a:xfrm>
            <a:off x="1470025" y="1864444"/>
            <a:ext cx="2851150" cy="830997"/>
          </a:xfrm>
          <a:prstGeom prst="wedgeRoundRectCallout">
            <a:avLst>
              <a:gd name="adj1" fmla="val -56995"/>
              <a:gd name="adj2" fmla="val 25023"/>
              <a:gd name="adj3" fmla="val 16667"/>
            </a:avLst>
          </a:prstGeom>
          <a:solidFill>
            <a:schemeClr val="bg1"/>
          </a:solidFill>
          <a:ln w="12700">
            <a:solidFill>
              <a:srgbClr val="85AAEF"/>
            </a:solidFill>
            <a:miter lim="800000"/>
          </a:ln>
        </p:spPr>
        <p:txBody>
          <a:bodyPr/>
          <a:lstStyle/>
          <a:p>
            <a:pPr algn="ctr"/>
            <a:endParaRPr lang="zh-CN" altLang="en-US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20" name="TextBox 22"/>
          <p:cNvSpPr txBox="1">
            <a:spLocks noChangeArrowheads="1"/>
          </p:cNvSpPr>
          <p:nvPr/>
        </p:nvSpPr>
        <p:spPr bwMode="auto">
          <a:xfrm>
            <a:off x="1543050" y="1864444"/>
            <a:ext cx="2792413" cy="830997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  <a:sym typeface="宋体" panose="02010600030101010101" pitchFamily="2" charset="-122"/>
              </a:rPr>
              <a:t>用线绕圆片一周，量出它的长度。</a:t>
            </a:r>
          </a:p>
        </p:txBody>
      </p:sp>
      <p:pic>
        <p:nvPicPr>
          <p:cNvPr id="22" name="Picture 2" descr="D:\童晓芳\个人专业成长\各类撰稿\20180605路编1-6下册《课件》\课件专用人物图\40.jpg"/>
          <p:cNvPicPr>
            <a:picLocks noChangeAspect="1" noChangeArrowheads="1"/>
          </p:cNvPicPr>
          <p:nvPr/>
        </p:nvPicPr>
        <p:blipFill rotWithShape="1">
          <a:blip r:embed="rId5" cstate="email"/>
          <a:srcRect l="25388" t="17536" r="23766" b="8409"/>
          <a:stretch>
            <a:fillRect/>
          </a:stretch>
        </p:blipFill>
        <p:spPr bwMode="auto">
          <a:xfrm>
            <a:off x="259187" y="1900957"/>
            <a:ext cx="908591" cy="1057275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23" name="Picture 3" descr="D:\童晓芳\个人专业成长\各类撰稿\20180605路编1-6下册《课件》\课件专用人物图\33.jpg"/>
          <p:cNvPicPr>
            <a:picLocks noChangeAspect="1" noChangeArrowheads="1"/>
          </p:cNvPicPr>
          <p:nvPr/>
        </p:nvPicPr>
        <p:blipFill rotWithShape="1">
          <a:blip r:embed="rId6" cstate="email"/>
          <a:srcRect l="30410" t="9934" r="25162" b="24128"/>
          <a:stretch>
            <a:fillRect/>
          </a:stretch>
        </p:blipFill>
        <p:spPr bwMode="auto">
          <a:xfrm>
            <a:off x="360857" y="3121264"/>
            <a:ext cx="806921" cy="956788"/>
          </a:xfrm>
          <a:prstGeom prst="rect">
            <a:avLst/>
          </a:prstGeom>
          <a:solidFill>
            <a:schemeClr val="bg1"/>
          </a:solidFill>
        </p:spPr>
      </p:pic>
      <p:grpSp>
        <p:nvGrpSpPr>
          <p:cNvPr id="13" name="组合 12"/>
          <p:cNvGrpSpPr/>
          <p:nvPr/>
        </p:nvGrpSpPr>
        <p:grpSpPr>
          <a:xfrm>
            <a:off x="7812970" y="4471584"/>
            <a:ext cx="1105042" cy="370719"/>
            <a:chOff x="7643422" y="4681236"/>
            <a:chExt cx="1105042" cy="370719"/>
          </a:xfrm>
        </p:grpSpPr>
        <p:pic>
          <p:nvPicPr>
            <p:cNvPr id="21" name="图片 20">
              <a:hlinkClick r:id="rId7" action="ppaction://hlinksldjump"/>
            </p:cNvPr>
            <p:cNvPicPr>
              <a:picLocks noChangeAspect="1"/>
            </p:cNvPicPr>
            <p:nvPr/>
          </p:nvPicPr>
          <p:blipFill>
            <a:blip r:embed="rId8" cstate="email"/>
            <a:stretch>
              <a:fillRect/>
            </a:stretch>
          </p:blipFill>
          <p:spPr>
            <a:xfrm>
              <a:off x="7643422" y="4713389"/>
              <a:ext cx="1105042" cy="338566"/>
            </a:xfrm>
            <a:prstGeom prst="rect">
              <a:avLst/>
            </a:prstGeom>
          </p:spPr>
        </p:pic>
        <p:sp>
          <p:nvSpPr>
            <p:cNvPr id="24" name="文本框 26">
              <a:hlinkClick r:id="rId9" action="ppaction://hlinksldjump"/>
            </p:cNvPr>
            <p:cNvSpPr txBox="1"/>
            <p:nvPr/>
          </p:nvSpPr>
          <p:spPr>
            <a:xfrm>
              <a:off x="7763282" y="4681236"/>
              <a:ext cx="64633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zh-CN" altLang="en-US" sz="1800" dirty="0">
                  <a:latin typeface="黑体" panose="02010609060101010101" pitchFamily="49" charset="-122"/>
                  <a:ea typeface="黑体" panose="02010609060101010101" pitchFamily="49" charset="-122"/>
                </a:rPr>
                <a:t>返回</a:t>
              </a: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7" grpId="0" bldLvl="0" animBg="1"/>
      <p:bldP spid="18" grpId="0"/>
      <p:bldP spid="19" grpId="0" bldLvl="0" animBg="1"/>
      <p:bldP spid="2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" descr="D:\童晓芳\个人专业成长\各类撰稿\20180605路编1-6下册《课件》\课件专用人物图\16.jpg"/>
          <p:cNvPicPr>
            <a:picLocks noChangeAspect="1" noChangeArrowheads="1"/>
          </p:cNvPicPr>
          <p:nvPr/>
        </p:nvPicPr>
        <p:blipFill rotWithShape="1">
          <a:blip r:embed="rId2" cstate="email"/>
          <a:srcRect l="15324" t="8574" r="24207" b="17332"/>
          <a:stretch>
            <a:fillRect/>
          </a:stretch>
        </p:blipFill>
        <p:spPr bwMode="auto">
          <a:xfrm>
            <a:off x="7092280" y="3290586"/>
            <a:ext cx="1008112" cy="986890"/>
          </a:xfrm>
          <a:prstGeom prst="rect">
            <a:avLst/>
          </a:prstGeom>
          <a:noFill/>
        </p:spPr>
      </p:pic>
      <p:sp>
        <p:nvSpPr>
          <p:cNvPr id="24" name="圆角矩形标注 23"/>
          <p:cNvSpPr/>
          <p:nvPr/>
        </p:nvSpPr>
        <p:spPr>
          <a:xfrm>
            <a:off x="1331640" y="2139702"/>
            <a:ext cx="3600400" cy="1258760"/>
          </a:xfrm>
          <a:prstGeom prst="wedgeRoundRectCallout">
            <a:avLst>
              <a:gd name="adj1" fmla="val -56448"/>
              <a:gd name="adj2" fmla="val 34043"/>
              <a:gd name="adj3" fmla="val 16667"/>
            </a:avLst>
          </a:prstGeom>
          <a:pattFill prst="pct5">
            <a:fgClr>
              <a:schemeClr val="bg1"/>
            </a:fgClr>
            <a:bgClr>
              <a:schemeClr val="bg1"/>
            </a:bgClr>
          </a:patt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fontAlgn="auto"/>
            <a:r>
              <a:rPr lang="zh-CN" altLang="en-US" sz="2400" b="1" noProof="1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通过测量和计算，你发现圆的周长和直径之间有什么关系？</a:t>
            </a:r>
          </a:p>
        </p:txBody>
      </p:sp>
      <p:sp>
        <p:nvSpPr>
          <p:cNvPr id="26" name="圆角矩形标注 25"/>
          <p:cNvSpPr/>
          <p:nvPr/>
        </p:nvSpPr>
        <p:spPr>
          <a:xfrm>
            <a:off x="5148064" y="2174326"/>
            <a:ext cx="2863801" cy="903542"/>
          </a:xfrm>
          <a:prstGeom prst="wedgeRoundRectCallout">
            <a:avLst>
              <a:gd name="adj1" fmla="val 29423"/>
              <a:gd name="adj2" fmla="val 65931"/>
              <a:gd name="adj3" fmla="val 16667"/>
            </a:avLst>
          </a:prstGeom>
          <a:pattFill prst="pct5">
            <a:fgClr>
              <a:schemeClr val="bg1"/>
            </a:fgClr>
            <a:bgClr>
              <a:schemeClr val="bg1"/>
            </a:bgClr>
          </a:patt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一个圆的周长总是直径的</a:t>
            </a:r>
            <a:r>
              <a:rPr lang="en-US" altLang="zh-CN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3</a:t>
            </a:r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倍多一些。</a:t>
            </a:r>
          </a:p>
        </p:txBody>
      </p:sp>
      <p:pic>
        <p:nvPicPr>
          <p:cNvPr id="17" name="图片 16"/>
          <p:cNvPicPr>
            <a:picLocks noChangeAspect="1" noChangeArrowheads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843808" y="411510"/>
            <a:ext cx="3511550" cy="154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539551" y="2931790"/>
            <a:ext cx="1126831" cy="1614828"/>
          </a:xfrm>
          <a:prstGeom prst="rect">
            <a:avLst/>
          </a:prstGeom>
        </p:spPr>
      </p:pic>
      <p:grpSp>
        <p:nvGrpSpPr>
          <p:cNvPr id="9" name="组合 8"/>
          <p:cNvGrpSpPr/>
          <p:nvPr/>
        </p:nvGrpSpPr>
        <p:grpSpPr>
          <a:xfrm>
            <a:off x="7812970" y="4471584"/>
            <a:ext cx="1105042" cy="370719"/>
            <a:chOff x="7643422" y="4681236"/>
            <a:chExt cx="1105042" cy="370719"/>
          </a:xfrm>
        </p:grpSpPr>
        <p:pic>
          <p:nvPicPr>
            <p:cNvPr id="10" name="图片 9">
              <a:hlinkClick r:id="rId5" action="ppaction://hlinksldjump"/>
            </p:cNvPr>
            <p:cNvPicPr>
              <a:picLocks noChangeAspect="1"/>
            </p:cNvPicPr>
            <p:nvPr/>
          </p:nvPicPr>
          <p:blipFill>
            <a:blip r:embed="rId6" cstate="email"/>
            <a:stretch>
              <a:fillRect/>
            </a:stretch>
          </p:blipFill>
          <p:spPr>
            <a:xfrm>
              <a:off x="7643422" y="4713389"/>
              <a:ext cx="1105042" cy="338566"/>
            </a:xfrm>
            <a:prstGeom prst="rect">
              <a:avLst/>
            </a:prstGeom>
          </p:spPr>
        </p:pic>
        <p:sp>
          <p:nvSpPr>
            <p:cNvPr id="11" name="文本框 26">
              <a:hlinkClick r:id="rId7" action="ppaction://hlinksldjump"/>
            </p:cNvPr>
            <p:cNvSpPr txBox="1"/>
            <p:nvPr/>
          </p:nvSpPr>
          <p:spPr>
            <a:xfrm>
              <a:off x="7763282" y="4681236"/>
              <a:ext cx="64633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zh-CN" altLang="en-US" sz="1800" dirty="0">
                  <a:latin typeface="黑体" panose="02010609060101010101" pitchFamily="49" charset="-122"/>
                  <a:ea typeface="黑体" panose="02010609060101010101" pitchFamily="49" charset="-122"/>
                </a:rPr>
                <a:t>返回</a:t>
              </a: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bldLvl="0" animBg="1"/>
      <p:bldP spid="2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22"/>
          <p:cNvSpPr txBox="1"/>
          <p:nvPr/>
        </p:nvSpPr>
        <p:spPr>
          <a:xfrm>
            <a:off x="467544" y="439186"/>
            <a:ext cx="8128000" cy="1200329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/>
            <a:r>
              <a:rPr lang="en-US" altLang="zh-CN" sz="2400" b="1" noProof="1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    </a:t>
            </a:r>
            <a:r>
              <a:rPr lang="zh-CN" altLang="en-US" sz="2400" b="1" noProof="1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实际上，任何一个圆的周长除以直径的商都是一个固定的数，我们把它叫作</a:t>
            </a:r>
            <a:r>
              <a:rPr lang="zh-CN" altLang="en-US" sz="2400" b="1" noProof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圆周率</a:t>
            </a:r>
            <a:r>
              <a:rPr lang="zh-CN" altLang="en-US" sz="2400" b="1" noProof="1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，用字母</a:t>
            </a:r>
            <a:r>
              <a:rPr lang="zh-CN" altLang="en-US" sz="2400" b="1" i="1" noProof="1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  <a:sym typeface="+mn-ea"/>
              </a:rPr>
              <a:t>π</a:t>
            </a:r>
            <a:r>
              <a:rPr lang="zh-CN" altLang="en-US" sz="2400" b="1" i="1" noProof="1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  <a:sym typeface="+mn-ea"/>
              </a:rPr>
              <a:t>（pài）</a:t>
            </a:r>
            <a:r>
              <a:rPr lang="zh-CN" altLang="en-US" sz="2400" b="1" noProof="1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表示。</a:t>
            </a:r>
            <a:r>
              <a:rPr lang="zh-CN" altLang="en-US" sz="2400" b="1" i="1" noProof="1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  <a:sym typeface="+mn-ea"/>
              </a:rPr>
              <a:t>π</a:t>
            </a:r>
            <a:r>
              <a:rPr lang="zh-CN" altLang="en-US" sz="2400" b="1" noProof="1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是一个无限不循环小数。</a:t>
            </a:r>
          </a:p>
        </p:txBody>
      </p:sp>
      <p:sp>
        <p:nvSpPr>
          <p:cNvPr id="12" name="文本框 2"/>
          <p:cNvSpPr txBox="1"/>
          <p:nvPr/>
        </p:nvSpPr>
        <p:spPr>
          <a:xfrm>
            <a:off x="3130390" y="1639515"/>
            <a:ext cx="3330575" cy="46166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/>
            <a:r>
              <a:rPr lang="zh-CN" altLang="en-US" sz="2400" b="1" i="1" noProof="1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  <a:sym typeface="+mn-ea"/>
              </a:rPr>
              <a:t>π</a:t>
            </a:r>
            <a:r>
              <a:rPr lang="zh-CN" altLang="en-US" sz="2400" b="1" i="1" noProof="1"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  <a:sym typeface="+mn-ea"/>
              </a:rPr>
              <a:t> </a:t>
            </a:r>
            <a:r>
              <a:rPr lang="en-US" altLang="zh-CN" sz="2400" b="1" noProof="1"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  <a:sym typeface="+mn-ea"/>
              </a:rPr>
              <a:t>= 3.141592653…</a:t>
            </a:r>
          </a:p>
        </p:txBody>
      </p:sp>
      <p:sp>
        <p:nvSpPr>
          <p:cNvPr id="15" name="TextBox 22"/>
          <p:cNvSpPr txBox="1"/>
          <p:nvPr/>
        </p:nvSpPr>
        <p:spPr>
          <a:xfrm>
            <a:off x="467544" y="2128540"/>
            <a:ext cx="8128000" cy="457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/>
            <a:r>
              <a:rPr lang="zh-CN" altLang="en-US" sz="2400" b="1" noProof="1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在计算时，一般保留两位小数，取它的近似值</a:t>
            </a:r>
            <a:r>
              <a:rPr lang="en-US" altLang="zh-CN" sz="2400" b="1" noProof="1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3.14</a:t>
            </a:r>
            <a:r>
              <a:rPr lang="zh-CN" altLang="en-US" sz="2400" b="1" noProof="1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。</a:t>
            </a:r>
          </a:p>
        </p:txBody>
      </p:sp>
      <p:sp>
        <p:nvSpPr>
          <p:cNvPr id="16" name="TextBox 22"/>
          <p:cNvSpPr txBox="1"/>
          <p:nvPr/>
        </p:nvSpPr>
        <p:spPr>
          <a:xfrm>
            <a:off x="395536" y="2830165"/>
            <a:ext cx="842493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/>
            <a:r>
              <a:rPr lang="zh-CN" sz="2400" b="1" noProof="1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如果用</a:t>
            </a:r>
            <a:r>
              <a:rPr lang="en-US" altLang="zh-CN" sz="2400" b="1" i="1" noProof="1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  <a:sym typeface="+mn-ea"/>
              </a:rPr>
              <a:t>C</a:t>
            </a:r>
            <a:r>
              <a:rPr lang="zh-CN" altLang="en-US" sz="2400" b="1" noProof="1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表示圆的周长，那么周长</a:t>
            </a:r>
            <a:r>
              <a:rPr lang="en-US" altLang="zh-CN" sz="2400" b="1" i="1" noProof="1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  <a:sym typeface="+mn-ea"/>
              </a:rPr>
              <a:t>C</a:t>
            </a:r>
            <a:r>
              <a:rPr lang="zh-CN" altLang="en-US" sz="2400" b="1" noProof="1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与直径</a:t>
            </a:r>
            <a:r>
              <a:rPr lang="en-US" altLang="zh-CN" sz="2400" b="1" i="1" noProof="1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  <a:sym typeface="+mn-ea"/>
              </a:rPr>
              <a:t>d</a:t>
            </a:r>
            <a:r>
              <a:rPr lang="zh-CN" altLang="en-US" sz="2400" b="1" noProof="1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或半径</a:t>
            </a:r>
            <a:r>
              <a:rPr lang="en-US" altLang="zh-CN" sz="2400" b="1" i="1" noProof="1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  <a:sym typeface="+mn-ea"/>
              </a:rPr>
              <a:t>r</a:t>
            </a:r>
            <a:r>
              <a:rPr lang="zh-CN" altLang="en-US" sz="2400" b="1" noProof="1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的关系是：</a:t>
            </a:r>
            <a:endParaRPr lang="en-US" altLang="zh-CN" sz="2400" b="1" noProof="1">
              <a:latin typeface="楷体" panose="02010609060101010101" pitchFamily="49" charset="-122"/>
              <a:ea typeface="楷体" panose="02010609060101010101" pitchFamily="49" charset="-122"/>
              <a:sym typeface="+mn-ea"/>
            </a:endParaRPr>
          </a:p>
        </p:txBody>
      </p:sp>
      <p:sp>
        <p:nvSpPr>
          <p:cNvPr id="17" name="TextBox 22"/>
          <p:cNvSpPr txBox="1"/>
          <p:nvPr/>
        </p:nvSpPr>
        <p:spPr>
          <a:xfrm>
            <a:off x="2987824" y="3622253"/>
            <a:ext cx="3841750" cy="46166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/>
            <a:r>
              <a:rPr lang="en-US" altLang="zh-CN" sz="2400" b="1" i="1" noProof="1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  <a:sym typeface="+mn-ea"/>
              </a:rPr>
              <a:t>C = </a:t>
            </a:r>
            <a:r>
              <a:rPr lang="zh-CN" altLang="en-US" sz="2400" b="1" i="1" noProof="1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  <a:sym typeface="+mn-ea"/>
              </a:rPr>
              <a:t>π</a:t>
            </a:r>
            <a:r>
              <a:rPr lang="en-US" altLang="zh-CN" sz="2400" b="1" i="1" noProof="1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  <a:sym typeface="+mn-ea"/>
              </a:rPr>
              <a:t>d </a:t>
            </a:r>
            <a:r>
              <a:rPr lang="en-US" altLang="zh-CN" sz="2400" b="1" i="1" noProof="1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   </a:t>
            </a:r>
            <a:r>
              <a:rPr lang="zh-CN" altLang="en-US" sz="2400" b="1" noProof="1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或</a:t>
            </a:r>
            <a:r>
              <a:rPr lang="zh-CN" altLang="en-US" sz="2400" b="1" i="1" noProof="1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 </a:t>
            </a:r>
            <a:r>
              <a:rPr lang="en-US" altLang="zh-CN" sz="2400" b="1" i="1" noProof="1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    </a:t>
            </a:r>
            <a:r>
              <a:rPr lang="en-US" altLang="zh-CN" sz="2400" b="1" i="1" noProof="1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  <a:sym typeface="+mn-ea"/>
              </a:rPr>
              <a:t>C = </a:t>
            </a:r>
            <a:r>
              <a:rPr lang="en-US" altLang="zh-CN" sz="2400" b="1" noProof="1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  <a:sym typeface="+mn-ea"/>
              </a:rPr>
              <a:t>2</a:t>
            </a:r>
            <a:r>
              <a:rPr lang="zh-CN" altLang="en-US" sz="2400" b="1" i="1" noProof="1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  <a:sym typeface="+mn-ea"/>
              </a:rPr>
              <a:t>π</a:t>
            </a:r>
            <a:r>
              <a:rPr lang="en-US" altLang="zh-CN" sz="2400" b="1" i="1" noProof="1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  <a:sym typeface="+mn-ea"/>
              </a:rPr>
              <a:t>r</a:t>
            </a:r>
            <a:endParaRPr lang="en-US" altLang="zh-CN" sz="2400" b="1" noProof="1"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  <a:sym typeface="+mn-ea"/>
            </a:endParaRPr>
          </a:p>
        </p:txBody>
      </p:sp>
      <p:grpSp>
        <p:nvGrpSpPr>
          <p:cNvPr id="9" name="组合 8"/>
          <p:cNvGrpSpPr/>
          <p:nvPr/>
        </p:nvGrpSpPr>
        <p:grpSpPr>
          <a:xfrm>
            <a:off x="7812970" y="4471584"/>
            <a:ext cx="1105042" cy="370719"/>
            <a:chOff x="7643422" y="4681236"/>
            <a:chExt cx="1105042" cy="370719"/>
          </a:xfrm>
        </p:grpSpPr>
        <p:pic>
          <p:nvPicPr>
            <p:cNvPr id="10" name="图片 9">
              <a:hlinkClick r:id="rId2" action="ppaction://hlinksldjump"/>
            </p:cNvPr>
            <p:cNvPicPr>
              <a:picLocks noChangeAspect="1"/>
            </p:cNvPicPr>
            <p:nvPr/>
          </p:nvPicPr>
          <p:blipFill>
            <a:blip r:embed="rId3" cstate="email"/>
            <a:stretch>
              <a:fillRect/>
            </a:stretch>
          </p:blipFill>
          <p:spPr>
            <a:xfrm>
              <a:off x="7643422" y="4713389"/>
              <a:ext cx="1105042" cy="338566"/>
            </a:xfrm>
            <a:prstGeom prst="rect">
              <a:avLst/>
            </a:prstGeom>
          </p:spPr>
        </p:pic>
        <p:sp>
          <p:nvSpPr>
            <p:cNvPr id="13" name="文本框 26">
              <a:hlinkClick r:id="rId4" action="ppaction://hlinksldjump"/>
            </p:cNvPr>
            <p:cNvSpPr txBox="1"/>
            <p:nvPr/>
          </p:nvSpPr>
          <p:spPr>
            <a:xfrm>
              <a:off x="7763282" y="4681236"/>
              <a:ext cx="64633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zh-CN" altLang="en-US" sz="1800" dirty="0">
                  <a:latin typeface="黑体" panose="02010609060101010101" pitchFamily="49" charset="-122"/>
                  <a:ea typeface="黑体" panose="02010609060101010101" pitchFamily="49" charset="-122"/>
                </a:rPr>
                <a:t>返回</a:t>
              </a: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5" grpId="0"/>
      <p:bldP spid="16" grpId="0"/>
      <p:bldP spid="1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图片 5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627784" y="411510"/>
            <a:ext cx="3603625" cy="1335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文本框 8"/>
          <p:cNvSpPr txBox="1">
            <a:spLocks noChangeArrowheads="1"/>
          </p:cNvSpPr>
          <p:nvPr/>
        </p:nvSpPr>
        <p:spPr bwMode="auto">
          <a:xfrm>
            <a:off x="1122759" y="1851670"/>
            <a:ext cx="6905625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2400" b="1" dirty="0">
                <a:latin typeface="楷体" panose="02010609060101010101" pitchFamily="49" charset="-122"/>
                <a:ea typeface="楷体" panose="02010609060101010101" pitchFamily="49" charset="-122"/>
                <a:sym typeface="宋体" panose="02010600030101010101" pitchFamily="2" charset="-122"/>
              </a:rPr>
              <a:t>26</a:t>
            </a:r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  <a:sym typeface="宋体" panose="02010600030101010101" pitchFamily="2" charset="-122"/>
              </a:rPr>
              <a:t>英寸</a:t>
            </a:r>
            <a:r>
              <a:rPr lang="en-US" altLang="zh-CN" sz="2400" b="1" dirty="0">
                <a:latin typeface="楷体" panose="02010609060101010101" pitchFamily="49" charset="-122"/>
                <a:ea typeface="楷体" panose="02010609060101010101" pitchFamily="49" charset="-122"/>
                <a:sym typeface="宋体" panose="02010600030101010101" pitchFamily="2" charset="-122"/>
              </a:rPr>
              <a:t>≈66</a:t>
            </a:r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  <a:sym typeface="宋体" panose="02010600030101010101" pitchFamily="2" charset="-122"/>
              </a:rPr>
              <a:t>厘米  </a:t>
            </a:r>
            <a:r>
              <a:rPr lang="en-US" altLang="zh-CN" sz="2400" b="1" dirty="0">
                <a:latin typeface="楷体" panose="02010609060101010101" pitchFamily="49" charset="-122"/>
                <a:ea typeface="楷体" panose="02010609060101010101" pitchFamily="49" charset="-122"/>
                <a:sym typeface="宋体" panose="02010600030101010101" pitchFamily="2" charset="-122"/>
              </a:rPr>
              <a:t>3.14</a:t>
            </a:r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  <a:sym typeface="宋体" panose="02010600030101010101" pitchFamily="2" charset="-122"/>
              </a:rPr>
              <a:t>×</a:t>
            </a:r>
            <a:r>
              <a:rPr lang="en-US" altLang="zh-CN" sz="2400" b="1" dirty="0">
                <a:latin typeface="楷体" panose="02010609060101010101" pitchFamily="49" charset="-122"/>
                <a:ea typeface="楷体" panose="02010609060101010101" pitchFamily="49" charset="-122"/>
                <a:sym typeface="宋体" panose="02010600030101010101" pitchFamily="2" charset="-122"/>
              </a:rPr>
              <a:t>66</a:t>
            </a:r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  <a:sym typeface="宋体" panose="02010600030101010101" pitchFamily="2" charset="-122"/>
              </a:rPr>
              <a:t>＝</a:t>
            </a:r>
            <a:r>
              <a:rPr lang="en-US" altLang="zh-CN" sz="2400" b="1" dirty="0">
                <a:latin typeface="楷体" panose="02010609060101010101" pitchFamily="49" charset="-122"/>
                <a:ea typeface="楷体" panose="02010609060101010101" pitchFamily="49" charset="-122"/>
                <a:sym typeface="宋体" panose="02010600030101010101" pitchFamily="2" charset="-122"/>
              </a:rPr>
              <a:t>207.24</a:t>
            </a:r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  <a:sym typeface="宋体" panose="02010600030101010101" pitchFamily="2" charset="-122"/>
              </a:rPr>
              <a:t>（厘米）</a:t>
            </a:r>
          </a:p>
          <a:p>
            <a:r>
              <a:rPr lang="en-US" altLang="zh-CN" sz="2400" b="1" dirty="0">
                <a:latin typeface="楷体" panose="02010609060101010101" pitchFamily="49" charset="-122"/>
                <a:ea typeface="楷体" panose="02010609060101010101" pitchFamily="49" charset="-122"/>
                <a:sym typeface="宋体" panose="02010600030101010101" pitchFamily="2" charset="-122"/>
              </a:rPr>
              <a:t>24</a:t>
            </a:r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  <a:sym typeface="宋体" panose="02010600030101010101" pitchFamily="2" charset="-122"/>
              </a:rPr>
              <a:t>英寸</a:t>
            </a:r>
            <a:r>
              <a:rPr lang="en-US" altLang="zh-CN" sz="2400" b="1" dirty="0">
                <a:latin typeface="楷体" panose="02010609060101010101" pitchFamily="49" charset="-122"/>
                <a:ea typeface="楷体" panose="02010609060101010101" pitchFamily="49" charset="-122"/>
                <a:sym typeface="宋体" panose="02010600030101010101" pitchFamily="2" charset="-122"/>
              </a:rPr>
              <a:t>≈61</a:t>
            </a:r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  <a:sym typeface="宋体" panose="02010600030101010101" pitchFamily="2" charset="-122"/>
              </a:rPr>
              <a:t>厘米  </a:t>
            </a:r>
            <a:r>
              <a:rPr lang="en-US" altLang="zh-CN" sz="2400" b="1" dirty="0">
                <a:latin typeface="楷体" panose="02010609060101010101" pitchFamily="49" charset="-122"/>
                <a:ea typeface="楷体" panose="02010609060101010101" pitchFamily="49" charset="-122"/>
                <a:sym typeface="宋体" panose="02010600030101010101" pitchFamily="2" charset="-122"/>
              </a:rPr>
              <a:t>3.14</a:t>
            </a:r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  <a:sym typeface="宋体" panose="02010600030101010101" pitchFamily="2" charset="-122"/>
              </a:rPr>
              <a:t>×</a:t>
            </a:r>
            <a:r>
              <a:rPr lang="en-US" altLang="zh-CN" sz="2400" b="1" dirty="0">
                <a:latin typeface="楷体" panose="02010609060101010101" pitchFamily="49" charset="-122"/>
                <a:ea typeface="楷体" panose="02010609060101010101" pitchFamily="49" charset="-122"/>
                <a:sym typeface="宋体" panose="02010600030101010101" pitchFamily="2" charset="-122"/>
              </a:rPr>
              <a:t>61</a:t>
            </a:r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  <a:sym typeface="宋体" panose="02010600030101010101" pitchFamily="2" charset="-122"/>
              </a:rPr>
              <a:t>＝</a:t>
            </a:r>
            <a:r>
              <a:rPr lang="en-US" altLang="zh-CN" sz="2400" b="1" dirty="0">
                <a:latin typeface="楷体" panose="02010609060101010101" pitchFamily="49" charset="-122"/>
                <a:ea typeface="楷体" panose="02010609060101010101" pitchFamily="49" charset="-122"/>
                <a:sym typeface="宋体" panose="02010600030101010101" pitchFamily="2" charset="-122"/>
              </a:rPr>
              <a:t>191.54</a:t>
            </a:r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  <a:sym typeface="宋体" panose="02010600030101010101" pitchFamily="2" charset="-122"/>
              </a:rPr>
              <a:t>（厘米）</a:t>
            </a:r>
          </a:p>
          <a:p>
            <a:r>
              <a:rPr lang="en-US" altLang="zh-CN" sz="2400" b="1" dirty="0">
                <a:latin typeface="楷体" panose="02010609060101010101" pitchFamily="49" charset="-122"/>
                <a:ea typeface="楷体" panose="02010609060101010101" pitchFamily="49" charset="-122"/>
                <a:sym typeface="宋体" panose="02010600030101010101" pitchFamily="2" charset="-122"/>
              </a:rPr>
              <a:t>22</a:t>
            </a:r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  <a:sym typeface="宋体" panose="02010600030101010101" pitchFamily="2" charset="-122"/>
              </a:rPr>
              <a:t>英寸</a:t>
            </a:r>
            <a:r>
              <a:rPr lang="en-US" altLang="zh-CN" sz="2400" b="1" dirty="0">
                <a:latin typeface="楷体" panose="02010609060101010101" pitchFamily="49" charset="-122"/>
                <a:ea typeface="楷体" panose="02010609060101010101" pitchFamily="49" charset="-122"/>
                <a:sym typeface="宋体" panose="02010600030101010101" pitchFamily="2" charset="-122"/>
              </a:rPr>
              <a:t>≈56</a:t>
            </a:r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  <a:sym typeface="宋体" panose="02010600030101010101" pitchFamily="2" charset="-122"/>
              </a:rPr>
              <a:t>厘米  </a:t>
            </a:r>
            <a:r>
              <a:rPr lang="en-US" altLang="zh-CN" sz="2400" b="1" dirty="0">
                <a:latin typeface="楷体" panose="02010609060101010101" pitchFamily="49" charset="-122"/>
                <a:ea typeface="楷体" panose="02010609060101010101" pitchFamily="49" charset="-122"/>
                <a:sym typeface="宋体" panose="02010600030101010101" pitchFamily="2" charset="-122"/>
              </a:rPr>
              <a:t>3.14</a:t>
            </a:r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  <a:sym typeface="宋体" panose="02010600030101010101" pitchFamily="2" charset="-122"/>
              </a:rPr>
              <a:t>×</a:t>
            </a:r>
            <a:r>
              <a:rPr lang="en-US" altLang="zh-CN" sz="2400" b="1" dirty="0">
                <a:latin typeface="楷体" panose="02010609060101010101" pitchFamily="49" charset="-122"/>
                <a:ea typeface="楷体" panose="02010609060101010101" pitchFamily="49" charset="-122"/>
                <a:sym typeface="宋体" panose="02010600030101010101" pitchFamily="2" charset="-122"/>
              </a:rPr>
              <a:t>56</a:t>
            </a:r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  <a:sym typeface="宋体" panose="02010600030101010101" pitchFamily="2" charset="-122"/>
              </a:rPr>
              <a:t>＝</a:t>
            </a:r>
            <a:r>
              <a:rPr lang="en-US" altLang="zh-CN" sz="2400" b="1" dirty="0">
                <a:latin typeface="楷体" panose="02010609060101010101" pitchFamily="49" charset="-122"/>
                <a:ea typeface="楷体" panose="02010609060101010101" pitchFamily="49" charset="-122"/>
                <a:sym typeface="宋体" panose="02010600030101010101" pitchFamily="2" charset="-122"/>
              </a:rPr>
              <a:t>175.84</a:t>
            </a:r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  <a:sym typeface="宋体" panose="02010600030101010101" pitchFamily="2" charset="-122"/>
              </a:rPr>
              <a:t>（厘米）</a:t>
            </a:r>
          </a:p>
          <a:p>
            <a:endParaRPr lang="zh-CN" altLang="en-US" sz="2400" b="1" dirty="0">
              <a:latin typeface="楷体" panose="02010609060101010101" pitchFamily="49" charset="-122"/>
              <a:ea typeface="楷体" panose="02010609060101010101" pitchFamily="49" charset="-122"/>
              <a:sym typeface="宋体" panose="02010600030101010101" pitchFamily="2" charset="-122"/>
            </a:endParaRPr>
          </a:p>
        </p:txBody>
      </p:sp>
      <p:sp>
        <p:nvSpPr>
          <p:cNvPr id="19" name="文本框 9"/>
          <p:cNvSpPr txBox="1">
            <a:spLocks noChangeArrowheads="1"/>
          </p:cNvSpPr>
          <p:nvPr/>
        </p:nvSpPr>
        <p:spPr bwMode="auto">
          <a:xfrm>
            <a:off x="1129754" y="3219822"/>
            <a:ext cx="6178550" cy="1189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  <a:sym typeface="宋体" panose="02010600030101010101" pitchFamily="2" charset="-122"/>
              </a:rPr>
              <a:t> 答：</a:t>
            </a:r>
            <a:r>
              <a:rPr lang="en-US" altLang="zh-CN" sz="2400" b="1" dirty="0">
                <a:latin typeface="楷体" panose="02010609060101010101" pitchFamily="49" charset="-122"/>
                <a:ea typeface="楷体" panose="02010609060101010101" pitchFamily="49" charset="-122"/>
                <a:sym typeface="宋体" panose="02010600030101010101" pitchFamily="2" charset="-122"/>
              </a:rPr>
              <a:t>26</a:t>
            </a:r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  <a:sym typeface="宋体" panose="02010600030101010101" pitchFamily="2" charset="-122"/>
              </a:rPr>
              <a:t>英寸车轮的周长大约是</a:t>
            </a:r>
            <a:r>
              <a:rPr lang="en-US" altLang="zh-CN" sz="2400" b="1" dirty="0">
                <a:latin typeface="楷体" panose="02010609060101010101" pitchFamily="49" charset="-122"/>
                <a:ea typeface="楷体" panose="02010609060101010101" pitchFamily="49" charset="-122"/>
                <a:sym typeface="宋体" panose="02010600030101010101" pitchFamily="2" charset="-122"/>
              </a:rPr>
              <a:t>207.24</a:t>
            </a:r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  <a:sym typeface="宋体" panose="02010600030101010101" pitchFamily="2" charset="-122"/>
              </a:rPr>
              <a:t>厘米；</a:t>
            </a:r>
          </a:p>
          <a:p>
            <a:r>
              <a:rPr lang="en-US" altLang="zh-CN" sz="2400" b="1" dirty="0">
                <a:latin typeface="楷体" panose="02010609060101010101" pitchFamily="49" charset="-122"/>
                <a:ea typeface="楷体" panose="02010609060101010101" pitchFamily="49" charset="-122"/>
                <a:sym typeface="宋体" panose="02010600030101010101" pitchFamily="2" charset="-122"/>
              </a:rPr>
              <a:t>     24</a:t>
            </a:r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  <a:sym typeface="宋体" panose="02010600030101010101" pitchFamily="2" charset="-122"/>
              </a:rPr>
              <a:t>英寸车轮的周长大约是</a:t>
            </a:r>
            <a:r>
              <a:rPr lang="en-US" altLang="zh-CN" sz="2400" b="1" dirty="0">
                <a:latin typeface="楷体" panose="02010609060101010101" pitchFamily="49" charset="-122"/>
                <a:ea typeface="楷体" panose="02010609060101010101" pitchFamily="49" charset="-122"/>
                <a:sym typeface="宋体" panose="02010600030101010101" pitchFamily="2" charset="-122"/>
              </a:rPr>
              <a:t>191.54</a:t>
            </a:r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  <a:sym typeface="宋体" panose="02010600030101010101" pitchFamily="2" charset="-122"/>
              </a:rPr>
              <a:t>厘米；</a:t>
            </a:r>
          </a:p>
          <a:p>
            <a:r>
              <a:rPr lang="en-US" altLang="zh-CN" sz="2400" b="1" dirty="0">
                <a:latin typeface="楷体" panose="02010609060101010101" pitchFamily="49" charset="-122"/>
                <a:ea typeface="楷体" panose="02010609060101010101" pitchFamily="49" charset="-122"/>
                <a:sym typeface="宋体" panose="02010600030101010101" pitchFamily="2" charset="-122"/>
              </a:rPr>
              <a:t>     22</a:t>
            </a:r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  <a:sym typeface="宋体" panose="02010600030101010101" pitchFamily="2" charset="-122"/>
              </a:rPr>
              <a:t>英寸车轮的周长大约是</a:t>
            </a:r>
            <a:r>
              <a:rPr lang="en-US" altLang="zh-CN" sz="2400" b="1" dirty="0">
                <a:latin typeface="楷体" panose="02010609060101010101" pitchFamily="49" charset="-122"/>
                <a:ea typeface="楷体" panose="02010609060101010101" pitchFamily="49" charset="-122"/>
                <a:sym typeface="宋体" panose="02010600030101010101" pitchFamily="2" charset="-122"/>
              </a:rPr>
              <a:t>175.84</a:t>
            </a:r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  <a:sym typeface="宋体" panose="02010600030101010101" pitchFamily="2" charset="-122"/>
              </a:rPr>
              <a:t>厘米。</a:t>
            </a:r>
          </a:p>
        </p:txBody>
      </p:sp>
      <p:grpSp>
        <p:nvGrpSpPr>
          <p:cNvPr id="6" name="组合 5"/>
          <p:cNvGrpSpPr/>
          <p:nvPr/>
        </p:nvGrpSpPr>
        <p:grpSpPr>
          <a:xfrm>
            <a:off x="7812970" y="4471584"/>
            <a:ext cx="1105042" cy="370719"/>
            <a:chOff x="7643422" y="4681236"/>
            <a:chExt cx="1105042" cy="370719"/>
          </a:xfrm>
        </p:grpSpPr>
        <p:pic>
          <p:nvPicPr>
            <p:cNvPr id="7" name="图片 6">
              <a:hlinkClick r:id="rId3" action="ppaction://hlinksldjump"/>
            </p:cNvPr>
            <p:cNvPicPr>
              <a:picLocks noChangeAspect="1"/>
            </p:cNvPicPr>
            <p:nvPr/>
          </p:nvPicPr>
          <p:blipFill>
            <a:blip r:embed="rId4" cstate="email"/>
            <a:stretch>
              <a:fillRect/>
            </a:stretch>
          </p:blipFill>
          <p:spPr>
            <a:xfrm>
              <a:off x="7643422" y="4713389"/>
              <a:ext cx="1105042" cy="338566"/>
            </a:xfrm>
            <a:prstGeom prst="rect">
              <a:avLst/>
            </a:prstGeom>
          </p:spPr>
        </p:pic>
        <p:sp>
          <p:nvSpPr>
            <p:cNvPr id="8" name="文本框 26">
              <a:hlinkClick r:id="rId5" action="ppaction://hlinksldjump"/>
            </p:cNvPr>
            <p:cNvSpPr txBox="1"/>
            <p:nvPr/>
          </p:nvSpPr>
          <p:spPr>
            <a:xfrm>
              <a:off x="7763282" y="4681236"/>
              <a:ext cx="64633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zh-CN" altLang="en-US" sz="1800" dirty="0">
                  <a:latin typeface="黑体" panose="02010609060101010101" pitchFamily="49" charset="-122"/>
                  <a:ea typeface="黑体" panose="02010609060101010101" pitchFamily="49" charset="-122"/>
                </a:rPr>
                <a:t>返回</a:t>
              </a: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/>
    </p:bldLst>
  </p:timing>
</p:sld>
</file>

<file path=ppt/theme/theme1.xml><?xml version="1.0" encoding="utf-8"?>
<a:theme xmlns:a="http://schemas.openxmlformats.org/drawingml/2006/main" name="WWW.2PPT.COM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796</Words>
  <Application>Microsoft Office PowerPoint</Application>
  <PresentationFormat>全屏显示(16:9)</PresentationFormat>
  <Paragraphs>98</Paragraphs>
  <Slides>16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8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16</vt:i4>
      </vt:variant>
    </vt:vector>
  </HeadingPairs>
  <TitlesOfParts>
    <vt:vector size="25" baseType="lpstr">
      <vt:lpstr>Calibri</vt:lpstr>
      <vt:lpstr>黑体</vt:lpstr>
      <vt:lpstr>楷体</vt:lpstr>
      <vt:lpstr>宋体</vt:lpstr>
      <vt:lpstr>Arial</vt:lpstr>
      <vt:lpstr>微软雅黑</vt:lpstr>
      <vt:lpstr>幼圆</vt:lpstr>
      <vt:lpstr>Times New Roman</vt:lpstr>
      <vt:lpstr>WWW.2PPT.COM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www.ppt818.com</dc:title>
  <dc:subject>www.ppt818.com</dc:subject>
  <dc:creator/>
  <dc:description>www.ppt818.com-提供资源下载</dc:description>
  <cp:lastModifiedBy/>
  <cp:revision>1</cp:revision>
  <dcterms:created xsi:type="dcterms:W3CDTF">2017-03-17T02:28:00Z</dcterms:created>
  <dcterms:modified xsi:type="dcterms:W3CDTF">2023-01-16T19:21:10Z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2052-11.1.0.11194</vt:lpwstr>
  </property>
  <property fmtid="{D5CDD505-2E9C-101B-9397-08002B2CF9AE}" pid="3" name="ICV">
    <vt:lpwstr>06602ACCC49A4ADAADAE286CF8609867</vt:lpwstr>
  </property>
  <property fmtid="{A09F084E-AD41-489F-8076-AA5BE3082BCA}" pid="100">
    <vt:ui4>5</vt:ui4>
  </property>
  <property fmtid="{64440492-4C8B-11D1-8B70-080036B11A03}" pid="11">
    <vt:lpwstr>www.2ppt.com-爱PPT提供资源下载</vt:lpwstr>
  </property>
</Properties>
</file>