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33CC"/>
    <a:srgbClr val="800000"/>
    <a:srgbClr val="003399"/>
    <a:srgbClr val="996600"/>
    <a:srgbClr val="FFFF00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CFFB2F5-B734-4FAD-AE2A-0374166CB65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154FF9B-1825-422D-92CB-4909E98167EE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4FF9B-1825-422D-92CB-4909E98167EE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7"/>
          <p:cNvSpPr txBox="1">
            <a:spLocks noGrp="1" noChangeArrowheads="1"/>
          </p:cNvSpPr>
          <p:nvPr/>
        </p:nvSpPr>
        <p:spPr bwMode="auto">
          <a:xfrm>
            <a:off x="3881438" y="8683625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213C2AF-FF5D-4DA7-9BB6-A785D29B0C4C}" type="slidenum">
              <a:rPr lang="zh-CN" altLang="en-US" sz="1200">
                <a:latin typeface="Times New Roman" panose="02020603050405020304" pitchFamily="18" charset="0"/>
              </a:rPr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46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4213"/>
            <a:ext cx="4573588" cy="3429000"/>
          </a:xfrm>
        </p:spPr>
      </p:sp>
      <p:sp>
        <p:nvSpPr>
          <p:cNvPr id="346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 anchor="t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0FED4B-379B-4F10-9485-F963FB3B64B8}" type="slidenum">
              <a:rPr lang="zh-CN" altLang="en-US"/>
              <a:t>21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12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721C2-3EE2-429A-BAD5-EDEE55A34E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614E1-D775-49C4-B32A-4C1614861D4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0C7A-FDA7-4788-AB03-267D0315AF6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0748C0-876E-4298-A688-6FDE904FC7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AE6F80-105E-4CF2-95A9-5F41668D4A4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BE74-6939-459D-8E8E-9030AC5893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85DEC-4D2C-4741-A0F3-72FC7B81E1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556D4-BD72-4D23-B1F6-79FFF20CDEC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897EF-950B-488C-8042-BD26C1431D0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97D5B-C9DA-4CB2-A268-905AF33A30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F54B9-8479-45E0-A730-9D072E649B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C0434-BB53-4F9A-9AD7-A33666096E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5226B66-350B-4B5F-872F-19853DC1251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16113"/>
            <a:ext cx="9144000" cy="1069975"/>
          </a:xfrm>
        </p:spPr>
        <p:txBody>
          <a:bodyPr/>
          <a:lstStyle/>
          <a:p>
            <a:r>
              <a:rPr lang="zh-CN" altLang="en-US" sz="6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图</a:t>
            </a:r>
            <a:r>
              <a:rPr lang="zh-CN" altLang="en-US" sz="6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形的中心对</a:t>
            </a:r>
            <a:r>
              <a:rPr lang="zh-CN" altLang="en-US" sz="6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大黑简" pitchFamily="49" charset="-122"/>
                <a:ea typeface="汉仪大黑简" pitchFamily="49" charset="-122"/>
              </a:rPr>
              <a:t>称</a:t>
            </a:r>
            <a:endParaRPr lang="zh-CN" altLang="en-US" sz="6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汉仪大黑简" pitchFamily="49" charset="-122"/>
              <a:ea typeface="汉仪大黑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6961" y="4941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4425" y="3195638"/>
            <a:ext cx="143986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533400" y="1046163"/>
            <a:ext cx="792638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例1  如图，△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和点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，画出与△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关于点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对称的△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A′B′C′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7924" name="Line 4"/>
          <p:cNvSpPr>
            <a:spLocks noChangeShapeType="1"/>
          </p:cNvSpPr>
          <p:nvPr/>
        </p:nvSpPr>
        <p:spPr bwMode="auto">
          <a:xfrm>
            <a:off x="1871663" y="4090988"/>
            <a:ext cx="1116012" cy="222250"/>
          </a:xfrm>
          <a:prstGeom prst="line">
            <a:avLst/>
          </a:prstGeom>
          <a:noFill/>
          <a:ln w="38100">
            <a:solidFill>
              <a:srgbClr val="BE270E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25" name="Line 5"/>
          <p:cNvSpPr>
            <a:spLocks noChangeShapeType="1"/>
          </p:cNvSpPr>
          <p:nvPr/>
        </p:nvSpPr>
        <p:spPr bwMode="auto">
          <a:xfrm flipV="1">
            <a:off x="1258888" y="4025900"/>
            <a:ext cx="2495550" cy="287338"/>
          </a:xfrm>
          <a:prstGeom prst="line">
            <a:avLst/>
          </a:prstGeom>
          <a:noFill/>
          <a:ln w="38100">
            <a:solidFill>
              <a:srgbClr val="BE270E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26" name="Line 6"/>
          <p:cNvSpPr>
            <a:spLocks noChangeShapeType="1"/>
          </p:cNvSpPr>
          <p:nvPr/>
        </p:nvSpPr>
        <p:spPr bwMode="auto">
          <a:xfrm>
            <a:off x="1763713" y="3341688"/>
            <a:ext cx="1474787" cy="1906587"/>
          </a:xfrm>
          <a:prstGeom prst="line">
            <a:avLst/>
          </a:prstGeom>
          <a:noFill/>
          <a:ln w="38100">
            <a:solidFill>
              <a:srgbClr val="BE270E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2681288" y="422751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A’</a:t>
            </a:r>
          </a:p>
        </p:txBody>
      </p:sp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2717800" y="5038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C’</a:t>
            </a:r>
          </a:p>
        </p:txBody>
      </p:sp>
      <p:sp>
        <p:nvSpPr>
          <p:cNvPr id="337929" name="Text Box 9"/>
          <p:cNvSpPr txBox="1">
            <a:spLocks noChangeArrowheads="1"/>
          </p:cNvSpPr>
          <p:nvPr/>
        </p:nvSpPr>
        <p:spPr bwMode="auto">
          <a:xfrm>
            <a:off x="3484563" y="3622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’</a:t>
            </a:r>
          </a:p>
        </p:txBody>
      </p:sp>
      <p:sp>
        <p:nvSpPr>
          <p:cNvPr id="337930" name="Line 10"/>
          <p:cNvSpPr>
            <a:spLocks noChangeShapeType="1"/>
          </p:cNvSpPr>
          <p:nvPr/>
        </p:nvSpPr>
        <p:spPr bwMode="auto">
          <a:xfrm flipV="1">
            <a:off x="3009900" y="4025900"/>
            <a:ext cx="636588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31" name="Line 11"/>
          <p:cNvSpPr>
            <a:spLocks noChangeShapeType="1"/>
          </p:cNvSpPr>
          <p:nvPr/>
        </p:nvSpPr>
        <p:spPr bwMode="auto">
          <a:xfrm flipH="1">
            <a:off x="3059113" y="4025900"/>
            <a:ext cx="550862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32" name="Line 12"/>
          <p:cNvSpPr>
            <a:spLocks noChangeShapeType="1"/>
          </p:cNvSpPr>
          <p:nvPr/>
        </p:nvSpPr>
        <p:spPr bwMode="auto">
          <a:xfrm flipH="1" flipV="1">
            <a:off x="2951163" y="4289425"/>
            <a:ext cx="144462" cy="781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3609975" y="4964113"/>
            <a:ext cx="5534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△</a:t>
            </a:r>
            <a:r>
              <a:rPr lang="zh-CN" altLang="en-US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′</a:t>
            </a:r>
            <a:r>
              <a:rPr lang="zh-CN" altLang="en-US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′</a:t>
            </a:r>
            <a:r>
              <a:rPr lang="zh-CN" altLang="en-US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′</a:t>
            </a:r>
            <a:r>
              <a:rPr lang="zh-CN" alt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即为所求的三角形．</a:t>
            </a:r>
          </a:p>
        </p:txBody>
      </p:sp>
      <p:sp>
        <p:nvSpPr>
          <p:cNvPr id="337934" name="AutoShape 14"/>
          <p:cNvSpPr>
            <a:spLocks noChangeArrowheads="1"/>
          </p:cNvSpPr>
          <p:nvPr/>
        </p:nvSpPr>
        <p:spPr bwMode="auto">
          <a:xfrm>
            <a:off x="3049588" y="5024438"/>
            <a:ext cx="46037" cy="46037"/>
          </a:xfrm>
          <a:prstGeom prst="flowChartConnector">
            <a:avLst/>
          </a:prstGeom>
          <a:solidFill>
            <a:srgbClr val="FF0000"/>
          </a:solidFill>
          <a:ln w="4445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35" name="AutoShape 15"/>
          <p:cNvSpPr>
            <a:spLocks noChangeArrowheads="1"/>
          </p:cNvSpPr>
          <p:nvPr/>
        </p:nvSpPr>
        <p:spPr bwMode="auto">
          <a:xfrm>
            <a:off x="3600450" y="4016375"/>
            <a:ext cx="46038" cy="46038"/>
          </a:xfrm>
          <a:prstGeom prst="flowChartConnector">
            <a:avLst/>
          </a:prstGeom>
          <a:solidFill>
            <a:srgbClr val="FF0000"/>
          </a:solidFill>
          <a:ln w="4445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36" name="AutoShape 16"/>
          <p:cNvSpPr>
            <a:spLocks noChangeArrowheads="1"/>
          </p:cNvSpPr>
          <p:nvPr/>
        </p:nvSpPr>
        <p:spPr bwMode="auto">
          <a:xfrm>
            <a:off x="2963863" y="4289425"/>
            <a:ext cx="46037" cy="46038"/>
          </a:xfrm>
          <a:prstGeom prst="flowChartConnector">
            <a:avLst/>
          </a:prstGeom>
          <a:solidFill>
            <a:srgbClr val="FF0000"/>
          </a:solidFill>
          <a:ln w="4445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37" name="Text Box 17"/>
          <p:cNvSpPr txBox="1">
            <a:spLocks noChangeArrowheads="1"/>
          </p:cNvSpPr>
          <p:nvPr/>
        </p:nvSpPr>
        <p:spPr bwMode="auto">
          <a:xfrm>
            <a:off x="3800475" y="2911475"/>
            <a:ext cx="4824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1. 连接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AO</a:t>
            </a:r>
            <a:r>
              <a:rPr lang="zh-CN" altLang="en-US" sz="2400" b="1" dirty="0">
                <a:latin typeface="Times New Roman" panose="02020603050405020304" pitchFamily="18" charset="0"/>
              </a:rPr>
              <a:t>并延长到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A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</a:rPr>
              <a:t>，使</a:t>
            </a:r>
          </a:p>
          <a:p>
            <a:r>
              <a:rPr lang="zh-CN" altLang="en-US" sz="2400" b="1" i="1" dirty="0">
                <a:latin typeface="Times New Roman" panose="02020603050405020304" pitchFamily="18" charset="0"/>
              </a:rPr>
              <a:t>OA 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，得到点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的对称点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A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7938" name="Text Box 18"/>
          <p:cNvSpPr txBox="1">
            <a:spLocks noChangeArrowheads="1"/>
          </p:cNvSpPr>
          <p:nvPr/>
        </p:nvSpPr>
        <p:spPr bwMode="auto">
          <a:xfrm>
            <a:off x="3800475" y="3883025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2. 同样画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的对称点 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B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C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3717925" y="4459288"/>
            <a:ext cx="474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 3. 顺次连接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A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i="1" dirty="0">
                <a:latin typeface="Times New Roman" panose="02020603050405020304" pitchFamily="18" charset="0"/>
              </a:rPr>
              <a:t>′</a:t>
            </a:r>
            <a:r>
              <a:rPr lang="zh-CN" altLang="en-US" sz="2400" b="1" dirty="0">
                <a:latin typeface="Times New Roman" panose="02020603050405020304" pitchFamily="18" charset="0"/>
              </a:rPr>
              <a:t>各点.</a:t>
            </a:r>
          </a:p>
        </p:txBody>
      </p:sp>
      <p:sp>
        <p:nvSpPr>
          <p:cNvPr id="337940" name="Rectangle 20"/>
          <p:cNvSpPr>
            <a:spLocks noChangeArrowheads="1"/>
          </p:cNvSpPr>
          <p:nvPr/>
        </p:nvSpPr>
        <p:spPr bwMode="auto">
          <a:xfrm>
            <a:off x="2717800" y="2822575"/>
            <a:ext cx="1255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画法：</a:t>
            </a:r>
          </a:p>
        </p:txBody>
      </p:sp>
      <p:sp>
        <p:nvSpPr>
          <p:cNvPr id="337941" name="Rectangle 21"/>
          <p:cNvSpPr>
            <a:spLocks noChangeArrowheads="1"/>
          </p:cNvSpPr>
          <p:nvPr/>
        </p:nvSpPr>
        <p:spPr bwMode="auto">
          <a:xfrm>
            <a:off x="533400" y="1916113"/>
            <a:ext cx="812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solidFill>
                  <a:srgbClr val="008000"/>
                </a:solidFill>
                <a:latin typeface="宋体" panose="02010600030101010101" pitchFamily="2" charset="-122"/>
              </a:rPr>
              <a:t>     分析：确定一个三角形需要几个点？作一个三角形关于某点成中心对称的三角形，需要作几个点的对称点呢？ </a:t>
            </a:r>
          </a:p>
        </p:txBody>
      </p:sp>
      <p:sp>
        <p:nvSpPr>
          <p:cNvPr id="337942" name="Rectangle 22"/>
          <p:cNvSpPr>
            <a:spLocks noChangeArrowheads="1"/>
          </p:cNvSpPr>
          <p:nvPr/>
        </p:nvSpPr>
        <p:spPr bwMode="auto">
          <a:xfrm>
            <a:off x="533400" y="5575300"/>
            <a:ext cx="8380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   你是如何理解“对称点所连线段都经过对称中心，而且被对称中心所平分”的？ </a:t>
            </a:r>
          </a:p>
        </p:txBody>
      </p:sp>
      <p:grpSp>
        <p:nvGrpSpPr>
          <p:cNvPr id="337943" name="Group 23"/>
          <p:cNvGrpSpPr/>
          <p:nvPr/>
        </p:nvGrpSpPr>
        <p:grpSpPr bwMode="auto">
          <a:xfrm>
            <a:off x="684213" y="188913"/>
            <a:ext cx="5616575" cy="701675"/>
            <a:chOff x="0" y="0"/>
            <a:chExt cx="2729" cy="442"/>
          </a:xfrm>
        </p:grpSpPr>
        <p:sp>
          <p:nvSpPr>
            <p:cNvPr id="337944" name="Text Box 24"/>
            <p:cNvSpPr txBox="1">
              <a:spLocks noChangeArrowheads="1"/>
            </p:cNvSpPr>
            <p:nvPr/>
          </p:nvSpPr>
          <p:spPr bwMode="auto">
            <a:xfrm>
              <a:off x="350" y="0"/>
              <a:ext cx="23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b="1" dirty="0">
                  <a:solidFill>
                    <a:srgbClr val="9900CC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典例探究</a:t>
              </a:r>
              <a:r>
                <a:rPr lang="zh-CN" altLang="en-US" sz="4000" b="1" u="sng" dirty="0">
                  <a:solidFill>
                    <a:srgbClr val="00CC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</a:p>
          </p:txBody>
        </p:sp>
        <p:pic>
          <p:nvPicPr>
            <p:cNvPr id="337945" name="Picture 25" descr="地球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6"/>
              <a:ext cx="4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7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7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5" grpId="0" animBg="1"/>
      <p:bldP spid="337926" grpId="0" animBg="1"/>
      <p:bldP spid="337930" grpId="0" animBg="1"/>
      <p:bldP spid="337931" grpId="0" animBg="1"/>
      <p:bldP spid="337932" grpId="0" animBg="1"/>
      <p:bldP spid="337934" grpId="0" animBg="1"/>
      <p:bldP spid="337935" grpId="0" animBg="1"/>
      <p:bldP spid="337936" grpId="0" animBg="1"/>
      <p:bldP spid="337937" grpId="0" autoUpdateAnimBg="0"/>
      <p:bldP spid="337938" grpId="0" autoUpdateAnimBg="0"/>
      <p:bldP spid="337939" grpId="0" autoUpdateAnimBg="0"/>
      <p:bldP spid="337940" grpId="0" autoUpdateAnimBg="0"/>
      <p:bldP spid="337941" grpId="0" autoUpdateAnimBg="0"/>
      <p:bldP spid="3379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2413" y="1412875"/>
            <a:ext cx="8153400" cy="4498975"/>
          </a:xfrm>
        </p:spPr>
        <p:txBody>
          <a:bodyPr/>
          <a:lstStyle/>
          <a:p>
            <a:r>
              <a:rPr lang="zh-CN" altLang="en-US" b="1" dirty="0"/>
              <a:t>例2 如图，已知四边形</a:t>
            </a:r>
            <a:r>
              <a:rPr lang="zh-CN" altLang="en-US" b="1" dirty="0">
                <a:latin typeface="EU-BX" pitchFamily="1" charset="-122"/>
                <a:ea typeface="EU-BX" pitchFamily="1" charset="-122"/>
              </a:rPr>
              <a:t>ABCD</a:t>
            </a:r>
            <a:r>
              <a:rPr lang="zh-CN" altLang="en-US" b="1" dirty="0"/>
              <a:t>和点</a:t>
            </a:r>
            <a:r>
              <a:rPr lang="zh-CN" altLang="en-US" b="1" dirty="0">
                <a:latin typeface="EU-BX" pitchFamily="1" charset="-122"/>
                <a:ea typeface="EU-BX" pitchFamily="1" charset="-122"/>
              </a:rPr>
              <a:t>O</a:t>
            </a:r>
            <a:r>
              <a:rPr lang="zh-CN" altLang="en-US" b="1" dirty="0"/>
              <a:t>，画出与四边形</a:t>
            </a:r>
            <a:r>
              <a:rPr lang="zh-CN" altLang="en-US" b="1" dirty="0">
                <a:latin typeface="EU-BX" pitchFamily="1" charset="-122"/>
                <a:ea typeface="EU-BX" pitchFamily="1" charset="-122"/>
              </a:rPr>
              <a:t>ABCD</a:t>
            </a:r>
            <a:r>
              <a:rPr lang="zh-CN" altLang="en-US" b="1" dirty="0"/>
              <a:t>关于点</a:t>
            </a:r>
            <a:r>
              <a:rPr lang="zh-CN" altLang="en-US" b="1" dirty="0">
                <a:latin typeface="EU-BX" pitchFamily="1" charset="-122"/>
                <a:ea typeface="EU-BX" pitchFamily="1" charset="-122"/>
              </a:rPr>
              <a:t>O</a:t>
            </a:r>
            <a:r>
              <a:rPr lang="zh-CN" altLang="en-US" b="1" dirty="0"/>
              <a:t>成中心对称的图</a:t>
            </a:r>
            <a:r>
              <a:rPr lang="zh-CN" altLang="en-US" b="1" dirty="0" smtClean="0"/>
              <a:t>形。</a:t>
            </a:r>
            <a:endParaRPr lang="zh-CN" altLang="en-US" b="1" dirty="0"/>
          </a:p>
        </p:txBody>
      </p:sp>
      <p:sp>
        <p:nvSpPr>
          <p:cNvPr id="338947" name="AutoShape 3"/>
          <p:cNvSpPr>
            <a:spLocks noChangeArrowheads="1"/>
          </p:cNvSpPr>
          <p:nvPr/>
        </p:nvSpPr>
        <p:spPr bwMode="auto">
          <a:xfrm>
            <a:off x="539750" y="2565400"/>
            <a:ext cx="1296988" cy="7207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分析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684213" y="3573463"/>
            <a:ext cx="3419475" cy="1920875"/>
          </a:xfrm>
          <a:prstGeom prst="rect">
            <a:avLst/>
          </a:prstGeom>
          <a:solidFill>
            <a:srgbClr val="F6A8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要画四边形</a:t>
            </a:r>
            <a:r>
              <a:rPr lang="en-US" altLang="zh-CN" sz="2400" b="1" i="1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关于点</a:t>
            </a:r>
            <a:r>
              <a:rPr lang="en-US" altLang="zh-CN" sz="2400" b="1" i="1" dirty="0"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的对称图形，只要画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A.B.C.D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四点关于点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的对称点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2400" b="1" dirty="0">
                <a:latin typeface="Times New Roman" panose="02020603050405020304"/>
                <a:ea typeface="楷体_GB2312" pitchFamily="49" charset="-122"/>
              </a:rPr>
              <a:t>’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.B</a:t>
            </a:r>
            <a:r>
              <a:rPr lang="en-US" altLang="zh-CN" sz="2400" b="1" dirty="0">
                <a:latin typeface="Times New Roman" panose="02020603050405020304"/>
                <a:ea typeface="楷体_GB2312" pitchFamily="49" charset="-122"/>
              </a:rPr>
              <a:t>’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.C</a:t>
            </a:r>
            <a:r>
              <a:rPr lang="en-US" altLang="zh-CN" sz="2400" b="1" dirty="0">
                <a:latin typeface="Times New Roman" panose="02020603050405020304"/>
                <a:ea typeface="楷体_GB2312" pitchFamily="49" charset="-122"/>
              </a:rPr>
              <a:t>’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.D</a:t>
            </a:r>
            <a:r>
              <a:rPr lang="en-US" altLang="zh-CN" sz="2400" b="1" dirty="0">
                <a:latin typeface="Times New Roman" panose="02020603050405020304"/>
                <a:ea typeface="楷体_GB2312" pitchFamily="49" charset="-122"/>
              </a:rPr>
              <a:t>’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再顺次连接各点即可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 flipH="1">
            <a:off x="4860925" y="3249613"/>
            <a:ext cx="792163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4860925" y="3681413"/>
            <a:ext cx="0" cy="9366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4860925" y="4618038"/>
            <a:ext cx="503238" cy="50323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 flipH="1">
            <a:off x="5364163" y="3249613"/>
            <a:ext cx="288925" cy="187166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3" name="Line 9"/>
          <p:cNvSpPr>
            <a:spLocks noChangeShapeType="1"/>
          </p:cNvSpPr>
          <p:nvPr/>
        </p:nvSpPr>
        <p:spPr bwMode="auto">
          <a:xfrm>
            <a:off x="5653088" y="3249613"/>
            <a:ext cx="1655762" cy="18716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 flipV="1">
            <a:off x="4860925" y="3752850"/>
            <a:ext cx="3240088" cy="86518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>
            <a:off x="4860925" y="3681413"/>
            <a:ext cx="3240088" cy="10080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 flipV="1">
            <a:off x="5364163" y="3249613"/>
            <a:ext cx="2232025" cy="18716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5580063" y="27447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ahoma" panose="020B0604030504040204" pitchFamily="34" charset="0"/>
            </a:endParaRPr>
          </a:p>
        </p:txBody>
      </p: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5508625" y="2889250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A’</a:t>
            </a:r>
          </a:p>
        </p:txBody>
      </p:sp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5076825" y="5121275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D’</a:t>
            </a: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4427538" y="4473575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C’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4500563" y="346551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Tahoma" panose="020B0604030504040204" pitchFamily="34" charset="0"/>
              </a:rPr>
              <a:t>B’</a:t>
            </a:r>
          </a:p>
        </p:txBody>
      </p:sp>
      <p:grpSp>
        <p:nvGrpSpPr>
          <p:cNvPr id="338962" name="Group 18"/>
          <p:cNvGrpSpPr/>
          <p:nvPr/>
        </p:nvGrpSpPr>
        <p:grpSpPr bwMode="auto">
          <a:xfrm>
            <a:off x="7164388" y="2924175"/>
            <a:ext cx="1511300" cy="2520950"/>
            <a:chOff x="0" y="0"/>
            <a:chExt cx="952" cy="1588"/>
          </a:xfrm>
        </p:grpSpPr>
        <p:sp>
          <p:nvSpPr>
            <p:cNvPr id="338963" name="Text Box 19"/>
            <p:cNvSpPr txBox="1">
              <a:spLocks noChangeArrowheads="1"/>
            </p:cNvSpPr>
            <p:nvPr/>
          </p:nvSpPr>
          <p:spPr bwMode="auto">
            <a:xfrm>
              <a:off x="589" y="340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338964" name="Text Box 20"/>
            <p:cNvSpPr txBox="1">
              <a:spLocks noChangeArrowheads="1"/>
            </p:cNvSpPr>
            <p:nvPr/>
          </p:nvSpPr>
          <p:spPr bwMode="auto">
            <a:xfrm>
              <a:off x="589" y="1021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338965" name="Line 21"/>
            <p:cNvSpPr>
              <a:spLocks noChangeShapeType="1"/>
            </p:cNvSpPr>
            <p:nvPr/>
          </p:nvSpPr>
          <p:spPr bwMode="auto">
            <a:xfrm flipV="1">
              <a:off x="91" y="1096"/>
              <a:ext cx="499" cy="288"/>
            </a:xfrm>
            <a:prstGeom prst="line">
              <a:avLst/>
            </a:prstGeom>
            <a:noFill/>
            <a:ln w="38100">
              <a:solidFill>
                <a:srgbClr val="33CC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966" name="Line 22"/>
            <p:cNvSpPr>
              <a:spLocks noChangeShapeType="1"/>
            </p:cNvSpPr>
            <p:nvPr/>
          </p:nvSpPr>
          <p:spPr bwMode="auto">
            <a:xfrm flipH="1" flipV="1">
              <a:off x="589" y="522"/>
              <a:ext cx="0" cy="590"/>
            </a:xfrm>
            <a:prstGeom prst="line">
              <a:avLst/>
            </a:prstGeom>
            <a:noFill/>
            <a:ln w="38100">
              <a:solidFill>
                <a:srgbClr val="33CC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967" name="Line 23"/>
            <p:cNvSpPr>
              <a:spLocks noChangeShapeType="1"/>
            </p:cNvSpPr>
            <p:nvPr/>
          </p:nvSpPr>
          <p:spPr bwMode="auto">
            <a:xfrm flipH="1" flipV="1">
              <a:off x="273" y="205"/>
              <a:ext cx="317" cy="317"/>
            </a:xfrm>
            <a:prstGeom prst="line">
              <a:avLst/>
            </a:prstGeom>
            <a:noFill/>
            <a:ln w="38100">
              <a:solidFill>
                <a:srgbClr val="33CC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968" name="Line 24"/>
            <p:cNvSpPr>
              <a:spLocks noChangeShapeType="1"/>
            </p:cNvSpPr>
            <p:nvPr/>
          </p:nvSpPr>
          <p:spPr bwMode="auto">
            <a:xfrm flipV="1">
              <a:off x="91" y="205"/>
              <a:ext cx="182" cy="1179"/>
            </a:xfrm>
            <a:prstGeom prst="line">
              <a:avLst/>
            </a:prstGeom>
            <a:noFill/>
            <a:ln w="38100">
              <a:solidFill>
                <a:srgbClr val="33CC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969" name="Text Box 25"/>
            <p:cNvSpPr txBox="1">
              <a:spLocks noChangeArrowheads="1"/>
            </p:cNvSpPr>
            <p:nvPr/>
          </p:nvSpPr>
          <p:spPr bwMode="auto">
            <a:xfrm>
              <a:off x="0" y="1338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38970" name="Text Box 26"/>
            <p:cNvSpPr txBox="1">
              <a:spLocks noChangeArrowheads="1"/>
            </p:cNvSpPr>
            <p:nvPr/>
          </p:nvSpPr>
          <p:spPr bwMode="auto">
            <a:xfrm>
              <a:off x="181" y="0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Tahoma" panose="020B0604030504040204" pitchFamily="34" charset="0"/>
                </a:rPr>
                <a:t>D</a:t>
              </a:r>
            </a:p>
          </p:txBody>
        </p:sp>
      </p:grpSp>
      <p:grpSp>
        <p:nvGrpSpPr>
          <p:cNvPr id="338971" name="Group 27"/>
          <p:cNvGrpSpPr/>
          <p:nvPr/>
        </p:nvGrpSpPr>
        <p:grpSpPr bwMode="auto">
          <a:xfrm>
            <a:off x="6300788" y="4113213"/>
            <a:ext cx="576262" cy="541337"/>
            <a:chOff x="0" y="0"/>
            <a:chExt cx="363" cy="341"/>
          </a:xfrm>
        </p:grpSpPr>
        <p:sp>
          <p:nvSpPr>
            <p:cNvPr id="338972" name="Oval 28"/>
            <p:cNvSpPr>
              <a:spLocks noChangeArrowheads="1"/>
            </p:cNvSpPr>
            <p:nvPr/>
          </p:nvSpPr>
          <p:spPr bwMode="auto">
            <a:xfrm>
              <a:off x="58" y="0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973" name="Text Box 29"/>
            <p:cNvSpPr txBox="1">
              <a:spLocks noChangeArrowheads="1"/>
            </p:cNvSpPr>
            <p:nvPr/>
          </p:nvSpPr>
          <p:spPr bwMode="auto">
            <a:xfrm>
              <a:off x="0" y="91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338974" name="Group 30"/>
          <p:cNvGrpSpPr/>
          <p:nvPr/>
        </p:nvGrpSpPr>
        <p:grpSpPr bwMode="auto">
          <a:xfrm>
            <a:off x="539750" y="404813"/>
            <a:ext cx="5616575" cy="701675"/>
            <a:chOff x="0" y="0"/>
            <a:chExt cx="2729" cy="442"/>
          </a:xfrm>
        </p:grpSpPr>
        <p:sp>
          <p:nvSpPr>
            <p:cNvPr id="338975" name="Text Box 31"/>
            <p:cNvSpPr txBox="1">
              <a:spLocks noChangeArrowheads="1"/>
            </p:cNvSpPr>
            <p:nvPr/>
          </p:nvSpPr>
          <p:spPr bwMode="auto">
            <a:xfrm>
              <a:off x="350" y="0"/>
              <a:ext cx="23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b="1">
                  <a:solidFill>
                    <a:srgbClr val="9900CC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典例探究</a:t>
              </a:r>
              <a:r>
                <a:rPr lang="zh-CN" altLang="en-US" sz="4000" b="1" u="sng">
                  <a:solidFill>
                    <a:srgbClr val="00CC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</a:p>
          </p:txBody>
        </p:sp>
        <p:pic>
          <p:nvPicPr>
            <p:cNvPr id="338976" name="Picture 32" descr="地球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6"/>
              <a:ext cx="4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ldLvl="0" animBg="1" autoUpdateAnimBg="0"/>
      <p:bldP spid="338948" grpId="0" bldLvl="0" animBg="1" autoUpdateAnimBg="0"/>
      <p:bldP spid="338949" grpId="0" animBg="1"/>
      <p:bldP spid="338950" grpId="0" animBg="1"/>
      <p:bldP spid="338951" grpId="0" animBg="1"/>
      <p:bldP spid="338952" grpId="0" animBg="1"/>
      <p:bldP spid="338953" grpId="0" animBg="1"/>
      <p:bldP spid="338954" grpId="0" animBg="1"/>
      <p:bldP spid="338955" grpId="0" animBg="1"/>
      <p:bldP spid="338956" grpId="0" animBg="1"/>
      <p:bldP spid="338958" grpId="0" autoUpdateAnimBg="0"/>
      <p:bldP spid="338959" grpId="0" autoUpdateAnimBg="0"/>
      <p:bldP spid="338960" grpId="0" autoUpdateAnimBg="0"/>
      <p:bldP spid="33896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4400" b="1">
                <a:solidFill>
                  <a:srgbClr val="FFFF00"/>
                </a:solidFill>
                <a:latin typeface="Times New Roman" panose="02020603050405020304" pitchFamily="18" charset="0"/>
                <a:ea typeface="楷体_GB2312" pitchFamily="49" charset="-122"/>
              </a:rPr>
              <a:t>	</a:t>
            </a:r>
            <a:r>
              <a:rPr lang="zh-CN" altLang="en-US" sz="4400" b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如图，已知</a:t>
            </a:r>
            <a:r>
              <a:rPr lang="zh-CN" altLang="en-US" sz="4400" b="1">
                <a:solidFill>
                  <a:srgbClr val="0E0C02"/>
                </a:solidFill>
                <a:latin typeface="宋体" panose="02010600030101010101" pitchFamily="2" charset="-122"/>
              </a:rPr>
              <a:t>△</a:t>
            </a:r>
            <a:r>
              <a:rPr lang="en-US" altLang="zh-CN" sz="4400" b="1" i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4400" b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与</a:t>
            </a:r>
            <a:r>
              <a:rPr lang="zh-CN" altLang="en-US" sz="4400" b="1">
                <a:solidFill>
                  <a:srgbClr val="0E0C02"/>
                </a:solidFill>
                <a:latin typeface="宋体" panose="02010600030101010101" pitchFamily="2" charset="-122"/>
              </a:rPr>
              <a:t>△</a:t>
            </a:r>
            <a:r>
              <a:rPr lang="en-US" altLang="zh-CN" sz="4400" b="1" i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4400" b="1" i="1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en-US" altLang="zh-CN" sz="4400" b="1" i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4400" b="1" i="1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en-US" altLang="zh-CN" sz="4400" b="1" i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4400" b="1" i="1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400" b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中心对称，求出它们的对称中心</a:t>
            </a:r>
            <a:r>
              <a:rPr lang="en-US" altLang="zh-CN" sz="4400" b="1" i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4400" b="1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</a:p>
        </p:txBody>
      </p:sp>
      <p:grpSp>
        <p:nvGrpSpPr>
          <p:cNvPr id="339971" name="Group 3"/>
          <p:cNvGrpSpPr/>
          <p:nvPr/>
        </p:nvGrpSpPr>
        <p:grpSpPr bwMode="auto">
          <a:xfrm>
            <a:off x="1476375" y="2636838"/>
            <a:ext cx="5783263" cy="2868612"/>
            <a:chOff x="0" y="0"/>
            <a:chExt cx="3643" cy="1807"/>
          </a:xfrm>
        </p:grpSpPr>
        <p:grpSp>
          <p:nvGrpSpPr>
            <p:cNvPr id="339972" name="Group 4"/>
            <p:cNvGrpSpPr>
              <a:grpSpLocks noChangeAspect="1"/>
            </p:cNvGrpSpPr>
            <p:nvPr/>
          </p:nvGrpSpPr>
          <p:grpSpPr bwMode="auto">
            <a:xfrm>
              <a:off x="144" y="342"/>
              <a:ext cx="1165" cy="971"/>
              <a:chOff x="0" y="0"/>
              <a:chExt cx="1535" cy="1280"/>
            </a:xfrm>
          </p:grpSpPr>
          <p:sp>
            <p:nvSpPr>
              <p:cNvPr id="339973" name="Line 5"/>
              <p:cNvSpPr>
                <a:spLocks noChangeAspect="1" noChangeShapeType="1"/>
              </p:cNvSpPr>
              <p:nvPr/>
            </p:nvSpPr>
            <p:spPr bwMode="auto">
              <a:xfrm flipV="1">
                <a:off x="0" y="2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74" name="Line 6"/>
              <p:cNvSpPr>
                <a:spLocks noChangeAspect="1" noChangeShapeType="1"/>
              </p:cNvSpPr>
              <p:nvPr/>
            </p:nvSpPr>
            <p:spPr bwMode="auto">
              <a:xfrm>
                <a:off x="792" y="0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75" name="Line 7"/>
              <p:cNvSpPr>
                <a:spLocks noChangeAspect="1" noChangeShapeType="1"/>
              </p:cNvSpPr>
              <p:nvPr/>
            </p:nvSpPr>
            <p:spPr bwMode="auto">
              <a:xfrm flipV="1">
                <a:off x="0" y="835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39976" name="Group 8"/>
            <p:cNvGrpSpPr>
              <a:grpSpLocks noChangeAspect="1"/>
            </p:cNvGrpSpPr>
            <p:nvPr/>
          </p:nvGrpSpPr>
          <p:grpSpPr bwMode="auto">
            <a:xfrm flipH="1" flipV="1">
              <a:off x="2232" y="585"/>
              <a:ext cx="1165" cy="971"/>
              <a:chOff x="0" y="0"/>
              <a:chExt cx="1535" cy="1280"/>
            </a:xfrm>
          </p:grpSpPr>
          <p:sp>
            <p:nvSpPr>
              <p:cNvPr id="339977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0" y="2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78" name="Line 10"/>
              <p:cNvSpPr>
                <a:spLocks noChangeAspect="1" noChangeShapeType="1"/>
              </p:cNvSpPr>
              <p:nvPr/>
            </p:nvSpPr>
            <p:spPr bwMode="auto">
              <a:xfrm>
                <a:off x="792" y="0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979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0" y="835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9980" name="Text Box 12"/>
            <p:cNvSpPr txBox="1">
              <a:spLocks noChangeArrowheads="1"/>
            </p:cNvSpPr>
            <p:nvPr/>
          </p:nvSpPr>
          <p:spPr bwMode="auto">
            <a:xfrm>
              <a:off x="0" y="1248"/>
              <a:ext cx="1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9981" name="Text Box 13"/>
            <p:cNvSpPr txBox="1">
              <a:spLocks noChangeArrowheads="1"/>
            </p:cNvSpPr>
            <p:nvPr/>
          </p:nvSpPr>
          <p:spPr bwMode="auto">
            <a:xfrm>
              <a:off x="1344" y="864"/>
              <a:ext cx="1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39982" name="Text Box 14"/>
            <p:cNvSpPr txBox="1">
              <a:spLocks noChangeArrowheads="1"/>
            </p:cNvSpPr>
            <p:nvPr/>
          </p:nvSpPr>
          <p:spPr bwMode="auto">
            <a:xfrm>
              <a:off x="672" y="0"/>
              <a:ext cx="17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9983" name="Text Box 15"/>
            <p:cNvSpPr txBox="1">
              <a:spLocks noChangeArrowheads="1"/>
            </p:cNvSpPr>
            <p:nvPr/>
          </p:nvSpPr>
          <p:spPr bwMode="auto">
            <a:xfrm>
              <a:off x="3402" y="303"/>
              <a:ext cx="24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A’</a:t>
              </a:r>
            </a:p>
          </p:txBody>
        </p:sp>
        <p:sp>
          <p:nvSpPr>
            <p:cNvPr id="339984" name="Text Box 16"/>
            <p:cNvSpPr txBox="1">
              <a:spLocks noChangeArrowheads="1"/>
            </p:cNvSpPr>
            <p:nvPr/>
          </p:nvSpPr>
          <p:spPr bwMode="auto">
            <a:xfrm>
              <a:off x="2105" y="591"/>
              <a:ext cx="24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B’</a:t>
              </a:r>
            </a:p>
          </p:txBody>
        </p:sp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2729" y="1500"/>
              <a:ext cx="2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C’</a:t>
              </a:r>
            </a:p>
          </p:txBody>
        </p:sp>
      </p:grpSp>
      <p:sp>
        <p:nvSpPr>
          <p:cNvPr id="339986" name="WordArt 18"/>
          <p:cNvSpPr>
            <a:spLocks noChangeArrowheads="1" noChangeShapeType="1"/>
          </p:cNvSpPr>
          <p:nvPr/>
        </p:nvSpPr>
        <p:spPr bwMode="auto">
          <a:xfrm>
            <a:off x="684213" y="44450"/>
            <a:ext cx="2160587" cy="701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820150" cy="45259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解法一：根据观察，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4000" b="1" i="1" dirty="0">
                <a:solidFill>
                  <a:schemeClr val="tx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应是对应点，连结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BB</a:t>
            </a:r>
            <a:r>
              <a:rPr lang="en-US" altLang="zh-CN" sz="4000" b="1" i="1" dirty="0">
                <a:solidFill>
                  <a:schemeClr val="tx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，用刻度尺找出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BB</a:t>
            </a:r>
            <a:r>
              <a:rPr lang="en-US" altLang="zh-CN" sz="4000" b="1" i="1" dirty="0">
                <a:solidFill>
                  <a:schemeClr val="tx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的中点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，则点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即为所求（如图）</a:t>
            </a:r>
          </a:p>
        </p:txBody>
      </p:sp>
      <p:sp>
        <p:nvSpPr>
          <p:cNvPr id="340995" name="Line 3"/>
          <p:cNvSpPr>
            <a:spLocks noChangeAspect="1" noChangeShapeType="1"/>
          </p:cNvSpPr>
          <p:nvPr/>
        </p:nvSpPr>
        <p:spPr bwMode="auto">
          <a:xfrm flipV="1">
            <a:off x="3657600" y="4422775"/>
            <a:ext cx="1295400" cy="29527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0996" name="Oval 4"/>
          <p:cNvSpPr>
            <a:spLocks noChangeAspect="1" noChangeArrowheads="1"/>
          </p:cNvSpPr>
          <p:nvPr/>
        </p:nvSpPr>
        <p:spPr bwMode="auto">
          <a:xfrm>
            <a:off x="4284663" y="4508500"/>
            <a:ext cx="69850" cy="71438"/>
          </a:xfrm>
          <a:prstGeom prst="ellipse">
            <a:avLst/>
          </a:prstGeom>
          <a:solidFill>
            <a:srgbClr val="000000"/>
          </a:solidFill>
          <a:ln w="57150">
            <a:solidFill>
              <a:srgbClr val="0E0C02"/>
            </a:solidFill>
            <a:round/>
          </a:ln>
        </p:spPr>
        <p:txBody>
          <a:bodyPr/>
          <a:lstStyle/>
          <a:p>
            <a:endParaRPr lang="zh-CN" altLang="en-US">
              <a:solidFill>
                <a:srgbClr val="0000FF"/>
              </a:solidFill>
            </a:endParaRPr>
          </a:p>
        </p:txBody>
      </p:sp>
      <p:grpSp>
        <p:nvGrpSpPr>
          <p:cNvPr id="340997" name="Group 5"/>
          <p:cNvGrpSpPr/>
          <p:nvPr/>
        </p:nvGrpSpPr>
        <p:grpSpPr bwMode="auto">
          <a:xfrm>
            <a:off x="1547813" y="3141663"/>
            <a:ext cx="5840412" cy="2693987"/>
            <a:chOff x="0" y="0"/>
            <a:chExt cx="3679" cy="1697"/>
          </a:xfrm>
        </p:grpSpPr>
        <p:grpSp>
          <p:nvGrpSpPr>
            <p:cNvPr id="340998" name="Group 6"/>
            <p:cNvGrpSpPr>
              <a:grpSpLocks noChangeAspect="1"/>
            </p:cNvGrpSpPr>
            <p:nvPr/>
          </p:nvGrpSpPr>
          <p:grpSpPr bwMode="auto">
            <a:xfrm>
              <a:off x="145" y="342"/>
              <a:ext cx="1196" cy="997"/>
              <a:chOff x="0" y="0"/>
              <a:chExt cx="1535" cy="1280"/>
            </a:xfrm>
          </p:grpSpPr>
          <p:sp>
            <p:nvSpPr>
              <p:cNvPr id="340999" name="Line 7"/>
              <p:cNvSpPr>
                <a:spLocks noChangeAspect="1" noChangeShapeType="1"/>
              </p:cNvSpPr>
              <p:nvPr/>
            </p:nvSpPr>
            <p:spPr bwMode="auto">
              <a:xfrm flipV="1">
                <a:off x="0" y="2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00" name="Line 8"/>
              <p:cNvSpPr>
                <a:spLocks noChangeAspect="1" noChangeShapeType="1"/>
              </p:cNvSpPr>
              <p:nvPr/>
            </p:nvSpPr>
            <p:spPr bwMode="auto">
              <a:xfrm>
                <a:off x="792" y="0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01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0" y="835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1002" name="Group 10"/>
            <p:cNvGrpSpPr>
              <a:grpSpLocks noChangeAspect="1"/>
            </p:cNvGrpSpPr>
            <p:nvPr/>
          </p:nvGrpSpPr>
          <p:grpSpPr bwMode="auto">
            <a:xfrm flipH="1" flipV="1">
              <a:off x="2191" y="446"/>
              <a:ext cx="1196" cy="997"/>
              <a:chOff x="0" y="0"/>
              <a:chExt cx="1535" cy="1280"/>
            </a:xfrm>
          </p:grpSpPr>
          <p:sp>
            <p:nvSpPr>
              <p:cNvPr id="341003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0" y="2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04" name="Line 12"/>
              <p:cNvSpPr>
                <a:spLocks noChangeAspect="1" noChangeShapeType="1"/>
              </p:cNvSpPr>
              <p:nvPr/>
            </p:nvSpPr>
            <p:spPr bwMode="auto">
              <a:xfrm>
                <a:off x="792" y="0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1005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0" y="835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0" y="1248"/>
              <a:ext cx="1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1249" y="960"/>
              <a:ext cx="1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41008" name="Text Box 16"/>
            <p:cNvSpPr txBox="1">
              <a:spLocks noChangeArrowheads="1"/>
            </p:cNvSpPr>
            <p:nvPr/>
          </p:nvSpPr>
          <p:spPr bwMode="auto">
            <a:xfrm>
              <a:off x="625" y="0"/>
              <a:ext cx="17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3438" y="190"/>
              <a:ext cx="24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A’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2190" y="430"/>
              <a:ext cx="24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B’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2766" y="1390"/>
              <a:ext cx="2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C’</a:t>
              </a:r>
            </a:p>
          </p:txBody>
        </p:sp>
      </p:grp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4160838" y="3908425"/>
            <a:ext cx="2936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84505" defTabSz="863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68375" defTabSz="863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50975" defTabSz="863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35480" defTabSz="863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92680" defTabSz="863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49880" defTabSz="863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07080" defTabSz="863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64280" defTabSz="863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i="1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animBg="1"/>
      <p:bldP spid="340996" grpId="0" animBg="1" autoUpdateAnimBg="0"/>
      <p:bldP spid="3410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3924300" y="3789363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i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748712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解法二：根据观察，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4000" b="1" i="1" dirty="0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及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4000" b="1" i="1" dirty="0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应是两组对应点，连结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BB</a:t>
            </a:r>
            <a:r>
              <a:rPr lang="en-US" altLang="zh-CN" sz="4000" b="1" i="1" dirty="0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CC</a:t>
            </a:r>
            <a:r>
              <a:rPr lang="en-US" altLang="zh-CN" sz="4000" b="1" i="1" dirty="0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BB</a:t>
            </a:r>
            <a:r>
              <a:rPr lang="en-US" altLang="zh-CN" sz="4000" b="1" i="1" dirty="0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CC</a:t>
            </a:r>
            <a:r>
              <a:rPr lang="en-US" altLang="zh-CN" sz="4000" b="1" i="1" dirty="0">
                <a:solidFill>
                  <a:srgbClr val="0E0C02"/>
                </a:solidFill>
                <a:latin typeface="Arial" panose="020B0604020202020204"/>
                <a:ea typeface="楷体_GB2312" pitchFamily="49" charset="-122"/>
              </a:rPr>
              <a:t>’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相交于点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，则点</a:t>
            </a:r>
            <a:r>
              <a:rPr lang="en-US" altLang="zh-CN" sz="4000" b="1" i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4000" b="1" dirty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即为所求（如图</a:t>
            </a:r>
            <a:r>
              <a:rPr lang="zh-CN" altLang="en-US" sz="4000" b="1" dirty="0" smtClean="0">
                <a:solidFill>
                  <a:srgbClr val="0E0C02"/>
                </a:solidFill>
                <a:latin typeface="Times New Roman" panose="02020603050405020304" pitchFamily="18" charset="0"/>
                <a:ea typeface="楷体_GB2312" pitchFamily="49" charset="-122"/>
              </a:rPr>
              <a:t>）。</a:t>
            </a:r>
            <a:endParaRPr lang="zh-CN" altLang="en-US" sz="4000" b="1" dirty="0">
              <a:solidFill>
                <a:srgbClr val="0E0C02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2020" name="Line 4"/>
          <p:cNvSpPr>
            <a:spLocks noChangeAspect="1" noChangeShapeType="1"/>
          </p:cNvSpPr>
          <p:nvPr/>
        </p:nvSpPr>
        <p:spPr bwMode="auto">
          <a:xfrm flipV="1">
            <a:off x="3786188" y="4379913"/>
            <a:ext cx="704850" cy="160337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2021" name="Line 5"/>
          <p:cNvSpPr>
            <a:spLocks noChangeAspect="1" noChangeShapeType="1"/>
          </p:cNvSpPr>
          <p:nvPr/>
        </p:nvSpPr>
        <p:spPr bwMode="auto">
          <a:xfrm>
            <a:off x="2895600" y="3519488"/>
            <a:ext cx="2525713" cy="188277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2022" name="Oval 6"/>
          <p:cNvSpPr>
            <a:spLocks noChangeAspect="1" noChangeArrowheads="1"/>
          </p:cNvSpPr>
          <p:nvPr/>
        </p:nvSpPr>
        <p:spPr bwMode="auto">
          <a:xfrm>
            <a:off x="4140200" y="4437063"/>
            <a:ext cx="69850" cy="71437"/>
          </a:xfrm>
          <a:prstGeom prst="ellipse">
            <a:avLst/>
          </a:prstGeom>
          <a:solidFill>
            <a:srgbClr val="000000"/>
          </a:solidFill>
          <a:ln w="57150">
            <a:solidFill>
              <a:srgbClr val="0E0C0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42023" name="Group 7"/>
          <p:cNvGrpSpPr/>
          <p:nvPr/>
        </p:nvGrpSpPr>
        <p:grpSpPr bwMode="auto">
          <a:xfrm>
            <a:off x="1619250" y="2997200"/>
            <a:ext cx="5260975" cy="2774950"/>
            <a:chOff x="0" y="0"/>
            <a:chExt cx="3314" cy="1748"/>
          </a:xfrm>
        </p:grpSpPr>
        <p:grpSp>
          <p:nvGrpSpPr>
            <p:cNvPr id="342024" name="Group 8"/>
            <p:cNvGrpSpPr>
              <a:grpSpLocks noChangeAspect="1"/>
            </p:cNvGrpSpPr>
            <p:nvPr/>
          </p:nvGrpSpPr>
          <p:grpSpPr bwMode="auto">
            <a:xfrm>
              <a:off x="193" y="342"/>
              <a:ext cx="1196" cy="998"/>
              <a:chOff x="0" y="0"/>
              <a:chExt cx="1535" cy="1280"/>
            </a:xfrm>
          </p:grpSpPr>
          <p:sp>
            <p:nvSpPr>
              <p:cNvPr id="342025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0" y="2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26" name="Line 10"/>
              <p:cNvSpPr>
                <a:spLocks noChangeAspect="1" noChangeShapeType="1"/>
              </p:cNvSpPr>
              <p:nvPr/>
            </p:nvSpPr>
            <p:spPr bwMode="auto">
              <a:xfrm>
                <a:off x="792" y="0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27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0" y="835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2028" name="Group 12"/>
            <p:cNvGrpSpPr>
              <a:grpSpLocks noChangeAspect="1"/>
            </p:cNvGrpSpPr>
            <p:nvPr/>
          </p:nvGrpSpPr>
          <p:grpSpPr bwMode="auto">
            <a:xfrm flipH="1" flipV="1">
              <a:off x="1828" y="545"/>
              <a:ext cx="1196" cy="998"/>
              <a:chOff x="0" y="0"/>
              <a:chExt cx="1535" cy="1280"/>
            </a:xfrm>
          </p:grpSpPr>
          <p:sp>
            <p:nvSpPr>
              <p:cNvPr id="342029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0" y="2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30" name="Line 14"/>
              <p:cNvSpPr>
                <a:spLocks noChangeAspect="1" noChangeShapeType="1"/>
              </p:cNvSpPr>
              <p:nvPr/>
            </p:nvSpPr>
            <p:spPr bwMode="auto">
              <a:xfrm>
                <a:off x="792" y="0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2031" name="Line 15"/>
              <p:cNvSpPr>
                <a:spLocks noChangeAspect="1" noChangeShapeType="1"/>
              </p:cNvSpPr>
              <p:nvPr/>
            </p:nvSpPr>
            <p:spPr bwMode="auto">
              <a:xfrm flipV="1">
                <a:off x="0" y="835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2032" name="Text Box 16"/>
            <p:cNvSpPr txBox="1">
              <a:spLocks noChangeArrowheads="1"/>
            </p:cNvSpPr>
            <p:nvPr/>
          </p:nvSpPr>
          <p:spPr bwMode="auto">
            <a:xfrm>
              <a:off x="0" y="1249"/>
              <a:ext cx="1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297" y="960"/>
              <a:ext cx="1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673" y="0"/>
              <a:ext cx="17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3073" y="337"/>
              <a:ext cx="24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A’</a:t>
              </a:r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1777" y="528"/>
              <a:ext cx="24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B’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2353" y="1441"/>
              <a:ext cx="25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863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863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 autoUpdateAnimBg="0"/>
      <p:bldP spid="342020" grpId="0" animBg="1"/>
      <p:bldP spid="342021" grpId="0" animBg="1"/>
      <p:bldP spid="3420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349250" y="890588"/>
            <a:ext cx="66167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画一个与已知四边形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中心对称图形。</a:t>
            </a:r>
          </a:p>
          <a:p>
            <a:pPr>
              <a:buFontTx/>
              <a:buNone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）以顶点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为对称中心；</a:t>
            </a:r>
          </a:p>
          <a:p>
            <a:pPr>
              <a:buFontTx/>
              <a:buNone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）以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BC</a:t>
            </a: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边的中点为对称中心。</a:t>
            </a: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kumimoji="1"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提高练习</a:t>
            </a:r>
          </a:p>
        </p:txBody>
      </p:sp>
      <p:grpSp>
        <p:nvGrpSpPr>
          <p:cNvPr id="343044" name="Group 4"/>
          <p:cNvGrpSpPr/>
          <p:nvPr/>
        </p:nvGrpSpPr>
        <p:grpSpPr bwMode="auto">
          <a:xfrm>
            <a:off x="2297113" y="2763838"/>
            <a:ext cx="2087562" cy="2667000"/>
            <a:chOff x="2609" y="1680"/>
            <a:chExt cx="1315" cy="1680"/>
          </a:xfrm>
        </p:grpSpPr>
        <p:sp>
          <p:nvSpPr>
            <p:cNvPr id="343045" name="Text Box 5"/>
            <p:cNvSpPr txBox="1">
              <a:spLocks noChangeArrowheads="1"/>
            </p:cNvSpPr>
            <p:nvPr/>
          </p:nvSpPr>
          <p:spPr bwMode="auto">
            <a:xfrm>
              <a:off x="3504" y="307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2609" y="216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3059" y="168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3680" y="240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343049" name="Freeform 9"/>
          <p:cNvSpPr/>
          <p:nvPr/>
        </p:nvSpPr>
        <p:spPr bwMode="auto">
          <a:xfrm rot="1338940">
            <a:off x="2582863" y="3189288"/>
            <a:ext cx="1676400" cy="1524000"/>
          </a:xfrm>
          <a:custGeom>
            <a:avLst/>
            <a:gdLst>
              <a:gd name="T0" fmla="*/ 336 w 1056"/>
              <a:gd name="T1" fmla="*/ 0 h 960"/>
              <a:gd name="T2" fmla="*/ 0 w 1056"/>
              <a:gd name="T3" fmla="*/ 768 h 960"/>
              <a:gd name="T4" fmla="*/ 1056 w 1056"/>
              <a:gd name="T5" fmla="*/ 960 h 960"/>
              <a:gd name="T6" fmla="*/ 912 w 1056"/>
              <a:gd name="T7" fmla="*/ 384 h 960"/>
              <a:gd name="T8" fmla="*/ 336 w 1056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960">
                <a:moveTo>
                  <a:pt x="336" y="0"/>
                </a:moveTo>
                <a:lnTo>
                  <a:pt x="0" y="768"/>
                </a:lnTo>
                <a:lnTo>
                  <a:pt x="1056" y="960"/>
                </a:lnTo>
                <a:lnTo>
                  <a:pt x="912" y="38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50" name="Freeform 10"/>
          <p:cNvSpPr/>
          <p:nvPr/>
        </p:nvSpPr>
        <p:spPr bwMode="auto">
          <a:xfrm>
            <a:off x="895350" y="3124200"/>
            <a:ext cx="1570038" cy="1844675"/>
          </a:xfrm>
          <a:custGeom>
            <a:avLst/>
            <a:gdLst>
              <a:gd name="T0" fmla="*/ 386 w 989"/>
              <a:gd name="T1" fmla="*/ 1162 h 1162"/>
              <a:gd name="T2" fmla="*/ 989 w 989"/>
              <a:gd name="T3" fmla="*/ 581 h 1162"/>
              <a:gd name="T4" fmla="*/ 87 w 989"/>
              <a:gd name="T5" fmla="*/ 0 h 1162"/>
              <a:gd name="T6" fmla="*/ 0 w 989"/>
              <a:gd name="T7" fmla="*/ 588 h 1162"/>
              <a:gd name="T8" fmla="*/ 386 w 989"/>
              <a:gd name="T9" fmla="*/ 1162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9" h="1162">
                <a:moveTo>
                  <a:pt x="386" y="1162"/>
                </a:moveTo>
                <a:lnTo>
                  <a:pt x="989" y="581"/>
                </a:lnTo>
                <a:lnTo>
                  <a:pt x="87" y="0"/>
                </a:lnTo>
                <a:lnTo>
                  <a:pt x="0" y="588"/>
                </a:lnTo>
                <a:lnTo>
                  <a:pt x="386" y="1162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51" name="Freeform 11"/>
          <p:cNvSpPr/>
          <p:nvPr/>
        </p:nvSpPr>
        <p:spPr bwMode="auto">
          <a:xfrm>
            <a:off x="919163" y="4010025"/>
            <a:ext cx="3162300" cy="76200"/>
          </a:xfrm>
          <a:custGeom>
            <a:avLst/>
            <a:gdLst>
              <a:gd name="T0" fmla="*/ 0 w 1992"/>
              <a:gd name="T1" fmla="*/ 0 h 48"/>
              <a:gd name="T2" fmla="*/ 1992 w 1992"/>
              <a:gd name="T3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92" h="48">
                <a:moveTo>
                  <a:pt x="0" y="0"/>
                </a:moveTo>
                <a:lnTo>
                  <a:pt x="1992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52" name="Text Box 12"/>
          <p:cNvSpPr txBox="1">
            <a:spLocks noChangeArrowheads="1"/>
          </p:cNvSpPr>
          <p:nvPr/>
        </p:nvSpPr>
        <p:spPr bwMode="auto">
          <a:xfrm>
            <a:off x="1249363" y="4941888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E</a:t>
            </a:r>
          </a:p>
        </p:txBody>
      </p:sp>
      <p:sp>
        <p:nvSpPr>
          <p:cNvPr id="343053" name="Text Box 13"/>
          <p:cNvSpPr txBox="1">
            <a:spLocks noChangeArrowheads="1"/>
          </p:cNvSpPr>
          <p:nvPr/>
        </p:nvSpPr>
        <p:spPr bwMode="auto">
          <a:xfrm>
            <a:off x="762000" y="27559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F</a:t>
            </a:r>
          </a:p>
        </p:txBody>
      </p:sp>
      <p:sp>
        <p:nvSpPr>
          <p:cNvPr id="343054" name="Text Box 14"/>
          <p:cNvSpPr txBox="1">
            <a:spLocks noChangeArrowheads="1"/>
          </p:cNvSpPr>
          <p:nvPr/>
        </p:nvSpPr>
        <p:spPr bwMode="auto">
          <a:xfrm>
            <a:off x="400050" y="3886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G</a:t>
            </a: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 flipH="1">
            <a:off x="1517650" y="3124200"/>
            <a:ext cx="190500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H="1" flipV="1">
            <a:off x="1085850" y="3149600"/>
            <a:ext cx="281940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3057" name="Freeform 17"/>
          <p:cNvSpPr/>
          <p:nvPr/>
        </p:nvSpPr>
        <p:spPr bwMode="auto">
          <a:xfrm rot="12178829">
            <a:off x="5892800" y="2463800"/>
            <a:ext cx="1676400" cy="1524000"/>
          </a:xfrm>
          <a:custGeom>
            <a:avLst/>
            <a:gdLst>
              <a:gd name="T0" fmla="*/ 336 w 1056"/>
              <a:gd name="T1" fmla="*/ 0 h 960"/>
              <a:gd name="T2" fmla="*/ 0 w 1056"/>
              <a:gd name="T3" fmla="*/ 768 h 960"/>
              <a:gd name="T4" fmla="*/ 1056 w 1056"/>
              <a:gd name="T5" fmla="*/ 960 h 960"/>
              <a:gd name="T6" fmla="*/ 912 w 1056"/>
              <a:gd name="T7" fmla="*/ 384 h 960"/>
              <a:gd name="T8" fmla="*/ 336 w 1056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960">
                <a:moveTo>
                  <a:pt x="336" y="0"/>
                </a:moveTo>
                <a:lnTo>
                  <a:pt x="0" y="768"/>
                </a:lnTo>
                <a:lnTo>
                  <a:pt x="1056" y="960"/>
                </a:lnTo>
                <a:lnTo>
                  <a:pt x="912" y="384"/>
                </a:lnTo>
                <a:lnTo>
                  <a:pt x="336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7696200" y="2895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M</a:t>
            </a:r>
          </a:p>
        </p:txBody>
      </p:sp>
      <p:grpSp>
        <p:nvGrpSpPr>
          <p:cNvPr id="343059" name="Group 19"/>
          <p:cNvGrpSpPr/>
          <p:nvPr/>
        </p:nvGrpSpPr>
        <p:grpSpPr bwMode="auto">
          <a:xfrm>
            <a:off x="4724400" y="2819400"/>
            <a:ext cx="2444750" cy="2667000"/>
            <a:chOff x="1008" y="1248"/>
            <a:chExt cx="1540" cy="1680"/>
          </a:xfrm>
        </p:grpSpPr>
        <p:grpSp>
          <p:nvGrpSpPr>
            <p:cNvPr id="343060" name="Group 20"/>
            <p:cNvGrpSpPr/>
            <p:nvPr/>
          </p:nvGrpSpPr>
          <p:grpSpPr bwMode="auto">
            <a:xfrm>
              <a:off x="1008" y="1248"/>
              <a:ext cx="1540" cy="1680"/>
              <a:chOff x="1008" y="1248"/>
              <a:chExt cx="1540" cy="1680"/>
            </a:xfrm>
          </p:grpSpPr>
          <p:sp>
            <p:nvSpPr>
              <p:cNvPr id="343061" name="Freeform 21"/>
              <p:cNvSpPr/>
              <p:nvPr/>
            </p:nvSpPr>
            <p:spPr bwMode="auto">
              <a:xfrm rot="1338940">
                <a:off x="1344" y="1488"/>
                <a:ext cx="1056" cy="960"/>
              </a:xfrm>
              <a:custGeom>
                <a:avLst/>
                <a:gdLst>
                  <a:gd name="T0" fmla="*/ 336 w 1056"/>
                  <a:gd name="T1" fmla="*/ 0 h 960"/>
                  <a:gd name="T2" fmla="*/ 0 w 1056"/>
                  <a:gd name="T3" fmla="*/ 768 h 960"/>
                  <a:gd name="T4" fmla="*/ 1056 w 1056"/>
                  <a:gd name="T5" fmla="*/ 960 h 960"/>
                  <a:gd name="T6" fmla="*/ 912 w 1056"/>
                  <a:gd name="T7" fmla="*/ 384 h 960"/>
                  <a:gd name="T8" fmla="*/ 336 w 1056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6" h="960">
                    <a:moveTo>
                      <a:pt x="336" y="0"/>
                    </a:moveTo>
                    <a:lnTo>
                      <a:pt x="0" y="768"/>
                    </a:lnTo>
                    <a:lnTo>
                      <a:pt x="1056" y="960"/>
                    </a:lnTo>
                    <a:lnTo>
                      <a:pt x="912" y="384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3062" name="Text Box 22"/>
              <p:cNvSpPr txBox="1">
                <a:spLocks noChangeArrowheads="1"/>
              </p:cNvSpPr>
              <p:nvPr/>
            </p:nvSpPr>
            <p:spPr bwMode="auto">
              <a:xfrm>
                <a:off x="2064" y="264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43063" name="Text Box 23"/>
              <p:cNvSpPr txBox="1">
                <a:spLocks noChangeArrowheads="1"/>
              </p:cNvSpPr>
              <p:nvPr/>
            </p:nvSpPr>
            <p:spPr bwMode="auto">
              <a:xfrm>
                <a:off x="1008" y="19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3064" name="Text Box 24"/>
              <p:cNvSpPr txBox="1">
                <a:spLocks noChangeArrowheads="1"/>
              </p:cNvSpPr>
              <p:nvPr/>
            </p:nvSpPr>
            <p:spPr bwMode="auto">
              <a:xfrm>
                <a:off x="1632" y="124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43065" name="Text Box 25"/>
              <p:cNvSpPr txBox="1">
                <a:spLocks noChangeArrowheads="1"/>
              </p:cNvSpPr>
              <p:nvPr/>
            </p:nvSpPr>
            <p:spPr bwMode="auto">
              <a:xfrm>
                <a:off x="2304" y="192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1872" y="172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  <a:ea typeface="隶书" panose="02010509060101010101" pitchFamily="49" charset="-122"/>
                </a:rPr>
                <a:t>O</a:t>
              </a:r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1952" y="1321"/>
              <a:ext cx="24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1" lang="zh-CN" altLang="en-US" sz="4800">
                  <a:solidFill>
                    <a:srgbClr val="66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．</a:t>
              </a:r>
            </a:p>
          </p:txBody>
        </p:sp>
      </p:grpSp>
      <p:sp>
        <p:nvSpPr>
          <p:cNvPr id="343068" name="Line 28"/>
          <p:cNvSpPr>
            <a:spLocks noChangeShapeType="1"/>
          </p:cNvSpPr>
          <p:nvPr/>
        </p:nvSpPr>
        <p:spPr bwMode="auto">
          <a:xfrm flipV="1">
            <a:off x="5118100" y="3149600"/>
            <a:ext cx="259080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3069" name="Line 29"/>
          <p:cNvSpPr>
            <a:spLocks noChangeShapeType="1"/>
          </p:cNvSpPr>
          <p:nvPr/>
        </p:nvSpPr>
        <p:spPr bwMode="auto">
          <a:xfrm flipH="1" flipV="1">
            <a:off x="6286500" y="2184400"/>
            <a:ext cx="279400" cy="276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3070" name="Text Box 30"/>
          <p:cNvSpPr txBox="1">
            <a:spLocks noChangeArrowheads="1"/>
          </p:cNvSpPr>
          <p:nvPr/>
        </p:nvSpPr>
        <p:spPr bwMode="auto">
          <a:xfrm>
            <a:off x="6170613" y="16764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>
                <a:latin typeface="Times New Roman" panose="02020603050405020304" pitchFamily="18" charset="0"/>
                <a:ea typeface="隶书" panose="02010509060101010101" pitchFamily="49" charset="-122"/>
              </a:rPr>
              <a:t>N</a:t>
            </a:r>
          </a:p>
        </p:txBody>
      </p:sp>
      <p:sp>
        <p:nvSpPr>
          <p:cNvPr id="343071" name="Cloud"/>
          <p:cNvSpPr>
            <a:spLocks noChangeAspect="1" noEditPoints="1" noChangeArrowheads="1"/>
          </p:cNvSpPr>
          <p:nvPr/>
        </p:nvSpPr>
        <p:spPr bwMode="auto">
          <a:xfrm>
            <a:off x="6659563" y="-171450"/>
            <a:ext cx="2160587" cy="21605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你知道怎么办吗？</a:t>
            </a:r>
          </a:p>
        </p:txBody>
      </p:sp>
      <p:pic>
        <p:nvPicPr>
          <p:cNvPr id="343072" name="Picture 32" descr="0_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0425" y="5086350"/>
            <a:ext cx="19335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43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43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43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343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50" grpId="0" animBg="1"/>
      <p:bldP spid="343051" grpId="0" animBg="1"/>
      <p:bldP spid="343052" grpId="0" autoUpdateAnimBg="0"/>
      <p:bldP spid="343053" grpId="0" autoUpdateAnimBg="0"/>
      <p:bldP spid="343054" grpId="0" autoUpdateAnimBg="0"/>
      <p:bldP spid="343055" grpId="0" animBg="1"/>
      <p:bldP spid="343056" grpId="0" animBg="1"/>
      <p:bldP spid="343057" grpId="0" animBg="1"/>
      <p:bldP spid="343058" grpId="0" autoUpdateAnimBg="0"/>
      <p:bldP spid="343068" grpId="0" animBg="1"/>
      <p:bldP spid="343069" grpId="0" animBg="1"/>
      <p:bldP spid="343070" grpId="0" autoUpdateAnimBg="0"/>
      <p:bldP spid="34307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、如图</a:t>
            </a:r>
            <a:r>
              <a:rPr lang="en-US" altLang="zh-CN"/>
              <a:t>,</a:t>
            </a:r>
            <a:r>
              <a:rPr lang="zh-CN" altLang="en-US"/>
              <a:t>矩形</a:t>
            </a:r>
            <a:r>
              <a:rPr lang="en-US" altLang="zh-CN"/>
              <a:t>ABCD</a:t>
            </a:r>
            <a:r>
              <a:rPr lang="zh-CN" altLang="en-US"/>
              <a:t>和矩形关于点</a:t>
            </a:r>
            <a:r>
              <a:rPr lang="en-US" altLang="zh-CN"/>
              <a:t>A</a:t>
            </a:r>
            <a:r>
              <a:rPr lang="zh-CN" altLang="en-US"/>
              <a:t>中心对称</a:t>
            </a:r>
            <a:r>
              <a:rPr lang="en-US" altLang="zh-CN"/>
              <a:t>.</a:t>
            </a:r>
            <a:r>
              <a:rPr lang="zh-CN" altLang="en-US"/>
              <a:t>四边形是菱形吗？为什么？</a:t>
            </a:r>
          </a:p>
        </p:txBody>
      </p:sp>
      <p:pic>
        <p:nvPicPr>
          <p:cNvPr id="344067" name="Picture 3" descr="http://stu3.huanggao.net/stu3_course/1011shang/08070831001/QD_SX_13_01_003/images/index_clip_image01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63938" y="2781300"/>
            <a:ext cx="3524250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4068" name="AutoShape 2"/>
          <p:cNvSpPr>
            <a:spLocks noChangeArrowheads="1"/>
          </p:cNvSpPr>
          <p:nvPr/>
        </p:nvSpPr>
        <p:spPr bwMode="auto">
          <a:xfrm>
            <a:off x="0" y="188913"/>
            <a:ext cx="2819400" cy="1006475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FF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拓展提高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Text Box 3"/>
          <p:cNvSpPr txBox="1">
            <a:spLocks noChangeArrowheads="1"/>
          </p:cNvSpPr>
          <p:nvPr/>
        </p:nvSpPr>
        <p:spPr bwMode="auto">
          <a:xfrm>
            <a:off x="495300" y="2971800"/>
            <a:ext cx="7543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、中心对称、对称中心、成中心对称的定义.</a:t>
            </a:r>
            <a:endParaRPr 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345091" name="Text Box 4"/>
          <p:cNvSpPr txBox="1">
            <a:spLocks noChangeArrowheads="1"/>
          </p:cNvSpPr>
          <p:nvPr/>
        </p:nvSpPr>
        <p:spPr bwMode="auto">
          <a:xfrm>
            <a:off x="533400" y="3657600"/>
            <a:ext cx="7467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2、中心对称的基本性质：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成中心对称的两个图形中，对应点的连线经过对称中心，且被对称中心平分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544150" y="2121159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通过本课时的学习，我们学习了</a:t>
            </a:r>
          </a:p>
        </p:txBody>
      </p:sp>
      <p:sp>
        <p:nvSpPr>
          <p:cNvPr id="345093" name="Text Box 5"/>
          <p:cNvSpPr txBox="1">
            <a:spLocks noChangeArrowheads="1"/>
          </p:cNvSpPr>
          <p:nvPr/>
        </p:nvSpPr>
        <p:spPr bwMode="auto">
          <a:xfrm>
            <a:off x="533400" y="47244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、利用中心对称的性质作图形的中心对称图形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45094" name="AutoShape 2"/>
          <p:cNvSpPr>
            <a:spLocks noChangeArrowheads="1"/>
          </p:cNvSpPr>
          <p:nvPr/>
        </p:nvSpPr>
        <p:spPr bwMode="auto">
          <a:xfrm>
            <a:off x="2411413" y="620713"/>
            <a:ext cx="2819400" cy="1006475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归纳与总结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 autoUpdateAnimBg="0"/>
      <p:bldP spid="345091" grpId="0" autoUpdateAnimBg="0"/>
      <p:bldP spid="34509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1871662" cy="719137"/>
          </a:xfrm>
          <a:prstGeom prst="rect">
            <a:avLst/>
          </a:prstGeom>
          <a:solidFill>
            <a:schemeClr val="accent1"/>
          </a:solidFill>
          <a:ln w="57150" cmpd="thinThick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40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想一想</a:t>
            </a:r>
          </a:p>
        </p:txBody>
      </p:sp>
      <p:sp>
        <p:nvSpPr>
          <p:cNvPr id="347139" name="Text Box 3"/>
          <p:cNvSpPr txBox="1">
            <a:spLocks noChangeArrowheads="1"/>
          </p:cNvSpPr>
          <p:nvPr/>
        </p:nvSpPr>
        <p:spPr bwMode="auto">
          <a:xfrm>
            <a:off x="322263" y="260350"/>
            <a:ext cx="8497887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kumimoji="1" lang="zh-CN" altLang="en-US" sz="4400" b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</a:t>
            </a:r>
            <a:r>
              <a:rPr kumimoji="1" lang="en-US" altLang="zh-CN" sz="4400" b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kumimoji="1" lang="zh-CN" altLang="en-US" sz="4400" b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中心对称与轴对称有什么区别</a:t>
            </a:r>
            <a:r>
              <a:rPr kumimoji="1" lang="en-US" altLang="zh-CN" sz="4400" b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  <a:r>
              <a:rPr kumimoji="1" lang="zh-CN" altLang="en-US" sz="4400" b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又有什么联系</a:t>
            </a:r>
            <a:r>
              <a:rPr kumimoji="1" lang="en-US" altLang="zh-CN" sz="4400" b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</a:p>
        </p:txBody>
      </p:sp>
      <p:graphicFrame>
        <p:nvGraphicFramePr>
          <p:cNvPr id="347161" name="Group 25"/>
          <p:cNvGraphicFramePr>
            <a:graphicFrameLocks noGrp="1"/>
          </p:cNvGraphicFramePr>
          <p:nvPr/>
        </p:nvGraphicFramePr>
        <p:xfrm>
          <a:off x="323850" y="2781300"/>
          <a:ext cx="8496300" cy="3469958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轴对称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中心对称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有一条对称轴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---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直线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有一个对称中心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/>
                          <a:ea typeface="华文新魏" panose="02010800040101010101" pitchFamily="2" charset="-122"/>
                        </a:rPr>
                        <a:t>—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图形沿对称轴对折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(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翻折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180</a:t>
                      </a:r>
                      <a:r>
                        <a:rPr kumimoji="0" lang="en-US" altLang="zh-CN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0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)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后重合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图形绕对称中心旋转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180</a:t>
                      </a:r>
                      <a:r>
                        <a:rPr kumimoji="0" lang="en-US" altLang="zh-CN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0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后重合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对称点的连线被对称轴垂直平分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对称点连线经过对称中心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,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且被对称中心平分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7157" name="AutoShape 21"/>
          <p:cNvSpPr>
            <a:spLocks noChangeArrowheads="1"/>
          </p:cNvSpPr>
          <p:nvPr/>
        </p:nvSpPr>
        <p:spPr bwMode="auto">
          <a:xfrm>
            <a:off x="6516688" y="1052513"/>
            <a:ext cx="2951162" cy="1219200"/>
          </a:xfrm>
          <a:prstGeom prst="wedgeRoundRectCallout">
            <a:avLst>
              <a:gd name="adj1" fmla="val -53713"/>
              <a:gd name="adj2" fmla="val 921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kumimoji="1" lang="zh-CN" altLang="en-US" sz="3200" b="1">
                <a:latin typeface="Times New Roman" panose="02020603050405020304" pitchFamily="18" charset="0"/>
              </a:rPr>
              <a:t>类比你能得到什么结论？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643438" y="3429000"/>
            <a:ext cx="403225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3200"/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4643438" y="4237038"/>
            <a:ext cx="4032250" cy="793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4600"/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4643438" y="5243513"/>
            <a:ext cx="4032250" cy="793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4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4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7" grpId="0" animBg="1" autoUpdateAnimBg="0"/>
      <p:bldP spid="347158" grpId="0" animBg="1"/>
      <p:bldP spid="347159" grpId="0" animBg="1"/>
      <p:bldP spid="3471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67175" y="3213100"/>
            <a:ext cx="1371600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kumimoji="1" lang="en-US" altLang="zh-CN" sz="32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kumimoji="1" lang="en-US" altLang="zh-CN" sz="3200" b="1">
                <a:solidFill>
                  <a:srgbClr val="FF3300"/>
                </a:solidFill>
              </a:rPr>
              <a:t>′</a:t>
            </a:r>
            <a:r>
              <a:rPr kumimoji="1" lang="en-US" altLang="zh-CN" sz="3200">
                <a:solidFill>
                  <a:srgbClr val="FF3300"/>
                </a:solidFill>
              </a:rPr>
              <a:t> </a:t>
            </a:r>
            <a:endParaRPr kumimoji="1" lang="en-US" altLang="zh-CN" sz="3200" b="1">
              <a:solidFill>
                <a:srgbClr val="FF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48163" name="Text Box 4"/>
          <p:cNvSpPr txBox="1">
            <a:spLocks noChangeArrowheads="1"/>
          </p:cNvSpPr>
          <p:nvPr/>
        </p:nvSpPr>
        <p:spPr bwMode="auto">
          <a:xfrm>
            <a:off x="8037" y="828676"/>
            <a:ext cx="5257800" cy="1739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sz="3600" b="1" dirty="0">
                <a:latin typeface="黑体" panose="02010609060101010101" charset="-122"/>
                <a:ea typeface="黑体" panose="02010609060101010101" charset="-122"/>
              </a:rPr>
              <a:t>如何确定平面直角坐标系中</a:t>
            </a:r>
            <a:r>
              <a:rPr kumimoji="1" lang="en-US" altLang="zh-CN" sz="3600" b="1" dirty="0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3600" b="1" dirty="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3600" b="1" dirty="0"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kumimoji="1" lang="zh-CN" altLang="en-US" sz="3600" b="1" dirty="0">
                <a:latin typeface="黑体" panose="02010609060101010101" charset="-122"/>
                <a:ea typeface="黑体" panose="02010609060101010101" charset="-122"/>
              </a:rPr>
              <a:t>点关于原点对称的点</a:t>
            </a:r>
            <a:r>
              <a:rPr kumimoji="1" lang="en-US" altLang="zh-CN" sz="3600" b="1" dirty="0">
                <a:latin typeface="黑体" panose="02010609060101010101" charset="-122"/>
                <a:ea typeface="黑体" panose="02010609060101010101" charset="-122"/>
              </a:rPr>
              <a:t>A′</a:t>
            </a:r>
            <a:r>
              <a:rPr kumimoji="1" lang="zh-CN" altLang="en-US" sz="3600" b="1" dirty="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3600" b="1" dirty="0">
                <a:latin typeface="黑体" panose="02010609060101010101" charset="-122"/>
                <a:ea typeface="黑体" panose="02010609060101010101" charset="-122"/>
              </a:rPr>
              <a:t>B′</a:t>
            </a:r>
            <a:r>
              <a:rPr kumimoji="1" lang="zh-CN" altLang="en-US" sz="3600" b="1" dirty="0">
                <a:latin typeface="黑体" panose="02010609060101010101" charset="-122"/>
                <a:ea typeface="黑体" panose="02010609060101010101" charset="-122"/>
              </a:rPr>
              <a:t>坐标？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7370763" y="22098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rot="5400000">
            <a:off x="6761163" y="160020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48166" name="Group 7"/>
          <p:cNvGrpSpPr/>
          <p:nvPr/>
        </p:nvGrpSpPr>
        <p:grpSpPr bwMode="auto">
          <a:xfrm>
            <a:off x="4067175" y="620713"/>
            <a:ext cx="4932363" cy="4419600"/>
            <a:chOff x="2557" y="576"/>
            <a:chExt cx="3107" cy="2784"/>
          </a:xfrm>
        </p:grpSpPr>
        <p:sp>
          <p:nvSpPr>
            <p:cNvPr id="348167" name="Line 8"/>
            <p:cNvSpPr>
              <a:spLocks noChangeShapeType="1"/>
            </p:cNvSpPr>
            <p:nvPr/>
          </p:nvSpPr>
          <p:spPr bwMode="auto">
            <a:xfrm flipV="1">
              <a:off x="2592" y="1968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68" name="Text Box 9"/>
            <p:cNvSpPr txBox="1">
              <a:spLocks noChangeArrowheads="1"/>
            </p:cNvSpPr>
            <p:nvPr/>
          </p:nvSpPr>
          <p:spPr bwMode="auto">
            <a:xfrm>
              <a:off x="5376" y="1929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8169" name="Line 10"/>
            <p:cNvSpPr>
              <a:spLocks noChangeShapeType="1"/>
            </p:cNvSpPr>
            <p:nvPr/>
          </p:nvSpPr>
          <p:spPr bwMode="auto">
            <a:xfrm>
              <a:off x="3520" y="1895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70" name="Line 11"/>
            <p:cNvSpPr>
              <a:spLocks noChangeShapeType="1"/>
            </p:cNvSpPr>
            <p:nvPr/>
          </p:nvSpPr>
          <p:spPr bwMode="auto">
            <a:xfrm>
              <a:off x="3105" y="1895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71" name="Line 12"/>
            <p:cNvSpPr>
              <a:spLocks noChangeShapeType="1"/>
            </p:cNvSpPr>
            <p:nvPr/>
          </p:nvSpPr>
          <p:spPr bwMode="auto">
            <a:xfrm>
              <a:off x="2691" y="1895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72" name="Line 13"/>
            <p:cNvSpPr>
              <a:spLocks noChangeShapeType="1"/>
            </p:cNvSpPr>
            <p:nvPr/>
          </p:nvSpPr>
          <p:spPr bwMode="auto">
            <a:xfrm>
              <a:off x="4256" y="1895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73" name="Line 14"/>
            <p:cNvSpPr>
              <a:spLocks noChangeShapeType="1"/>
            </p:cNvSpPr>
            <p:nvPr/>
          </p:nvSpPr>
          <p:spPr bwMode="auto">
            <a:xfrm>
              <a:off x="4671" y="1895"/>
              <a:ext cx="0" cy="5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74" name="Line 15"/>
            <p:cNvSpPr>
              <a:spLocks noChangeShapeType="1"/>
            </p:cNvSpPr>
            <p:nvPr/>
          </p:nvSpPr>
          <p:spPr bwMode="auto">
            <a:xfrm>
              <a:off x="5085" y="1895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75" name="Text Box 16"/>
            <p:cNvSpPr txBox="1">
              <a:spLocks noChangeArrowheads="1"/>
            </p:cNvSpPr>
            <p:nvPr/>
          </p:nvSpPr>
          <p:spPr bwMode="auto">
            <a:xfrm>
              <a:off x="3658" y="192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48176" name="Text Box 17"/>
            <p:cNvSpPr txBox="1">
              <a:spLocks noChangeArrowheads="1"/>
            </p:cNvSpPr>
            <p:nvPr/>
          </p:nvSpPr>
          <p:spPr bwMode="auto">
            <a:xfrm>
              <a:off x="4176" y="1952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8177" name="Text Box 18"/>
            <p:cNvSpPr txBox="1">
              <a:spLocks noChangeArrowheads="1"/>
            </p:cNvSpPr>
            <p:nvPr/>
          </p:nvSpPr>
          <p:spPr bwMode="auto">
            <a:xfrm>
              <a:off x="4560" y="195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48178" name="Text Box 19"/>
            <p:cNvSpPr txBox="1">
              <a:spLocks noChangeArrowheads="1"/>
            </p:cNvSpPr>
            <p:nvPr/>
          </p:nvSpPr>
          <p:spPr bwMode="auto">
            <a:xfrm>
              <a:off x="4992" y="195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48179" name="Text Box 20"/>
            <p:cNvSpPr txBox="1">
              <a:spLocks noChangeArrowheads="1"/>
            </p:cNvSpPr>
            <p:nvPr/>
          </p:nvSpPr>
          <p:spPr bwMode="auto">
            <a:xfrm>
              <a:off x="3373" y="1952"/>
              <a:ext cx="3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348180" name="Text Box 21"/>
            <p:cNvSpPr txBox="1">
              <a:spLocks noChangeArrowheads="1"/>
            </p:cNvSpPr>
            <p:nvPr/>
          </p:nvSpPr>
          <p:spPr bwMode="auto">
            <a:xfrm>
              <a:off x="2941" y="1968"/>
              <a:ext cx="3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348181" name="Text Box 22"/>
            <p:cNvSpPr txBox="1">
              <a:spLocks noChangeArrowheads="1"/>
            </p:cNvSpPr>
            <p:nvPr/>
          </p:nvSpPr>
          <p:spPr bwMode="auto">
            <a:xfrm>
              <a:off x="2557" y="1952"/>
              <a:ext cx="3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348182" name="Line 23"/>
            <p:cNvSpPr>
              <a:spLocks noChangeShapeType="1"/>
            </p:cNvSpPr>
            <p:nvPr/>
          </p:nvSpPr>
          <p:spPr bwMode="auto">
            <a:xfrm rot="-5400000">
              <a:off x="3880" y="2285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83" name="Line 24"/>
            <p:cNvSpPr>
              <a:spLocks noChangeShapeType="1"/>
            </p:cNvSpPr>
            <p:nvPr/>
          </p:nvSpPr>
          <p:spPr bwMode="auto">
            <a:xfrm rot="16200000" flipV="1">
              <a:off x="2545" y="2015"/>
              <a:ext cx="268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84" name="Line 25"/>
            <p:cNvSpPr>
              <a:spLocks noChangeShapeType="1"/>
            </p:cNvSpPr>
            <p:nvPr/>
          </p:nvSpPr>
          <p:spPr bwMode="auto">
            <a:xfrm rot="-5400000">
              <a:off x="3869" y="2668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85" name="Line 26"/>
            <p:cNvSpPr>
              <a:spLocks noChangeShapeType="1"/>
            </p:cNvSpPr>
            <p:nvPr/>
          </p:nvSpPr>
          <p:spPr bwMode="auto">
            <a:xfrm rot="-5400000">
              <a:off x="3869" y="3059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86" name="Line 27"/>
            <p:cNvSpPr>
              <a:spLocks noChangeShapeType="1"/>
            </p:cNvSpPr>
            <p:nvPr/>
          </p:nvSpPr>
          <p:spPr bwMode="auto">
            <a:xfrm rot="-5400000">
              <a:off x="3868" y="1554"/>
              <a:ext cx="0" cy="7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87" name="Line 28"/>
            <p:cNvSpPr>
              <a:spLocks noChangeShapeType="1"/>
            </p:cNvSpPr>
            <p:nvPr/>
          </p:nvSpPr>
          <p:spPr bwMode="auto">
            <a:xfrm rot="-5400000">
              <a:off x="3868" y="1146"/>
              <a:ext cx="0" cy="7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188" name="Text Box 29"/>
            <p:cNvSpPr txBox="1">
              <a:spLocks noChangeArrowheads="1"/>
            </p:cNvSpPr>
            <p:nvPr/>
          </p:nvSpPr>
          <p:spPr bwMode="auto">
            <a:xfrm>
              <a:off x="3658" y="144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8189" name="Text Box 30"/>
            <p:cNvSpPr txBox="1">
              <a:spLocks noChangeArrowheads="1"/>
            </p:cNvSpPr>
            <p:nvPr/>
          </p:nvSpPr>
          <p:spPr bwMode="auto">
            <a:xfrm>
              <a:off x="3658" y="1008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48190" name="Text Box 31"/>
            <p:cNvSpPr txBox="1">
              <a:spLocks noChangeArrowheads="1"/>
            </p:cNvSpPr>
            <p:nvPr/>
          </p:nvSpPr>
          <p:spPr bwMode="auto">
            <a:xfrm>
              <a:off x="3600" y="2160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348191" name="Text Box 32"/>
            <p:cNvSpPr txBox="1">
              <a:spLocks noChangeArrowheads="1"/>
            </p:cNvSpPr>
            <p:nvPr/>
          </p:nvSpPr>
          <p:spPr bwMode="auto">
            <a:xfrm>
              <a:off x="3614" y="2544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348192" name="Text Box 33"/>
            <p:cNvSpPr txBox="1">
              <a:spLocks noChangeArrowheads="1"/>
            </p:cNvSpPr>
            <p:nvPr/>
          </p:nvSpPr>
          <p:spPr bwMode="auto">
            <a:xfrm>
              <a:off x="3614" y="2976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348193" name="Text Box 34"/>
            <p:cNvSpPr txBox="1">
              <a:spLocks noChangeArrowheads="1"/>
            </p:cNvSpPr>
            <p:nvPr/>
          </p:nvSpPr>
          <p:spPr bwMode="auto">
            <a:xfrm>
              <a:off x="3982" y="576"/>
              <a:ext cx="2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48194" name="Text Box 35"/>
            <p:cNvSpPr txBox="1">
              <a:spLocks noChangeArrowheads="1"/>
            </p:cNvSpPr>
            <p:nvPr/>
          </p:nvSpPr>
          <p:spPr bwMode="auto">
            <a:xfrm>
              <a:off x="4608" y="1257"/>
              <a:ext cx="4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8195" name="Oval 36"/>
            <p:cNvSpPr>
              <a:spLocks noChangeArrowheads="1"/>
            </p:cNvSpPr>
            <p:nvPr/>
          </p:nvSpPr>
          <p:spPr bwMode="auto">
            <a:xfrm rot="-5400000">
              <a:off x="4608" y="1557"/>
              <a:ext cx="57" cy="57"/>
            </a:xfrm>
            <a:prstGeom prst="ellipse">
              <a:avLst/>
            </a:prstGeom>
            <a:solidFill>
              <a:srgbClr val="0000FF"/>
            </a:solidFill>
            <a:ln w="7937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>
                <a:buFontTx/>
                <a:buNone/>
              </a:pPr>
              <a:endParaRPr lang="zh-CN" altLang="en-US"/>
            </a:p>
          </p:txBody>
        </p:sp>
      </p:grp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0" y="3860800"/>
            <a:ext cx="564356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en-US" altLang="zh-CN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kumimoji="1" lang="en-US" altLang="zh-CN" sz="2800" b="1" dirty="0">
                <a:solidFill>
                  <a:srgbClr val="0000FF"/>
                </a:solidFill>
              </a:rPr>
              <a:t>′</a:t>
            </a:r>
            <a:r>
              <a:rPr kumimoji="1" lang="en-US" altLang="zh-CN" sz="2800" dirty="0"/>
              <a:t> </a:t>
            </a:r>
            <a:r>
              <a:rPr kumimoji="1" lang="en-US" altLang="zh-CN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 -2</a:t>
            </a:r>
            <a:r>
              <a:rPr kumimoji="1" lang="zh-CN" altLang="en-US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-1 ) </a:t>
            </a:r>
            <a:r>
              <a:rPr kumimoji="1" lang="zh-CN" altLang="en-US" sz="2800" b="1" dirty="0" smtClean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endParaRPr kumimoji="1" lang="zh-CN" altLang="en-US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 rot="-5400000">
            <a:off x="7287419" y="2750344"/>
            <a:ext cx="166688" cy="152400"/>
          </a:xfrm>
          <a:prstGeom prst="ellipse">
            <a:avLst/>
          </a:prstGeom>
          <a:solidFill>
            <a:srgbClr val="FF00FF"/>
          </a:solidFill>
          <a:ln w="31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 rot="-5400000">
            <a:off x="6068219" y="2140744"/>
            <a:ext cx="166688" cy="1524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0" y="2852738"/>
            <a:ext cx="448786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en-US" altLang="zh-CN" sz="2800" b="1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en-US" altLang="zh-CN" sz="280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kumimoji="1" lang="en-US" altLang="zh-CN" sz="2800" b="1">
                <a:latin typeface="黑体" panose="02010609060101010101" charset="-122"/>
                <a:ea typeface="黑体" panose="02010609060101010101" charset="-122"/>
              </a:rPr>
              <a:t>( 2</a:t>
            </a:r>
            <a:r>
              <a:rPr kumimoji="1" lang="zh-CN" altLang="en-US" sz="2800" b="1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2800" b="1">
                <a:latin typeface="黑体" panose="02010609060101010101" charset="-122"/>
                <a:ea typeface="黑体" panose="02010609060101010101" charset="-122"/>
              </a:rPr>
              <a:t>1 )</a:t>
            </a:r>
            <a:r>
              <a:rPr kumimoji="1" lang="zh-CN" altLang="en-US" sz="2800" b="1">
                <a:latin typeface="黑体" panose="02010609060101010101" charset="-122"/>
                <a:ea typeface="黑体" panose="02010609060101010101" charset="-122"/>
              </a:rPr>
              <a:t>，</a:t>
            </a:r>
          </a:p>
        </p:txBody>
      </p:sp>
      <p:sp>
        <p:nvSpPr>
          <p:cNvPr id="8233" name="Oval 41"/>
          <p:cNvSpPr>
            <a:spLocks noChangeArrowheads="1"/>
          </p:cNvSpPr>
          <p:nvPr/>
        </p:nvSpPr>
        <p:spPr bwMode="auto">
          <a:xfrm>
            <a:off x="7239000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H="1">
            <a:off x="4876800" y="2286000"/>
            <a:ext cx="2362200" cy="1143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02" name="Line 42"/>
          <p:cNvSpPr>
            <a:spLocks noChangeShapeType="1"/>
          </p:cNvSpPr>
          <p:nvPr/>
        </p:nvSpPr>
        <p:spPr bwMode="auto">
          <a:xfrm flipV="1">
            <a:off x="4902200" y="28194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03" name="Line 43"/>
          <p:cNvSpPr>
            <a:spLocks noChangeShapeType="1"/>
          </p:cNvSpPr>
          <p:nvPr/>
        </p:nvSpPr>
        <p:spPr bwMode="auto">
          <a:xfrm>
            <a:off x="4927600" y="33782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04" name="Rectangle 44"/>
          <p:cNvSpPr>
            <a:spLocks noChangeArrowheads="1"/>
          </p:cNvSpPr>
          <p:nvPr/>
        </p:nvSpPr>
        <p:spPr bwMode="auto">
          <a:xfrm>
            <a:off x="0" y="0"/>
            <a:ext cx="2195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lang="zh-CN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探究</a:t>
            </a: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6732588" y="2781300"/>
            <a:ext cx="0" cy="1223963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6156325" y="4005263"/>
            <a:ext cx="576263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07" name="Rectangle 47"/>
          <p:cNvSpPr>
            <a:spLocks noChangeArrowheads="1"/>
          </p:cNvSpPr>
          <p:nvPr/>
        </p:nvSpPr>
        <p:spPr bwMode="auto">
          <a:xfrm>
            <a:off x="6811963" y="3860800"/>
            <a:ext cx="38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610" name="Oval 202"/>
          <p:cNvSpPr>
            <a:spLocks noChangeArrowheads="1"/>
          </p:cNvSpPr>
          <p:nvPr/>
        </p:nvSpPr>
        <p:spPr bwMode="auto">
          <a:xfrm>
            <a:off x="5580063" y="148431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4" name="Oval 202"/>
          <p:cNvSpPr>
            <a:spLocks noChangeArrowheads="1"/>
          </p:cNvSpPr>
          <p:nvPr/>
        </p:nvSpPr>
        <p:spPr bwMode="auto">
          <a:xfrm>
            <a:off x="6588125" y="3933825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5" name="Line 42"/>
          <p:cNvSpPr>
            <a:spLocks noChangeShapeType="1"/>
          </p:cNvSpPr>
          <p:nvPr/>
        </p:nvSpPr>
        <p:spPr bwMode="auto">
          <a:xfrm flipH="1" flipV="1">
            <a:off x="5651500" y="1557338"/>
            <a:ext cx="1008063" cy="23764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5580063" y="1628775"/>
            <a:ext cx="0" cy="115252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5724525" y="1557338"/>
            <a:ext cx="504825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219700" y="836613"/>
            <a:ext cx="863600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kumimoji="1" lang="en-US" altLang="zh-CN" sz="28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kumimoji="1" lang="en-US" altLang="zh-CN" sz="2800" b="1">
                <a:solidFill>
                  <a:srgbClr val="FF3300"/>
                </a:solidFill>
              </a:rPr>
              <a:t>′</a:t>
            </a:r>
            <a:r>
              <a:rPr kumimoji="1" lang="en-US" altLang="zh-CN" sz="2800">
                <a:solidFill>
                  <a:srgbClr val="FF3300"/>
                </a:solidFill>
              </a:rPr>
              <a:t> </a:t>
            </a:r>
            <a:endParaRPr kumimoji="1" lang="en-US" altLang="zh-CN" sz="2800" b="1">
              <a:solidFill>
                <a:srgbClr val="FF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422525" y="2924175"/>
            <a:ext cx="15113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</a:rPr>
              <a:t>B( 1</a:t>
            </a:r>
            <a:r>
              <a:rPr kumimoji="1" lang="zh-CN" altLang="en-US" sz="24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>
                <a:latin typeface="Times New Roman" panose="02020603050405020304" pitchFamily="18" charset="0"/>
              </a:rPr>
              <a:t>-2 )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445544" y="3924300"/>
            <a:ext cx="20891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B′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( -1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2 )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0" y="4672013"/>
            <a:ext cx="939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关于原点对称的两个点坐标之间有什么关系？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437356" y="5249863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solidFill>
                  <a:srgbClr val="FF3300"/>
                </a:solidFill>
                <a:ea typeface="楷体_GB2312" pitchFamily="49" charset="-122"/>
              </a:rPr>
              <a:t>横坐标、纵坐标均互为相反数</a:t>
            </a:r>
          </a:p>
        </p:txBody>
      </p:sp>
      <p:sp>
        <p:nvSpPr>
          <p:cNvPr id="348218" name="Rectangle 58"/>
          <p:cNvSpPr>
            <a:spLocks noChangeArrowheads="1"/>
          </p:cNvSpPr>
          <p:nvPr/>
        </p:nvSpPr>
        <p:spPr bwMode="auto">
          <a:xfrm>
            <a:off x="342900" y="5949950"/>
            <a:ext cx="880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点（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a, b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）</a:t>
            </a:r>
            <a:r>
              <a:rPr lang="zh-CN" altLang="en-US" sz="3600" b="1" dirty="0">
                <a:latin typeface="Times New Roman" panose="02020603050405020304" pitchFamily="18" charset="0"/>
              </a:rPr>
              <a:t>关于原点对称的点坐标为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48219" name="Text Box 59"/>
          <p:cNvSpPr txBox="1">
            <a:spLocks noChangeArrowheads="1"/>
          </p:cNvSpPr>
          <p:nvPr/>
        </p:nvSpPr>
        <p:spPr bwMode="auto">
          <a:xfrm>
            <a:off x="7526338" y="5949950"/>
            <a:ext cx="1617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(-a,-b)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48E-6 L -0.26666 0.1775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8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197" grpId="0" animBg="1"/>
      <p:bldP spid="8198" grpId="0" animBg="1"/>
      <p:bldP spid="8229" grpId="0" animBg="1" autoUpdateAnimBg="0"/>
      <p:bldP spid="8230" grpId="0" animBg="1"/>
      <p:bldP spid="8231" grpId="0" animBg="1"/>
      <p:bldP spid="8232" grpId="0" animBg="1" autoUpdateAnimBg="0"/>
      <p:bldP spid="8233" grpId="0" animBg="1"/>
      <p:bldP spid="8234" grpId="0" animBg="1"/>
      <p:bldP spid="348202" grpId="0" animBg="1"/>
      <p:bldP spid="348203" grpId="0" animBg="1"/>
      <p:bldP spid="2" grpId="0" animBg="1"/>
      <p:bldP spid="3" grpId="0" animBg="1"/>
      <p:bldP spid="17610" grpId="0" animBg="1"/>
      <p:bldP spid="4" grpId="0" animBg="1"/>
      <p:bldP spid="5" grpId="0" animBg="1"/>
      <p:bldP spid="6" grpId="0" animBg="1"/>
      <p:bldP spid="7" grpId="0" animBg="1"/>
      <p:bldP spid="8" grpId="0" animBg="1" autoUpdateAnimBg="0"/>
      <p:bldP spid="9" grpId="0" animBg="1" autoUpdateAnimBg="0"/>
      <p:bldP spid="10" grpId="0" animBg="1" autoUpdateAnimBg="0"/>
      <p:bldP spid="8235" grpId="0"/>
      <p:bldP spid="348218" grpId="0"/>
      <p:bldP spid="3482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  <a:noFill/>
        </p:spPr>
        <p:txBody>
          <a:bodyPr lIns="88900" tIns="38100" rIns="88900" bIns="38100"/>
          <a:lstStyle/>
          <a:p>
            <a:r>
              <a:rPr lang="zh-CN" altLang="en-US" sz="4000" b="1"/>
              <a:t>两个图形</a:t>
            </a:r>
            <a:r>
              <a:rPr lang="zh-CN" altLang="en-US" sz="4000" b="1" u="sng"/>
              <a:t>                。</a:t>
            </a:r>
            <a:endParaRPr lang="zh-CN" altLang="en-US" sz="4000" b="1"/>
          </a:p>
        </p:txBody>
      </p:sp>
      <p:grpSp>
        <p:nvGrpSpPr>
          <p:cNvPr id="329731" name="Group 3"/>
          <p:cNvGrpSpPr/>
          <p:nvPr/>
        </p:nvGrpSpPr>
        <p:grpSpPr bwMode="auto">
          <a:xfrm>
            <a:off x="755650" y="1557338"/>
            <a:ext cx="7632700" cy="4468812"/>
            <a:chOff x="0" y="0"/>
            <a:chExt cx="4808" cy="2813"/>
          </a:xfrm>
        </p:grpSpPr>
        <p:pic>
          <p:nvPicPr>
            <p:cNvPr id="329732" name="Picture 4" descr="430249231197"/>
            <p:cNvPicPr>
              <a:picLocks noChangeAspect="1" noChangeArrowheads="1"/>
            </p:cNvPicPr>
            <p:nvPr/>
          </p:nvPicPr>
          <p:blipFill>
            <a:blip r:embed="rId2" cstate="email">
              <a:lum contrast="14000"/>
            </a:blip>
            <a:srcRect b="-162"/>
            <a:stretch>
              <a:fillRect/>
            </a:stretch>
          </p:blipFill>
          <p:spPr bwMode="auto">
            <a:xfrm>
              <a:off x="2268" y="0"/>
              <a:ext cx="2540" cy="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9733" name="Group 5"/>
            <p:cNvGrpSpPr/>
            <p:nvPr/>
          </p:nvGrpSpPr>
          <p:grpSpPr bwMode="auto">
            <a:xfrm>
              <a:off x="0" y="318"/>
              <a:ext cx="2067" cy="648"/>
              <a:chOff x="0" y="0"/>
              <a:chExt cx="2067" cy="648"/>
            </a:xfrm>
          </p:grpSpPr>
          <p:pic>
            <p:nvPicPr>
              <p:cNvPr id="329734" name="Picture 6" descr="19816013247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2100000">
                <a:off x="1179" y="0"/>
                <a:ext cx="888" cy="5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9735" name="Picture 7" descr="48573869980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9500000">
                <a:off x="0" y="0"/>
                <a:ext cx="888" cy="5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9736" name="Line 8"/>
              <p:cNvSpPr>
                <a:spLocks noChangeShapeType="1"/>
              </p:cNvSpPr>
              <p:nvPr/>
            </p:nvSpPr>
            <p:spPr bwMode="auto">
              <a:xfrm flipH="1">
                <a:off x="893" y="272"/>
                <a:ext cx="227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9737" name="Line 9"/>
              <p:cNvSpPr>
                <a:spLocks noChangeShapeType="1"/>
              </p:cNvSpPr>
              <p:nvPr/>
            </p:nvSpPr>
            <p:spPr bwMode="auto">
              <a:xfrm>
                <a:off x="953" y="274"/>
                <a:ext cx="277" cy="3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9738" name="Group 10"/>
            <p:cNvGrpSpPr/>
            <p:nvPr/>
          </p:nvGrpSpPr>
          <p:grpSpPr bwMode="auto">
            <a:xfrm>
              <a:off x="363" y="1588"/>
              <a:ext cx="1120" cy="1225"/>
              <a:chOff x="0" y="0"/>
              <a:chExt cx="1120" cy="1225"/>
            </a:xfrm>
          </p:grpSpPr>
          <p:sp>
            <p:nvSpPr>
              <p:cNvPr id="329739" name="Rectangle 11"/>
              <p:cNvSpPr/>
              <p:nvPr/>
            </p:nvSpPr>
            <p:spPr bwMode="auto">
              <a:xfrm>
                <a:off x="576" y="0"/>
                <a:ext cx="544" cy="1225"/>
              </a:xfrm>
              <a:prstGeom prst="rect">
                <a:avLst/>
              </a:prstGeom>
              <a:solidFill>
                <a:srgbClr val="9933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329740" name="Group 12"/>
              <p:cNvGrpSpPr/>
              <p:nvPr/>
            </p:nvGrpSpPr>
            <p:grpSpPr bwMode="auto">
              <a:xfrm>
                <a:off x="0" y="0"/>
                <a:ext cx="726" cy="1225"/>
                <a:chOff x="0" y="0"/>
                <a:chExt cx="726" cy="1225"/>
              </a:xfrm>
            </p:grpSpPr>
            <p:sp>
              <p:nvSpPr>
                <p:cNvPr id="329741" name="Rectangle 13"/>
                <p:cNvSpPr/>
                <p:nvPr/>
              </p:nvSpPr>
              <p:spPr bwMode="auto">
                <a:xfrm>
                  <a:off x="0" y="0"/>
                  <a:ext cx="544" cy="1225"/>
                </a:xfrm>
                <a:prstGeom prst="rect">
                  <a:avLst/>
                </a:prstGeom>
                <a:solidFill>
                  <a:srgbClr val="9933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 sz="2400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29742" name="Group 14"/>
                <p:cNvGrpSpPr/>
                <p:nvPr/>
              </p:nvGrpSpPr>
              <p:grpSpPr bwMode="auto">
                <a:xfrm>
                  <a:off x="408" y="362"/>
                  <a:ext cx="91" cy="363"/>
                  <a:chOff x="0" y="0"/>
                  <a:chExt cx="91" cy="363"/>
                </a:xfrm>
              </p:grpSpPr>
              <p:sp>
                <p:nvSpPr>
                  <p:cNvPr id="329743" name="Oval 15"/>
                  <p:cNvSpPr/>
                  <p:nvPr/>
                </p:nvSpPr>
                <p:spPr bwMode="auto">
                  <a:xfrm>
                    <a:off x="0" y="0"/>
                    <a:ext cx="91" cy="121"/>
                  </a:xfrm>
                  <a:prstGeom prst="ellipse">
                    <a:avLst/>
                  </a:prstGeom>
                  <a:solidFill>
                    <a:srgbClr val="9933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9744" name="Oval 16"/>
                  <p:cNvSpPr/>
                  <p:nvPr/>
                </p:nvSpPr>
                <p:spPr bwMode="auto">
                  <a:xfrm>
                    <a:off x="0" y="242"/>
                    <a:ext cx="91" cy="121"/>
                  </a:xfrm>
                  <a:prstGeom prst="ellipse">
                    <a:avLst/>
                  </a:prstGeom>
                  <a:solidFill>
                    <a:srgbClr val="9933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974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0" y="121"/>
                    <a:ext cx="1" cy="12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74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61" y="121"/>
                    <a:ext cx="1" cy="12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29747" name="Group 19"/>
                <p:cNvGrpSpPr/>
                <p:nvPr/>
              </p:nvGrpSpPr>
              <p:grpSpPr bwMode="auto">
                <a:xfrm>
                  <a:off x="635" y="362"/>
                  <a:ext cx="91" cy="363"/>
                  <a:chOff x="0" y="0"/>
                  <a:chExt cx="91" cy="363"/>
                </a:xfrm>
              </p:grpSpPr>
              <p:sp>
                <p:nvSpPr>
                  <p:cNvPr id="329748" name="Oval 20"/>
                  <p:cNvSpPr/>
                  <p:nvPr/>
                </p:nvSpPr>
                <p:spPr bwMode="auto">
                  <a:xfrm>
                    <a:off x="0" y="0"/>
                    <a:ext cx="91" cy="121"/>
                  </a:xfrm>
                  <a:prstGeom prst="ellipse">
                    <a:avLst/>
                  </a:prstGeom>
                  <a:solidFill>
                    <a:srgbClr val="9933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9749" name="Oval 21"/>
                  <p:cNvSpPr/>
                  <p:nvPr/>
                </p:nvSpPr>
                <p:spPr bwMode="auto">
                  <a:xfrm>
                    <a:off x="0" y="242"/>
                    <a:ext cx="91" cy="121"/>
                  </a:xfrm>
                  <a:prstGeom prst="ellipse">
                    <a:avLst/>
                  </a:prstGeom>
                  <a:solidFill>
                    <a:srgbClr val="9933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975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" y="121"/>
                    <a:ext cx="1" cy="12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75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1" y="121"/>
                    <a:ext cx="1" cy="12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pic>
          <p:nvPicPr>
            <p:cNvPr id="329752" name="Picture 24" descr="32904375675"/>
            <p:cNvPicPr>
              <a:picLocks noChangeAspect="1" noChangeArrowheads="1"/>
            </p:cNvPicPr>
            <p:nvPr/>
          </p:nvPicPr>
          <p:blipFill>
            <a:blip r:embed="rId5">
              <a:lum contrast="44000"/>
            </a:blip>
            <a:srcRect/>
            <a:stretch>
              <a:fillRect/>
            </a:stretch>
          </p:blipFill>
          <p:spPr bwMode="auto">
            <a:xfrm>
              <a:off x="2404" y="1678"/>
              <a:ext cx="2314" cy="1134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9753" name="Line 25"/>
          <p:cNvSpPr>
            <a:spLocks noChangeShapeType="1"/>
          </p:cNvSpPr>
          <p:nvPr/>
        </p:nvSpPr>
        <p:spPr bwMode="auto">
          <a:xfrm>
            <a:off x="2411413" y="1484313"/>
            <a:ext cx="1587" cy="230663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9754" name="Line 26"/>
          <p:cNvSpPr>
            <a:spLocks noChangeShapeType="1"/>
          </p:cNvSpPr>
          <p:nvPr/>
        </p:nvSpPr>
        <p:spPr bwMode="auto">
          <a:xfrm>
            <a:off x="6365875" y="1412875"/>
            <a:ext cx="1588" cy="230663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9755" name="Line 27"/>
          <p:cNvSpPr>
            <a:spLocks noChangeShapeType="1"/>
          </p:cNvSpPr>
          <p:nvPr/>
        </p:nvSpPr>
        <p:spPr bwMode="auto">
          <a:xfrm flipH="1">
            <a:off x="2195513" y="3933825"/>
            <a:ext cx="42862" cy="230663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9756" name="Line 28"/>
          <p:cNvSpPr>
            <a:spLocks noChangeShapeType="1"/>
          </p:cNvSpPr>
          <p:nvPr/>
        </p:nvSpPr>
        <p:spPr bwMode="auto">
          <a:xfrm>
            <a:off x="6372225" y="3933825"/>
            <a:ext cx="1588" cy="230663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29757" name="Group 29"/>
          <p:cNvGrpSpPr/>
          <p:nvPr/>
        </p:nvGrpSpPr>
        <p:grpSpPr bwMode="auto">
          <a:xfrm>
            <a:off x="396875" y="-69850"/>
            <a:ext cx="5400675" cy="979488"/>
            <a:chOff x="0" y="0"/>
            <a:chExt cx="1776" cy="544"/>
          </a:xfrm>
        </p:grpSpPr>
        <p:grpSp>
          <p:nvGrpSpPr>
            <p:cNvPr id="329758" name="Group 30"/>
            <p:cNvGrpSpPr/>
            <p:nvPr/>
          </p:nvGrpSpPr>
          <p:grpSpPr bwMode="auto">
            <a:xfrm>
              <a:off x="0" y="0"/>
              <a:ext cx="1680" cy="544"/>
              <a:chOff x="0" y="0"/>
              <a:chExt cx="4176" cy="550"/>
            </a:xfrm>
          </p:grpSpPr>
          <p:sp>
            <p:nvSpPr>
              <p:cNvPr id="329759" name="AutoShape 31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9760" name="Text Box 32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4128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329761" name="Picture 33" descr="打开书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2" y="102"/>
              <a:ext cx="3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29762" name="Text Box 34"/>
            <p:cNvSpPr txBox="1">
              <a:spLocks noChangeArrowheads="1"/>
            </p:cNvSpPr>
            <p:nvPr/>
          </p:nvSpPr>
          <p:spPr bwMode="auto">
            <a:xfrm>
              <a:off x="48" y="102"/>
              <a:ext cx="172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folHlink"/>
                  </a:solidFill>
                  <a:latin typeface="黑体" panose="02010609060101010101" charset="-122"/>
                  <a:ea typeface="黑体" panose="02010609060101010101" charset="-122"/>
                </a:rPr>
                <a:t>   知 识        回顾    </a:t>
              </a:r>
            </a:p>
          </p:txBody>
        </p:sp>
      </p:grpSp>
      <p:sp>
        <p:nvSpPr>
          <p:cNvPr id="329763" name="Text Box 35"/>
          <p:cNvSpPr txBox="1">
            <a:spLocks noChangeArrowheads="1"/>
          </p:cNvSpPr>
          <p:nvPr/>
        </p:nvSpPr>
        <p:spPr bwMode="auto">
          <a:xfrm>
            <a:off x="2627313" y="836613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成轴对称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autoUpdateAnimBg="0"/>
      <p:bldP spid="329753" grpId="0" animBg="1"/>
      <p:bldP spid="329754" grpId="0" animBg="1"/>
      <p:bldP spid="329755" grpId="0" animBg="1"/>
      <p:bldP spid="3297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0" y="0"/>
            <a:ext cx="25193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4800" b="1" u="sng" dirty="0">
                <a:ea typeface="华文新魏" panose="02010800040101010101" pitchFamily="2" charset="-122"/>
              </a:rPr>
              <a:t>填一填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713787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点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P(1,3)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关于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轴的对称点的坐标是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_______   </a:t>
            </a:r>
          </a:p>
          <a:p>
            <a:pPr>
              <a:lnSpc>
                <a:spcPct val="145000"/>
              </a:lnSpc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关于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轴的对称点的坐标是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________</a:t>
            </a:r>
          </a:p>
          <a:p>
            <a:pPr>
              <a:lnSpc>
                <a:spcPct val="145000"/>
              </a:lnSpc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关于原点的对称点的坐标是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________.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7235825" y="105251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(1,-3)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5508625" y="2133600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(-1,3)</a:t>
            </a:r>
          </a:p>
        </p:txBody>
      </p:sp>
      <p:sp>
        <p:nvSpPr>
          <p:cNvPr id="349190" name="Text Box 6"/>
          <p:cNvSpPr txBox="1">
            <a:spLocks noChangeArrowheads="1"/>
          </p:cNvSpPr>
          <p:nvPr/>
        </p:nvSpPr>
        <p:spPr bwMode="auto">
          <a:xfrm>
            <a:off x="1765300" y="4437063"/>
            <a:ext cx="719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5580063" y="2997200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(-1,-3)</a:t>
            </a:r>
          </a:p>
        </p:txBody>
      </p:sp>
      <p:sp>
        <p:nvSpPr>
          <p:cNvPr id="349192" name="Text Box 8"/>
          <p:cNvSpPr txBox="1">
            <a:spLocks noChangeArrowheads="1"/>
          </p:cNvSpPr>
          <p:nvPr/>
        </p:nvSpPr>
        <p:spPr bwMode="auto">
          <a:xfrm>
            <a:off x="0" y="3860800"/>
            <a:ext cx="8569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、已知点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P(2a+b,a)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与点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P’(1,b)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关于原点对称，          </a:t>
            </a:r>
          </a:p>
          <a:p>
            <a:pPr>
              <a:buFontTx/>
              <a:buNone/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      则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a=_____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b=_______.</a:t>
            </a:r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1763713" y="44370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49194" name="Text Box 10"/>
          <p:cNvSpPr txBox="1">
            <a:spLocks noChangeArrowheads="1"/>
          </p:cNvSpPr>
          <p:nvPr/>
        </p:nvSpPr>
        <p:spPr bwMode="auto">
          <a:xfrm>
            <a:off x="3851275" y="436562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9195" name="Text Box 11"/>
          <p:cNvSpPr txBox="1">
            <a:spLocks noChangeArrowheads="1"/>
          </p:cNvSpPr>
          <p:nvPr/>
        </p:nvSpPr>
        <p:spPr bwMode="auto">
          <a:xfrm>
            <a:off x="0" y="4797425"/>
            <a:ext cx="8569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lang="zh-CN" altLang="en-US" sz="3200" b="1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zh-CN" altLang="en-US" sz="3200" b="1">
              <a:latin typeface="Times New Roman" panose="02020603050405020304" pitchFamily="18" charset="0"/>
            </a:endParaRPr>
          </a:p>
        </p:txBody>
      </p:sp>
      <p:graphicFrame>
        <p:nvGraphicFramePr>
          <p:cNvPr id="349196" name="Object 12"/>
          <p:cNvGraphicFramePr>
            <a:graphicFrameLocks noGrp="1" noChangeAspect="1"/>
          </p:cNvGraphicFramePr>
          <p:nvPr>
            <p:ph/>
          </p:nvPr>
        </p:nvGraphicFramePr>
        <p:xfrm>
          <a:off x="1588" y="5229225"/>
          <a:ext cx="89598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6" name="公式" r:id="rId3" imgW="3124200" imgH="457200" progId="Equation.3">
                  <p:embed/>
                </p:oleObj>
              </mc:Choice>
              <mc:Fallback>
                <p:oleObj name="公式" r:id="rId3" imgW="31242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5229225"/>
                        <a:ext cx="895985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197" name="Rectangle 13"/>
          <p:cNvSpPr>
            <a:spLocks noChangeArrowheads="1"/>
          </p:cNvSpPr>
          <p:nvPr/>
        </p:nvSpPr>
        <p:spPr bwMode="auto">
          <a:xfrm>
            <a:off x="6516688" y="6021388"/>
            <a:ext cx="132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</a:rPr>
              <a:t>_______.</a:t>
            </a:r>
          </a:p>
        </p:txBody>
      </p:sp>
      <p:sp>
        <p:nvSpPr>
          <p:cNvPr id="349198" name="Text Box 14"/>
          <p:cNvSpPr txBox="1">
            <a:spLocks noChangeArrowheads="1"/>
          </p:cNvSpPr>
          <p:nvPr/>
        </p:nvSpPr>
        <p:spPr bwMode="auto">
          <a:xfrm>
            <a:off x="6084888" y="5805488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（</a:t>
            </a:r>
            <a:r>
              <a:rPr lang="en-US" altLang="zh-CN" sz="3200" b="1">
                <a:solidFill>
                  <a:srgbClr val="FF0000"/>
                </a:solidFill>
              </a:rPr>
              <a:t>-1</a:t>
            </a:r>
            <a:r>
              <a:rPr lang="zh-CN" altLang="en-US" sz="3200" b="1">
                <a:solidFill>
                  <a:srgbClr val="FF0000"/>
                </a:solidFill>
              </a:rPr>
              <a:t>，</a:t>
            </a:r>
            <a:r>
              <a:rPr lang="en-US" altLang="zh-CN" sz="3200" b="1">
                <a:solidFill>
                  <a:srgbClr val="FF0000"/>
                </a:solidFill>
              </a:rPr>
              <a:t>1</a:t>
            </a:r>
            <a:r>
              <a:rPr lang="zh-CN" altLang="en-US" sz="3200" b="1">
                <a:solidFill>
                  <a:srgbClr val="FF0000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  <p:bldP spid="349187" grpId="0"/>
      <p:bldP spid="349189" grpId="0"/>
      <p:bldP spid="349190" grpId="0"/>
      <p:bldP spid="349191" grpId="0"/>
      <p:bldP spid="349192" grpId="0"/>
      <p:bldP spid="349195" grpId="0"/>
      <p:bldP spid="3491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 bwMode="blackGray">
          <a:xfrm>
            <a:off x="457200" y="274638"/>
            <a:ext cx="3898900" cy="777875"/>
          </a:xfrm>
          <a:solidFill>
            <a:srgbClr val="FFFF99">
              <a:alpha val="85001"/>
            </a:srgbClr>
          </a:solidFill>
          <a:ln>
            <a:solidFill>
              <a:srgbClr val="0000CC"/>
            </a:solidFill>
            <a:miter lim="800000"/>
          </a:ln>
        </p:spPr>
        <p:txBody>
          <a:bodyPr/>
          <a:lstStyle/>
          <a:p>
            <a:r>
              <a:rPr lang="zh-CN" altLang="en-US" sz="4800" b="1" dirty="0"/>
              <a:t>中考突破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5538"/>
            <a:ext cx="9144000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sz="2800" b="1" dirty="0">
                <a:latin typeface="Arial Black" panose="020B0A04020102020204" pitchFamily="34" charset="0"/>
              </a:rPr>
              <a:t>1.</a:t>
            </a:r>
            <a:r>
              <a:rPr lang="zh-CN" altLang="en-US" sz="2800" b="1" dirty="0">
                <a:latin typeface="Arial Black" panose="020B0A04020102020204" pitchFamily="34" charset="0"/>
              </a:rPr>
              <a:t>（菏泽市中考题）已知点</a:t>
            </a:r>
            <a:r>
              <a:rPr lang="en-US" altLang="zh-CN" sz="2800" b="1" dirty="0">
                <a:latin typeface="Arial Black" panose="020B0A04020102020204" pitchFamily="34" charset="0"/>
              </a:rPr>
              <a:t>A</a:t>
            </a:r>
            <a:r>
              <a:rPr lang="zh-CN" altLang="en-US" sz="2800" b="1" dirty="0">
                <a:latin typeface="Arial Black" panose="020B0A04020102020204" pitchFamily="34" charset="0"/>
              </a:rPr>
              <a:t>（</a:t>
            </a:r>
            <a:r>
              <a:rPr lang="en-US" altLang="zh-CN" sz="2800" b="1" dirty="0">
                <a:latin typeface="Arial Black" panose="020B0A04020102020204" pitchFamily="34" charset="0"/>
              </a:rPr>
              <a:t>a-1</a:t>
            </a:r>
            <a:r>
              <a:rPr lang="zh-CN" altLang="en-US" sz="2800" b="1" dirty="0">
                <a:latin typeface="Arial Black" panose="020B0A04020102020204" pitchFamily="34" charset="0"/>
              </a:rPr>
              <a:t>，</a:t>
            </a:r>
            <a:r>
              <a:rPr lang="en-US" altLang="zh-CN" sz="2800" b="1" dirty="0">
                <a:latin typeface="Arial Black" panose="020B0A04020102020204" pitchFamily="34" charset="0"/>
              </a:rPr>
              <a:t>5</a:t>
            </a:r>
            <a:r>
              <a:rPr lang="zh-CN" altLang="en-US" sz="2800" b="1" dirty="0">
                <a:latin typeface="Arial Black" panose="020B0A04020102020204" pitchFamily="34" charset="0"/>
              </a:rPr>
              <a:t>）和</a:t>
            </a:r>
            <a:r>
              <a:rPr lang="en-US" altLang="zh-CN" sz="2800" b="1" dirty="0">
                <a:latin typeface="Arial Black" panose="020B0A04020102020204" pitchFamily="34" charset="0"/>
              </a:rPr>
              <a:t>B</a:t>
            </a:r>
            <a:r>
              <a:rPr lang="zh-CN" altLang="en-US" sz="2800" b="1" dirty="0">
                <a:latin typeface="Arial Black" panose="020B0A04020102020204" pitchFamily="34" charset="0"/>
              </a:rPr>
              <a:t>（</a:t>
            </a:r>
            <a:r>
              <a:rPr lang="en-US" altLang="zh-CN" sz="2800" b="1" dirty="0">
                <a:latin typeface="Arial Black" panose="020B0A04020102020204" pitchFamily="34" charset="0"/>
              </a:rPr>
              <a:t>2</a:t>
            </a:r>
            <a:r>
              <a:rPr lang="zh-CN" altLang="en-US" sz="2800" b="1" dirty="0">
                <a:latin typeface="Arial Black" panose="020B0A04020102020204" pitchFamily="34" charset="0"/>
              </a:rPr>
              <a:t>，</a:t>
            </a:r>
            <a:r>
              <a:rPr lang="en-US" altLang="zh-CN" sz="2800" b="1" dirty="0">
                <a:latin typeface="Arial Black" panose="020B0A04020102020204" pitchFamily="34" charset="0"/>
              </a:rPr>
              <a:t>b-1</a:t>
            </a:r>
            <a:r>
              <a:rPr lang="zh-CN" altLang="en-US" sz="2800" b="1" dirty="0">
                <a:latin typeface="Arial Black" panose="020B0A04020102020204" pitchFamily="34" charset="0"/>
              </a:rPr>
              <a:t>）关于</a:t>
            </a:r>
            <a:r>
              <a:rPr lang="en-US" altLang="zh-CN" sz="2800" b="1" dirty="0">
                <a:latin typeface="Arial Black" panose="020B0A04020102020204" pitchFamily="34" charset="0"/>
              </a:rPr>
              <a:t>x</a:t>
            </a:r>
            <a:r>
              <a:rPr lang="zh-CN" altLang="en-US" sz="2800" b="1" dirty="0">
                <a:latin typeface="Arial Black" panose="020B0A04020102020204" pitchFamily="34" charset="0"/>
              </a:rPr>
              <a:t>轴对称，则（</a:t>
            </a:r>
            <a:r>
              <a:rPr lang="en-US" altLang="zh-CN" sz="2800" b="1" dirty="0" err="1">
                <a:latin typeface="Arial Black" panose="020B0A04020102020204" pitchFamily="34" charset="0"/>
              </a:rPr>
              <a:t>a+b</a:t>
            </a:r>
            <a:r>
              <a:rPr lang="zh-CN" altLang="en-US" sz="2800" b="1" dirty="0">
                <a:latin typeface="Arial Black" panose="020B0A04020102020204" pitchFamily="34" charset="0"/>
              </a:rPr>
              <a:t>）</a:t>
            </a:r>
            <a:r>
              <a:rPr lang="en-US" altLang="zh-CN" sz="2000" b="1" baseline="54000" dirty="0">
                <a:latin typeface="Arial Black" panose="020B0A04020102020204" pitchFamily="34" charset="0"/>
              </a:rPr>
              <a:t>2006</a:t>
            </a:r>
            <a:r>
              <a:rPr lang="zh-CN" altLang="en-US" sz="2800" b="1" dirty="0">
                <a:latin typeface="Arial Black" panose="020B0A04020102020204" pitchFamily="34" charset="0"/>
              </a:rPr>
              <a:t>的值为（	）</a:t>
            </a:r>
          </a:p>
          <a:p>
            <a:pPr marL="609600" indent="-609600">
              <a:buFontTx/>
              <a:buNone/>
            </a:pPr>
            <a:r>
              <a:rPr lang="en-US" altLang="zh-CN" sz="2800" b="1" dirty="0">
                <a:latin typeface="Arial Black" panose="020B0A04020102020204" pitchFamily="34" charset="0"/>
              </a:rPr>
              <a:t>A. 0				B. </a:t>
            </a:r>
            <a:r>
              <a:rPr lang="zh-CN" altLang="en-US" sz="2800" b="1" dirty="0">
                <a:latin typeface="Arial Black" panose="020B0A04020102020204" pitchFamily="34" charset="0"/>
              </a:rPr>
              <a:t>－</a:t>
            </a:r>
            <a:r>
              <a:rPr lang="en-US" altLang="zh-CN" sz="2800" b="1" dirty="0">
                <a:latin typeface="Arial Black" panose="020B0A04020102020204" pitchFamily="34" charset="0"/>
              </a:rPr>
              <a:t>1</a:t>
            </a:r>
          </a:p>
          <a:p>
            <a:pPr marL="609600" indent="-609600">
              <a:buFontTx/>
              <a:buNone/>
            </a:pPr>
            <a:r>
              <a:rPr lang="en-US" altLang="zh-CN" sz="2800" b="1" dirty="0">
                <a:latin typeface="Arial Black" panose="020B0A04020102020204" pitchFamily="34" charset="0"/>
              </a:rPr>
              <a:t>C. 1				D. </a:t>
            </a:r>
            <a:r>
              <a:rPr lang="zh-CN" altLang="en-US" sz="2800" b="1" dirty="0">
                <a:latin typeface="Arial Black" panose="020B0A04020102020204" pitchFamily="34" charset="0"/>
              </a:rPr>
              <a:t>（－</a:t>
            </a:r>
            <a:r>
              <a:rPr lang="en-US" altLang="zh-CN" sz="2800" b="1" dirty="0">
                <a:latin typeface="Arial Black" panose="020B0A04020102020204" pitchFamily="34" charset="0"/>
              </a:rPr>
              <a:t>3</a:t>
            </a:r>
            <a:r>
              <a:rPr lang="zh-CN" altLang="en-US" sz="2800" b="1" dirty="0">
                <a:latin typeface="Arial Black" panose="020B0A04020102020204" pitchFamily="34" charset="0"/>
              </a:rPr>
              <a:t>）</a:t>
            </a:r>
            <a:r>
              <a:rPr lang="en-US" altLang="zh-CN" sz="2000" b="1" baseline="54000" dirty="0">
                <a:latin typeface="Arial Black" panose="020B0A04020102020204" pitchFamily="34" charset="0"/>
              </a:rPr>
              <a:t>2006</a:t>
            </a:r>
          </a:p>
          <a:p>
            <a:pPr marL="609600" indent="-609600">
              <a:buFontTx/>
              <a:buNone/>
            </a:pPr>
            <a:endParaRPr lang="en-US" altLang="zh-CN" sz="2000" b="1" baseline="54000" dirty="0">
              <a:latin typeface="Arial Black" panose="020B0A04020102020204" pitchFamily="34" charset="0"/>
            </a:endParaRPr>
          </a:p>
          <a:p>
            <a:pPr marL="609600" indent="-609600">
              <a:buFontTx/>
              <a:buNone/>
            </a:pPr>
            <a:endParaRPr lang="zh-CN" altLang="en-US" sz="2000" b="1" baseline="54000" dirty="0">
              <a:latin typeface="Arial Black" panose="020B0A04020102020204" pitchFamily="34" charset="0"/>
            </a:endParaRP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0" y="3500438"/>
            <a:ext cx="8704263" cy="122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altLang="zh-CN" sz="3200" b="1" dirty="0">
                <a:latin typeface="Arial Black" panose="020B0A04020102020204" pitchFamily="34" charset="0"/>
              </a:rPr>
              <a:t>2.(</a:t>
            </a:r>
            <a:r>
              <a:rPr lang="zh-CN" altLang="en-US" sz="3200" b="1" dirty="0">
                <a:latin typeface="Arial Black" panose="020B0A04020102020204" pitchFamily="34" charset="0"/>
              </a:rPr>
              <a:t>陕西省中考题</a:t>
            </a:r>
            <a:r>
              <a:rPr lang="en-US" altLang="zh-CN" sz="3200" b="1" dirty="0">
                <a:latin typeface="Arial Black" panose="020B0A04020102020204" pitchFamily="34" charset="0"/>
              </a:rPr>
              <a:t>)</a:t>
            </a:r>
            <a:r>
              <a:rPr lang="zh-CN" altLang="en-US" sz="3200" b="1" dirty="0">
                <a:latin typeface="Arial Black" panose="020B0A04020102020204" pitchFamily="34" charset="0"/>
              </a:rPr>
              <a:t>点</a:t>
            </a:r>
            <a:r>
              <a:rPr lang="en-US" altLang="zh-CN" sz="3200" b="1" dirty="0">
                <a:latin typeface="Arial Black" panose="020B0A04020102020204" pitchFamily="34" charset="0"/>
              </a:rPr>
              <a:t>P</a:t>
            </a:r>
            <a:r>
              <a:rPr lang="zh-CN" altLang="en-US" sz="3200" b="1" dirty="0">
                <a:latin typeface="Arial Black" panose="020B0A04020102020204" pitchFamily="34" charset="0"/>
              </a:rPr>
              <a:t>关于</a:t>
            </a:r>
            <a:r>
              <a:rPr lang="en-US" altLang="zh-CN" sz="3200" b="1" dirty="0">
                <a:latin typeface="Arial Black" panose="020B0A04020102020204" pitchFamily="34" charset="0"/>
              </a:rPr>
              <a:t>y</a:t>
            </a:r>
            <a:r>
              <a:rPr lang="zh-CN" altLang="en-US" sz="3200" b="1" dirty="0">
                <a:latin typeface="Arial Black" panose="020B0A04020102020204" pitchFamily="34" charset="0"/>
              </a:rPr>
              <a:t>轴的对称点</a:t>
            </a:r>
            <a:r>
              <a:rPr lang="en-US" altLang="zh-CN" sz="3200" b="1" dirty="0">
                <a:latin typeface="Arial Black" panose="020B0A04020102020204" pitchFamily="34" charset="0"/>
              </a:rPr>
              <a:t>P</a:t>
            </a:r>
            <a:r>
              <a:rPr lang="en-US" altLang="zh-CN" sz="2400" b="1" baseline="-20000" dirty="0">
                <a:latin typeface="Arial Black" panose="020B0A04020102020204" pitchFamily="34" charset="0"/>
              </a:rPr>
              <a:t>1</a:t>
            </a:r>
            <a:r>
              <a:rPr lang="zh-CN" altLang="en-US" sz="3200" b="1" dirty="0">
                <a:latin typeface="Arial Black" panose="020B0A04020102020204" pitchFamily="34" charset="0"/>
              </a:rPr>
              <a:t>的坐标为</a:t>
            </a:r>
            <a:r>
              <a:rPr lang="en-US" altLang="zh-CN" sz="3200" b="1" dirty="0">
                <a:latin typeface="Arial Black" panose="020B0A04020102020204" pitchFamily="34" charset="0"/>
              </a:rPr>
              <a:t>(2</a:t>
            </a:r>
            <a:r>
              <a:rPr lang="zh-CN" altLang="en-US" sz="3200" b="1" dirty="0">
                <a:latin typeface="Arial Black" panose="020B0A04020102020204" pitchFamily="34" charset="0"/>
              </a:rPr>
              <a:t>，</a:t>
            </a:r>
            <a:r>
              <a:rPr lang="en-US" altLang="zh-CN" sz="3200" b="1" dirty="0">
                <a:latin typeface="Arial Black" panose="020B0A04020102020204" pitchFamily="34" charset="0"/>
              </a:rPr>
              <a:t>3)</a:t>
            </a:r>
            <a:r>
              <a:rPr lang="zh-CN" altLang="en-US" sz="3200" b="1" dirty="0">
                <a:latin typeface="Arial Black" panose="020B0A04020102020204" pitchFamily="34" charset="0"/>
              </a:rPr>
              <a:t>，那么点</a:t>
            </a:r>
            <a:r>
              <a:rPr lang="en-US" altLang="zh-CN" sz="3200" b="1" dirty="0">
                <a:latin typeface="Arial Black" panose="020B0A04020102020204" pitchFamily="34" charset="0"/>
              </a:rPr>
              <a:t>P</a:t>
            </a:r>
            <a:r>
              <a:rPr lang="zh-CN" altLang="en-US" sz="3200" b="1" dirty="0">
                <a:latin typeface="Arial Black" panose="020B0A04020102020204" pitchFamily="34" charset="0"/>
              </a:rPr>
              <a:t>关于原点的对称点</a:t>
            </a:r>
            <a:r>
              <a:rPr lang="en-US" altLang="zh-CN" sz="3200" b="1" dirty="0">
                <a:latin typeface="Arial Black" panose="020B0A04020102020204" pitchFamily="34" charset="0"/>
              </a:rPr>
              <a:t>P</a:t>
            </a:r>
            <a:r>
              <a:rPr lang="en-US" altLang="zh-CN" sz="2400" b="1" baseline="-20000" dirty="0">
                <a:latin typeface="Arial Black" panose="020B0A04020102020204" pitchFamily="34" charset="0"/>
              </a:rPr>
              <a:t>2</a:t>
            </a:r>
            <a:r>
              <a:rPr lang="zh-CN" altLang="en-US" sz="3200" b="1" dirty="0">
                <a:latin typeface="Arial Black" panose="020B0A04020102020204" pitchFamily="34" charset="0"/>
              </a:rPr>
              <a:t>的坐标是 （		）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altLang="zh-CN" sz="3200" b="1" dirty="0">
                <a:latin typeface="Arial Black" panose="020B0A04020102020204" pitchFamily="34" charset="0"/>
              </a:rPr>
              <a:t>A. (-3</a:t>
            </a:r>
            <a:r>
              <a:rPr lang="zh-CN" altLang="en-US" sz="3200" b="1" dirty="0">
                <a:latin typeface="Arial Black" panose="020B0A04020102020204" pitchFamily="34" charset="0"/>
              </a:rPr>
              <a:t>，</a:t>
            </a:r>
            <a:r>
              <a:rPr lang="en-US" altLang="zh-CN" sz="3200" b="1" dirty="0">
                <a:latin typeface="Arial Black" panose="020B0A04020102020204" pitchFamily="34" charset="0"/>
              </a:rPr>
              <a:t>-2)			B. (2</a:t>
            </a:r>
            <a:r>
              <a:rPr lang="zh-CN" altLang="en-US" sz="3200" b="1" dirty="0">
                <a:latin typeface="Arial Black" panose="020B0A04020102020204" pitchFamily="34" charset="0"/>
              </a:rPr>
              <a:t>，</a:t>
            </a:r>
            <a:r>
              <a:rPr lang="en-US" altLang="zh-CN" sz="3200" b="1" dirty="0">
                <a:latin typeface="Arial Black" panose="020B0A04020102020204" pitchFamily="34" charset="0"/>
              </a:rPr>
              <a:t>-3)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altLang="zh-CN" sz="3200" b="1" dirty="0">
                <a:latin typeface="Arial Black" panose="020B0A04020102020204" pitchFamily="34" charset="0"/>
              </a:rPr>
              <a:t>C. (-2</a:t>
            </a:r>
            <a:r>
              <a:rPr lang="zh-CN" altLang="en-US" sz="3200" b="1" dirty="0">
                <a:latin typeface="Arial Black" panose="020B0A04020102020204" pitchFamily="34" charset="0"/>
              </a:rPr>
              <a:t>，</a:t>
            </a:r>
            <a:r>
              <a:rPr lang="en-US" altLang="zh-CN" sz="3200" b="1" dirty="0">
                <a:latin typeface="Arial Black" panose="020B0A04020102020204" pitchFamily="34" charset="0"/>
              </a:rPr>
              <a:t>-3)			D. (-2</a:t>
            </a:r>
            <a:r>
              <a:rPr lang="zh-CN" altLang="en-US" sz="3200" b="1" dirty="0">
                <a:latin typeface="Arial Black" panose="020B0A04020102020204" pitchFamily="34" charset="0"/>
              </a:rPr>
              <a:t>，</a:t>
            </a:r>
            <a:r>
              <a:rPr lang="en-US" altLang="zh-CN" sz="3200" b="1" dirty="0">
                <a:latin typeface="Arial Black" panose="020B0A04020102020204" pitchFamily="34" charset="0"/>
              </a:rPr>
              <a:t>3</a:t>
            </a:r>
            <a:r>
              <a:rPr lang="en-US" altLang="zh-CN" sz="3200" b="1" dirty="0" smtClean="0">
                <a:latin typeface="Arial Black" panose="020B0A04020102020204" pitchFamily="34" charset="0"/>
              </a:rPr>
              <a:t>) </a:t>
            </a:r>
            <a:endParaRPr lang="en-US" altLang="zh-CN" sz="3200" b="1" dirty="0">
              <a:latin typeface="Arial Black" panose="020B0A04020102020204" pitchFamily="34" charset="0"/>
            </a:endParaRP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6516216" y="1484784"/>
            <a:ext cx="1223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Tx/>
              <a:buNone/>
            </a:pPr>
            <a:r>
              <a:rPr lang="en-US" altLang="zh-CN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2339752" y="4373562"/>
            <a:ext cx="1155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3" grpId="0"/>
      <p:bldP spid="3502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ext Box 2"/>
          <p:cNvSpPr txBox="1">
            <a:spLocks noChangeArrowheads="1"/>
          </p:cNvSpPr>
          <p:nvPr/>
        </p:nvSpPr>
        <p:spPr bwMode="auto">
          <a:xfrm>
            <a:off x="107950" y="4871237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</a:rPr>
              <a:t>　　</a:t>
            </a:r>
            <a:r>
              <a:rPr lang="zh-CN" altLang="en-US" sz="3600" b="1" dirty="0">
                <a:latin typeface="Times New Roman" panose="02020603050405020304" pitchFamily="18" charset="0"/>
              </a:rPr>
              <a:t>它们沿着某条直线对折后，直线两旁的部分能完全重合</a:t>
            </a:r>
          </a:p>
        </p:txBody>
      </p:sp>
      <p:grpSp>
        <p:nvGrpSpPr>
          <p:cNvPr id="330755" name="Group 3"/>
          <p:cNvGrpSpPr>
            <a:grpSpLocks noChangeAspect="1"/>
          </p:cNvGrpSpPr>
          <p:nvPr/>
        </p:nvGrpSpPr>
        <p:grpSpPr bwMode="auto">
          <a:xfrm>
            <a:off x="323850" y="1852613"/>
            <a:ext cx="8382000" cy="1968500"/>
            <a:chOff x="0" y="0"/>
            <a:chExt cx="5280" cy="1240"/>
          </a:xfrm>
        </p:grpSpPr>
        <p:pic>
          <p:nvPicPr>
            <p:cNvPr id="330756" name="Picture 4" descr="die14%7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1" y="0"/>
              <a:ext cx="1584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0757" name="Picture 5" descr="qclogo09242003s6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44"/>
              <a:ext cx="1177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0758" name="Picture 6" descr="yg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25" y="240"/>
              <a:ext cx="1209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0759" name="Picture 7" descr="tnpic09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4" y="144"/>
              <a:ext cx="129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0760" name="Line 8"/>
          <p:cNvSpPr>
            <a:spLocks noChangeShapeType="1"/>
          </p:cNvSpPr>
          <p:nvPr/>
        </p:nvSpPr>
        <p:spPr bwMode="auto">
          <a:xfrm flipH="1" flipV="1">
            <a:off x="1187450" y="1492250"/>
            <a:ext cx="125413" cy="25479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0761" name="Line 9"/>
          <p:cNvSpPr>
            <a:spLocks noChangeShapeType="1"/>
          </p:cNvSpPr>
          <p:nvPr/>
        </p:nvSpPr>
        <p:spPr bwMode="auto">
          <a:xfrm flipH="1" flipV="1">
            <a:off x="3138488" y="1450975"/>
            <a:ext cx="157162" cy="25288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 flipV="1">
            <a:off x="5408613" y="1498600"/>
            <a:ext cx="26987" cy="25130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 flipV="1">
            <a:off x="7699375" y="1498600"/>
            <a:ext cx="26988" cy="25130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30764" name="Group 12"/>
          <p:cNvGrpSpPr/>
          <p:nvPr/>
        </p:nvGrpSpPr>
        <p:grpSpPr bwMode="auto">
          <a:xfrm>
            <a:off x="396875" y="-69850"/>
            <a:ext cx="5400675" cy="1089025"/>
            <a:chOff x="0" y="0"/>
            <a:chExt cx="1776" cy="544"/>
          </a:xfrm>
        </p:grpSpPr>
        <p:grpSp>
          <p:nvGrpSpPr>
            <p:cNvPr id="330765" name="Group 13"/>
            <p:cNvGrpSpPr/>
            <p:nvPr/>
          </p:nvGrpSpPr>
          <p:grpSpPr bwMode="auto">
            <a:xfrm>
              <a:off x="0" y="0"/>
              <a:ext cx="1680" cy="544"/>
              <a:chOff x="0" y="0"/>
              <a:chExt cx="4176" cy="550"/>
            </a:xfrm>
          </p:grpSpPr>
          <p:sp>
            <p:nvSpPr>
              <p:cNvPr id="330766" name="AutoShape 14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0767" name="Text Box 15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4128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330768" name="Picture 16" descr="打开书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2" y="102"/>
              <a:ext cx="3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0769" name="Text Box 17"/>
            <p:cNvSpPr txBox="1">
              <a:spLocks noChangeArrowheads="1"/>
            </p:cNvSpPr>
            <p:nvPr/>
          </p:nvSpPr>
          <p:spPr bwMode="auto">
            <a:xfrm>
              <a:off x="48" y="102"/>
              <a:ext cx="172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folHlink"/>
                  </a:solidFill>
                  <a:latin typeface="黑体" panose="02010609060101010101" charset="-122"/>
                  <a:ea typeface="黑体" panose="02010609060101010101" charset="-122"/>
                </a:rPr>
                <a:t>   知 识        回顾    </a:t>
              </a:r>
            </a:p>
          </p:txBody>
        </p:sp>
      </p:grpSp>
      <p:grpSp>
        <p:nvGrpSpPr>
          <p:cNvPr id="330770" name="Group 18"/>
          <p:cNvGrpSpPr/>
          <p:nvPr/>
        </p:nvGrpSpPr>
        <p:grpSpPr bwMode="auto">
          <a:xfrm rot="20580000">
            <a:off x="5940425" y="3717925"/>
            <a:ext cx="3241675" cy="1695450"/>
            <a:chOff x="0" y="0"/>
            <a:chExt cx="2042" cy="1010"/>
          </a:xfrm>
        </p:grpSpPr>
        <p:sp>
          <p:nvSpPr>
            <p:cNvPr id="330771" name="AutoShape 19"/>
            <p:cNvSpPr>
              <a:spLocks noChangeArrowheads="1"/>
            </p:cNvSpPr>
            <p:nvPr/>
          </p:nvSpPr>
          <p:spPr bwMode="auto">
            <a:xfrm>
              <a:off x="0" y="0"/>
              <a:ext cx="2042" cy="771"/>
            </a:xfrm>
            <a:prstGeom prst="wedgeEllipseCallout">
              <a:avLst>
                <a:gd name="adj1" fmla="val -27620"/>
                <a:gd name="adj2" fmla="val -1195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Verdana" panose="020B0604030504040204" pitchFamily="34" charset="0"/>
              </a:endParaRPr>
            </a:p>
          </p:txBody>
        </p:sp>
        <p:sp>
          <p:nvSpPr>
            <p:cNvPr id="330772" name="Text Box 20"/>
            <p:cNvSpPr txBox="1">
              <a:spLocks noChangeArrowheads="1"/>
            </p:cNvSpPr>
            <p:nvPr/>
          </p:nvSpPr>
          <p:spPr bwMode="auto">
            <a:xfrm>
              <a:off x="181" y="137"/>
              <a:ext cx="1769" cy="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0000FF"/>
                  </a:solidFill>
                  <a:latin typeface="Verdana" panose="020B0604030504040204" pitchFamily="34" charset="0"/>
                  <a:ea typeface="幼圆" panose="02010509060101010101" pitchFamily="49" charset="-122"/>
                </a:rPr>
                <a:t>轴对称图形</a:t>
              </a:r>
            </a:p>
            <a:p>
              <a:pPr>
                <a:spcBef>
                  <a:spcPct val="50000"/>
                </a:spcBef>
              </a:pPr>
              <a:endParaRPr lang="zh-CN" altLang="en-US" sz="3600" b="1" dirty="0">
                <a:solidFill>
                  <a:srgbClr val="0000FF"/>
                </a:solidFill>
                <a:latin typeface="Verdana" panose="020B0604030504040204" pitchFamily="34" charset="0"/>
                <a:ea typeface="幼圆" panose="020105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utoUpdateAnimBg="0"/>
      <p:bldP spid="330760" grpId="0" animBg="1"/>
      <p:bldP spid="330761" grpId="0" animBg="1"/>
      <p:bldP spid="330762" grpId="0" animBg="1"/>
      <p:bldP spid="3307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3178175" cy="484188"/>
          </a:xfrm>
          <a:noFill/>
        </p:spPr>
        <p:txBody>
          <a:bodyPr anchorCtr="1"/>
          <a:lstStyle/>
          <a:p>
            <a:r>
              <a:rPr lang="zh-CN" altLang="en-US" b="1" dirty="0">
                <a:solidFill>
                  <a:srgbClr val="FF0000"/>
                </a:solidFill>
                <a:ea typeface="隶书" panose="02010509060101010101" pitchFamily="49" charset="-122"/>
              </a:rPr>
              <a:t>旋转的定义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828675" y="1485900"/>
            <a:ext cx="7559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在平面内，将一个图形绕一个定点按某一个方向（逆时针或顺时针方向）转动一定的角度，这样的变换叫做</a:t>
            </a:r>
            <a:r>
              <a:rPr lang="zh-CN" alt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图形的旋转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，这个定点叫做</a:t>
            </a:r>
            <a:r>
              <a:rPr lang="zh-CN" alt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旋转中心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，这个角叫做</a:t>
            </a:r>
            <a:r>
              <a:rPr lang="zh-CN" alt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旋转角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331780" name="Group 4"/>
          <p:cNvGrpSpPr/>
          <p:nvPr/>
        </p:nvGrpSpPr>
        <p:grpSpPr bwMode="auto">
          <a:xfrm>
            <a:off x="395288" y="-69850"/>
            <a:ext cx="6049962" cy="1089025"/>
            <a:chOff x="0" y="0"/>
            <a:chExt cx="1776" cy="544"/>
          </a:xfrm>
        </p:grpSpPr>
        <p:grpSp>
          <p:nvGrpSpPr>
            <p:cNvPr id="331781" name="Group 5"/>
            <p:cNvGrpSpPr/>
            <p:nvPr/>
          </p:nvGrpSpPr>
          <p:grpSpPr bwMode="auto">
            <a:xfrm>
              <a:off x="0" y="0"/>
              <a:ext cx="1680" cy="544"/>
              <a:chOff x="0" y="0"/>
              <a:chExt cx="4176" cy="550"/>
            </a:xfrm>
          </p:grpSpPr>
          <p:sp>
            <p:nvSpPr>
              <p:cNvPr id="331782" name="AutoShape 6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1783" name="Text Box 7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4128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331784" name="Picture 8" descr="打开书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02"/>
              <a:ext cx="3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48" y="102"/>
              <a:ext cx="172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chemeClr val="folHlink"/>
                  </a:solidFill>
                  <a:latin typeface="黑体" panose="02010609060101010101" charset="-122"/>
                  <a:ea typeface="黑体" panose="02010609060101010101" charset="-122"/>
                </a:rPr>
                <a:t>知 识             链  接    </a:t>
              </a:r>
            </a:p>
          </p:txBody>
        </p:sp>
      </p:grpSp>
      <p:sp>
        <p:nvSpPr>
          <p:cNvPr id="331786" name="Text Box 10"/>
          <p:cNvSpPr txBox="1">
            <a:spLocks noChangeArrowheads="1"/>
          </p:cNvSpPr>
          <p:nvPr/>
        </p:nvSpPr>
        <p:spPr bwMode="auto">
          <a:xfrm>
            <a:off x="252413" y="3213100"/>
            <a:ext cx="691356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一个图形和它经过旋转所得到的图形中，</a:t>
            </a:r>
            <a:r>
              <a:rPr lang="zh-CN" altLang="en-US" sz="2800" b="1" u="sng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对应点到旋转中心的距离相等；两组对应点分别与旋转中心的连线所成的角相等</a:t>
            </a:r>
          </a:p>
        </p:txBody>
      </p:sp>
      <p:sp>
        <p:nvSpPr>
          <p:cNvPr id="331787" name="Rectangle 11"/>
          <p:cNvSpPr>
            <a:spLocks noChangeArrowheads="1"/>
          </p:cNvSpPr>
          <p:nvPr/>
        </p:nvSpPr>
        <p:spPr bwMode="auto">
          <a:xfrm>
            <a:off x="179388" y="2709863"/>
            <a:ext cx="3179564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buFontTx/>
              <a:buNone/>
            </a:pPr>
            <a:r>
              <a:rPr lang="zh-CN" altLang="en-US" sz="4400" b="1" dirty="0">
                <a:solidFill>
                  <a:srgbClr val="FF0000"/>
                </a:solidFill>
                <a:ea typeface="隶书" panose="02010509060101010101" pitchFamily="49" charset="-122"/>
              </a:rPr>
              <a:t>旋转的性质</a:t>
            </a:r>
          </a:p>
        </p:txBody>
      </p:sp>
      <p:sp>
        <p:nvSpPr>
          <p:cNvPr id="331788" name="Text Box 12"/>
          <p:cNvSpPr txBox="1">
            <a:spLocks noChangeArrowheads="1"/>
          </p:cNvSpPr>
          <p:nvPr/>
        </p:nvSpPr>
        <p:spPr bwMode="auto">
          <a:xfrm>
            <a:off x="684213" y="4725988"/>
            <a:ext cx="2620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轴对称的性质</a:t>
            </a:r>
            <a:endParaRPr lang="zh-CN" altLang="en-US" sz="3200" b="1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grpSp>
        <p:nvGrpSpPr>
          <p:cNvPr id="331789" name="Group 13"/>
          <p:cNvGrpSpPr/>
          <p:nvPr/>
        </p:nvGrpSpPr>
        <p:grpSpPr bwMode="auto">
          <a:xfrm>
            <a:off x="6588125" y="2925763"/>
            <a:ext cx="2520950" cy="3148012"/>
            <a:chOff x="0" y="0"/>
            <a:chExt cx="2780" cy="3361"/>
          </a:xfrm>
        </p:grpSpPr>
        <p:sp>
          <p:nvSpPr>
            <p:cNvPr id="331790" name="AutoShape 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780" cy="2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1791" name="Text Box 8"/>
            <p:cNvSpPr txBox="1">
              <a:spLocks noChangeArrowheads="1"/>
            </p:cNvSpPr>
            <p:nvPr/>
          </p:nvSpPr>
          <p:spPr bwMode="auto">
            <a:xfrm>
              <a:off x="1452" y="227"/>
              <a:ext cx="243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rPr>
                <a:t>M</a:t>
              </a:r>
            </a:p>
          </p:txBody>
        </p:sp>
        <p:sp>
          <p:nvSpPr>
            <p:cNvPr id="331792" name="Text Box 9"/>
            <p:cNvSpPr txBox="1">
              <a:spLocks noChangeArrowheads="1"/>
            </p:cNvSpPr>
            <p:nvPr/>
          </p:nvSpPr>
          <p:spPr bwMode="auto">
            <a:xfrm>
              <a:off x="1452" y="2767"/>
              <a:ext cx="227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rPr>
                <a:t>N</a:t>
              </a:r>
            </a:p>
          </p:txBody>
        </p:sp>
        <p:sp>
          <p:nvSpPr>
            <p:cNvPr id="331793" name="Text Box 10"/>
            <p:cNvSpPr txBox="1">
              <a:spLocks noChangeArrowheads="1"/>
            </p:cNvSpPr>
            <p:nvPr/>
          </p:nvSpPr>
          <p:spPr bwMode="auto">
            <a:xfrm>
              <a:off x="225" y="3117"/>
              <a:ext cx="11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endParaRPr>
            </a:p>
          </p:txBody>
        </p:sp>
        <p:grpSp>
          <p:nvGrpSpPr>
            <p:cNvPr id="331794" name="Group 18"/>
            <p:cNvGrpSpPr/>
            <p:nvPr/>
          </p:nvGrpSpPr>
          <p:grpSpPr bwMode="auto">
            <a:xfrm>
              <a:off x="989" y="717"/>
              <a:ext cx="756" cy="1897"/>
              <a:chOff x="0" y="0"/>
              <a:chExt cx="756" cy="1897"/>
            </a:xfrm>
          </p:grpSpPr>
          <p:grpSp>
            <p:nvGrpSpPr>
              <p:cNvPr id="331795" name="Group 19"/>
              <p:cNvGrpSpPr/>
              <p:nvPr/>
            </p:nvGrpSpPr>
            <p:grpSpPr bwMode="auto">
              <a:xfrm>
                <a:off x="345" y="953"/>
                <a:ext cx="247" cy="408"/>
                <a:chOff x="0" y="0"/>
                <a:chExt cx="247" cy="408"/>
              </a:xfrm>
            </p:grpSpPr>
            <p:sp>
              <p:nvSpPr>
                <p:cNvPr id="33179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47" cy="2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sz="2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alibri" panose="020F0502020204030204" pitchFamily="34" charset="0"/>
                    </a:rPr>
                    <a:t>Q</a:t>
                  </a:r>
                </a:p>
              </p:txBody>
            </p:sp>
            <p:sp>
              <p:nvSpPr>
                <p:cNvPr id="331797" name="Freeform 14"/>
                <p:cNvSpPr/>
                <p:nvPr/>
              </p:nvSpPr>
              <p:spPr bwMode="auto">
                <a:xfrm>
                  <a:off x="0" y="318"/>
                  <a:ext cx="90" cy="90"/>
                </a:xfrm>
                <a:custGeom>
                  <a:avLst/>
                  <a:gdLst>
                    <a:gd name="T0" fmla="*/ 0 w 90"/>
                    <a:gd name="T1" fmla="*/ 0 h 90"/>
                    <a:gd name="T2" fmla="*/ 90 w 90"/>
                    <a:gd name="T3" fmla="*/ 0 h 90"/>
                    <a:gd name="T4" fmla="*/ 90 w 90"/>
                    <a:gd name="T5" fmla="*/ 90 h 90"/>
                    <a:gd name="T6" fmla="*/ 0 w 90"/>
                    <a:gd name="T7" fmla="*/ 0 h 90"/>
                    <a:gd name="T8" fmla="*/ 90 w 90"/>
                    <a:gd name="T9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T6" t="T7" r="T8" b="T9"/>
                  <a:pathLst>
                    <a:path w="90" h="90">
                      <a:moveTo>
                        <a:pt x="0" y="0"/>
                      </a:moveTo>
                      <a:lnTo>
                        <a:pt x="90" y="0"/>
                      </a:lnTo>
                      <a:lnTo>
                        <a:pt x="90" y="9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31798" name="Group 22"/>
              <p:cNvGrpSpPr/>
              <p:nvPr/>
            </p:nvGrpSpPr>
            <p:grpSpPr bwMode="auto">
              <a:xfrm>
                <a:off x="354" y="0"/>
                <a:ext cx="402" cy="272"/>
                <a:chOff x="0" y="0"/>
                <a:chExt cx="402" cy="272"/>
              </a:xfrm>
            </p:grpSpPr>
            <p:sp>
              <p:nvSpPr>
                <p:cNvPr id="33179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82" y="0"/>
                  <a:ext cx="214" cy="2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sz="2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alibri" panose="020F0502020204030204" pitchFamily="34" charset="0"/>
                    </a:rPr>
                    <a:t>p</a:t>
                  </a:r>
                </a:p>
              </p:txBody>
            </p:sp>
            <p:sp>
              <p:nvSpPr>
                <p:cNvPr id="331800" name="Freeform 17"/>
                <p:cNvSpPr/>
                <p:nvPr/>
              </p:nvSpPr>
              <p:spPr bwMode="auto">
                <a:xfrm>
                  <a:off x="0" y="182"/>
                  <a:ext cx="90" cy="90"/>
                </a:xfrm>
                <a:custGeom>
                  <a:avLst/>
                  <a:gdLst>
                    <a:gd name="T0" fmla="*/ 0 w 90"/>
                    <a:gd name="T1" fmla="*/ 0 h 90"/>
                    <a:gd name="T2" fmla="*/ 90 w 90"/>
                    <a:gd name="T3" fmla="*/ 0 h 90"/>
                    <a:gd name="T4" fmla="*/ 90 w 90"/>
                    <a:gd name="T5" fmla="*/ 90 h 90"/>
                    <a:gd name="T6" fmla="*/ 0 w 90"/>
                    <a:gd name="T7" fmla="*/ 0 h 90"/>
                    <a:gd name="T8" fmla="*/ 90 w 90"/>
                    <a:gd name="T9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T6" t="T7" r="T8" b="T9"/>
                  <a:pathLst>
                    <a:path w="90" h="90">
                      <a:moveTo>
                        <a:pt x="0" y="0"/>
                      </a:moveTo>
                      <a:lnTo>
                        <a:pt x="90" y="0"/>
                      </a:lnTo>
                      <a:lnTo>
                        <a:pt x="90" y="9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31801" name="Group 25"/>
              <p:cNvGrpSpPr/>
              <p:nvPr/>
            </p:nvGrpSpPr>
            <p:grpSpPr bwMode="auto">
              <a:xfrm>
                <a:off x="0" y="1588"/>
                <a:ext cx="453" cy="309"/>
                <a:chOff x="0" y="0"/>
                <a:chExt cx="453" cy="309"/>
              </a:xfrm>
            </p:grpSpPr>
            <p:sp>
              <p:nvSpPr>
                <p:cNvPr id="33180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0" y="45"/>
                  <a:ext cx="240" cy="2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sz="2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alibri" panose="020F0502020204030204" pitchFamily="34" charset="0"/>
                    </a:rPr>
                    <a:t>G</a:t>
                  </a:r>
                </a:p>
              </p:txBody>
            </p:sp>
            <p:sp>
              <p:nvSpPr>
                <p:cNvPr id="331803" name="Freeform 20"/>
                <p:cNvSpPr/>
                <p:nvPr/>
              </p:nvSpPr>
              <p:spPr bwMode="auto">
                <a:xfrm>
                  <a:off x="363" y="0"/>
                  <a:ext cx="90" cy="90"/>
                </a:xfrm>
                <a:custGeom>
                  <a:avLst/>
                  <a:gdLst>
                    <a:gd name="T0" fmla="*/ 0 w 90"/>
                    <a:gd name="T1" fmla="*/ 0 h 90"/>
                    <a:gd name="T2" fmla="*/ 90 w 90"/>
                    <a:gd name="T3" fmla="*/ 0 h 90"/>
                    <a:gd name="T4" fmla="*/ 90 w 90"/>
                    <a:gd name="T5" fmla="*/ 90 h 90"/>
                    <a:gd name="T6" fmla="*/ 0 w 90"/>
                    <a:gd name="T7" fmla="*/ 0 h 90"/>
                    <a:gd name="T8" fmla="*/ 90 w 90"/>
                    <a:gd name="T9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T6" t="T7" r="T8" b="T9"/>
                  <a:pathLst>
                    <a:path w="90" h="90">
                      <a:moveTo>
                        <a:pt x="0" y="0"/>
                      </a:moveTo>
                      <a:lnTo>
                        <a:pt x="90" y="0"/>
                      </a:lnTo>
                      <a:lnTo>
                        <a:pt x="90" y="9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31804" name="Group 28"/>
            <p:cNvGrpSpPr/>
            <p:nvPr/>
          </p:nvGrpSpPr>
          <p:grpSpPr bwMode="auto">
            <a:xfrm>
              <a:off x="215" y="998"/>
              <a:ext cx="2260" cy="1408"/>
              <a:chOff x="0" y="0"/>
              <a:chExt cx="2260" cy="1408"/>
            </a:xfrm>
          </p:grpSpPr>
          <p:sp>
            <p:nvSpPr>
              <p:cNvPr id="331805" name="Line 22"/>
              <p:cNvSpPr>
                <a:spLocks noChangeShapeType="1"/>
              </p:cNvSpPr>
              <p:nvPr/>
            </p:nvSpPr>
            <p:spPr bwMode="auto">
              <a:xfrm>
                <a:off x="0" y="1408"/>
                <a:ext cx="226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06" name="Line 23"/>
              <p:cNvSpPr>
                <a:spLocks noChangeShapeType="1"/>
              </p:cNvSpPr>
              <p:nvPr/>
            </p:nvSpPr>
            <p:spPr bwMode="auto">
              <a:xfrm>
                <a:off x="750" y="1056"/>
                <a:ext cx="76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07" name="Line 24"/>
              <p:cNvSpPr>
                <a:spLocks noChangeShapeType="1"/>
              </p:cNvSpPr>
              <p:nvPr/>
            </p:nvSpPr>
            <p:spPr bwMode="auto">
              <a:xfrm flipH="1">
                <a:off x="380" y="0"/>
                <a:ext cx="1510" cy="1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1808" name="Oval 25"/>
            <p:cNvSpPr>
              <a:spLocks noChangeArrowheads="1"/>
            </p:cNvSpPr>
            <p:nvPr/>
          </p:nvSpPr>
          <p:spPr bwMode="auto">
            <a:xfrm>
              <a:off x="575" y="993"/>
              <a:ext cx="50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31809" name="Oval 26"/>
            <p:cNvSpPr>
              <a:spLocks noChangeArrowheads="1"/>
            </p:cNvSpPr>
            <p:nvPr/>
          </p:nvSpPr>
          <p:spPr bwMode="auto">
            <a:xfrm>
              <a:off x="195" y="2392"/>
              <a:ext cx="50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31810" name="Oval 27"/>
            <p:cNvSpPr>
              <a:spLocks noChangeArrowheads="1"/>
            </p:cNvSpPr>
            <p:nvPr/>
          </p:nvSpPr>
          <p:spPr bwMode="auto">
            <a:xfrm>
              <a:off x="945" y="2040"/>
              <a:ext cx="50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31811" name="Oval 28"/>
            <p:cNvSpPr>
              <a:spLocks noChangeArrowheads="1"/>
            </p:cNvSpPr>
            <p:nvPr/>
          </p:nvSpPr>
          <p:spPr bwMode="auto">
            <a:xfrm>
              <a:off x="2085" y="984"/>
              <a:ext cx="50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31812" name="Oval 29"/>
            <p:cNvSpPr>
              <a:spLocks noChangeArrowheads="1"/>
            </p:cNvSpPr>
            <p:nvPr/>
          </p:nvSpPr>
          <p:spPr bwMode="auto">
            <a:xfrm>
              <a:off x="1705" y="2040"/>
              <a:ext cx="50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31813" name="Oval 30"/>
            <p:cNvSpPr>
              <a:spLocks noChangeArrowheads="1"/>
            </p:cNvSpPr>
            <p:nvPr/>
          </p:nvSpPr>
          <p:spPr bwMode="auto">
            <a:xfrm>
              <a:off x="2455" y="2392"/>
              <a:ext cx="50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latin typeface="Calibri" panose="020F0502020204030204" pitchFamily="34" charset="0"/>
              </a:endParaRPr>
            </a:p>
          </p:txBody>
        </p:sp>
        <p:grpSp>
          <p:nvGrpSpPr>
            <p:cNvPr id="331814" name="Group 38"/>
            <p:cNvGrpSpPr/>
            <p:nvPr/>
          </p:nvGrpSpPr>
          <p:grpSpPr bwMode="auto">
            <a:xfrm>
              <a:off x="55" y="182"/>
              <a:ext cx="2587" cy="3039"/>
              <a:chOff x="0" y="0"/>
              <a:chExt cx="2587" cy="3039"/>
            </a:xfrm>
          </p:grpSpPr>
          <p:sp>
            <p:nvSpPr>
              <p:cNvPr id="331815" name="Line 32"/>
              <p:cNvSpPr>
                <a:spLocks noChangeShapeType="1"/>
              </p:cNvSpPr>
              <p:nvPr/>
            </p:nvSpPr>
            <p:spPr bwMode="auto">
              <a:xfrm>
                <a:off x="1261" y="0"/>
                <a:ext cx="45" cy="3039"/>
              </a:xfrm>
              <a:prstGeom prst="line">
                <a:avLst/>
              </a:prstGeom>
              <a:noFill/>
              <a:ln w="476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16" name="Line 33"/>
              <p:cNvSpPr>
                <a:spLocks noChangeShapeType="1"/>
              </p:cNvSpPr>
              <p:nvPr/>
            </p:nvSpPr>
            <p:spPr bwMode="auto">
              <a:xfrm flipH="1">
                <a:off x="160" y="830"/>
                <a:ext cx="380" cy="1398"/>
              </a:xfrm>
              <a:prstGeom prst="line">
                <a:avLst/>
              </a:prstGeom>
              <a:noFill/>
              <a:ln w="476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17" name="Line 34"/>
              <p:cNvSpPr>
                <a:spLocks noChangeShapeType="1"/>
              </p:cNvSpPr>
              <p:nvPr/>
            </p:nvSpPr>
            <p:spPr bwMode="auto">
              <a:xfrm>
                <a:off x="540" y="830"/>
                <a:ext cx="370" cy="1046"/>
              </a:xfrm>
              <a:prstGeom prst="line">
                <a:avLst/>
              </a:prstGeom>
              <a:noFill/>
              <a:ln w="476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18" name="Line 35"/>
              <p:cNvSpPr>
                <a:spLocks noChangeShapeType="1"/>
              </p:cNvSpPr>
              <p:nvPr/>
            </p:nvSpPr>
            <p:spPr bwMode="auto">
              <a:xfrm flipH="1">
                <a:off x="160" y="1876"/>
                <a:ext cx="750" cy="352"/>
              </a:xfrm>
              <a:prstGeom prst="line">
                <a:avLst/>
              </a:prstGeom>
              <a:noFill/>
              <a:ln w="476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19" name="Line 36"/>
              <p:cNvSpPr>
                <a:spLocks noChangeShapeType="1"/>
              </p:cNvSpPr>
              <p:nvPr/>
            </p:nvSpPr>
            <p:spPr bwMode="auto">
              <a:xfrm flipH="1">
                <a:off x="1670" y="820"/>
                <a:ext cx="380" cy="1056"/>
              </a:xfrm>
              <a:prstGeom prst="line">
                <a:avLst/>
              </a:prstGeom>
              <a:noFill/>
              <a:ln w="476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20" name="Line 37"/>
              <p:cNvSpPr>
                <a:spLocks noChangeShapeType="1"/>
              </p:cNvSpPr>
              <p:nvPr/>
            </p:nvSpPr>
            <p:spPr bwMode="auto">
              <a:xfrm>
                <a:off x="2050" y="820"/>
                <a:ext cx="370" cy="1408"/>
              </a:xfrm>
              <a:prstGeom prst="line">
                <a:avLst/>
              </a:prstGeom>
              <a:noFill/>
              <a:ln w="476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21" name="Line 38"/>
              <p:cNvSpPr>
                <a:spLocks noChangeShapeType="1"/>
              </p:cNvSpPr>
              <p:nvPr/>
            </p:nvSpPr>
            <p:spPr bwMode="auto">
              <a:xfrm>
                <a:off x="1670" y="1876"/>
                <a:ext cx="750" cy="352"/>
              </a:xfrm>
              <a:prstGeom prst="line">
                <a:avLst/>
              </a:prstGeom>
              <a:noFill/>
              <a:ln w="476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1822" name="Rectangle 39"/>
              <p:cNvSpPr>
                <a:spLocks noChangeArrowheads="1"/>
              </p:cNvSpPr>
              <p:nvPr/>
            </p:nvSpPr>
            <p:spPr bwMode="auto">
              <a:xfrm>
                <a:off x="390" y="728"/>
                <a:ext cx="95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</a:t>
                </a:r>
                <a:endParaRPr lang="en-US" sz="2000" b="1">
                  <a:latin typeface="Calibri" panose="020F0502020204030204" pitchFamily="34" charset="0"/>
                </a:endParaRPr>
              </a:p>
            </p:txBody>
          </p:sp>
          <p:sp>
            <p:nvSpPr>
              <p:cNvPr id="331823" name="Rectangle 40"/>
              <p:cNvSpPr>
                <a:spLocks noChangeArrowheads="1"/>
              </p:cNvSpPr>
              <p:nvPr/>
            </p:nvSpPr>
            <p:spPr bwMode="auto">
              <a:xfrm>
                <a:off x="0" y="2163"/>
                <a:ext cx="95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</a:t>
                </a:r>
                <a:endParaRPr lang="en-US" sz="2000" b="1">
                  <a:latin typeface="Calibri" panose="020F0502020204030204" pitchFamily="34" charset="0"/>
                </a:endParaRPr>
              </a:p>
            </p:txBody>
          </p:sp>
          <p:sp>
            <p:nvSpPr>
              <p:cNvPr id="331824" name="Rectangle 41"/>
              <p:cNvSpPr>
                <a:spLocks noChangeArrowheads="1"/>
              </p:cNvSpPr>
              <p:nvPr/>
            </p:nvSpPr>
            <p:spPr bwMode="auto">
              <a:xfrm>
                <a:off x="890" y="1922"/>
                <a:ext cx="95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endParaRPr lang="en-US" sz="2000" b="1">
                  <a:latin typeface="Calibri" panose="020F0502020204030204" pitchFamily="34" charset="0"/>
                </a:endParaRPr>
              </a:p>
            </p:txBody>
          </p:sp>
          <p:sp>
            <p:nvSpPr>
              <p:cNvPr id="331825" name="Rectangle 42"/>
              <p:cNvSpPr>
                <a:spLocks noChangeArrowheads="1"/>
              </p:cNvSpPr>
              <p:nvPr/>
            </p:nvSpPr>
            <p:spPr bwMode="auto">
              <a:xfrm>
                <a:off x="2130" y="756"/>
                <a:ext cx="80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F</a:t>
                </a:r>
                <a:endParaRPr lang="en-US" sz="2000" b="1">
                  <a:latin typeface="Calibri" panose="020F0502020204030204" pitchFamily="34" charset="0"/>
                </a:endParaRPr>
              </a:p>
            </p:txBody>
          </p:sp>
          <p:sp>
            <p:nvSpPr>
              <p:cNvPr id="331826" name="Rectangle 43"/>
              <p:cNvSpPr>
                <a:spLocks noChangeArrowheads="1"/>
              </p:cNvSpPr>
              <p:nvPr/>
            </p:nvSpPr>
            <p:spPr bwMode="auto">
              <a:xfrm>
                <a:off x="1600" y="1922"/>
                <a:ext cx="95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</a:t>
                </a:r>
                <a:endParaRPr lang="en-US" sz="2000" b="1">
                  <a:latin typeface="Calibri" panose="020F0502020204030204" pitchFamily="34" charset="0"/>
                </a:endParaRPr>
              </a:p>
            </p:txBody>
          </p:sp>
          <p:sp>
            <p:nvSpPr>
              <p:cNvPr id="331827" name="Rectangle 44"/>
              <p:cNvSpPr>
                <a:spLocks noChangeArrowheads="1"/>
              </p:cNvSpPr>
              <p:nvPr/>
            </p:nvSpPr>
            <p:spPr bwMode="auto">
              <a:xfrm>
                <a:off x="2500" y="2173"/>
                <a:ext cx="8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</a:t>
                </a:r>
                <a:endParaRPr lang="en-US" sz="2000" b="1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31828" name="Text Box 52"/>
          <p:cNvSpPr txBox="1">
            <a:spLocks noChangeArrowheads="1"/>
          </p:cNvSpPr>
          <p:nvPr/>
        </p:nvSpPr>
        <p:spPr bwMode="auto">
          <a:xfrm>
            <a:off x="539750" y="5229225"/>
            <a:ext cx="6264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成轴对称的两个图形中对应点的连线被对称轴垂直平分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autoUpdateAnimBg="0"/>
      <p:bldP spid="331779" grpId="0" autoUpdateAnimBg="0"/>
      <p:bldP spid="331786" grpId="0" autoUpdateAnimBg="0"/>
      <p:bldP spid="331787" grpId="0" bldLvl="0" autoUpdateAnimBg="0"/>
      <p:bldP spid="331788" grpId="0" bldLvl="0" autoUpdateAnimBg="0"/>
      <p:bldP spid="331828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646113" y="1136650"/>
            <a:ext cx="805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(1)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把其中一个图案绕点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旋转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180°,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你有什么发现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3779838" y="404813"/>
            <a:ext cx="226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ea typeface="黑体" panose="02010609060101010101" charset="-122"/>
              </a:rPr>
              <a:t>观   察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646113" y="1916113"/>
            <a:ext cx="8497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(2)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线段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相交于点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OA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．把  △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OCD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绕点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旋转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180°,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你有什么发现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?</a:t>
            </a:r>
          </a:p>
        </p:txBody>
      </p:sp>
      <p:grpSp>
        <p:nvGrpSpPr>
          <p:cNvPr id="332805" name="Group 5"/>
          <p:cNvGrpSpPr/>
          <p:nvPr/>
        </p:nvGrpSpPr>
        <p:grpSpPr bwMode="auto">
          <a:xfrm>
            <a:off x="1008063" y="3341688"/>
            <a:ext cx="2555875" cy="2643187"/>
            <a:chOff x="0" y="0"/>
            <a:chExt cx="1610" cy="1665"/>
          </a:xfrm>
        </p:grpSpPr>
        <p:pic>
          <p:nvPicPr>
            <p:cNvPr id="332806" name="Picture 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3" y="0"/>
              <a:ext cx="1497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2807" name="Picture 7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-25981"/>
            <a:stretch>
              <a:fillRect/>
            </a:stretch>
          </p:blipFill>
          <p:spPr bwMode="auto">
            <a:xfrm>
              <a:off x="0" y="894"/>
              <a:ext cx="104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2808" name="Group 8"/>
            <p:cNvGrpSpPr/>
            <p:nvPr/>
          </p:nvGrpSpPr>
          <p:grpSpPr bwMode="auto">
            <a:xfrm>
              <a:off x="839" y="674"/>
              <a:ext cx="567" cy="288"/>
              <a:chOff x="0" y="0"/>
              <a:chExt cx="567" cy="288"/>
            </a:xfrm>
          </p:grpSpPr>
          <p:sp>
            <p:nvSpPr>
              <p:cNvPr id="332809" name="AutoShape 9"/>
              <p:cNvSpPr>
                <a:spLocks noChangeArrowheads="1"/>
              </p:cNvSpPr>
              <p:nvPr/>
            </p:nvSpPr>
            <p:spPr bwMode="auto">
              <a:xfrm>
                <a:off x="0" y="110"/>
                <a:ext cx="46" cy="46"/>
              </a:xfrm>
              <a:prstGeom prst="flowChartConnector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2810" name="Text Box 10"/>
              <p:cNvSpPr txBox="1">
                <a:spLocks noChangeArrowheads="1"/>
              </p:cNvSpPr>
              <p:nvPr/>
            </p:nvSpPr>
            <p:spPr bwMode="auto">
              <a:xfrm>
                <a:off x="68" y="0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</p:grpSp>
      </p:grpSp>
      <p:grpSp>
        <p:nvGrpSpPr>
          <p:cNvPr id="332811" name="Group 11"/>
          <p:cNvGrpSpPr/>
          <p:nvPr/>
        </p:nvGrpSpPr>
        <p:grpSpPr bwMode="auto">
          <a:xfrm>
            <a:off x="1187450" y="3321050"/>
            <a:ext cx="2376488" cy="2289175"/>
            <a:chOff x="0" y="0"/>
            <a:chExt cx="1497" cy="1442"/>
          </a:xfrm>
        </p:grpSpPr>
        <p:pic>
          <p:nvPicPr>
            <p:cNvPr id="332812" name="Picture 12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97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2813" name="Rectangle 13"/>
            <p:cNvSpPr>
              <a:spLocks noChangeArrowheads="1"/>
            </p:cNvSpPr>
            <p:nvPr/>
          </p:nvSpPr>
          <p:spPr bwMode="auto">
            <a:xfrm>
              <a:off x="0" y="627"/>
              <a:ext cx="1497" cy="8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2814" name="Group 14"/>
          <p:cNvGrpSpPr/>
          <p:nvPr/>
        </p:nvGrpSpPr>
        <p:grpSpPr bwMode="auto">
          <a:xfrm>
            <a:off x="4859338" y="4002088"/>
            <a:ext cx="3457575" cy="1622425"/>
            <a:chOff x="0" y="0"/>
            <a:chExt cx="2178" cy="1022"/>
          </a:xfrm>
        </p:grpSpPr>
        <p:pic>
          <p:nvPicPr>
            <p:cNvPr id="332815" name="Picture 15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90" y="0"/>
              <a:ext cx="1088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2816" name="Picture 16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83" y="2"/>
              <a:ext cx="929" cy="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2817" name="Text Box 17"/>
            <p:cNvSpPr txBox="1">
              <a:spLocks noChangeArrowheads="1"/>
            </p:cNvSpPr>
            <p:nvPr/>
          </p:nvSpPr>
          <p:spPr bwMode="auto">
            <a:xfrm>
              <a:off x="1452" y="746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9BC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2818" name="Text Box 18"/>
            <p:cNvSpPr txBox="1">
              <a:spLocks noChangeArrowheads="1"/>
            </p:cNvSpPr>
            <p:nvPr/>
          </p:nvSpPr>
          <p:spPr bwMode="auto">
            <a:xfrm>
              <a:off x="0" y="700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9BC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32819" name="Text Box 19"/>
            <p:cNvSpPr txBox="1">
              <a:spLocks noChangeArrowheads="1"/>
            </p:cNvSpPr>
            <p:nvPr/>
          </p:nvSpPr>
          <p:spPr bwMode="auto">
            <a:xfrm>
              <a:off x="743" y="791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9BC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b="1">
                  <a:solidFill>
                    <a:srgbClr val="009BC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b="1">
                  <a:solidFill>
                    <a:srgbClr val="009BC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332820" name="Group 20"/>
          <p:cNvGrpSpPr/>
          <p:nvPr/>
        </p:nvGrpSpPr>
        <p:grpSpPr bwMode="auto">
          <a:xfrm>
            <a:off x="4941888" y="3933825"/>
            <a:ext cx="3375025" cy="1727200"/>
            <a:chOff x="0" y="0"/>
            <a:chExt cx="2126" cy="1088"/>
          </a:xfrm>
        </p:grpSpPr>
        <p:pic>
          <p:nvPicPr>
            <p:cNvPr id="332821" name="Picture 21"/>
            <p:cNvPicPr preferRelativeResize="0"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8" y="44"/>
              <a:ext cx="1088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2822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1088" cy="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1635125" y="5694363"/>
            <a:ext cx="2052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3333FF"/>
                </a:solidFill>
              </a:rPr>
              <a:t>重合</a:t>
            </a:r>
          </a:p>
        </p:txBody>
      </p:sp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5562600" y="5694363"/>
            <a:ext cx="2052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3333FF"/>
                </a:solidFill>
              </a:rPr>
              <a:t>重合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0" fill="hold"/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" dur="5000" fill="hold"/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utoUpdateAnimBg="0"/>
      <p:bldP spid="332823" grpId="0" autoUpdateAnimBg="0"/>
      <p:bldP spid="3328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612775" y="1270000"/>
            <a:ext cx="78898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     在平面内将一个图形绕某一定点旋转180°，图形的这种变化叫做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中心对称</a:t>
            </a:r>
            <a:r>
              <a:rPr lang="zh-CN" altLang="en-US" sz="2800" b="1" dirty="0">
                <a:latin typeface="Times New Roman" panose="02020603050405020304" pitchFamily="18" charset="0"/>
              </a:rPr>
              <a:t>，这个定点叫做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对称中心</a:t>
            </a:r>
            <a:r>
              <a:rPr lang="zh-CN" altLang="en-US" sz="2800" b="1" dirty="0">
                <a:latin typeface="Times New Roman" panose="02020603050405020304" pitchFamily="18" charset="0"/>
              </a:rPr>
              <a:t>.一个图形经过中心对称能与另一个图形重合，就说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这两个图形关于这个定点成中心对称.</a:t>
            </a:r>
          </a:p>
        </p:txBody>
      </p:sp>
      <p:sp>
        <p:nvSpPr>
          <p:cNvPr id="333827" name="AutoShape 3"/>
          <p:cNvSpPr>
            <a:spLocks noChangeArrowheads="1"/>
          </p:cNvSpPr>
          <p:nvPr/>
        </p:nvSpPr>
        <p:spPr bwMode="auto">
          <a:xfrm>
            <a:off x="3348038" y="3213100"/>
            <a:ext cx="5545137" cy="1368425"/>
          </a:xfrm>
          <a:prstGeom prst="wedgeEllipseCallout">
            <a:avLst>
              <a:gd name="adj1" fmla="val -59343"/>
              <a:gd name="adj2" fmla="val 27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中心对称是旋转变换的特殊情况，</a:t>
            </a:r>
          </a:p>
          <a:p>
            <a:pPr algn="ctr"/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成中心对称的两个图形是全等形.</a:t>
            </a:r>
          </a:p>
        </p:txBody>
      </p:sp>
      <p:pic>
        <p:nvPicPr>
          <p:cNvPr id="333828" name="Picture 2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BFE"/>
              </a:clrFrom>
              <a:clrTo>
                <a:srgbClr val="FFFB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3644900"/>
            <a:ext cx="8763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33829" name="Group 5"/>
          <p:cNvGrpSpPr/>
          <p:nvPr/>
        </p:nvGrpSpPr>
        <p:grpSpPr bwMode="auto">
          <a:xfrm>
            <a:off x="395288" y="-69850"/>
            <a:ext cx="6049962" cy="1089025"/>
            <a:chOff x="0" y="0"/>
            <a:chExt cx="1776" cy="544"/>
          </a:xfrm>
        </p:grpSpPr>
        <p:grpSp>
          <p:nvGrpSpPr>
            <p:cNvPr id="333830" name="Group 6"/>
            <p:cNvGrpSpPr/>
            <p:nvPr/>
          </p:nvGrpSpPr>
          <p:grpSpPr bwMode="auto">
            <a:xfrm>
              <a:off x="0" y="0"/>
              <a:ext cx="1680" cy="544"/>
              <a:chOff x="0" y="0"/>
              <a:chExt cx="4176" cy="550"/>
            </a:xfrm>
          </p:grpSpPr>
          <p:sp>
            <p:nvSpPr>
              <p:cNvPr id="333831" name="AutoShape 7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3832" name="Text Box 8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4128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333833" name="Picture 9" descr="打开书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02"/>
              <a:ext cx="3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3834" name="Text Box 10"/>
            <p:cNvSpPr txBox="1">
              <a:spLocks noChangeArrowheads="1"/>
            </p:cNvSpPr>
            <p:nvPr/>
          </p:nvSpPr>
          <p:spPr bwMode="auto">
            <a:xfrm>
              <a:off x="48" y="102"/>
              <a:ext cx="172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chemeClr val="folHlink"/>
                  </a:solidFill>
                  <a:latin typeface="黑体" panose="02010609060101010101" charset="-122"/>
                  <a:ea typeface="黑体" panose="02010609060101010101" charset="-122"/>
                </a:rPr>
                <a:t>    知 识        归纳    </a:t>
              </a:r>
            </a:p>
          </p:txBody>
        </p:sp>
      </p:grpSp>
      <p:grpSp>
        <p:nvGrpSpPr>
          <p:cNvPr id="333835" name="Group 11"/>
          <p:cNvGrpSpPr/>
          <p:nvPr/>
        </p:nvGrpSpPr>
        <p:grpSpPr bwMode="auto">
          <a:xfrm>
            <a:off x="2413000" y="4797425"/>
            <a:ext cx="3455988" cy="1547813"/>
            <a:chOff x="0" y="0"/>
            <a:chExt cx="2177" cy="975"/>
          </a:xfrm>
        </p:grpSpPr>
        <p:pic>
          <p:nvPicPr>
            <p:cNvPr id="333836" name="Picture 1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89" y="1"/>
              <a:ext cx="1088" cy="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33837" name="Picture 13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3" y="0"/>
              <a:ext cx="929" cy="8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3838" name="Text Box 14"/>
            <p:cNvSpPr txBox="1">
              <a:spLocks noChangeArrowheads="1"/>
            </p:cNvSpPr>
            <p:nvPr/>
          </p:nvSpPr>
          <p:spPr bwMode="auto">
            <a:xfrm>
              <a:off x="1452" y="744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9BC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3839" name="Text Box 15"/>
            <p:cNvSpPr txBox="1">
              <a:spLocks noChangeArrowheads="1"/>
            </p:cNvSpPr>
            <p:nvPr/>
          </p:nvSpPr>
          <p:spPr bwMode="auto">
            <a:xfrm>
              <a:off x="0" y="698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9BC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5868988" y="4725988"/>
            <a:ext cx="41767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OCD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和△</a:t>
            </a:r>
            <a:r>
              <a:rPr lang="en-US" altLang="zh-CN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OAB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关于</a:t>
            </a:r>
          </a:p>
          <a:p>
            <a:r>
              <a:rPr lang="zh-CN" alt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</a:t>
            </a:r>
            <a:r>
              <a:rPr lang="zh-CN" altLang="en-US" sz="2400" b="1">
                <a:latin typeface="Times New Roman" panose="02020603050405020304" pitchFamily="18" charset="0"/>
              </a:rPr>
              <a:t>对称，对称中心是</a:t>
            </a:r>
            <a:r>
              <a:rPr lang="zh-CN" altLang="en-US" sz="2400" b="1" u="sng">
                <a:latin typeface="Times New Roman" panose="02020603050405020304" pitchFamily="18" charset="0"/>
              </a:rPr>
              <a:t>                                 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</a:p>
          <a:p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ldLvl="0" animBg="1" autoUpdateAnimBg="0"/>
      <p:bldP spid="3338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2555875" y="404813"/>
            <a:ext cx="5976938" cy="1381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下图中△A</a:t>
            </a:r>
            <a:r>
              <a:rPr lang="zh-CN" altLang="en-US" sz="2800" b="1" dirty="0"/>
              <a:t>′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B′C′与△ABC关于点O是成中心对称的,你能从图中找到哪些等量关系?</a:t>
            </a:r>
          </a:p>
        </p:txBody>
      </p:sp>
      <p:sp>
        <p:nvSpPr>
          <p:cNvPr id="334851" name="WordArt 3"/>
          <p:cNvSpPr>
            <a:spLocks noChangeArrowheads="1" noChangeShapeType="1"/>
          </p:cNvSpPr>
          <p:nvPr/>
        </p:nvSpPr>
        <p:spPr bwMode="auto">
          <a:xfrm>
            <a:off x="323850" y="260350"/>
            <a:ext cx="180022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ln w="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探索</a:t>
            </a:r>
            <a:r>
              <a:rPr lang="en-US" altLang="zh-CN" sz="3600">
                <a:ln w="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>
              <a:ln w="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34852" name="Group 4"/>
          <p:cNvGrpSpPr/>
          <p:nvPr/>
        </p:nvGrpSpPr>
        <p:grpSpPr bwMode="auto">
          <a:xfrm rot="-884917">
            <a:off x="900113" y="1125538"/>
            <a:ext cx="6192837" cy="4235450"/>
            <a:chOff x="0" y="0"/>
            <a:chExt cx="4193" cy="3256"/>
          </a:xfrm>
        </p:grpSpPr>
        <p:grpSp>
          <p:nvGrpSpPr>
            <p:cNvPr id="334853" name="Group 5"/>
            <p:cNvGrpSpPr/>
            <p:nvPr/>
          </p:nvGrpSpPr>
          <p:grpSpPr bwMode="auto">
            <a:xfrm rot="10800000">
              <a:off x="3332" y="1452"/>
              <a:ext cx="544" cy="1452"/>
              <a:chOff x="0" y="0"/>
              <a:chExt cx="544" cy="1452"/>
            </a:xfrm>
          </p:grpSpPr>
          <p:sp>
            <p:nvSpPr>
              <p:cNvPr id="334854" name="Line 6"/>
              <p:cNvSpPr>
                <a:spLocks noChangeShapeType="1"/>
              </p:cNvSpPr>
              <p:nvPr/>
            </p:nvSpPr>
            <p:spPr bwMode="auto">
              <a:xfrm>
                <a:off x="544" y="0"/>
                <a:ext cx="0" cy="1452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4855" name="Line 7"/>
              <p:cNvSpPr>
                <a:spLocks noChangeShapeType="1"/>
              </p:cNvSpPr>
              <p:nvPr/>
            </p:nvSpPr>
            <p:spPr bwMode="auto">
              <a:xfrm flipH="1" flipV="1">
                <a:off x="0" y="1043"/>
                <a:ext cx="544" cy="409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4856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544" cy="104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34857" name="Group 9"/>
            <p:cNvGrpSpPr/>
            <p:nvPr/>
          </p:nvGrpSpPr>
          <p:grpSpPr bwMode="auto">
            <a:xfrm>
              <a:off x="319" y="363"/>
              <a:ext cx="3538" cy="2540"/>
              <a:chOff x="0" y="0"/>
              <a:chExt cx="3538" cy="2540"/>
            </a:xfrm>
          </p:grpSpPr>
          <p:grpSp>
            <p:nvGrpSpPr>
              <p:cNvPr id="334858" name="Group 10"/>
              <p:cNvGrpSpPr/>
              <p:nvPr/>
            </p:nvGrpSpPr>
            <p:grpSpPr bwMode="auto">
              <a:xfrm>
                <a:off x="0" y="0"/>
                <a:ext cx="544" cy="1452"/>
                <a:chOff x="0" y="0"/>
                <a:chExt cx="544" cy="1452"/>
              </a:xfrm>
            </p:grpSpPr>
            <p:sp>
              <p:nvSpPr>
                <p:cNvPr id="334859" name="Line 11"/>
                <p:cNvSpPr>
                  <a:spLocks noChangeShapeType="1"/>
                </p:cNvSpPr>
                <p:nvPr/>
              </p:nvSpPr>
              <p:spPr bwMode="auto">
                <a:xfrm>
                  <a:off x="544" y="0"/>
                  <a:ext cx="0" cy="1452"/>
                </a:xfrm>
                <a:prstGeom prst="line">
                  <a:avLst/>
                </a:prstGeom>
                <a:noFill/>
                <a:ln w="57150">
                  <a:solidFill>
                    <a:srgbClr val="0E0C0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4860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0" y="1043"/>
                  <a:ext cx="544" cy="409"/>
                </a:xfrm>
                <a:prstGeom prst="line">
                  <a:avLst/>
                </a:prstGeom>
                <a:noFill/>
                <a:ln w="57150">
                  <a:solidFill>
                    <a:srgbClr val="0E0C0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486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544" cy="1043"/>
                </a:xfrm>
                <a:prstGeom prst="line">
                  <a:avLst/>
                </a:prstGeom>
                <a:noFill/>
                <a:ln w="57150">
                  <a:solidFill>
                    <a:srgbClr val="0E0C0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34862" name="Group 14"/>
              <p:cNvGrpSpPr/>
              <p:nvPr/>
            </p:nvGrpSpPr>
            <p:grpSpPr bwMode="auto">
              <a:xfrm>
                <a:off x="0" y="0"/>
                <a:ext cx="3538" cy="2540"/>
                <a:chOff x="0" y="0"/>
                <a:chExt cx="3538" cy="2540"/>
              </a:xfrm>
            </p:grpSpPr>
            <p:sp>
              <p:nvSpPr>
                <p:cNvPr id="334863" name="Oval 15"/>
                <p:cNvSpPr>
                  <a:spLocks noChangeArrowheads="1"/>
                </p:cNvSpPr>
                <p:nvPr/>
              </p:nvSpPr>
              <p:spPr bwMode="auto">
                <a:xfrm>
                  <a:off x="1723" y="1247"/>
                  <a:ext cx="68" cy="68"/>
                </a:xfrm>
                <a:prstGeom prst="ellipse">
                  <a:avLst/>
                </a:prstGeom>
                <a:solidFill>
                  <a:schemeClr val="tx1"/>
                </a:solidFill>
                <a:ln w="57150">
                  <a:solidFill>
                    <a:srgbClr val="FFFF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4864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544" y="1089"/>
                  <a:ext cx="2450" cy="362"/>
                </a:xfrm>
                <a:prstGeom prst="line">
                  <a:avLst/>
                </a:prstGeom>
                <a:noFill/>
                <a:ln w="57150">
                  <a:solidFill>
                    <a:srgbClr val="0E0C02"/>
                  </a:solidFill>
                  <a:prstDash val="dash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4865" name="Line 17"/>
                <p:cNvSpPr>
                  <a:spLocks noChangeShapeType="1"/>
                </p:cNvSpPr>
                <p:nvPr/>
              </p:nvSpPr>
              <p:spPr bwMode="auto">
                <a:xfrm>
                  <a:off x="544" y="0"/>
                  <a:ext cx="2449" cy="2540"/>
                </a:xfrm>
                <a:prstGeom prst="line">
                  <a:avLst/>
                </a:prstGeom>
                <a:noFill/>
                <a:ln w="57150">
                  <a:solidFill>
                    <a:srgbClr val="0E0C02"/>
                  </a:solidFill>
                  <a:prstDash val="dash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4866" name="Line 18"/>
                <p:cNvSpPr>
                  <a:spLocks noChangeShapeType="1"/>
                </p:cNvSpPr>
                <p:nvPr/>
              </p:nvSpPr>
              <p:spPr bwMode="auto">
                <a:xfrm>
                  <a:off x="0" y="1043"/>
                  <a:ext cx="3538" cy="454"/>
                </a:xfrm>
                <a:prstGeom prst="line">
                  <a:avLst/>
                </a:prstGeom>
                <a:noFill/>
                <a:ln w="57150">
                  <a:solidFill>
                    <a:srgbClr val="0E0C02"/>
                  </a:solidFill>
                  <a:prstDash val="dash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34867" name="Text Box 19"/>
            <p:cNvSpPr txBox="1">
              <a:spLocks noChangeArrowheads="1"/>
            </p:cNvSpPr>
            <p:nvPr/>
          </p:nvSpPr>
          <p:spPr bwMode="auto">
            <a:xfrm>
              <a:off x="3311" y="2763"/>
              <a:ext cx="454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</a:rPr>
                <a:t>A’</a:t>
              </a:r>
            </a:p>
          </p:txBody>
        </p:sp>
        <p:sp>
          <p:nvSpPr>
            <p:cNvPr id="334868" name="Text Box 20"/>
            <p:cNvSpPr txBox="1">
              <a:spLocks noChangeArrowheads="1"/>
            </p:cNvSpPr>
            <p:nvPr/>
          </p:nvSpPr>
          <p:spPr bwMode="auto">
            <a:xfrm>
              <a:off x="3739" y="1634"/>
              <a:ext cx="454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</a:rPr>
                <a:t>B’</a:t>
              </a:r>
            </a:p>
          </p:txBody>
        </p:sp>
        <p:sp>
          <p:nvSpPr>
            <p:cNvPr id="334869" name="Text Box 21"/>
            <p:cNvSpPr txBox="1">
              <a:spLocks noChangeArrowheads="1"/>
            </p:cNvSpPr>
            <p:nvPr/>
          </p:nvSpPr>
          <p:spPr bwMode="auto">
            <a:xfrm>
              <a:off x="3136" y="1042"/>
              <a:ext cx="454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</a:rPr>
                <a:t>C’</a:t>
              </a:r>
            </a:p>
          </p:txBody>
        </p:sp>
        <p:sp>
          <p:nvSpPr>
            <p:cNvPr id="334870" name="Text Box 22"/>
            <p:cNvSpPr txBox="1">
              <a:spLocks noChangeArrowheads="1"/>
            </p:cNvSpPr>
            <p:nvPr/>
          </p:nvSpPr>
          <p:spPr bwMode="auto">
            <a:xfrm>
              <a:off x="635" y="0"/>
              <a:ext cx="454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334871" name="Text Box 23"/>
            <p:cNvSpPr txBox="1">
              <a:spLocks noChangeArrowheads="1"/>
            </p:cNvSpPr>
            <p:nvPr/>
          </p:nvSpPr>
          <p:spPr bwMode="auto">
            <a:xfrm>
              <a:off x="0" y="1193"/>
              <a:ext cx="453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334872" name="Text Box 24"/>
            <p:cNvSpPr txBox="1">
              <a:spLocks noChangeArrowheads="1"/>
            </p:cNvSpPr>
            <p:nvPr/>
          </p:nvSpPr>
          <p:spPr bwMode="auto">
            <a:xfrm>
              <a:off x="635" y="1703"/>
              <a:ext cx="454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334873" name="Text Box 25"/>
            <p:cNvSpPr txBox="1">
              <a:spLocks noChangeArrowheads="1"/>
            </p:cNvSpPr>
            <p:nvPr/>
          </p:nvSpPr>
          <p:spPr bwMode="auto">
            <a:xfrm>
              <a:off x="1827" y="1574"/>
              <a:ext cx="454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3333FF"/>
                  </a:solidFill>
                </a:rPr>
                <a:t>O</a:t>
              </a:r>
            </a:p>
          </p:txBody>
        </p:sp>
      </p:grpSp>
      <p:sp>
        <p:nvSpPr>
          <p:cNvPr id="334874" name="Text Box 26"/>
          <p:cNvSpPr txBox="1">
            <a:spLocks noChangeArrowheads="1"/>
          </p:cNvSpPr>
          <p:nvPr/>
        </p:nvSpPr>
        <p:spPr bwMode="auto">
          <a:xfrm>
            <a:off x="684213" y="4797425"/>
            <a:ext cx="7272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C507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(1)OA=OA′</a:t>
            </a:r>
            <a:r>
              <a:rPr lang="zh-CN" altLang="en-US" sz="2800" b="1">
                <a:solidFill>
                  <a:srgbClr val="C507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CN" sz="2800" b="1">
                <a:solidFill>
                  <a:srgbClr val="C507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OB=OB′</a:t>
            </a:r>
            <a:r>
              <a:rPr lang="zh-CN" altLang="en-US" sz="2800" b="1">
                <a:solidFill>
                  <a:srgbClr val="C507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 </a:t>
            </a:r>
            <a:r>
              <a:rPr lang="en-US" altLang="zh-CN" sz="2800" b="1">
                <a:solidFill>
                  <a:srgbClr val="C507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OC=OC′</a:t>
            </a:r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827088" y="5445125"/>
            <a:ext cx="7705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）△</a:t>
            </a:r>
            <a:r>
              <a:rPr lang="en-US" altLang="zh-CN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ABC≌△A′B′C′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4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4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/>
          <p:cNvSpPr txBox="1">
            <a:spLocks noChangeArrowheads="1"/>
          </p:cNvSpPr>
          <p:nvPr/>
        </p:nvSpPr>
        <p:spPr bwMode="auto">
          <a:xfrm>
            <a:off x="179388" y="1270000"/>
            <a:ext cx="871378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中心对称的性质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BE270E"/>
                </a:solidFill>
                <a:latin typeface="Times New Roman" panose="02020603050405020304" pitchFamily="18" charset="0"/>
              </a:rPr>
              <a:t>   （1）成中心对称的两个图形中，对应点的连线经过对称中心，且被对称中心平分.</a:t>
            </a:r>
          </a:p>
          <a:p>
            <a:pPr>
              <a:spcBef>
                <a:spcPct val="50000"/>
              </a:spcBef>
            </a:pPr>
            <a:endParaRPr lang="zh-CN" altLang="en-US" sz="3600" b="1" dirty="0">
              <a:solidFill>
                <a:srgbClr val="BE270E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5875" name="Text Box 3"/>
          <p:cNvSpPr txBox="1">
            <a:spLocks noChangeArrowheads="1"/>
          </p:cNvSpPr>
          <p:nvPr/>
        </p:nvSpPr>
        <p:spPr bwMode="auto">
          <a:xfrm>
            <a:off x="32385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</a:rPr>
              <a:t>）</a:t>
            </a:r>
            <a:r>
              <a:rPr lang="zh-CN" altLang="en-US" sz="3600" b="1" dirty="0">
                <a:solidFill>
                  <a:schemeClr val="accent2"/>
                </a:solidFill>
              </a:rPr>
              <a:t>关于中心对称的两个图形是全等图形。</a:t>
            </a:r>
            <a:endParaRPr lang="zh-CN" altLang="en-US" sz="3600" dirty="0"/>
          </a:p>
        </p:txBody>
      </p:sp>
      <p:sp>
        <p:nvSpPr>
          <p:cNvPr id="335876" name="AutoShape 2"/>
          <p:cNvSpPr>
            <a:spLocks noChangeArrowheads="1"/>
          </p:cNvSpPr>
          <p:nvPr/>
        </p:nvSpPr>
        <p:spPr bwMode="auto">
          <a:xfrm>
            <a:off x="2844800" y="333375"/>
            <a:ext cx="2819400" cy="1006475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归纳与总结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58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4" grpId="0" autoUpdateAnimBg="0"/>
      <p:bldP spid="3358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Line 2"/>
          <p:cNvSpPr>
            <a:spLocks noChangeShapeType="1"/>
          </p:cNvSpPr>
          <p:nvPr/>
        </p:nvSpPr>
        <p:spPr bwMode="auto">
          <a:xfrm flipV="1">
            <a:off x="4137025" y="4894263"/>
            <a:ext cx="6096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 flipV="1">
            <a:off x="2384425" y="4894263"/>
            <a:ext cx="6096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6900" name="Text Box 4"/>
          <p:cNvSpPr txBox="1">
            <a:spLocks noChangeArrowheads="1"/>
          </p:cNvSpPr>
          <p:nvPr/>
        </p:nvSpPr>
        <p:spPr bwMode="auto">
          <a:xfrm>
            <a:off x="2765425" y="45132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36901" name="Text Box 5"/>
          <p:cNvSpPr txBox="1">
            <a:spLocks noChangeArrowheads="1"/>
          </p:cNvSpPr>
          <p:nvPr/>
        </p:nvSpPr>
        <p:spPr bwMode="auto">
          <a:xfrm>
            <a:off x="3832225" y="573246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A′</a:t>
            </a:r>
          </a:p>
        </p:txBody>
      </p:sp>
      <p:sp>
        <p:nvSpPr>
          <p:cNvPr id="336902" name="Text Box 6"/>
          <p:cNvSpPr txBox="1">
            <a:spLocks noChangeArrowheads="1"/>
          </p:cNvSpPr>
          <p:nvPr/>
        </p:nvSpPr>
        <p:spPr bwMode="auto">
          <a:xfrm>
            <a:off x="4594225" y="443706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B′</a:t>
            </a:r>
          </a:p>
        </p:txBody>
      </p:sp>
      <p:sp>
        <p:nvSpPr>
          <p:cNvPr id="336903" name="Text Box 7"/>
          <p:cNvSpPr txBox="1">
            <a:spLocks noChangeArrowheads="1"/>
          </p:cNvSpPr>
          <p:nvPr/>
        </p:nvSpPr>
        <p:spPr bwMode="auto">
          <a:xfrm>
            <a:off x="2079625" y="58086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 flipV="1">
            <a:off x="2384425" y="4741863"/>
            <a:ext cx="2895600" cy="99060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>
            <a:off x="2994025" y="4894263"/>
            <a:ext cx="1905000" cy="144780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3451225" y="48180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36907" name="Rectangle 11"/>
          <p:cNvSpPr>
            <a:spLocks noGrp="1" noChangeArrowheads="1"/>
          </p:cNvSpPr>
          <p:nvPr>
            <p:ph idx="1"/>
          </p:nvPr>
        </p:nvSpPr>
        <p:spPr>
          <a:xfrm>
            <a:off x="250825" y="3357563"/>
            <a:ext cx="7772400" cy="5762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/>
              <a:t>  </a:t>
            </a:r>
            <a:r>
              <a:rPr lang="en-US" altLang="zh-CN" b="1" dirty="0"/>
              <a:t>2</a:t>
            </a:r>
            <a:r>
              <a:rPr lang="zh-CN" altLang="en-US" b="1" dirty="0"/>
              <a:t>、线段的中心对称线段的作法</a:t>
            </a:r>
          </a:p>
        </p:txBody>
      </p:sp>
      <p:sp>
        <p:nvSpPr>
          <p:cNvPr id="336908" name="Oval 12"/>
          <p:cNvSpPr>
            <a:spLocks noChangeArrowheads="1"/>
          </p:cNvSpPr>
          <p:nvPr/>
        </p:nvSpPr>
        <p:spPr bwMode="auto">
          <a:xfrm>
            <a:off x="4086225" y="57324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09" name="Oval 13"/>
          <p:cNvSpPr>
            <a:spLocks noChangeArrowheads="1"/>
          </p:cNvSpPr>
          <p:nvPr/>
        </p:nvSpPr>
        <p:spPr bwMode="auto">
          <a:xfrm>
            <a:off x="4683125" y="48942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0" name="Arc 14"/>
          <p:cNvSpPr/>
          <p:nvPr/>
        </p:nvSpPr>
        <p:spPr bwMode="auto">
          <a:xfrm>
            <a:off x="3552825" y="5287963"/>
            <a:ext cx="679450" cy="8080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363 w 21363"/>
              <a:gd name="T1" fmla="*/ 3189 h 19960"/>
              <a:gd name="T2" fmla="*/ 8255 w 21363"/>
              <a:gd name="T3" fmla="*/ 19960 h 19960"/>
              <a:gd name="T4" fmla="*/ 0 w 21363"/>
              <a:gd name="T5" fmla="*/ 0 h 19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63" h="19960" fill="none" extrusionOk="0">
                <a:moveTo>
                  <a:pt x="21363" y="3189"/>
                </a:moveTo>
                <a:cubicBezTo>
                  <a:pt x="20243" y="10693"/>
                  <a:pt x="15267" y="17060"/>
                  <a:pt x="8255" y="19960"/>
                </a:cubicBezTo>
              </a:path>
              <a:path w="21363" h="19960" stroke="0" extrusionOk="0">
                <a:moveTo>
                  <a:pt x="21363" y="3189"/>
                </a:moveTo>
                <a:cubicBezTo>
                  <a:pt x="20243" y="10693"/>
                  <a:pt x="15267" y="17060"/>
                  <a:pt x="8255" y="19960"/>
                </a:cubicBez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1" name="Arc 15"/>
          <p:cNvSpPr/>
          <p:nvPr/>
        </p:nvSpPr>
        <p:spPr bwMode="auto">
          <a:xfrm>
            <a:off x="3686175" y="4441825"/>
            <a:ext cx="1141413" cy="1160463"/>
          </a:xfrm>
          <a:custGeom>
            <a:avLst/>
            <a:gdLst>
              <a:gd name="G0" fmla="+- 0 0 0"/>
              <a:gd name="G1" fmla="+- 17968 0 0"/>
              <a:gd name="G2" fmla="+- 21600 0 0"/>
              <a:gd name="T0" fmla="*/ 11989 w 21600"/>
              <a:gd name="T1" fmla="*/ 0 h 23488"/>
              <a:gd name="T2" fmla="*/ 20883 w 21600"/>
              <a:gd name="T3" fmla="*/ 23488 h 23488"/>
              <a:gd name="T4" fmla="*/ 0 w 21600"/>
              <a:gd name="T5" fmla="*/ 17968 h 2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488" fill="none" extrusionOk="0">
                <a:moveTo>
                  <a:pt x="11988" y="0"/>
                </a:moveTo>
                <a:cubicBezTo>
                  <a:pt x="17993" y="4007"/>
                  <a:pt x="21600" y="10749"/>
                  <a:pt x="21600" y="17968"/>
                </a:cubicBezTo>
                <a:cubicBezTo>
                  <a:pt x="21600" y="19831"/>
                  <a:pt x="21358" y="21686"/>
                  <a:pt x="20882" y="23487"/>
                </a:cubicBezTo>
              </a:path>
              <a:path w="21600" h="23488" stroke="0" extrusionOk="0">
                <a:moveTo>
                  <a:pt x="11988" y="0"/>
                </a:moveTo>
                <a:cubicBezTo>
                  <a:pt x="17993" y="4007"/>
                  <a:pt x="21600" y="10749"/>
                  <a:pt x="21600" y="17968"/>
                </a:cubicBezTo>
                <a:cubicBezTo>
                  <a:pt x="21600" y="19831"/>
                  <a:pt x="21358" y="21686"/>
                  <a:pt x="20882" y="23487"/>
                </a:cubicBezTo>
                <a:lnTo>
                  <a:pt x="0" y="1796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2" name="Oval 16"/>
          <p:cNvSpPr>
            <a:spLocks noChangeArrowheads="1"/>
          </p:cNvSpPr>
          <p:nvPr/>
        </p:nvSpPr>
        <p:spPr bwMode="auto">
          <a:xfrm>
            <a:off x="3527425" y="528796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3" name="Line 17"/>
          <p:cNvSpPr>
            <a:spLocks noChangeShapeType="1"/>
          </p:cNvSpPr>
          <p:nvPr/>
        </p:nvSpPr>
        <p:spPr bwMode="auto">
          <a:xfrm>
            <a:off x="1835150" y="2946400"/>
            <a:ext cx="2125663" cy="1588"/>
          </a:xfrm>
          <a:prstGeom prst="line">
            <a:avLst/>
          </a:prstGeom>
          <a:noFill/>
          <a:ln w="444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6914" name="Oval 18"/>
          <p:cNvSpPr>
            <a:spLocks noChangeArrowheads="1"/>
          </p:cNvSpPr>
          <p:nvPr/>
        </p:nvSpPr>
        <p:spPr bwMode="auto">
          <a:xfrm>
            <a:off x="1814513" y="2908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5" name="Oval 19"/>
          <p:cNvSpPr>
            <a:spLocks noChangeArrowheads="1"/>
          </p:cNvSpPr>
          <p:nvPr/>
        </p:nvSpPr>
        <p:spPr bwMode="auto">
          <a:xfrm>
            <a:off x="3871913" y="2908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6" name="Oval 20"/>
          <p:cNvSpPr>
            <a:spLocks noChangeArrowheads="1"/>
          </p:cNvSpPr>
          <p:nvPr/>
        </p:nvSpPr>
        <p:spPr bwMode="auto">
          <a:xfrm>
            <a:off x="2805113" y="2908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1662113" y="25273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36918" name="Text Box 22"/>
          <p:cNvSpPr txBox="1">
            <a:spLocks noChangeArrowheads="1"/>
          </p:cNvSpPr>
          <p:nvPr/>
        </p:nvSpPr>
        <p:spPr bwMode="auto">
          <a:xfrm>
            <a:off x="2627313" y="24511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3795713" y="25273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A′</a:t>
            </a:r>
          </a:p>
        </p:txBody>
      </p:sp>
      <p:sp>
        <p:nvSpPr>
          <p:cNvPr id="336920" name="Rectangle 24"/>
          <p:cNvSpPr>
            <a:spLocks noChangeArrowheads="1"/>
          </p:cNvSpPr>
          <p:nvPr/>
        </p:nvSpPr>
        <p:spPr bwMode="auto">
          <a:xfrm>
            <a:off x="250825" y="1082675"/>
            <a:ext cx="7772400" cy="69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、点的中心对称点的作法</a:t>
            </a:r>
          </a:p>
        </p:txBody>
      </p:sp>
      <p:sp>
        <p:nvSpPr>
          <p:cNvPr id="336921" name="Arc 25"/>
          <p:cNvSpPr/>
          <p:nvPr/>
        </p:nvSpPr>
        <p:spPr bwMode="auto">
          <a:xfrm>
            <a:off x="2881313" y="2374900"/>
            <a:ext cx="1028700" cy="1054100"/>
          </a:xfrm>
          <a:custGeom>
            <a:avLst/>
            <a:gdLst>
              <a:gd name="G0" fmla="+- 0 0 0"/>
              <a:gd name="G1" fmla="+- 14235 0 0"/>
              <a:gd name="G2" fmla="+- 21600 0 0"/>
              <a:gd name="T0" fmla="*/ 16246 w 21600"/>
              <a:gd name="T1" fmla="*/ 0 h 23923"/>
              <a:gd name="T2" fmla="*/ 19305 w 21600"/>
              <a:gd name="T3" fmla="*/ 23923 h 23923"/>
              <a:gd name="T4" fmla="*/ 0 w 21600"/>
              <a:gd name="T5" fmla="*/ 14235 h 23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23" fill="none" extrusionOk="0">
                <a:moveTo>
                  <a:pt x="16245" y="0"/>
                </a:moveTo>
                <a:cubicBezTo>
                  <a:pt x="19697" y="3939"/>
                  <a:pt x="21600" y="8997"/>
                  <a:pt x="21600" y="14235"/>
                </a:cubicBezTo>
                <a:cubicBezTo>
                  <a:pt x="21600" y="17599"/>
                  <a:pt x="20814" y="20916"/>
                  <a:pt x="19305" y="23923"/>
                </a:cubicBezTo>
              </a:path>
              <a:path w="21600" h="23923" stroke="0" extrusionOk="0">
                <a:moveTo>
                  <a:pt x="16245" y="0"/>
                </a:moveTo>
                <a:cubicBezTo>
                  <a:pt x="19697" y="3939"/>
                  <a:pt x="21600" y="8997"/>
                  <a:pt x="21600" y="14235"/>
                </a:cubicBezTo>
                <a:cubicBezTo>
                  <a:pt x="21600" y="17599"/>
                  <a:pt x="20814" y="20916"/>
                  <a:pt x="19305" y="23923"/>
                </a:cubicBezTo>
                <a:lnTo>
                  <a:pt x="0" y="1423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22" name="Text Box 26"/>
          <p:cNvSpPr txBox="1">
            <a:spLocks noChangeArrowheads="1"/>
          </p:cNvSpPr>
          <p:nvPr/>
        </p:nvSpPr>
        <p:spPr bwMode="auto">
          <a:xfrm>
            <a:off x="539750" y="188913"/>
            <a:ext cx="41767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755650" y="1658938"/>
            <a:ext cx="785018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以点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为对称中心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作出点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的对称点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A′;</a:t>
            </a:r>
          </a:p>
          <a:p>
            <a:endParaRPr lang="en-US" altLang="zh-CN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468313" y="3933825"/>
            <a:ext cx="8496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以点</a:t>
            </a:r>
            <a:r>
              <a:rPr lang="en-US" altLang="zh-CN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zh-CN" alt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为对称中心</a:t>
            </a:r>
            <a:r>
              <a:rPr lang="en-US" altLang="zh-CN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zh-CN" alt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作出线段</a:t>
            </a:r>
            <a:r>
              <a:rPr lang="en-US" altLang="zh-CN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r>
              <a:rPr lang="zh-CN" alt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的对称线段点</a:t>
            </a:r>
            <a:r>
              <a:rPr lang="en-US" altLang="zh-CN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A′B</a:t>
            </a:r>
            <a:r>
              <a:rPr lang="en-US" altLang="zh-CN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′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endParaRPr lang="en-US" altLang="zh-CN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6925" name="Text Box 29"/>
          <p:cNvSpPr txBox="1">
            <a:spLocks noChangeArrowheads="1"/>
          </p:cNvSpPr>
          <p:nvPr/>
        </p:nvSpPr>
        <p:spPr bwMode="auto">
          <a:xfrm>
            <a:off x="4932363" y="2809875"/>
            <a:ext cx="3298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A′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即为所求的点</a:t>
            </a:r>
          </a:p>
        </p:txBody>
      </p:sp>
      <p:grpSp>
        <p:nvGrpSpPr>
          <p:cNvPr id="336926" name="Group 30"/>
          <p:cNvGrpSpPr/>
          <p:nvPr/>
        </p:nvGrpSpPr>
        <p:grpSpPr bwMode="auto">
          <a:xfrm>
            <a:off x="684213" y="214313"/>
            <a:ext cx="6205194" cy="715963"/>
            <a:chOff x="0" y="16"/>
            <a:chExt cx="3015" cy="451"/>
          </a:xfrm>
        </p:grpSpPr>
        <p:sp>
          <p:nvSpPr>
            <p:cNvPr id="336927" name="Text Box 31"/>
            <p:cNvSpPr txBox="1">
              <a:spLocks noChangeArrowheads="1"/>
            </p:cNvSpPr>
            <p:nvPr/>
          </p:nvSpPr>
          <p:spPr bwMode="auto">
            <a:xfrm>
              <a:off x="636" y="25"/>
              <a:ext cx="23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b="1" dirty="0">
                  <a:solidFill>
                    <a:srgbClr val="0033CC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简单的中心对称作图</a:t>
              </a:r>
              <a:r>
                <a:rPr lang="zh-CN" altLang="en-US" sz="4000" b="1" u="sng" dirty="0">
                  <a:solidFill>
                    <a:srgbClr val="0033CC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</a:p>
          </p:txBody>
        </p:sp>
        <p:pic>
          <p:nvPicPr>
            <p:cNvPr id="336928" name="Picture 32" descr="地球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6"/>
              <a:ext cx="4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3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6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3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3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3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 animBg="1"/>
      <p:bldP spid="336899" grpId="0" animBg="1"/>
      <p:bldP spid="336901" grpId="0" autoUpdateAnimBg="0"/>
      <p:bldP spid="336902" grpId="0" autoUpdateAnimBg="0"/>
      <p:bldP spid="336904" grpId="0" animBg="1"/>
      <p:bldP spid="336905" grpId="0" animBg="1"/>
      <p:bldP spid="336907" grpId="0" build="p" autoUpdateAnimBg="0"/>
      <p:bldP spid="336908" grpId="0" animBg="1"/>
      <p:bldP spid="336909" grpId="0" animBg="1"/>
      <p:bldP spid="336910" grpId="0" animBg="1"/>
      <p:bldP spid="336911" grpId="0" animBg="1"/>
      <p:bldP spid="336913" grpId="0" animBg="1"/>
      <p:bldP spid="336915" grpId="0" animBg="1"/>
      <p:bldP spid="336919" grpId="0" autoUpdateAnimBg="0"/>
      <p:bldP spid="336920" grpId="0" autoUpdateAnimBg="0"/>
      <p:bldP spid="336921" grpId="0" animBg="1"/>
      <p:bldP spid="336923" grpId="0" autoUpdateAnimBg="0"/>
      <p:bldP spid="336924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1315</Words>
  <Application>Microsoft Office PowerPoint</Application>
  <PresentationFormat>全屏显示(4:3)</PresentationFormat>
  <Paragraphs>215</Paragraphs>
  <Slides>21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41" baseType="lpstr">
      <vt:lpstr>EU-BX</vt:lpstr>
      <vt:lpstr>汉仪大黑简</vt:lpstr>
      <vt:lpstr>黑体</vt:lpstr>
      <vt:lpstr>华文行楷</vt:lpstr>
      <vt:lpstr>华文新魏</vt:lpstr>
      <vt:lpstr>华文中宋</vt:lpstr>
      <vt:lpstr>楷体_GB2312</vt:lpstr>
      <vt:lpstr>隶书</vt:lpstr>
      <vt:lpstr>宋体</vt:lpstr>
      <vt:lpstr>微软雅黑</vt:lpstr>
      <vt:lpstr>幼圆</vt:lpstr>
      <vt:lpstr>Arial</vt:lpstr>
      <vt:lpstr>Arial Black</vt:lpstr>
      <vt:lpstr>Calibri</vt:lpstr>
      <vt:lpstr>Tahoma</vt:lpstr>
      <vt:lpstr>Times New Roman</vt:lpstr>
      <vt:lpstr>Verdana</vt:lpstr>
      <vt:lpstr>Wingdings</vt:lpstr>
      <vt:lpstr>WWW.2PPT.COM</vt:lpstr>
      <vt:lpstr>公式</vt:lpstr>
      <vt:lpstr>图形的中心对称</vt:lpstr>
      <vt:lpstr>两个图形                。</vt:lpstr>
      <vt:lpstr>PowerPoint 演示文稿</vt:lpstr>
      <vt:lpstr>旋转的定义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中考突破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2022-01-05T01:32:30Z</dcterms:created>
  <dcterms:modified xsi:type="dcterms:W3CDTF">2023-01-16T19:21:16Z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64985FE16E6E48659B977CE3AF450122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