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333" r:id="rId3"/>
    <p:sldId id="334" r:id="rId4"/>
    <p:sldId id="364" r:id="rId5"/>
    <p:sldId id="365" r:id="rId6"/>
    <p:sldId id="366" r:id="rId7"/>
    <p:sldId id="367" r:id="rId8"/>
    <p:sldId id="368" r:id="rId9"/>
    <p:sldId id="369" r:id="rId10"/>
    <p:sldId id="363" r:id="rId11"/>
    <p:sldId id="370" r:id="rId12"/>
    <p:sldId id="335" r:id="rId13"/>
    <p:sldId id="285" r:id="rId14"/>
    <p:sldId id="371" r:id="rId15"/>
    <p:sldId id="287" r:id="rId16"/>
    <p:sldId id="293" r:id="rId17"/>
    <p:sldId id="358" r:id="rId18"/>
    <p:sldId id="352" r:id="rId19"/>
    <p:sldId id="286" r:id="rId20"/>
    <p:sldId id="372" r:id="rId21"/>
    <p:sldId id="373" r:id="rId22"/>
    <p:sldId id="374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FF"/>
    <a:srgbClr val="FFCCCC"/>
    <a:srgbClr val="FFFFCC"/>
    <a:srgbClr val="FFFF99"/>
    <a:srgbClr val="CC0066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9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28239-6F79-45BC-99E9-BD8392D34A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E8F3-7073-4F32-B708-BC3944052E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E8F3-7073-4F32-B708-BC3944052EF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E8F3-7073-4F32-B708-BC3944052E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5516-A177-4268-AA65-2464621641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DDCCF-5D39-4123-9410-C355248CD2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A94EE-0DB5-4115-9449-0F94D272C8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A113-02FC-4E4E-AAA8-F866905A43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5516-A177-4268-AA65-2464621641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A2F9-68BE-4724-BCB7-CF9A6020E7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C08D7-083B-4A75-9D9A-0AA252DDDE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A584-F863-4BDE-B1DD-A6A456D555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CA376-D919-4070-BB23-C37A1CD461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580E-C7F0-471D-A9B3-47CC6C0973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BC96E-27EF-4166-ABA4-46B65887C9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6CDA-B636-49AF-901D-D5B304BE98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EA48652-E5D1-4B64-A44E-283A8665625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ertong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9236">
            <a:off x="380044" y="15827"/>
            <a:ext cx="1548461" cy="24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611560" y="2636912"/>
            <a:ext cx="8137525" cy="1075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Unit 12 </a:t>
            </a: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Put </a:t>
            </a:r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it on the desk</a:t>
            </a: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51723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b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773238"/>
            <a:ext cx="76200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>
                <a:latin typeface="Comic Sans MS" panose="030F0702030302020204" pitchFamily="66" charset="0"/>
              </a:rPr>
              <a:t>It’s a </a:t>
            </a:r>
            <a:r>
              <a:rPr lang="en-US" altLang="zh-CN" sz="6000" b="1" u="sng">
                <a:latin typeface="Comic Sans MS" panose="030F0702030302020204" pitchFamily="66" charset="0"/>
              </a:rPr>
              <a:t>b</a:t>
            </a:r>
            <a:r>
              <a:rPr lang="en-US" altLang="zh-CN" sz="6000" b="1" u="sng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6000" b="1" u="sng">
                <a:latin typeface="Comic Sans MS" panose="030F0702030302020204" pitchFamily="66" charset="0"/>
              </a:rPr>
              <a:t>d</a:t>
            </a:r>
            <a:r>
              <a:rPr lang="en-US" altLang="zh-CN" sz="60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9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b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84313"/>
            <a:ext cx="76200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Put the bear 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4800" b="1">
                <a:latin typeface="Comic Sans MS" panose="030F0702030302020204" pitchFamily="66" charset="0"/>
              </a:rPr>
              <a:t> the bed.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6677" name="Picture 5" descr="bear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554469">
            <a:off x="7451725" y="4868863"/>
            <a:ext cx="1104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-0.11722 C -0.06736 -0.1711 -0.06354 -0.16786 -0.07847 -0.20185 C -0.079 -0.20532 -0.079 -0.20925 -0.08004 -0.21248 C -0.08056 -0.21433 -0.08282 -0.2148 -0.08334 -0.21665 C -0.0915 -0.24162 -0.07743 -0.21387 -0.08959 -0.23561 C -0.09219 -0.24994 -0.08959 -0.24208 -0.1007 -0.25688 C -0.10243 -0.25919 -0.10243 -0.26289 -0.104 -0.2652 C -0.10834 -0.27191 -0.12448 -0.28139 -0.13091 -0.28416 C -0.14722 -0.30058 -0.16684 -0.30543 -0.18646 -0.31168 C -0.19202 -0.31954 -0.19948 -0.32023 -0.20712 -0.32231 C -0.21181 -0.32647 -0.2165 -0.32717 -0.22136 -0.33087 C -0.22639 -0.33457 -0.23004 -0.34196 -0.23559 -0.34335 C -0.24879 -0.34659 -0.24202 -0.34497 -0.25625 -0.34774 C -0.26962 -0.35352 -0.27743 -0.35445 -0.29288 -0.35607 C -0.31268 -0.36485 -0.35695 -0.36162 -0.37535 -0.36254 C -0.39549 -0.36786 -0.36736 -0.36092 -0.40556 -0.3667 C -0.41198 -0.36763 -0.42448 -0.37087 -0.42448 -0.37087 C -0.44861 -0.36971 -0.48091 -0.37318 -0.50556 -0.36254 C -0.50955 -0.35699 -0.51268 -0.35422 -0.51823 -0.35191 C -0.52275 -0.34798 -0.5316 -0.33757 -0.53733 -0.33503 C -0.54045 -0.33364 -0.5467 -0.33087 -0.5467 -0.33087 C -0.54775 -0.32948 -0.55 -0.32647 -0.55 -0.32647 " pathEditMode="relative" ptsTypes="fffffffffffffffffffffA">
                                      <p:cBhvr>
                                        <p:cTn id="12" dur="2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 descr="bo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336675"/>
            <a:ext cx="7339012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051050" y="404813"/>
            <a:ext cx="5976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It’s a </a:t>
            </a:r>
            <a:r>
              <a:rPr lang="en-US" altLang="zh-CN" sz="5400" b="1" u="sng">
                <a:latin typeface="Comic Sans MS" panose="030F0702030302020204" pitchFamily="66" charset="0"/>
              </a:rPr>
              <a:t>b</a:t>
            </a:r>
            <a:r>
              <a:rPr lang="en-US" altLang="zh-CN" sz="5400" b="1" u="sng">
                <a:solidFill>
                  <a:srgbClr val="FF0000"/>
                </a:solidFill>
                <a:latin typeface="Comic Sans MS" panose="030F0702030302020204" pitchFamily="66" charset="0"/>
              </a:rPr>
              <a:t>ox</a:t>
            </a:r>
            <a:r>
              <a:rPr lang="en-US" altLang="zh-CN" sz="5400" b="1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 descr="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36675"/>
            <a:ext cx="8137525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00113" y="549275"/>
            <a:ext cx="7775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latin typeface="Comic Sans MS" panose="030F0702030302020204" pitchFamily="66" charset="0"/>
              </a:rPr>
              <a:t>Put the ball 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  <a:r>
              <a:rPr lang="en-US" altLang="zh-CN" sz="4800" b="1">
                <a:latin typeface="Comic Sans MS" panose="030F0702030302020204" pitchFamily="66" charset="0"/>
              </a:rPr>
              <a:t> the box.</a:t>
            </a:r>
          </a:p>
        </p:txBody>
      </p:sp>
      <p:pic>
        <p:nvPicPr>
          <p:cNvPr id="40975" name="Picture 15" descr="on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3736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896 C -0.00538 -0.13017 -0.00937 -0.1452 0.00017 -0.16647 C 0.00382 -0.19352 0.01076 -0.19768 0.02431 -0.21133 C 0.02795 -0.21502 0.02934 -0.21757 0.03403 -0.21872 C 0.03976 -0.22011 0.04583 -0.22034 0.05156 -0.22104 C 0.06285 -0.21896 0.07431 -0.21942 0.08542 -0.21618 C 0.08941 -0.21502 0.09271 -0.2104 0.0967 -0.20878 C 0.09774 -0.20693 0.10278 -0.19791 0.10469 -0.19884 C 0.10625 -0.19953 0.10573 -0.20393 0.10625 -0.20647 C 0.10677 -0.22959 0.10174 -0.25618 0.10955 -0.27607 C 0.11441 -0.28878 0.1224 -0.29479 0.13038 -0.30104 C 0.13212 -0.30242 0.13368 -0.30404 0.13542 -0.30589 C 0.13663 -0.30728 0.13715 -0.31005 0.13854 -0.31098 C 0.15729 -0.32578 0.18576 -0.33248 0.2059 -0.33341 C 0.23333 -0.33479 0.26076 -0.33502 0.28802 -0.33572 C 0.29167 -0.33526 0.30122 -0.33456 0.3059 -0.33086 C 0.31719 -0.32185 0.30313 -0.32855 0.31701 -0.32323 C 0.32361 -0.32647 0.32778 -0.323 0.33472 -0.32092 C 0.33941 -0.31398 0.34514 -0.3089 0.34931 -0.30104 C 0.35052 -0.29872 0.35087 -0.29526 0.35243 -0.29364 C 0.35417 -0.29179 0.3566 -0.29179 0.35885 -0.29086 C 0.36128 -0.28739 0.36441 -0.28485 0.36684 -0.28115 C 0.36823 -0.27884 0.37014 -0.27352 0.37014 -0.27306 " pathEditMode="relative" rAng="0" ptsTypes="ffffffffffffffffffffffA">
                                      <p:cBhvr>
                                        <p:cTn id="17" dur="2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11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484313"/>
            <a:ext cx="7620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The ball is 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4800" b="1">
                <a:latin typeface="Comic Sans MS" panose="030F0702030302020204" pitchFamily="66" charset="0"/>
              </a:rPr>
              <a:t> the box.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7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71550" y="4941888"/>
            <a:ext cx="7850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>
                <a:latin typeface="Comic Sans MS" panose="030F0702030302020204" pitchFamily="66" charset="0"/>
              </a:rPr>
              <a:t>The cat is </a:t>
            </a:r>
            <a:r>
              <a:rPr lang="en-GB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  <a:r>
              <a:rPr lang="en-GB" altLang="zh-CN" sz="4000" b="1">
                <a:latin typeface="Comic Sans MS" panose="030F0702030302020204" pitchFamily="66" charset="0"/>
              </a:rPr>
              <a:t> the bed.</a:t>
            </a:r>
          </a:p>
        </p:txBody>
      </p:sp>
      <p:pic>
        <p:nvPicPr>
          <p:cNvPr id="43019" name="Picture 11" descr="jm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33375"/>
            <a:ext cx="381635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in, in, in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    box 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4925" y="2295525"/>
            <a:ext cx="8494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on, on, on</a:t>
            </a:r>
            <a:r>
              <a:rPr lang="en-GB" altLang="zh-CN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 the          desk.</a:t>
            </a:r>
            <a:endParaRPr lang="en-US" altLang="zh-CN" sz="4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158" name="Picture 6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1916113"/>
            <a:ext cx="187166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0" y="3933825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under,under,under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bed.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164" name="Picture 12" descr="box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65088"/>
            <a:ext cx="2160588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图片1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573463"/>
            <a:ext cx="14478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on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47625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971550" y="908050"/>
            <a:ext cx="7315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方位介词</a:t>
            </a:r>
            <a:r>
              <a:rPr lang="en-US" altLang="zh-CN" sz="4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in,on,under</a:t>
            </a:r>
            <a:endParaRPr lang="en-US" altLang="zh-CN" sz="44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里面</a:t>
            </a:r>
            <a:r>
              <a:rPr lang="en-US" altLang="zh-CN" sz="4400" b="1" dirty="0">
                <a:latin typeface="Comic Sans MS" panose="030F0702030302020204" pitchFamily="66" charset="0"/>
              </a:rPr>
              <a:t>,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上面</a:t>
            </a:r>
            <a:r>
              <a:rPr lang="zh-CN" altLang="en-US" sz="4400" b="1" dirty="0">
                <a:latin typeface="Comic Sans MS" panose="030F0702030302020204" pitchFamily="66" charset="0"/>
              </a:rPr>
              <a:t> </a:t>
            </a: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in</a:t>
            </a:r>
            <a:r>
              <a:rPr lang="en-US" altLang="zh-CN" sz="4400" b="1" dirty="0">
                <a:latin typeface="Comic Sans MS" panose="030F0702030302020204" pitchFamily="66" charset="0"/>
              </a:rPr>
              <a:t> </a:t>
            </a:r>
            <a:r>
              <a:rPr lang="zh-CN" altLang="en-US" sz="4400" b="1" dirty="0">
                <a:latin typeface="Comic Sans MS" panose="030F0702030302020204" pitchFamily="66" charset="0"/>
              </a:rPr>
              <a:t>和</a:t>
            </a:r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4400" b="1" dirty="0">
                <a:latin typeface="Comic Sans MS" panose="030F0702030302020204" pitchFamily="66" charset="0"/>
              </a:rPr>
              <a:t> , </a:t>
            </a:r>
          </a:p>
          <a:p>
            <a:r>
              <a:rPr lang="en-US" altLang="zh-CN" sz="4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under </a:t>
            </a:r>
            <a:r>
              <a:rPr lang="zh-CN" altLang="en-US" sz="4400" b="1" dirty="0">
                <a:latin typeface="Comic Sans MS" panose="030F0702030302020204" pitchFamily="66" charset="0"/>
              </a:rPr>
              <a:t>就在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正下方</a:t>
            </a:r>
            <a:r>
              <a:rPr lang="zh-CN" altLang="en-US" sz="4400" b="1" dirty="0" smtClean="0">
                <a:latin typeface="Comic Sans MS" panose="030F0702030302020204" pitchFamily="66" charset="0"/>
              </a:rPr>
              <a:t>。</a:t>
            </a:r>
            <a:endParaRPr lang="zh-CN" altLang="en-US" sz="4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" y="34290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CC0066"/>
                </a:solidFill>
                <a:latin typeface="Monotype Corsiva" panose="03010101010201010101" pitchFamily="66" charset="0"/>
              </a:rPr>
              <a:t>Put</a:t>
            </a:r>
            <a:r>
              <a:rPr lang="en-US" altLang="zh-CN" sz="4800" dirty="0">
                <a:latin typeface="Monotype Corsiva" panose="03010101010201010101" pitchFamily="66" charset="0"/>
              </a:rPr>
              <a:t> your….</a:t>
            </a:r>
            <a:r>
              <a:rPr lang="en-US" altLang="zh-CN" sz="4800" b="1" dirty="0">
                <a:solidFill>
                  <a:srgbClr val="CC0066"/>
                </a:solidFill>
                <a:latin typeface="Monotype Corsiva" panose="03010101010201010101" pitchFamily="66" charset="0"/>
              </a:rPr>
              <a:t>on/ in/ under</a:t>
            </a:r>
            <a:r>
              <a:rPr lang="en-US" altLang="zh-CN" sz="4800" dirty="0">
                <a:latin typeface="Monotype Corsiva" panose="03010101010201010101" pitchFamily="66" charset="0"/>
              </a:rPr>
              <a:t> the….</a:t>
            </a:r>
          </a:p>
        </p:txBody>
      </p: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403350" y="2133600"/>
            <a:ext cx="5329238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Comic Sans MS" panose="030F0702030302020204"/>
              </a:rPr>
              <a:t>Listen and do !(</a:t>
            </a:r>
            <a:r>
              <a:rPr lang="zh-CN" altLang="en-US" sz="44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Comic Sans MS" panose="030F0702030302020204"/>
              </a:rPr>
              <a:t>你说我做</a:t>
            </a:r>
            <a:r>
              <a:rPr lang="en-US" altLang="zh-CN" sz="44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Comic Sans MS" panose="030F0702030302020204"/>
              </a:rPr>
              <a:t>)</a:t>
            </a:r>
            <a:endParaRPr lang="zh-CN" altLang="en-US" sz="4400" b="1" kern="10" dirty="0">
              <a:ln w="9525">
                <a:solidFill>
                  <a:schemeClr val="tx1"/>
                </a:solidFill>
                <a:round/>
              </a:ln>
              <a:solidFill>
                <a:srgbClr val="FF0066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68313" y="0"/>
            <a:ext cx="8675687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This is </a:t>
            </a:r>
            <a:r>
              <a:rPr lang="en-US" altLang="zh-CN" sz="4400" b="1" dirty="0" err="1"/>
              <a:t>Jiamin’s</a:t>
            </a:r>
            <a:r>
              <a:rPr lang="en-US" altLang="zh-CN" sz="4400" b="1" dirty="0"/>
              <a:t> </a:t>
            </a:r>
            <a:r>
              <a:rPr lang="en-US" altLang="zh-CN" sz="4400" b="1" u="sng" dirty="0"/>
              <a:t>r</a:t>
            </a:r>
            <a:r>
              <a:rPr lang="en-US" altLang="zh-CN" sz="4400" b="1" u="sng" dirty="0">
                <a:solidFill>
                  <a:srgbClr val="FF0000"/>
                </a:solidFill>
              </a:rPr>
              <a:t>oo</a:t>
            </a:r>
            <a:r>
              <a:rPr lang="en-US" altLang="zh-CN" sz="4400" b="1" u="sng" dirty="0"/>
              <a:t>m</a:t>
            </a:r>
            <a:r>
              <a:rPr lang="en-US" altLang="zh-CN" sz="4400" b="1" dirty="0"/>
              <a:t>.   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/>
              <a:t>  It’s very messy( </a:t>
            </a:r>
            <a:r>
              <a:rPr lang="zh-CN" altLang="en-US" sz="4400" b="1" dirty="0"/>
              <a:t>乱</a:t>
            </a:r>
            <a:r>
              <a:rPr lang="en-US" altLang="zh-CN" sz="4400" b="1" dirty="0"/>
              <a:t>).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195513" y="6092825"/>
            <a:ext cx="66341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solidFill>
                  <a:srgbClr val="FF9900"/>
                </a:solidFill>
              </a:rPr>
              <a:t>你能给</a:t>
            </a:r>
            <a:r>
              <a:rPr lang="en-US" altLang="zh-CN" sz="3600" b="1" dirty="0" err="1">
                <a:solidFill>
                  <a:srgbClr val="FF9900"/>
                </a:solidFill>
                <a:latin typeface="Comic Sans MS" panose="030F0702030302020204" pitchFamily="66" charset="0"/>
              </a:rPr>
              <a:t>Jiamin</a:t>
            </a:r>
            <a:r>
              <a:rPr lang="zh-CN" altLang="en-US" sz="3600" b="1" dirty="0">
                <a:solidFill>
                  <a:srgbClr val="FF9900"/>
                </a:solidFill>
              </a:rPr>
              <a:t>什么建议吗</a:t>
            </a:r>
            <a:r>
              <a:rPr lang="en-US" altLang="zh-CN" sz="3600" b="1" dirty="0">
                <a:solidFill>
                  <a:srgbClr val="FF99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20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WordArt 8" descr="netease-xm102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2868613" cy="1435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mic Sans MS" panose="030F0702030302020204"/>
              </a:rPr>
              <a:t>Let's chant !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Comic Sans MS" panose="030F0702030302020204"/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124075" y="1052513"/>
            <a:ext cx="662463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Little boy, little boy.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Do you have a toy?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Yes, I have a dog.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It’s in my box.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And I have a cat.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 It’s in my bag.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Put it on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>
                <a:solidFill>
                  <a:srgbClr val="CC0066"/>
                </a:solidFill>
                <a:latin typeface="Comic Sans MS" panose="030F0702030302020204" pitchFamily="66" charset="0"/>
              </a:rPr>
              <a:t>看看</a:t>
            </a:r>
            <a:r>
              <a:rPr lang="en-US" altLang="zh-CN">
                <a:solidFill>
                  <a:srgbClr val="CC0066"/>
                </a:solidFill>
                <a:latin typeface="Comic Sans MS" panose="030F0702030302020204" pitchFamily="66" charset="0"/>
              </a:rPr>
              <a:t>Jiamin</a:t>
            </a:r>
            <a:r>
              <a:rPr lang="zh-CN" altLang="en-US">
                <a:solidFill>
                  <a:srgbClr val="CC0066"/>
                </a:solidFill>
                <a:latin typeface="Comic Sans MS" panose="030F0702030302020204" pitchFamily="66" charset="0"/>
              </a:rPr>
              <a:t>妈妈给他什么建议</a:t>
            </a:r>
            <a:r>
              <a:rPr lang="en-US" altLang="zh-CN">
                <a:solidFill>
                  <a:srgbClr val="CC0066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9748" name="Picture 4" descr="th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628775"/>
            <a:ext cx="7620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U12sa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52513"/>
            <a:ext cx="7620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latin typeface="Comic Sans MS" panose="030F0702030302020204" pitchFamily="66" charset="0"/>
              </a:rPr>
              <a:t>Now Jiamin’s room is 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tidy</a:t>
            </a:r>
            <a:r>
              <a:rPr lang="en-US" altLang="zh-CN" b="1"/>
              <a:t>.</a:t>
            </a:r>
          </a:p>
        </p:txBody>
      </p:sp>
      <p:pic>
        <p:nvPicPr>
          <p:cNvPr id="160773" name="Picture 5" descr="20048215498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2339975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4" name="Picture 6" descr="20048215498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339975" y="0"/>
            <a:ext cx="2519363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5" name="Picture 7" descr="200482154980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4716463" y="0"/>
            <a:ext cx="2087562" cy="285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6" name="Picture 8" descr="20048215498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804025" y="0"/>
            <a:ext cx="2339975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0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(on, Put, tidy, bed, the, OK.)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dirty="0"/>
              <a:t>A: Put your toys in _____ box.</a:t>
            </a:r>
          </a:p>
          <a:p>
            <a:pPr>
              <a:buFontTx/>
              <a:buNone/>
            </a:pPr>
            <a:r>
              <a:rPr lang="en-US" altLang="zh-CN" dirty="0"/>
              <a:t>B: ______, Mum.</a:t>
            </a:r>
          </a:p>
          <a:p>
            <a:pPr>
              <a:buFontTx/>
              <a:buNone/>
            </a:pPr>
            <a:r>
              <a:rPr lang="en-US" altLang="zh-CN" dirty="0"/>
              <a:t>A: _____ your books ____ the desk</a:t>
            </a:r>
            <a:r>
              <a:rPr lang="en-US" altLang="zh-CN" dirty="0" smtClean="0"/>
              <a:t>. </a:t>
            </a:r>
            <a:endParaRPr lang="en-US" altLang="zh-CN" dirty="0"/>
          </a:p>
          <a:p>
            <a:pPr>
              <a:buFontTx/>
              <a:buNone/>
            </a:pPr>
            <a:r>
              <a:rPr lang="en-US" altLang="zh-CN" dirty="0"/>
              <a:t>B: Yes, Mum.</a:t>
            </a:r>
          </a:p>
          <a:p>
            <a:pPr>
              <a:buFontTx/>
              <a:buNone/>
            </a:pPr>
            <a:r>
              <a:rPr lang="en-US" altLang="zh-CN" dirty="0"/>
              <a:t>A: And put the box under the ____.</a:t>
            </a:r>
          </a:p>
          <a:p>
            <a:pPr>
              <a:buFontTx/>
              <a:buNone/>
            </a:pPr>
            <a:r>
              <a:rPr lang="en-US" altLang="zh-CN" dirty="0"/>
              <a:t>    Your room is _____.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067175" y="141287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the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42988" y="19891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OK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971550" y="2565400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Put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356100" y="26368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on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5651500" y="37163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bed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419475" y="436562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9900"/>
                </a:solidFill>
              </a:rPr>
              <a:t>tidy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2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2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2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62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62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1" grpId="0"/>
      <p:bldP spid="162822" grpId="0"/>
      <p:bldP spid="162823" grpId="0"/>
      <p:bldP spid="162824" grpId="0"/>
      <p:bldP spid="1628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p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31863"/>
            <a:ext cx="417671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808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latin typeface="Comic Sans MS" panose="030F0702030302020204" pitchFamily="66" charset="0"/>
              </a:rPr>
              <a:t>p</a:t>
            </a:r>
            <a:r>
              <a:rPr lang="en-US" altLang="zh-CN" sz="5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5400" b="1" dirty="0">
                <a:latin typeface="Comic Sans MS" panose="030F0702030302020204" pitchFamily="66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de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7986712" cy="51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/>
              <a:t>It’s a </a:t>
            </a:r>
            <a:r>
              <a:rPr lang="en-US" altLang="zh-CN" sz="4800" b="1" u="sng"/>
              <a:t>d</a:t>
            </a:r>
            <a:r>
              <a:rPr lang="en-US" altLang="zh-CN" sz="4800" b="1" u="sng">
                <a:solidFill>
                  <a:srgbClr val="FF0000"/>
                </a:solidFill>
              </a:rPr>
              <a:t>e</a:t>
            </a:r>
            <a:r>
              <a:rPr lang="en-US" altLang="zh-CN" sz="4800" b="1" u="sng"/>
              <a:t>sk</a:t>
            </a:r>
            <a:r>
              <a:rPr lang="en-US" altLang="zh-CN" sz="48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de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792162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971550" y="5516563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Put </a:t>
            </a:r>
            <a:r>
              <a:rPr lang="en-US" altLang="zh-CN" sz="4400" b="1" u="sng" dirty="0">
                <a:latin typeface="Comic Sans MS" panose="030F0702030302020204" pitchFamily="66" charset="0"/>
              </a:rPr>
              <a:t>th</a:t>
            </a:r>
            <a:r>
              <a:rPr lang="en-US" altLang="zh-CN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400" b="1" dirty="0">
                <a:latin typeface="Comic Sans MS" panose="030F0702030302020204" pitchFamily="66" charset="0"/>
              </a:rPr>
              <a:t> book </a:t>
            </a:r>
            <a:r>
              <a:rPr lang="en-US" altLang="zh-CN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4400" b="1" dirty="0">
                <a:latin typeface="Comic Sans MS" panose="030F0702030302020204" pitchFamily="66" charset="0"/>
              </a:rPr>
              <a:t> </a:t>
            </a:r>
            <a:r>
              <a:rPr lang="en-US" altLang="zh-CN" sz="4400" b="1" u="sng" dirty="0">
                <a:latin typeface="Comic Sans MS" panose="030F0702030302020204" pitchFamily="66" charset="0"/>
              </a:rPr>
              <a:t>th</a:t>
            </a:r>
            <a:r>
              <a:rPr lang="en-US" altLang="zh-CN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400" b="1" dirty="0">
                <a:latin typeface="Comic Sans MS" panose="030F0702030302020204" pitchFamily="66" charset="0"/>
              </a:rPr>
              <a:t> desk.</a:t>
            </a:r>
          </a:p>
        </p:txBody>
      </p:sp>
      <p:pic>
        <p:nvPicPr>
          <p:cNvPr id="151559" name="Picture 7" descr="book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149725"/>
            <a:ext cx="1584325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1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2.48555E-6 L -0.03941 -0.450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tab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493838"/>
            <a:ext cx="7129463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It’s a </a:t>
            </a:r>
            <a:r>
              <a:rPr lang="en-US" altLang="zh-CN" sz="4800" b="1" u="sng">
                <a:latin typeface="Comic Sans MS" panose="030F0702030302020204" pitchFamily="66" charset="0"/>
              </a:rPr>
              <a:t>t</a:t>
            </a:r>
            <a:r>
              <a:rPr lang="en-US" altLang="zh-CN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800" b="1" u="sng">
                <a:latin typeface="Comic Sans MS" panose="030F0702030302020204" pitchFamily="66" charset="0"/>
              </a:rPr>
              <a:t>bl</a:t>
            </a:r>
            <a:r>
              <a:rPr lang="en-US" altLang="zh-CN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8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2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 descr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628775"/>
            <a:ext cx="626427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Put the ball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 u="sng">
                <a:solidFill>
                  <a:srgbClr val="FF0000"/>
                </a:solidFill>
                <a:latin typeface="Comic Sans MS" panose="030F0702030302020204" pitchFamily="66" charset="0"/>
              </a:rPr>
              <a:t>under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table</a:t>
            </a:r>
            <a:r>
              <a:rPr lang="en-US" altLang="zh-CN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53606" name="Picture 6" descr="on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2349500"/>
            <a:ext cx="129698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0.08393 C -0.03299 0.22821 -0.03941 0.37318 -0.02813 0.41711 C -0.01632 0.4615 0.03559 0.3674 0.04531 0.34798 C 0.05521 0.32809 0.03246 0.30798 0.02882 0.2989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ha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76200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It’s a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4800" b="1" u="sng">
                <a:solidFill>
                  <a:schemeClr val="tx1"/>
                </a:solidFill>
                <a:latin typeface="Comic Sans MS" panose="030F0702030302020204" pitchFamily="66" charset="0"/>
              </a:rPr>
              <a:t>ch</a:t>
            </a:r>
            <a:r>
              <a:rPr lang="en-US" altLang="zh-CN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air</a:t>
            </a:r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4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Put the ball </a:t>
            </a:r>
            <a:r>
              <a:rPr lang="en-US" altLang="zh-CN" sz="4800" b="1" u="sng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 the chair.</a:t>
            </a:r>
            <a:endParaRPr lang="en-US" altLang="zh-CN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5652" name="Picture 4" descr="cha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7620000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5" descr="on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53736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1965E-6 L 0.35434 -0.251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全屏显示(4:3)</PresentationFormat>
  <Paragraphs>52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Comic Sans MS</vt:lpstr>
      <vt:lpstr>Monotype Corsiva</vt:lpstr>
      <vt:lpstr>WWW.2PPT.COM
</vt:lpstr>
      <vt:lpstr>PowerPoint 演示文稿</vt:lpstr>
      <vt:lpstr>PowerPoint 演示文稿</vt:lpstr>
      <vt:lpstr>PowerPoint 演示文稿</vt:lpstr>
      <vt:lpstr>It’s a desk.</vt:lpstr>
      <vt:lpstr>PowerPoint 演示文稿</vt:lpstr>
      <vt:lpstr>It’s a table.</vt:lpstr>
      <vt:lpstr>Put the ball under the table.</vt:lpstr>
      <vt:lpstr>It’s a chair.</vt:lpstr>
      <vt:lpstr>Put the ball on the chair.</vt:lpstr>
      <vt:lpstr>It’s a bed.</vt:lpstr>
      <vt:lpstr>Put the bear on the bed.</vt:lpstr>
      <vt:lpstr>PowerPoint 演示文稿</vt:lpstr>
      <vt:lpstr>PowerPoint 演示文稿</vt:lpstr>
      <vt:lpstr>The ball is on the box.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看看Jiamin妈妈给他什么建议!</vt:lpstr>
      <vt:lpstr>Now Jiamin’s room is tidy.</vt:lpstr>
      <vt:lpstr>(on, Put, tidy, bed, the, OK.)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2007-04-15T10:07:00Z</dcterms:created>
  <dcterms:modified xsi:type="dcterms:W3CDTF">2023-01-16T19:21:26Z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D41476FEC36B4354BB983E97813DF7D3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