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6" r:id="rId2"/>
    <p:sldId id="317" r:id="rId3"/>
    <p:sldId id="318" r:id="rId4"/>
    <p:sldId id="319" r:id="rId5"/>
    <p:sldId id="320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4" r:id="rId17"/>
    <p:sldId id="335" r:id="rId18"/>
    <p:sldId id="336" r:id="rId19"/>
    <p:sldId id="337" r:id="rId20"/>
  </p:sldIdLst>
  <p:sldSz cx="9144000" cy="5145088"/>
  <p:notesSz cx="6858000" cy="9144000"/>
  <p:custDataLst>
    <p:tags r:id="rId23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FFFF"/>
    <a:srgbClr val="FFCCCC"/>
    <a:srgbClr val="FFCCFF"/>
    <a:srgbClr val="00CCFF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6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2C42EE-0DAF-4DEA-9592-471752F2CD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pPr>
              <a:defRPr/>
            </a:pPr>
            <a:fld id="{85360240-EE60-4BA7-AF4A-42376F72198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1347788" y="2427288"/>
            <a:ext cx="6194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矩形 5"/>
          <p:cNvSpPr>
            <a:spLocks noChangeArrowheads="1"/>
          </p:cNvSpPr>
          <p:nvPr/>
        </p:nvSpPr>
        <p:spPr bwMode="auto">
          <a:xfrm>
            <a:off x="1347788" y="982663"/>
            <a:ext cx="61944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 9</a:t>
            </a:r>
          </a:p>
          <a:p>
            <a:pPr algn="ctr" eaLnBrk="1" hangingPunct="1"/>
            <a:r>
              <a:rPr lang="en-US" altLang="zh-CN" sz="4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does he look like?</a:t>
            </a:r>
            <a:endParaRPr lang="zh-CN" altLang="en-US" sz="4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16" name="文本框 3"/>
          <p:cNvSpPr txBox="1">
            <a:spLocks noChangeArrowheads="1"/>
          </p:cNvSpPr>
          <p:nvPr/>
        </p:nvSpPr>
        <p:spPr bwMode="auto">
          <a:xfrm>
            <a:off x="1347788" y="2647950"/>
            <a:ext cx="6194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Section B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170363"/>
            <a:ext cx="9144000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23925" y="711200"/>
            <a:ext cx="5519738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Arial Unicode MS" panose="020B0604020202020204" pitchFamily="34" charset="-122"/>
              </a:rPr>
              <a:t>3.  ____________ wears glasses.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Arial Unicode MS" panose="020B0604020202020204" pitchFamily="34" charset="-122"/>
              </a:rPr>
              <a:t>4. _______________ has blonde hair.</a:t>
            </a:r>
          </a:p>
        </p:txBody>
      </p:sp>
      <p:pic>
        <p:nvPicPr>
          <p:cNvPr id="3" name="Picture 4" descr="t019cc70c16ac7929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068" y="1958281"/>
            <a:ext cx="3724722" cy="24764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012548ccd18e147a1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93138" y="1986243"/>
            <a:ext cx="2705310" cy="2498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365250" y="1285875"/>
            <a:ext cx="2628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Marilyn Monroe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339850" y="776288"/>
            <a:ext cx="20415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Harry Potter</a:t>
            </a:r>
          </a:p>
        </p:txBody>
      </p:sp>
      <p:sp>
        <p:nvSpPr>
          <p:cNvPr id="7" name="对话气泡: 圆角矩形 6"/>
          <p:cNvSpPr/>
          <p:nvPr/>
        </p:nvSpPr>
        <p:spPr>
          <a:xfrm>
            <a:off x="6559550" y="1336675"/>
            <a:ext cx="2078038" cy="511175"/>
          </a:xfrm>
          <a:prstGeom prst="wedgeRoundRectCallout">
            <a:avLst>
              <a:gd name="adj1" fmla="val -36352"/>
              <a:gd name="adj2" fmla="val 8079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玛丽莲</a:t>
            </a:r>
            <a:r>
              <a:rPr lang="en-US" altLang="zh-CN" sz="24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b="1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梦露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"/>
          <p:cNvSpPr>
            <a:spLocks noChangeArrowheads="1"/>
          </p:cNvSpPr>
          <p:nvPr/>
        </p:nvSpPr>
        <p:spPr bwMode="auto">
          <a:xfrm>
            <a:off x="1576388" y="568325"/>
            <a:ext cx="65103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write Johnny Dean’s and Tina Brown’s jobs in the chart.</a:t>
            </a:r>
          </a:p>
        </p:txBody>
      </p:sp>
      <p:grpSp>
        <p:nvGrpSpPr>
          <p:cNvPr id="25603" name="组合 4"/>
          <p:cNvGrpSpPr/>
          <p:nvPr/>
        </p:nvGrpSpPr>
        <p:grpSpPr bwMode="auto">
          <a:xfrm>
            <a:off x="785813" y="6492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2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1c</a:t>
              </a:r>
              <a:endPara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00100" y="1997075"/>
          <a:ext cx="5126038" cy="173037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22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614">
                <a:tc>
                  <a:txBody>
                    <a:bodyPr/>
                    <a:lstStyle/>
                    <a:p>
                      <a:pPr algn="ctr"/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Johnny Dean</a:t>
                      </a:r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Tina Brown</a:t>
                      </a:r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56" marB="4575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7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</a:t>
                      </a:r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56" marB="45756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56" marB="45756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5756" marB="4575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409825" y="2994025"/>
            <a:ext cx="1236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319588" y="2797175"/>
            <a:ext cx="12271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 actress</a:t>
            </a:r>
          </a:p>
        </p:txBody>
      </p:sp>
      <p:pic>
        <p:nvPicPr>
          <p:cNvPr id="25620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00763" y="1971675"/>
            <a:ext cx="2455862" cy="17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"/>
          <p:cNvSpPr>
            <a:spLocks noChangeArrowheads="1"/>
          </p:cNvSpPr>
          <p:nvPr/>
        </p:nvSpPr>
        <p:spPr bwMode="auto">
          <a:xfrm>
            <a:off x="1201738" y="603250"/>
            <a:ext cx="7053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again. What do Johnny and Tina look like? Complete the chart in 1c. </a:t>
            </a:r>
          </a:p>
        </p:txBody>
      </p:sp>
      <p:grpSp>
        <p:nvGrpSpPr>
          <p:cNvPr id="26627" name="组合 4"/>
          <p:cNvGrpSpPr/>
          <p:nvPr/>
        </p:nvGrpSpPr>
        <p:grpSpPr bwMode="auto">
          <a:xfrm>
            <a:off x="474663" y="7540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45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1d</a:t>
              </a:r>
              <a:endPara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47713" y="1885950"/>
          <a:ext cx="7404100" cy="232568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1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7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580">
                <a:tc>
                  <a:txBody>
                    <a:bodyPr/>
                    <a:lstStyle/>
                    <a:p>
                      <a:pPr algn="ctr"/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49" marB="457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Johnny Dean</a:t>
                      </a:r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49" marB="457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Tina Brown</a:t>
                      </a:r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49" marB="4574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1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</a:t>
                      </a:r>
                      <a:r>
                        <a:rPr lang="zh-CN" altLang="en-US" sz="2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 </a:t>
                      </a:r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49" marB="4574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49" marB="4574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49" marB="4574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63725" y="2501900"/>
            <a:ext cx="299243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 tall, really thin, curly hair, funny glasses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73675" y="2584450"/>
            <a:ext cx="2697163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blonde hair, medium height,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1035050" y="412750"/>
            <a:ext cx="58197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again and fill in the blanks. </a:t>
            </a:r>
          </a:p>
        </p:txBody>
      </p:sp>
      <p:sp>
        <p:nvSpPr>
          <p:cNvPr id="4" name="矩形 3"/>
          <p:cNvSpPr/>
          <p:nvPr/>
        </p:nvSpPr>
        <p:spPr>
          <a:xfrm>
            <a:off x="1035050" y="993775"/>
            <a:ext cx="7689850" cy="3541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Don’t you love Johnny Dean, Bob?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Johnny...?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</a:t>
            </a:r>
            <a:r>
              <a:rPr lang="en-US" altLang="zh-CN" sz="2800" b="1" i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Dean. The singer.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don’t know. What does he _________?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</a:t>
            </a:r>
            <a:r>
              <a:rPr lang="en-US" altLang="zh-CN" sz="2800" b="1" i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He’s really ____and really ____. And he  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has __________. And he has funny 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__________. Look, there he is.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zh-CN" sz="2800" b="1" i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Oh yeah, I see him.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08763" y="2239963"/>
            <a:ext cx="1490662" cy="525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like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44938" y="2705100"/>
            <a:ext cx="7731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tall </a:t>
            </a:r>
            <a:endParaRPr lang="zh-CN" altLang="en-US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38875" y="2705100"/>
            <a:ext cx="8064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thin</a:t>
            </a:r>
            <a:endParaRPr lang="zh-CN" altLang="en-US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14650" y="3090863"/>
            <a:ext cx="170973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curly hair</a:t>
            </a:r>
            <a:endParaRPr lang="zh-CN" altLang="en-US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27313" y="3529013"/>
            <a:ext cx="12192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glasses</a:t>
            </a:r>
            <a:endParaRPr lang="zh-CN" altLang="en-US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5025" y="350838"/>
            <a:ext cx="7608888" cy="4360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Here come the movie actors.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Oh, wow!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Who’s your favorite actress?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like that woman with ______________ 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she tall or short?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She’s ________________.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Laura: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Oh, Tina Brown?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i="1" kern="1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Bob: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Yeah. I think she’s really cool. She’s very 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__________ and a great actress.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38788" y="1709738"/>
            <a:ext cx="26987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long blonde hair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17825" y="2667000"/>
            <a:ext cx="28813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 medium height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36775" y="4113213"/>
            <a:ext cx="15621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beautiful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>
            <a:spLocks noChangeArrowheads="1"/>
          </p:cNvSpPr>
          <p:nvPr/>
        </p:nvSpPr>
        <p:spPr bwMode="auto">
          <a:xfrm>
            <a:off x="1189038" y="620713"/>
            <a:ext cx="72691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what your favorite singer or athlete looks like.</a:t>
            </a:r>
          </a:p>
        </p:txBody>
      </p:sp>
      <p:grpSp>
        <p:nvGrpSpPr>
          <p:cNvPr id="29699" name="组合 4"/>
          <p:cNvGrpSpPr/>
          <p:nvPr/>
        </p:nvGrpSpPr>
        <p:grpSpPr bwMode="auto">
          <a:xfrm>
            <a:off x="449263" y="7540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70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1e</a:t>
              </a:r>
              <a:endPara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831850" y="1976438"/>
            <a:ext cx="3717925" cy="2209800"/>
            <a:chOff x="655611" y="2113472"/>
            <a:chExt cx="5358020" cy="2208362"/>
          </a:xfrm>
        </p:grpSpPr>
        <p:sp>
          <p:nvSpPr>
            <p:cNvPr id="29703" name="TextBox 5"/>
            <p:cNvSpPr txBox="1">
              <a:spLocks noChangeArrowheads="1"/>
            </p:cNvSpPr>
            <p:nvPr/>
          </p:nvSpPr>
          <p:spPr bwMode="auto">
            <a:xfrm>
              <a:off x="664236" y="2113473"/>
              <a:ext cx="5287992" cy="2172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My favorite singer is John Jackson. He’s tall and thin. He has short curly brown hair.</a:t>
              </a:r>
            </a:p>
          </p:txBody>
        </p:sp>
        <p:sp>
          <p:nvSpPr>
            <p:cNvPr id="3" name="圆角矩形标注 2"/>
            <p:cNvSpPr/>
            <p:nvPr/>
          </p:nvSpPr>
          <p:spPr>
            <a:xfrm>
              <a:off x="655611" y="2113472"/>
              <a:ext cx="5358020" cy="2208362"/>
            </a:xfrm>
            <a:prstGeom prst="wedgeRoundRectCallout">
              <a:avLst>
                <a:gd name="adj1" fmla="val 54805"/>
                <a:gd name="adj2" fmla="val -25000"/>
                <a:gd name="adj3" fmla="val 16667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6" descr="t01c1b48d38ac659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0580" y="2084770"/>
            <a:ext cx="2099174" cy="2101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8838" y="1897063"/>
            <a:ext cx="138271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8138" y="3000375"/>
            <a:ext cx="977900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511175" y="904875"/>
            <a:ext cx="4953000" cy="2728913"/>
            <a:chOff x="431852" y="1276726"/>
            <a:chExt cx="7135740" cy="2727551"/>
          </a:xfrm>
        </p:grpSpPr>
        <p:sp>
          <p:nvSpPr>
            <p:cNvPr id="31750" name="TextBox 4"/>
            <p:cNvSpPr txBox="1">
              <a:spLocks noChangeArrowheads="1"/>
            </p:cNvSpPr>
            <p:nvPr/>
          </p:nvSpPr>
          <p:spPr bwMode="auto">
            <a:xfrm>
              <a:off x="689110" y="1311232"/>
              <a:ext cx="6754167" cy="2693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pitchFamily="49" charset="-122"/>
                </a:rPr>
                <a:t>My favorite singer is Jay Chou. He is of medium height and build. He has short black hair. He has small eyes. He’s really   handsome. </a:t>
              </a:r>
            </a:p>
          </p:txBody>
        </p:sp>
        <p:sp>
          <p:nvSpPr>
            <p:cNvPr id="6" name="圆角矩形标注 5"/>
            <p:cNvSpPr/>
            <p:nvPr/>
          </p:nvSpPr>
          <p:spPr>
            <a:xfrm>
              <a:off x="431852" y="1276726"/>
              <a:ext cx="7135740" cy="2700576"/>
            </a:xfrm>
            <a:prstGeom prst="wedgeRoundRectCallout">
              <a:avLst>
                <a:gd name="adj1" fmla="val 45546"/>
                <a:gd name="adj2" fmla="val 58498"/>
                <a:gd name="adj3" fmla="val 16667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687796" y="1336243"/>
            <a:ext cx="1912189" cy="22004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标题 1"/>
          <p:cNvSpPr txBox="1"/>
          <p:nvPr/>
        </p:nvSpPr>
        <p:spPr>
          <a:xfrm rot="21236475">
            <a:off x="5206326" y="473300"/>
            <a:ext cx="2962935" cy="471104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for example</a:t>
            </a:r>
            <a:endParaRPr lang="zh-CN" alt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900" y="920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87"/>
          <p:cNvSpPr>
            <a:spLocks noChangeArrowheads="1"/>
          </p:cNvSpPr>
          <p:nvPr/>
        </p:nvSpPr>
        <p:spPr bwMode="auto">
          <a:xfrm>
            <a:off x="969963" y="298450"/>
            <a:ext cx="19192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04800" y="1000125"/>
            <a:ext cx="865187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1. She always _____ sports shoes.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A. puts on         B. wears           C. in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2. I have long black hair, but my mother has _____ hair.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A. long curly brown                B. brown curly long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C. curly long black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3. My father is _____ short.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A. a lot              B. small            C. a little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8775" y="1495425"/>
            <a:ext cx="60166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2390775"/>
            <a:ext cx="6016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2875" y="3835400"/>
            <a:ext cx="60166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0813" y="560388"/>
            <a:ext cx="881221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 — I can’t see things there clearly.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— You can wear your _____.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A. glasses           B. sweater        C. hat            D. glass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5. Does Mary have long _____ short hair?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A. with              B. or                 C. and            D. but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6. — What is your new friend like?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— She is _____ shy.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A. kinds of         B. a little        C. a little of    D. a lot of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675" y="1546225"/>
            <a:ext cx="6016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0025" y="2486025"/>
            <a:ext cx="6016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0025" y="3856038"/>
            <a:ext cx="60166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39725" y="428625"/>
            <a:ext cx="8540750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根据汉语提示补全句子。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 Daming often _______ _______ _______ _______ (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去  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看电影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 with his friends at the weekend.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 They will meet _______ _______ _______ (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前   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面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)the school gate tomorrow morning.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 Lily _______ _______ (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看起来像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 Lucy and they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nearly look the same.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25788" y="949325"/>
            <a:ext cx="52514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goes          to          the      movies</a:t>
            </a:r>
            <a:endParaRPr lang="zh-CN" altLang="en-US" sz="2800" b="1">
              <a:solidFill>
                <a:srgbClr val="FF33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48050" y="2116138"/>
            <a:ext cx="33226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        front         of</a:t>
            </a:r>
            <a:endParaRPr lang="zh-CN" altLang="en-US" sz="2800" b="1">
              <a:solidFill>
                <a:srgbClr val="FF33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8775" y="3211513"/>
            <a:ext cx="227171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looks       like</a:t>
            </a:r>
            <a:endParaRPr lang="zh-CN" altLang="en-US" sz="2800" b="1">
              <a:solidFill>
                <a:srgbClr val="FF33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563" y="1301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87"/>
          <p:cNvSpPr>
            <a:spLocks noChangeArrowheads="1"/>
          </p:cNvSpPr>
          <p:nvPr/>
        </p:nvSpPr>
        <p:spPr bwMode="auto">
          <a:xfrm>
            <a:off x="901700" y="330200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30488" y="400050"/>
            <a:ext cx="39751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What does she look like?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73350" y="4033838"/>
            <a:ext cx="39449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She has a ________ face.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6425" y="4033838"/>
            <a:ext cx="11176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round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70048" y="1054640"/>
            <a:ext cx="3803904" cy="30358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30488" y="347663"/>
            <a:ext cx="37068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What does he look like?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17813" y="3960813"/>
            <a:ext cx="3621087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He has a ________ nose.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76750" y="3938588"/>
            <a:ext cx="63023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big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5365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1150" y="893763"/>
            <a:ext cx="33305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65300" y="584200"/>
            <a:ext cx="56499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He has a very long nose, who is he? 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6513" y="1354138"/>
            <a:ext cx="402748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28738" y="306388"/>
            <a:ext cx="632301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He has a round face, and he has a red nose. His mouth is big.  Who is he?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123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1452563"/>
            <a:ext cx="2689225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464050" y="655638"/>
            <a:ext cx="2324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writer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464050" y="1195388"/>
            <a:ext cx="29702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short, black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464050" y="2230438"/>
            <a:ext cx="27003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64050" y="1681163"/>
            <a:ext cx="25384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mustache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464050" y="3290888"/>
            <a:ext cx="3027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thoughts have great effect</a:t>
            </a:r>
            <a:endParaRPr kumimoji="1"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464050" y="2741613"/>
            <a:ext cx="3027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wears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coat</a:t>
            </a: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48780" y="1042852"/>
            <a:ext cx="2447140" cy="31207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对话气泡: 圆角矩形 3"/>
          <p:cNvSpPr/>
          <p:nvPr/>
        </p:nvSpPr>
        <p:spPr>
          <a:xfrm>
            <a:off x="6597650" y="1730375"/>
            <a:ext cx="2117725" cy="511175"/>
          </a:xfrm>
          <a:prstGeom prst="wedgeRoundRectCallout">
            <a:avLst>
              <a:gd name="adj1" fmla="val -62423"/>
              <a:gd name="adj2" fmla="val 44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胡子；须状物</a:t>
            </a:r>
            <a:endParaRPr lang="zh-CN" altLang="en-US" sz="24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04313" y="185835"/>
            <a:ext cx="3490058" cy="5849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i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Do you know him?</a:t>
            </a:r>
            <a:endParaRPr lang="zh-CN" altLang="en-US" sz="3200" b="1" i="1" dirty="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159125" y="4310063"/>
            <a:ext cx="351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Lu Xun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鲁迅先生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"/>
          <p:cNvSpPr>
            <a:spLocks noChangeArrowheads="1"/>
          </p:cNvSpPr>
          <p:nvPr/>
        </p:nvSpPr>
        <p:spPr bwMode="auto">
          <a:xfrm>
            <a:off x="1304925" y="465138"/>
            <a:ext cx="601821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words with the pictures.</a:t>
            </a:r>
          </a:p>
        </p:txBody>
      </p:sp>
      <p:grpSp>
        <p:nvGrpSpPr>
          <p:cNvPr id="21507" name="组合 4"/>
          <p:cNvGrpSpPr/>
          <p:nvPr/>
        </p:nvGrpSpPr>
        <p:grpSpPr bwMode="auto">
          <a:xfrm>
            <a:off x="466725" y="50323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1a</a:t>
              </a:r>
              <a:endPara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508" name="组合 2"/>
          <p:cNvGrpSpPr/>
          <p:nvPr/>
        </p:nvGrpSpPr>
        <p:grpSpPr bwMode="auto">
          <a:xfrm>
            <a:off x="1423988" y="1163638"/>
            <a:ext cx="5307012" cy="1671637"/>
            <a:chOff x="1371751" y="1267180"/>
            <a:chExt cx="5306906" cy="1670425"/>
          </a:xfrm>
        </p:grpSpPr>
        <p:pic>
          <p:nvPicPr>
            <p:cNvPr id="21518" name="Picture 4" descr="52-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71751" y="1283928"/>
              <a:ext cx="2617067" cy="1649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19" name="Picture 5" descr="52-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62817" y="1267180"/>
              <a:ext cx="2615840" cy="1670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9713" y="3040063"/>
            <a:ext cx="872331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a big nose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2. blonde hair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3. a small mouth </a:t>
            </a:r>
            <a:r>
              <a:rPr lang="en-US" altLang="zh-CN" sz="260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4. glasses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5. a round face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6. big eyes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7. black hair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8. a long face </a:t>
            </a:r>
            <a:r>
              <a:rPr lang="en-US" altLang="zh-CN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95513" y="3068638"/>
            <a:ext cx="5397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283200" y="3025775"/>
            <a:ext cx="431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443913" y="3052763"/>
            <a:ext cx="3889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822450" y="3575050"/>
            <a:ext cx="3730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384800" y="3536950"/>
            <a:ext cx="4254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729538" y="3521075"/>
            <a:ext cx="4460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174875" y="4010025"/>
            <a:ext cx="7127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c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110163" y="4029075"/>
            <a:ext cx="31273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1" grpId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401763" y="630238"/>
            <a:ext cx="61436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Try to describe the people in the pictures.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01763" y="1244600"/>
            <a:ext cx="3657600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words: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short curly blonde hair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round face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small mouth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big eyes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beautiful (</a:t>
            </a:r>
            <a:r>
              <a:rPr lang="zh-CN" altLang="en-US" sz="2600" b="1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漂亮的</a:t>
            </a: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0988" y="1635125"/>
            <a:ext cx="1884362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1184275" y="533400"/>
            <a:ext cx="70881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sentences about famous people. Fill in the blanks.</a:t>
            </a:r>
          </a:p>
        </p:txBody>
      </p:sp>
      <p:grpSp>
        <p:nvGrpSpPr>
          <p:cNvPr id="23555" name="组合 4"/>
          <p:cNvGrpSpPr/>
          <p:nvPr/>
        </p:nvGrpSpPr>
        <p:grpSpPr bwMode="auto">
          <a:xfrm>
            <a:off x="466725" y="65881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1b</a:t>
              </a:r>
              <a:endPara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333500" y="3554413"/>
            <a:ext cx="4886325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1.  Jackie Chan has black hair.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2.  __________ has a round face.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695450" y="4221163"/>
            <a:ext cx="18827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Xiao wanzi</a:t>
            </a: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64125" y="1663700"/>
            <a:ext cx="170656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9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 [恢复]"/>
</p:tagLst>
</file>

<file path=ppt/theme/theme1.xml><?xml version="1.0" encoding="utf-8"?>
<a:theme xmlns:a="http://schemas.openxmlformats.org/drawingml/2006/main" name="WWW.2PPT.COM&#10;">
  <a:themeElements>
    <a:clrScheme name="自定义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2B35B"/>
      </a:accent1>
      <a:accent2>
        <a:srgbClr val="66AE1A"/>
      </a:accent2>
      <a:accent3>
        <a:srgbClr val="62B35B"/>
      </a:accent3>
      <a:accent4>
        <a:srgbClr val="66AE1A"/>
      </a:accent4>
      <a:accent5>
        <a:srgbClr val="62B35B"/>
      </a:accent5>
      <a:accent6>
        <a:srgbClr val="66AE1A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777</Words>
  <Application>Microsoft Office PowerPoint</Application>
  <PresentationFormat>自定义</PresentationFormat>
  <Paragraphs>124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Arial Unicode MS</vt:lpstr>
      <vt:lpstr>等线</vt:lpstr>
      <vt:lpstr>等线 Light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2017-06-23T02:08:00Z</dcterms:created>
  <dcterms:modified xsi:type="dcterms:W3CDTF">2023-01-16T19:21:30Z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FF6207FBBAB44203B5CC20251512D529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