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7" r:id="rId2"/>
    <p:sldId id="584" r:id="rId3"/>
    <p:sldId id="566" r:id="rId4"/>
    <p:sldId id="603" r:id="rId5"/>
    <p:sldId id="604" r:id="rId6"/>
    <p:sldId id="565" r:id="rId7"/>
    <p:sldId id="600" r:id="rId8"/>
    <p:sldId id="542" r:id="rId9"/>
    <p:sldId id="556" r:id="rId10"/>
    <p:sldId id="575" r:id="rId11"/>
    <p:sldId id="605" r:id="rId12"/>
    <p:sldId id="606" r:id="rId13"/>
    <p:sldId id="602" r:id="rId14"/>
    <p:sldId id="507" r:id="rId15"/>
    <p:sldId id="50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107" autoAdjust="0"/>
  </p:normalViewPr>
  <p:slideViewPr>
    <p:cSldViewPr>
      <p:cViewPr varScale="1">
        <p:scale>
          <a:sx n="152" d="100"/>
          <a:sy n="152" d="100"/>
        </p:scale>
        <p:origin x="-444" y="-8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34786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小数的初步认识 简单的小数加、减法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3.xml"/><Relationship Id="rId7" Type="http://schemas.openxmlformats.org/officeDocument/2006/relationships/image" Target="../media/image3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6113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简单的小数加减法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4535" y="4435265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25506" y="629457"/>
            <a:ext cx="266323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小数的初步认识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8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953183" y="431570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679718"/>
            <a:ext cx="5962147" cy="18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1043608" y="2715766"/>
            <a:ext cx="70657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本练习本和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支钢笔，一共应付多少元？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509292" y="3177961"/>
            <a:ext cx="3862908" cy="830997"/>
            <a:chOff x="2786844" y="2235045"/>
            <a:chExt cx="3395811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2786844" y="2235045"/>
              <a:ext cx="15676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0.6 + 8.5</a:t>
              </a:r>
              <a:endPara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6965" y="2235045"/>
              <a:ext cx="192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 9.1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（元）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2719273" y="3628011"/>
            <a:ext cx="32403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答：一共应付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9.1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538663" y="2643758"/>
            <a:ext cx="5625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支圆珠笔比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支钢笔便宜多少元？</a:t>
            </a:r>
          </a:p>
        </p:txBody>
      </p:sp>
      <p:grpSp>
        <p:nvGrpSpPr>
          <p:cNvPr id="17" name="组合 30"/>
          <p:cNvGrpSpPr/>
          <p:nvPr/>
        </p:nvGrpSpPr>
        <p:grpSpPr>
          <a:xfrm>
            <a:off x="2915816" y="3177961"/>
            <a:ext cx="3196310" cy="461665"/>
            <a:chOff x="2986345" y="2235045"/>
            <a:chExt cx="319631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2986345" y="2235045"/>
              <a:ext cx="148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8.5- 2.8</a:t>
              </a:r>
              <a:endPara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6965" y="2235045"/>
              <a:ext cx="1925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 5.7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（元）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2206216" y="3673016"/>
            <a:ext cx="55356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支圆珠笔比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支钢笔便宜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5.7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元。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679718"/>
            <a:ext cx="5962147" cy="18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627784" y="2787774"/>
            <a:ext cx="2790310" cy="1145159"/>
            <a:chOff x="3131840" y="2211710"/>
            <a:chExt cx="2790310" cy="1336214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3131840" y="2211710"/>
              <a:ext cx="2790310" cy="1336214"/>
            </a:xfrm>
            <a:prstGeom prst="cloudCallout">
              <a:avLst>
                <a:gd name="adj1" fmla="val 64494"/>
                <a:gd name="adj2" fmla="val -6075"/>
              </a:avLst>
            </a:prstGeom>
            <a:noFill/>
            <a:ln w="19050">
              <a:solidFill>
                <a:srgbClr val="FF9966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文本框 10245"/>
            <p:cNvSpPr txBox="1">
              <a:spLocks noChangeArrowheads="1"/>
            </p:cNvSpPr>
            <p:nvPr/>
          </p:nvSpPr>
          <p:spPr bwMode="auto">
            <a:xfrm>
              <a:off x="3347864" y="2295732"/>
              <a:ext cx="2448272" cy="954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你还能提出什么问题？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4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6136" y="2787774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679718"/>
            <a:ext cx="5962147" cy="18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539552" y="543121"/>
            <a:ext cx="790469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海月小区有两块花圃。一块种植杜鹃花，面积是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9.6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平方米；另一块种植月季花，面积比杜鹃花多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平方米。月季花的种植面积是多少平方米？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43808" y="2067694"/>
            <a:ext cx="168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9.6 + 4.8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0" name="组合 12"/>
          <p:cNvGrpSpPr/>
          <p:nvPr/>
        </p:nvGrpSpPr>
        <p:grpSpPr>
          <a:xfrm>
            <a:off x="3041830" y="2517744"/>
            <a:ext cx="1800200" cy="1136740"/>
            <a:chOff x="2306985" y="3229440"/>
            <a:chExt cx="1800200" cy="1136740"/>
          </a:xfrm>
        </p:grpSpPr>
        <p:grpSp>
          <p:nvGrpSpPr>
            <p:cNvPr id="61" name="组合 41"/>
            <p:cNvGrpSpPr/>
            <p:nvPr/>
          </p:nvGrpSpPr>
          <p:grpSpPr>
            <a:xfrm>
              <a:off x="2306985" y="3229440"/>
              <a:ext cx="1800200" cy="762890"/>
              <a:chOff x="1339500" y="1491630"/>
              <a:chExt cx="1800200" cy="76289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861558" y="1491630"/>
                <a:ext cx="1060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9 . 6</a:t>
                </a:r>
                <a:endPara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339500" y="1792855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+ 4 . 8</a:t>
                </a:r>
                <a:endPara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1709065" y="2195280"/>
                <a:ext cx="12151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2554513" y="3904515"/>
              <a:ext cx="1282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1 4 . 4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266489" y="2067694"/>
            <a:ext cx="2510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14.4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（平方米）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0245"/>
          <p:cNvSpPr txBox="1">
            <a:spLocks noChangeArrowheads="1"/>
          </p:cNvSpPr>
          <p:nvPr/>
        </p:nvSpPr>
        <p:spPr bwMode="auto">
          <a:xfrm>
            <a:off x="1961710" y="3664539"/>
            <a:ext cx="54456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答：月季花的种植面积是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14.4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平方米。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58422" y="2002944"/>
            <a:ext cx="33123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加、减法：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971600" y="2528640"/>
            <a:ext cx="6192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小数点对齐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从末尾加起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930913" y="3128650"/>
            <a:ext cx="69534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）加、减的方式和整数加、减法相同；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563888" y="2499742"/>
            <a:ext cx="3312368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72-73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3542736" y="1275606"/>
            <a:ext cx="2736304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539552" y="2981996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72300" y="3013593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29"/>
          <p:cNvGrpSpPr/>
          <p:nvPr/>
        </p:nvGrpSpPr>
        <p:grpSpPr>
          <a:xfrm>
            <a:off x="1613461" y="2715767"/>
            <a:ext cx="2664297" cy="1784778"/>
            <a:chOff x="268857" y="880946"/>
            <a:chExt cx="2357686" cy="1522365"/>
          </a:xfrm>
        </p:grpSpPr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268857" y="880946"/>
              <a:ext cx="2357686" cy="1105739"/>
            </a:xfrm>
            <a:prstGeom prst="cloudCallout">
              <a:avLst>
                <a:gd name="adj1" fmla="val -58356"/>
                <a:gd name="adj2" fmla="val -18963"/>
              </a:avLst>
            </a:prstGeom>
            <a:noFill/>
            <a:ln w="19050">
              <a:solidFill>
                <a:srgbClr val="CC3399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文本框 10245"/>
            <p:cNvSpPr txBox="1">
              <a:spLocks noChangeArrowheads="1"/>
            </p:cNvSpPr>
            <p:nvPr/>
          </p:nvSpPr>
          <p:spPr bwMode="auto">
            <a:xfrm>
              <a:off x="444794" y="1018316"/>
              <a:ext cx="2149655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图中告诉我们了一些什么？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99992" y="2787774"/>
            <a:ext cx="2376264" cy="1158772"/>
            <a:chOff x="5076057" y="987574"/>
            <a:chExt cx="2376264" cy="1158772"/>
          </a:xfrm>
        </p:grpSpPr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>
              <a:off x="5076057" y="987574"/>
              <a:ext cx="2376264" cy="1158772"/>
            </a:xfrm>
            <a:prstGeom prst="cloudCallout">
              <a:avLst>
                <a:gd name="adj1" fmla="val 62078"/>
                <a:gd name="adj2" fmla="val -1455"/>
              </a:avLst>
            </a:prstGeom>
            <a:noFill/>
            <a:ln w="19050">
              <a:solidFill>
                <a:srgbClr val="00B0F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文本框 10245"/>
            <p:cNvSpPr txBox="1">
              <a:spLocks noChangeArrowheads="1"/>
            </p:cNvSpPr>
            <p:nvPr/>
          </p:nvSpPr>
          <p:spPr bwMode="auto">
            <a:xfrm>
              <a:off x="5274079" y="1108798"/>
              <a:ext cx="1980220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每种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早餐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的价格。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773" y="439395"/>
            <a:ext cx="5080800" cy="22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96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3" cstate="email"/>
          <a:srcRect l="21242" t="20082" r="22361" b="15874"/>
          <a:stretch>
            <a:fillRect/>
          </a:stretch>
        </p:blipFill>
        <p:spPr bwMode="auto">
          <a:xfrm>
            <a:off x="6985503" y="3354272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4797025" y="4056915"/>
            <a:ext cx="675075" cy="9451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8771" y="439395"/>
            <a:ext cx="3958433" cy="17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1421650" y="2283718"/>
            <a:ext cx="5958662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个馒头和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杯豆浆一共要多少元？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411760" y="2747241"/>
            <a:ext cx="4005445" cy="461665"/>
            <a:chOff x="2546774" y="2526745"/>
            <a:chExt cx="4005445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2546774" y="2526745"/>
              <a:ext cx="400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0.5 + 0.7 =  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  ）</a:t>
              </a:r>
              <a:endPara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382979" y="2931790"/>
              <a:ext cx="76508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835696" y="3556251"/>
            <a:ext cx="4955051" cy="461665"/>
            <a:chOff x="1601670" y="2931789"/>
            <a:chExt cx="4320481" cy="461665"/>
          </a:xfrm>
          <a:noFill/>
        </p:grpSpPr>
        <p:sp>
          <p:nvSpPr>
            <p:cNvPr id="69" name="AutoShape 12"/>
            <p:cNvSpPr>
              <a:spLocks noChangeArrowheads="1"/>
            </p:cNvSpPr>
            <p:nvPr/>
          </p:nvSpPr>
          <p:spPr bwMode="auto">
            <a:xfrm>
              <a:off x="1601670" y="2931790"/>
              <a:ext cx="4185465" cy="450050"/>
            </a:xfrm>
            <a:prstGeom prst="wedgeRoundRectCallout">
              <a:avLst>
                <a:gd name="adj1" fmla="val 56503"/>
                <a:gd name="adj2" fmla="val 1376"/>
                <a:gd name="adj3" fmla="val 16667"/>
              </a:avLst>
            </a:prstGeom>
            <a:grpFill/>
            <a:ln w="19050">
              <a:solidFill>
                <a:srgbClr val="CC0099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0" name="文本框 10245"/>
            <p:cNvSpPr txBox="1">
              <a:spLocks noChangeArrowheads="1"/>
            </p:cNvSpPr>
            <p:nvPr/>
          </p:nvSpPr>
          <p:spPr bwMode="auto">
            <a:xfrm>
              <a:off x="1691680" y="2931789"/>
              <a:ext cx="4230471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角加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7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角是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角，也就是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1.2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元。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797025" y="3548330"/>
            <a:ext cx="675075" cy="9451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483518"/>
            <a:ext cx="4169292" cy="20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467543" y="843558"/>
            <a:ext cx="4073477" cy="1274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）买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个馒头和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杯豆浆一共要多少元？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411760" y="2387201"/>
            <a:ext cx="4005445" cy="461665"/>
            <a:chOff x="2546774" y="2526745"/>
            <a:chExt cx="4005445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2546774" y="2526745"/>
              <a:ext cx="400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0.5 + 0.7 =  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  ）</a:t>
              </a:r>
              <a:endPara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382979" y="2931790"/>
              <a:ext cx="76508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827584" y="2972323"/>
            <a:ext cx="2610290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可以用竖式计算：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3994362" y="3003798"/>
            <a:ext cx="1125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solidFill>
                  <a:srgbClr val="FF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 角</a:t>
            </a:r>
            <a:endParaRPr lang="zh-CN" altLang="en-US" sz="2000" b="1" dirty="0">
              <a:solidFill>
                <a:srgbClr val="FF66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3290258"/>
            <a:ext cx="137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0. 5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1453" y="359148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+ 0. 7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881018" y="3993908"/>
            <a:ext cx="1215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95936" y="3965333"/>
            <a:ext cx="114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1. 2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373088" y="3903898"/>
            <a:ext cx="3150350" cy="535531"/>
            <a:chOff x="5472100" y="4011910"/>
            <a:chExt cx="3150350" cy="535531"/>
          </a:xfrm>
        </p:grpSpPr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5472100" y="4011910"/>
              <a:ext cx="3150350" cy="5355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答：一共要      元。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7137285" y="4416955"/>
              <a:ext cx="76508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144190" y="403096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1.2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229962" y="240073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10245"/>
          <p:cNvSpPr txBox="1">
            <a:spLocks noChangeArrowheads="1"/>
          </p:cNvSpPr>
          <p:nvPr/>
        </p:nvSpPr>
        <p:spPr bwMode="auto">
          <a:xfrm>
            <a:off x="5400092" y="2355726"/>
            <a:ext cx="540060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" grpId="0"/>
      <p:bldP spid="22" grpId="0"/>
      <p:bldP spid="23" grpId="0"/>
      <p:bldP spid="24" grpId="0"/>
      <p:bldP spid="27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627534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64241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例  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5</a:t>
              </a:r>
              <a:endParaRPr lang="zh-CN" altLang="en-US" sz="2100" dirty="0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3864" y="493506"/>
            <a:ext cx="3429381" cy="168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1980258" y="725208"/>
            <a:ext cx="3311822" cy="1126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碗面条比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碗馄饨贵多少元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303747" y="2130701"/>
            <a:ext cx="4005445" cy="461665"/>
            <a:chOff x="2546774" y="2526745"/>
            <a:chExt cx="4005445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2546774" y="2526745"/>
              <a:ext cx="400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3.4 – 2.8 =  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  ）</a:t>
              </a:r>
              <a:endParaRPr lang="zh-CN" altLang="en-US" sz="2400" b="1" spc="11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553998" y="2931790"/>
              <a:ext cx="76508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339752" y="2787774"/>
            <a:ext cx="128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3. 4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35696" y="309119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- 2. 8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178258" y="3493619"/>
            <a:ext cx="1215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39752" y="3465044"/>
            <a:ext cx="1224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0. 6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28"/>
          <p:cNvGrpSpPr/>
          <p:nvPr/>
        </p:nvGrpSpPr>
        <p:grpSpPr>
          <a:xfrm>
            <a:off x="2915816" y="3806745"/>
            <a:ext cx="4770530" cy="535531"/>
            <a:chOff x="4391980" y="4011910"/>
            <a:chExt cx="4770530" cy="535531"/>
          </a:xfrm>
        </p:grpSpPr>
        <p:sp>
          <p:nvSpPr>
            <p:cNvPr id="47" name="文本框 10245"/>
            <p:cNvSpPr txBox="1">
              <a:spLocks noChangeArrowheads="1"/>
            </p:cNvSpPr>
            <p:nvPr/>
          </p:nvSpPr>
          <p:spPr bwMode="auto">
            <a:xfrm>
              <a:off x="4391980" y="4011910"/>
              <a:ext cx="4770530" cy="5355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答：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碗面条比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碗馄饨贵     元。 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947375" y="4461960"/>
              <a:ext cx="76508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47375" y="403358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0.6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373978" y="2715767"/>
            <a:ext cx="1703156" cy="926886"/>
            <a:chOff x="3417525" y="3021799"/>
            <a:chExt cx="2369610" cy="837093"/>
          </a:xfrm>
        </p:grpSpPr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>
              <a:off x="3417525" y="3021799"/>
              <a:ext cx="2369610" cy="720079"/>
            </a:xfrm>
            <a:prstGeom prst="wedgeRoundRectCallout">
              <a:avLst>
                <a:gd name="adj1" fmla="val 65451"/>
                <a:gd name="adj2" fmla="val 9313"/>
                <a:gd name="adj3" fmla="val 16667"/>
              </a:avLst>
            </a:prstGeom>
            <a:noFill/>
            <a:ln w="19050">
              <a:solidFill>
                <a:srgbClr val="00B0F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文本框 10245"/>
            <p:cNvSpPr txBox="1">
              <a:spLocks noChangeArrowheads="1"/>
            </p:cNvSpPr>
            <p:nvPr/>
          </p:nvSpPr>
          <p:spPr bwMode="auto">
            <a:xfrm>
              <a:off x="3490367" y="3027895"/>
              <a:ext cx="2128934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你会用竖式计算吗？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6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33" r="982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09192" y="2763520"/>
            <a:ext cx="936104" cy="9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01970" y="211269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0.6</a:t>
            </a:r>
            <a:endParaRPr lang="zh-CN" altLang="en-US" sz="2400" b="1" spc="11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文本框 10245"/>
          <p:cNvSpPr txBox="1">
            <a:spLocks noChangeArrowheads="1"/>
          </p:cNvSpPr>
          <p:nvPr/>
        </p:nvSpPr>
        <p:spPr bwMode="auto">
          <a:xfrm>
            <a:off x="5472100" y="2067694"/>
            <a:ext cx="540060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8" grpId="0"/>
      <p:bldP spid="39" grpId="0"/>
      <p:bldP spid="41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9694" y="542214"/>
            <a:ext cx="4230877" cy="20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文本框 10245"/>
          <p:cNvSpPr txBox="1">
            <a:spLocks noChangeArrowheads="1"/>
          </p:cNvSpPr>
          <p:nvPr/>
        </p:nvSpPr>
        <p:spPr bwMode="auto">
          <a:xfrm>
            <a:off x="611560" y="2859782"/>
            <a:ext cx="8145905" cy="1274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任意选两种食品，先求这两种食品价格的和，再求价格的差，并和同学交流。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83568" y="1750045"/>
            <a:ext cx="1800200" cy="762890"/>
            <a:chOff x="1339500" y="1491630"/>
            <a:chExt cx="1800200" cy="762890"/>
          </a:xfrm>
        </p:grpSpPr>
        <p:sp>
          <p:nvSpPr>
            <p:cNvPr id="13" name="TextBox 12"/>
            <p:cNvSpPr txBox="1"/>
            <p:nvPr/>
          </p:nvSpPr>
          <p:spPr>
            <a:xfrm>
              <a:off x="1843556" y="1491630"/>
              <a:ext cx="111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0 . 1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9500" y="179285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+ 0 . 6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709065" y="2195280"/>
              <a:ext cx="1215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87624" y="2425120"/>
            <a:ext cx="110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0 . 7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16653" y="1773380"/>
            <a:ext cx="1800200" cy="762890"/>
            <a:chOff x="1339500" y="1491630"/>
            <a:chExt cx="1800200" cy="762890"/>
          </a:xfrm>
        </p:grpSpPr>
        <p:sp>
          <p:nvSpPr>
            <p:cNvPr id="18" name="TextBox 17"/>
            <p:cNvSpPr txBox="1"/>
            <p:nvPr/>
          </p:nvSpPr>
          <p:spPr>
            <a:xfrm>
              <a:off x="1754687" y="1491630"/>
              <a:ext cx="1217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2 . 5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9500" y="179285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+ 3 . 3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709065" y="2195280"/>
              <a:ext cx="1215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275856" y="2448455"/>
            <a:ext cx="100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5 . 8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72000" y="1785525"/>
            <a:ext cx="1800200" cy="762890"/>
            <a:chOff x="1259632" y="1491630"/>
            <a:chExt cx="1800200" cy="762890"/>
          </a:xfrm>
        </p:grpSpPr>
        <p:sp>
          <p:nvSpPr>
            <p:cNvPr id="26" name="TextBox 25"/>
            <p:cNvSpPr txBox="1"/>
            <p:nvPr/>
          </p:nvSpPr>
          <p:spPr>
            <a:xfrm>
              <a:off x="1907704" y="1491630"/>
              <a:ext cx="1002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0 . 9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179285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-  0 . 7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547664" y="2195280"/>
              <a:ext cx="1215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248123" y="2460600"/>
            <a:ext cx="97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0 . 2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677093" y="1795050"/>
            <a:ext cx="1800200" cy="762890"/>
            <a:chOff x="1339500" y="1491630"/>
            <a:chExt cx="1800200" cy="762890"/>
          </a:xfrm>
        </p:grpSpPr>
        <p:sp>
          <p:nvSpPr>
            <p:cNvPr id="32" name="TextBox 31"/>
            <p:cNvSpPr txBox="1"/>
            <p:nvPr/>
          </p:nvSpPr>
          <p:spPr>
            <a:xfrm>
              <a:off x="1921944" y="1491630"/>
              <a:ext cx="1056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6 . 8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9500" y="1792855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-  5 . 2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610671" y="2195280"/>
              <a:ext cx="1215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318446" y="2470125"/>
            <a:ext cx="99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1 . 6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702619" y="542214"/>
            <a:ext cx="163713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算一算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9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26662" y="656515"/>
            <a:ext cx="835292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张大爷买来一些铁丝，修篱笆用去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米，做晒衣架用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去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米。修篱笆和做晒衣架一共用去多少米？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6835" y="1923678"/>
            <a:ext cx="163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4.6 + 3.2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11860" y="2373728"/>
            <a:ext cx="1800200" cy="1136740"/>
            <a:chOff x="2306985" y="3229440"/>
            <a:chExt cx="1800200" cy="1136740"/>
          </a:xfrm>
        </p:grpSpPr>
        <p:grpSp>
          <p:nvGrpSpPr>
            <p:cNvPr id="25" name="组合 41"/>
            <p:cNvGrpSpPr/>
            <p:nvPr/>
          </p:nvGrpSpPr>
          <p:grpSpPr>
            <a:xfrm>
              <a:off x="2306985" y="3229440"/>
              <a:ext cx="1800200" cy="762890"/>
              <a:chOff x="1339500" y="1491630"/>
              <a:chExt cx="1800200" cy="7628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762547" y="1491630"/>
                <a:ext cx="1217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4 . 6</a:t>
                </a:r>
                <a:endPara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39500" y="1792855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+ 3 . 2</a:t>
                </a:r>
                <a:endPara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709065" y="2195280"/>
                <a:ext cx="12151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835733" y="3904515"/>
              <a:ext cx="104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7 . 8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36520" y="1923678"/>
            <a:ext cx="192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7.8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（米）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2078723" y="3520523"/>
            <a:ext cx="54456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答：修篱笆和做晒衣架一共用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7.8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l="4728" t="20674" r="2202" b="21348"/>
          <a:stretch>
            <a:fillRect/>
          </a:stretch>
        </p:blipFill>
        <p:spPr>
          <a:xfrm>
            <a:off x="1979712" y="339502"/>
            <a:ext cx="4024643" cy="1789273"/>
          </a:xfrm>
          <a:prstGeom prst="rect">
            <a:avLst/>
          </a:prstGeom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195736" y="2643758"/>
            <a:ext cx="168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3.7 - 1.4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7" name="组合 12"/>
          <p:cNvGrpSpPr/>
          <p:nvPr/>
        </p:nvGrpSpPr>
        <p:grpSpPr>
          <a:xfrm>
            <a:off x="2411760" y="3093808"/>
            <a:ext cx="1800200" cy="1136740"/>
            <a:chOff x="2306985" y="3229440"/>
            <a:chExt cx="1800200" cy="1136740"/>
          </a:xfrm>
        </p:grpSpPr>
        <p:grpSp>
          <p:nvGrpSpPr>
            <p:cNvPr id="39" name="组合 41"/>
            <p:cNvGrpSpPr/>
            <p:nvPr/>
          </p:nvGrpSpPr>
          <p:grpSpPr>
            <a:xfrm>
              <a:off x="2306985" y="3229440"/>
              <a:ext cx="1800200" cy="762890"/>
              <a:chOff x="1339500" y="1491630"/>
              <a:chExt cx="1800200" cy="76289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921944" y="1491630"/>
                <a:ext cx="1073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3 . 7</a:t>
                </a:r>
                <a:endPara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339500" y="1792855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-  1 . 4</a:t>
                </a:r>
                <a:endPara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709065" y="2195280"/>
                <a:ext cx="121513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2903240" y="3904515"/>
              <a:ext cx="105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2 . 3</a:t>
              </a:r>
              <a:endPara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636420" y="2643758"/>
            <a:ext cx="192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2.3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（米）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spc="11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10245"/>
          <p:cNvSpPr txBox="1">
            <a:spLocks noChangeArrowheads="1"/>
          </p:cNvSpPr>
          <p:nvPr/>
        </p:nvSpPr>
        <p:spPr bwMode="auto">
          <a:xfrm>
            <a:off x="4197616" y="3753466"/>
            <a:ext cx="26552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答：水深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</a:t>
            </a: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899592" y="699542"/>
            <a:ext cx="2155734" cy="972613"/>
          </a:xfrm>
          <a:prstGeom prst="cloudCallout">
            <a:avLst>
              <a:gd name="adj1" fmla="val 68881"/>
              <a:gd name="adj2" fmla="val -27797"/>
            </a:avLst>
          </a:prstGeom>
          <a:noFill/>
          <a:ln w="19050">
            <a:solidFill>
              <a:srgbClr val="00B05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10245"/>
          <p:cNvSpPr txBox="1">
            <a:spLocks noChangeArrowheads="1"/>
          </p:cNvSpPr>
          <p:nvPr/>
        </p:nvSpPr>
        <p:spPr bwMode="auto">
          <a:xfrm>
            <a:off x="1187624" y="718048"/>
            <a:ext cx="171468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竹竿全长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16540" y="1923678"/>
            <a:ext cx="2087708" cy="648072"/>
            <a:chOff x="3142168" y="2254141"/>
            <a:chExt cx="2087708" cy="792088"/>
          </a:xfrm>
        </p:grpSpPr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>
              <a:off x="3142168" y="2254141"/>
              <a:ext cx="2087708" cy="792088"/>
            </a:xfrm>
            <a:prstGeom prst="cloudCallout">
              <a:avLst>
                <a:gd name="adj1" fmla="val -63843"/>
                <a:gd name="adj2" fmla="val -61219"/>
              </a:avLst>
            </a:prstGeom>
            <a:noFill/>
            <a:ln w="19050">
              <a:solidFill>
                <a:srgbClr val="FF66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文本框 10245"/>
            <p:cNvSpPr txBox="1">
              <a:spLocks noChangeArrowheads="1"/>
            </p:cNvSpPr>
            <p:nvPr/>
          </p:nvSpPr>
          <p:spPr bwMode="auto">
            <a:xfrm>
              <a:off x="3285660" y="2368540"/>
              <a:ext cx="179766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水深多少米？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148064" y="483518"/>
            <a:ext cx="2493278" cy="1083964"/>
            <a:chOff x="5607114" y="636535"/>
            <a:chExt cx="2925325" cy="927103"/>
          </a:xfrm>
        </p:grpSpPr>
        <p:sp>
          <p:nvSpPr>
            <p:cNvPr id="59" name="AutoShape 12"/>
            <p:cNvSpPr>
              <a:spLocks noChangeArrowheads="1"/>
            </p:cNvSpPr>
            <p:nvPr/>
          </p:nvSpPr>
          <p:spPr bwMode="auto">
            <a:xfrm>
              <a:off x="5607114" y="636535"/>
              <a:ext cx="2925325" cy="927103"/>
            </a:xfrm>
            <a:prstGeom prst="cloudCallout">
              <a:avLst>
                <a:gd name="adj1" fmla="val -64830"/>
                <a:gd name="adj2" fmla="val -36412"/>
              </a:avLst>
            </a:prstGeom>
            <a:noFill/>
            <a:ln w="19050">
              <a:solidFill>
                <a:srgbClr val="00B0F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文本框 10245"/>
            <p:cNvSpPr txBox="1">
              <a:spLocks noChangeArrowheads="1"/>
            </p:cNvSpPr>
            <p:nvPr/>
          </p:nvSpPr>
          <p:spPr bwMode="auto">
            <a:xfrm>
              <a:off x="5906628" y="683732"/>
              <a:ext cx="2456838" cy="816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露出水面部分长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1.4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米。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  <p:bldP spid="50" grpId="0"/>
      <p:bldP spid="53" grpId="0" animBg="1"/>
      <p:bldP spid="5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全屏显示(16:9)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E0E3FEF644FE4CFDA657B66FDDFF43F9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