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318" r:id="rId6"/>
    <p:sldId id="331" r:id="rId7"/>
    <p:sldId id="332" r:id="rId8"/>
    <p:sldId id="333" r:id="rId9"/>
    <p:sldId id="334" r:id="rId10"/>
    <p:sldId id="316" r:id="rId11"/>
    <p:sldId id="327" r:id="rId12"/>
    <p:sldId id="328" r:id="rId13"/>
    <p:sldId id="335" r:id="rId14"/>
    <p:sldId id="336" r:id="rId15"/>
    <p:sldId id="338" r:id="rId16"/>
    <p:sldId id="339" r:id="rId17"/>
    <p:sldId id="340" r:id="rId18"/>
    <p:sldId id="337" r:id="rId19"/>
    <p:sldId id="341" r:id="rId20"/>
    <p:sldId id="289" r:id="rId21"/>
    <p:sldId id="31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33A3039-92B0-4328-BDC0-5AB6BA7CD55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1B0BEC17-16FE-4754-BCA1-621901B6AB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12" Type="http://schemas.openxmlformats.org/officeDocument/2006/relationships/image" Target="../media/image8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501598"/>
            <a:ext cx="12192000" cy="2356402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-489036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flipH="1" flipV="1">
            <a:off x="10851958" y="168619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 flipH="1" flipV="1">
            <a:off x="10401300" y="792543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 flipH="1" flipV="1">
            <a:off x="8051714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22" name="Shape 40"/>
          <p:cNvSpPr/>
          <p:nvPr/>
        </p:nvSpPr>
        <p:spPr>
          <a:xfrm>
            <a:off x="1024692" y="4774726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3092" y="1771627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一次函数</a:t>
            </a:r>
          </a:p>
        </p:txBody>
      </p:sp>
      <p:sp>
        <p:nvSpPr>
          <p:cNvPr id="24" name="矩形 23"/>
          <p:cNvSpPr/>
          <p:nvPr/>
        </p:nvSpPr>
        <p:spPr>
          <a:xfrm>
            <a:off x="923092" y="252505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991EB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正比例函数</a:t>
            </a:r>
            <a:endParaRPr lang="en-US" altLang="zh-CN" sz="6600" dirty="0">
              <a:solidFill>
                <a:srgbClr val="991EB5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822" y="359840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（正比例函数的图象与性质）</a:t>
            </a:r>
            <a:endParaRPr lang="en-US" altLang="zh-CN" sz="6600" dirty="0">
              <a:solidFill>
                <a:prstClr val="black">
                  <a:lumMod val="75000"/>
                  <a:lumOff val="25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6058982" y="950470"/>
            <a:ext cx="5164494" cy="5164494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3656473"/>
            <a:ext cx="12192000" cy="3201527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552700" y="2253796"/>
            <a:ext cx="7086600" cy="235040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64807" y="1750936"/>
            <a:ext cx="862387" cy="826939"/>
            <a:chOff x="5336063" y="2804432"/>
            <a:chExt cx="862387" cy="826939"/>
          </a:xfrm>
        </p:grpSpPr>
        <p:sp>
          <p:nvSpPr>
            <p:cNvPr id="15" name="椭圆 14"/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rgbClr val="991E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17" name="文本框 16"/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991EB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练一练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10083694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 flipV="1">
            <a:off x="388272" y="297900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flipV="1">
            <a:off x="1131308" y="921824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 flipV="1">
            <a:off x="2603308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H="1">
            <a:off x="1131114" y="1829073"/>
            <a:ext cx="2501298" cy="2501298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9175867" y="3965914"/>
            <a:ext cx="926865" cy="926865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2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5" name="椭圆 14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ChangeArrowheads="1"/>
              </p:cNvSpPr>
              <p:nvPr/>
            </p:nvSpPr>
            <p:spPr bwMode="auto">
              <a:xfrm>
                <a:off x="1252779" y="1236147"/>
                <a:ext cx="7654835" cy="1689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用你认为最简单的方法画出下列函数的图象：</a:t>
                </a:r>
                <a:endParaRPr lang="en-US" altLang="zh-CN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 </a:t>
                </a:r>
                <a:r>
                  <a:rPr lang="zh-CN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2</m:t>
                        </m:r>
                      </m:den>
                    </m:f>
                    <m:r>
                      <a:rPr lang="en-US" altLang="zh-CN" sz="2800" i="1" smtClean="0">
                        <a:solidFill>
                          <a:srgbClr val="000000"/>
                        </a:solidFill>
                        <a:latin typeface="Cambria Math" panose="02040503050406030204"/>
                        <a:ea typeface="黑体" panose="02010609060101010101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；（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zh-CN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y=</a:t>
                </a:r>
                <a:r>
                  <a:rPr lang="zh-CN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-3</a:t>
                </a:r>
                <a:r>
                  <a:rPr lang="zh-CN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779" y="1236147"/>
                <a:ext cx="7654835" cy="1689311"/>
              </a:xfrm>
              <a:prstGeom prst="rect">
                <a:avLst/>
              </a:prstGeom>
              <a:blipFill rotWithShape="1">
                <a:blip r:embed="rId6"/>
                <a:stretch>
                  <a:fillRect l="-7" t="-26" r="6" b="-321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表格 24"/>
          <p:cNvGraphicFramePr/>
          <p:nvPr/>
        </p:nvGraphicFramePr>
        <p:xfrm>
          <a:off x="1069759" y="3947352"/>
          <a:ext cx="3587750" cy="2246313"/>
        </p:xfrm>
        <a:graphic>
          <a:graphicData uri="http://schemas.openxmlformats.org/drawingml/2006/table">
            <a:tbl>
              <a:tblPr/>
              <a:tblGrid>
                <a:gridCol w="119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2400" i="1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x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24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zh-CN" sz="24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7"/>
                      <a:stretch>
                        <a:fillRect t="-100787" r="-199492" b="-92913"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zh-CN" sz="2400" i="1" dirty="0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y=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-3</a:t>
                      </a:r>
                      <a:r>
                        <a:rPr lang="zh-CN" altLang="zh-CN" sz="2400" i="1" dirty="0">
                          <a:solidFill>
                            <a:srgbClr val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x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lvl="0" eaLnBrk="1" hangingPunct="1"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9B9B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539784" y="4841432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754484" y="5645977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-3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2547007" y="565074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5021795" y="2602523"/>
                <a:ext cx="5076825" cy="930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函数</a:t>
                </a:r>
                <a:r>
                  <a:rPr lang="zh-CN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/>
                        <a:ea typeface="黑体" panose="02010609060101010101" charset="-122"/>
                      </a:rPr>
                      <m:t>𝑥</m:t>
                    </m:r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/>
                        <a:ea typeface="黑体" panose="02010609060101010101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y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=-3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x</a:t>
                </a:r>
                <a:r>
                  <a:rPr lang="zh-CN" altLang="zh-CN" sz="28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的图象如下：</a:t>
                </a: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795" y="2602523"/>
                <a:ext cx="5076825" cy="930126"/>
              </a:xfrm>
              <a:prstGeom prst="rect">
                <a:avLst/>
              </a:prstGeom>
              <a:blipFill rotWithShape="1">
                <a:blip r:embed="rId8"/>
                <a:stretch>
                  <a:fillRect l="-4" t="-32" r="4" b="-71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107146" y="3079450"/>
            <a:ext cx="2647338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列表如下：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86663" y="3559245"/>
            <a:ext cx="3078968" cy="2822162"/>
            <a:chOff x="5584825" y="2816626"/>
            <a:chExt cx="4071938" cy="3732312"/>
          </a:xfrm>
        </p:grpSpPr>
        <p:grpSp>
          <p:nvGrpSpPr>
            <p:cNvPr id="22" name="Group 2"/>
            <p:cNvGrpSpPr/>
            <p:nvPr/>
          </p:nvGrpSpPr>
          <p:grpSpPr bwMode="auto">
            <a:xfrm>
              <a:off x="5584825" y="2898774"/>
              <a:ext cx="4071938" cy="3600450"/>
              <a:chOff x="-657" y="-403"/>
              <a:chExt cx="4071939" cy="360045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" name="Object 5"/>
                  <p:cNvGraphicFramePr/>
                  <p:nvPr/>
                </p:nvGraphicFramePr>
                <p:xfrm>
                  <a:off x="-657" y="-403"/>
                  <a:ext cx="4071939" cy="36004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138" name="位图图像" r:id="rId9" imgW="3448050" imgH="3381375" progId="Paint.Picture">
                          <p:embed/>
                        </p:oleObj>
                      </mc:Choice>
                      <mc:Fallback>
                        <p:oleObj name="位图图像" r:id="rId9" imgW="3448050" imgH="3381375" progId="Paint.Picture">
                          <p:embed/>
                          <p:pic>
                            <p:nvPicPr>
                              <p:cNvPr id="0" name="Object 5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657" y="-403"/>
                                <a:ext cx="4071939" cy="3600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w="381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3" name="Object 5"/>
                  <p:cNvGraphicFramePr/>
                  <p:nvPr/>
                </p:nvGraphicFramePr>
                <p:xfrm>
                  <a:off x="-657" y="-403"/>
                  <a:ext cx="4071939" cy="36004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136" name="位图图像" r:id="rId11" imgW="3448050" imgH="3381375" progId="Paint.Picture">
                          <p:embed/>
                        </p:oleObj>
                      </mc:Choice>
                      <mc:Fallback>
                        <p:oleObj name="位图图像" r:id="rId11" imgW="3448050" imgH="3381375" progId="Paint.Picture">
                          <p:embed/>
                          <p:pic>
                            <p:nvPicPr>
                              <p:cNvPr id="0" name="Object 5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657" y="-403"/>
                                <a:ext cx="4071939" cy="3600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381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24" name="TextBox 19"/>
              <p:cNvSpPr txBox="1">
                <a:spLocks noChangeArrowheads="1"/>
              </p:cNvSpPr>
              <p:nvPr/>
            </p:nvSpPr>
            <p:spPr bwMode="auto">
              <a:xfrm>
                <a:off x="1624780" y="1591002"/>
                <a:ext cx="504055" cy="4884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</a:p>
            </p:txBody>
          </p:sp>
        </p:grpSp>
        <p:sp>
          <p:nvSpPr>
            <p:cNvPr id="29" name="AutoShape 45"/>
            <p:cNvSpPr>
              <a:spLocks noChangeArrowheads="1"/>
            </p:cNvSpPr>
            <p:nvPr/>
          </p:nvSpPr>
          <p:spPr bwMode="auto">
            <a:xfrm>
              <a:off x="7543073" y="4515031"/>
              <a:ext cx="107950" cy="1079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AutoShape 46"/>
            <p:cNvSpPr>
              <a:spLocks noChangeArrowheads="1"/>
            </p:cNvSpPr>
            <p:nvPr/>
          </p:nvSpPr>
          <p:spPr bwMode="auto">
            <a:xfrm>
              <a:off x="7981223" y="5804081"/>
              <a:ext cx="107950" cy="107950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7051132" y="3048501"/>
              <a:ext cx="1214437" cy="3500437"/>
            </a:xfrm>
            <a:prstGeom prst="line">
              <a:avLst/>
            </a:prstGeom>
            <a:noFill/>
            <a:ln w="38100">
              <a:solidFill>
                <a:srgbClr val="4BA151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7565661" y="4527731"/>
              <a:ext cx="71437" cy="73025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7993923" y="3850730"/>
              <a:ext cx="73025" cy="73025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 flipV="1">
              <a:off x="6568325" y="3144361"/>
              <a:ext cx="1944687" cy="2914650"/>
            </a:xfrm>
            <a:prstGeom prst="line">
              <a:avLst/>
            </a:prstGeom>
            <a:noFill/>
            <a:ln w="38100">
              <a:solidFill>
                <a:srgbClr val="F3B745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Text Box 51"/>
            <p:cNvSpPr txBox="1">
              <a:spLocks noChangeArrowheads="1"/>
            </p:cNvSpPr>
            <p:nvPr/>
          </p:nvSpPr>
          <p:spPr bwMode="auto">
            <a:xfrm>
              <a:off x="6211102" y="2897834"/>
              <a:ext cx="1064652" cy="48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i="1" dirty="0">
                  <a:solidFill>
                    <a:srgbClr val="4BA151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y=</a:t>
              </a:r>
              <a:r>
                <a:rPr lang="zh-CN" altLang="en-US" b="1" dirty="0">
                  <a:solidFill>
                    <a:srgbClr val="4BA151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-3</a:t>
              </a:r>
              <a:r>
                <a:rPr lang="zh-CN" altLang="en-US" b="1" i="1" dirty="0">
                  <a:solidFill>
                    <a:srgbClr val="4BA151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8616812" y="2816626"/>
                  <a:ext cx="1030732" cy="649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zh-CN" b="1" i="1" dirty="0">
                      <a:solidFill>
                        <a:srgbClr val="F3B745">
                          <a:lumMod val="50000"/>
                        </a:srgb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y=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srgbClr val="F3B74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黑体" panose="02010609060101010101" charset="-122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3B745">
                                  <a:lumMod val="50000"/>
                                </a:srgbClr>
                              </a:solidFill>
                              <a:latin typeface="Cambria Math" panose="02040503050406030204"/>
                              <a:ea typeface="黑体" panose="02010609060101010101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F3B745">
                                  <a:lumMod val="50000"/>
                                </a:srgbClr>
                              </a:solidFill>
                              <a:latin typeface="Cambria Math" panose="02040503050406030204"/>
                              <a:ea typeface="黑体" panose="02010609060101010101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3B745">
                              <a:lumMod val="50000"/>
                            </a:srgbClr>
                          </a:solidFill>
                          <a:latin typeface="Cambria Math" panose="02040503050406030204"/>
                          <a:ea typeface="黑体" panose="02010609060101010101" charset="-122"/>
                        </a:rPr>
                        <m:t>𝒙</m:t>
                      </m:r>
                    </m:oMath>
                  </a14:m>
                  <a:endParaRPr lang="zh-CN" altLang="en-US" b="1" i="1" dirty="0">
                    <a:solidFill>
                      <a:srgbClr val="F3B745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38" name="Text 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16812" y="2816626"/>
                  <a:ext cx="1030732" cy="649475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2"/>
              <p:cNvSpPr txBox="1">
                <a:spLocks noChangeArrowheads="1"/>
              </p:cNvSpPr>
              <p:nvPr/>
            </p:nvSpPr>
            <p:spPr bwMode="auto">
              <a:xfrm>
                <a:off x="3754484" y="4690566"/>
                <a:ext cx="647700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charset="-122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anose="02010609060101010101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anose="02010609060101010101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9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4484" y="4690566"/>
                <a:ext cx="647700" cy="783804"/>
              </a:xfrm>
              <a:prstGeom prst="rect">
                <a:avLst/>
              </a:prstGeom>
              <a:blipFill rotWithShape="1">
                <a:blip r:embed="rId14"/>
                <a:stretch>
                  <a:fillRect l="-56" t="-58" r="56" b="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6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例</a:t>
              </a:r>
              <a:r>
                <a:rPr lang="en-US" altLang="zh-CN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1"/>
          <p:cNvSpPr txBox="1">
            <a:spLocks noChangeArrowheads="1"/>
          </p:cNvSpPr>
          <p:nvPr/>
        </p:nvSpPr>
        <p:spPr bwMode="auto">
          <a:xfrm>
            <a:off x="1045520" y="2274066"/>
            <a:ext cx="78533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）若函数图象经过第一、第三象限，则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的取值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范围是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________.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045520" y="1392947"/>
            <a:ext cx="5120889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已知正比例函数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=(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+6)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846039" y="2705610"/>
            <a:ext cx="1207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827945" y="3313944"/>
            <a:ext cx="948422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B745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解析：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因为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函数图象经过第一、第三象限，所以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+6&gt;0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，解得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&gt;-6.</a:t>
            </a: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1045520" y="4592721"/>
            <a:ext cx="5917585" cy="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）若函数图象经过点（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），则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_____.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827945" y="5386391"/>
            <a:ext cx="9199252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B745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解析：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将点的坐标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）带入函数解析式中，得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21=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+6)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·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解得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=1.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701602" y="4658273"/>
            <a:ext cx="840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正比例函数的性质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83" y="1646555"/>
            <a:ext cx="41878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77835"/>
          <p:cNvSpPr txBox="1">
            <a:spLocks noChangeArrowheads="1"/>
          </p:cNvSpPr>
          <p:nvPr/>
        </p:nvSpPr>
        <p:spPr bwMode="auto">
          <a:xfrm>
            <a:off x="6096000" y="1769641"/>
            <a:ext cx="437197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观察图象可以发现：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直线</a:t>
            </a:r>
            <a:r>
              <a:rPr lang="en-US" altLang="en-US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=</a:t>
            </a:r>
            <a:r>
              <a:rPr lang="en-US" altLang="en-US" sz="24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x</a:t>
            </a:r>
            <a:r>
              <a:rPr lang="en-US" altLang="en-US" sz="2400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,</a:t>
            </a:r>
            <a:r>
              <a:rPr lang="en-US" altLang="en-US" sz="24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=3</a:t>
            </a:r>
            <a:r>
              <a:rPr lang="en-US" altLang="en-US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向右逐渐</a:t>
            </a:r>
            <a:r>
              <a:rPr lang="zh-CN" altLang="en-US" sz="24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          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Wingdings" panose="05000000000000000000" pitchFamily="2" charset="2"/>
              </a:rPr>
              <a:t>即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的值随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的增大而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增大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;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683690" y="2386829"/>
            <a:ext cx="1068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上升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479295" y="4509021"/>
            <a:ext cx="106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77835"/>
              <p:cNvSpPr txBox="1">
                <a:spLocks noChangeArrowheads="1"/>
              </p:cNvSpPr>
              <p:nvPr/>
            </p:nvSpPr>
            <p:spPr bwMode="auto">
              <a:xfrm>
                <a:off x="6096000" y="3654420"/>
                <a:ext cx="4371975" cy="1924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直线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y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x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,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y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=-4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向右逐渐</a:t>
                </a:r>
                <a:r>
                  <a:rPr lang="zh-CN" altLang="en-US" sz="2400" u="sng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          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，即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y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的值随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的增大而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减小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.</a:t>
                </a:r>
                <a:r>
                  <a:rPr lang="zh-CN" altLang="en-US" sz="2400" u="sng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Wingdings" panose="05000000000000000000" pitchFamily="2" charset="2"/>
                  </a:rPr>
                  <a:t>          </a:t>
                </a:r>
              </a:p>
            </p:txBody>
          </p:sp>
        </mc:Choice>
        <mc:Fallback xmlns="">
          <p:sp>
            <p:nvSpPr>
              <p:cNvPr id="15" name="文本框 778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3654420"/>
                <a:ext cx="4371975" cy="1924373"/>
              </a:xfrm>
              <a:prstGeom prst="rect">
                <a:avLst/>
              </a:prstGeom>
              <a:blipFill rotWithShape="1">
                <a:blip r:embed="rId6"/>
                <a:stretch>
                  <a:fillRect t="-33" b="-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归纳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20481"/>
          <p:cNvSpPr txBox="1">
            <a:spLocks noChangeArrowheads="1"/>
          </p:cNvSpPr>
          <p:nvPr/>
        </p:nvSpPr>
        <p:spPr bwMode="auto">
          <a:xfrm>
            <a:off x="2158168" y="1945831"/>
            <a:ext cx="76200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当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8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经过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第一、第三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象限，从左向右上升，即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随着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也增大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</p:txBody>
      </p:sp>
      <p:sp>
        <p:nvSpPr>
          <p:cNvPr id="11" name="文本框 20481"/>
          <p:cNvSpPr txBox="1">
            <a:spLocks noChangeArrowheads="1"/>
          </p:cNvSpPr>
          <p:nvPr/>
        </p:nvSpPr>
        <p:spPr bwMode="auto">
          <a:xfrm>
            <a:off x="2192730" y="3847258"/>
            <a:ext cx="76200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当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&lt;0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8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经过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第二、第四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象限，从左向右下降，即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随着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</a:t>
            </a:r>
            <a:r>
              <a:rPr lang="en-US" altLang="zh-CN" sz="28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反而减小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例</a:t>
              </a:r>
              <a:r>
                <a:rPr lang="en-US" altLang="zh-CN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38916"/>
          <p:cNvSpPr txBox="1">
            <a:spLocks noChangeArrowheads="1"/>
          </p:cNvSpPr>
          <p:nvPr/>
        </p:nvSpPr>
        <p:spPr bwMode="auto">
          <a:xfrm>
            <a:off x="1879124" y="1602333"/>
            <a:ext cx="8424863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已知函数 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2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和点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(6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在函数图象上，则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800" u="sng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baseline="-25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填“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&gt;”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或“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&lt;”).</a:t>
            </a:r>
            <a:endParaRPr lang="zh-CN" altLang="en-US" sz="2800" baseline="-250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34261" y="2260815"/>
            <a:ext cx="720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8926"/>
              <p:cNvSpPr txBox="1">
                <a:spLocks noChangeArrowheads="1"/>
              </p:cNvSpPr>
              <p:nvPr/>
            </p:nvSpPr>
            <p:spPr bwMode="auto">
              <a:xfrm>
                <a:off x="1879124" y="3616325"/>
                <a:ext cx="8748713" cy="1141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变式练习：已知函数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和点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在函数图象上，若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u="sng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/>
                        <a:ea typeface="黑体" panose="02010609060101010101" charset="-122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填“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&gt;”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或“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&lt;”).</a:t>
                </a:r>
                <a:endParaRPr lang="zh-CN" altLang="en-US" sz="24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389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124" y="3616325"/>
                <a:ext cx="8748713" cy="1141338"/>
              </a:xfrm>
              <a:prstGeom prst="rect">
                <a:avLst/>
              </a:prstGeom>
              <a:blipFill rotWithShape="1">
                <a:blip r:embed="rId5"/>
                <a:stretch>
                  <a:fillRect l="-2" r="5" b="-1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469756" y="3798975"/>
            <a:ext cx="720725" cy="10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&lt;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1135079" y="1599146"/>
                <a:ext cx="10318488" cy="3696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）正比例函数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中，随着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值的增大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的值都增加了，其中哪一个增加得更快？你能说明其中的道理吗？</a:t>
                </a:r>
                <a:endParaRPr lang="en-US" altLang="zh-CN" sz="24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>
                  <a:lnSpc>
                    <a:spcPct val="150000"/>
                  </a:lnSpc>
                </a:pPr>
                <a:endParaRPr lang="zh-CN" altLang="en-US" sz="24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）正比例函数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=-4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中，随着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值的增大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的值都减小了，其中哪一个减小得更快？你是如何判断的？</a:t>
                </a: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079" y="1599146"/>
                <a:ext cx="10318488" cy="3696174"/>
              </a:xfrm>
              <a:prstGeom prst="rect">
                <a:avLst/>
              </a:prstGeom>
              <a:blipFill rotWithShape="1">
                <a:blip r:embed="rId5"/>
                <a:stretch>
                  <a:fillRect l="-3" t="-6" r="1" b="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11225" y="5563075"/>
            <a:ext cx="6912400" cy="522288"/>
          </a:xfrm>
          <a:prstGeom prst="rect">
            <a:avLst/>
          </a:prstGeom>
          <a:solidFill>
            <a:srgbClr val="991EB5"/>
          </a:solidFill>
          <a:ln w="9525">
            <a:solidFill>
              <a:srgbClr val="4BA151">
                <a:lumMod val="50000"/>
              </a:srgbClr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</a:t>
            </a:r>
            <a:r>
              <a:rPr kumimoji="0" lang="en-US" altLang="zh-CN" sz="2800" b="0" i="1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kumimoji="0" lang="en-US" altLang="zh-CN" sz="2800" b="0" i="0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|越大</a:t>
            </a:r>
            <a:r>
              <a:rPr kumimoji="0" lang="en-US" altLang="zh-CN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kumimoji="0" lang="zh-CN" altLang="en-US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直线越陡，</a:t>
            </a:r>
            <a:r>
              <a:rPr kumimoji="0" lang="en-US" altLang="zh-CN" sz="2800" b="0" i="0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直线越靠近</a:t>
            </a:r>
            <a:r>
              <a:rPr kumimoji="0" lang="en-US" altLang="zh-CN" sz="2800" b="0" i="1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kumimoji="0" lang="en-US" altLang="zh-CN" sz="2800" b="0" i="0" u="non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轴</a:t>
            </a:r>
            <a:r>
              <a:rPr kumimoji="0" lang="en-US" altLang="zh-CN" sz="2800" b="0" i="0" u="non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随堂训练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438162" y="1229699"/>
            <a:ext cx="923937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在平面直角坐标系中，正比例函数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致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位置只可能是（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zh-CN" altLang="en-US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" name="Group 62"/>
          <p:cNvGrpSpPr/>
          <p:nvPr/>
        </p:nvGrpSpPr>
        <p:grpSpPr bwMode="auto">
          <a:xfrm>
            <a:off x="2325403" y="2177093"/>
            <a:ext cx="6536599" cy="2060193"/>
            <a:chOff x="276" y="1703"/>
            <a:chExt cx="5235" cy="1730"/>
          </a:xfrm>
        </p:grpSpPr>
        <p:sp>
          <p:nvSpPr>
            <p:cNvPr id="14" name="Text Box 81"/>
            <p:cNvSpPr txBox="1">
              <a:spLocks noChangeArrowheads="1"/>
            </p:cNvSpPr>
            <p:nvPr/>
          </p:nvSpPr>
          <p:spPr bwMode="auto">
            <a:xfrm>
              <a:off x="1135" y="2308"/>
              <a:ext cx="381" cy="3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5" name="Group 49"/>
            <p:cNvGrpSpPr/>
            <p:nvPr/>
          </p:nvGrpSpPr>
          <p:grpSpPr bwMode="auto">
            <a:xfrm>
              <a:off x="276" y="1855"/>
              <a:ext cx="1015" cy="1100"/>
              <a:chOff x="2362" y="11210"/>
              <a:chExt cx="1252" cy="1358"/>
            </a:xfrm>
          </p:grpSpPr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flipH="1" flipV="1">
              <a:off x="403" y="1965"/>
              <a:ext cx="762" cy="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770" y="1718"/>
              <a:ext cx="381" cy="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Text Box 86"/>
            <p:cNvSpPr txBox="1">
              <a:spLocks noChangeArrowheads="1"/>
            </p:cNvSpPr>
            <p:nvPr/>
          </p:nvSpPr>
          <p:spPr bwMode="auto">
            <a:xfrm>
              <a:off x="523" y="2354"/>
              <a:ext cx="381" cy="2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4" name="Group 57"/>
            <p:cNvGrpSpPr/>
            <p:nvPr/>
          </p:nvGrpSpPr>
          <p:grpSpPr bwMode="auto">
            <a:xfrm>
              <a:off x="1604" y="1855"/>
              <a:ext cx="1015" cy="1100"/>
              <a:chOff x="2362" y="11210"/>
              <a:chExt cx="1252" cy="1358"/>
            </a:xfrm>
          </p:grpSpPr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 flipH="1">
              <a:off x="1858" y="2020"/>
              <a:ext cx="508" cy="7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2477" y="2316"/>
              <a:ext cx="381" cy="3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Text Box 84"/>
            <p:cNvSpPr txBox="1">
              <a:spLocks noChangeArrowheads="1"/>
            </p:cNvSpPr>
            <p:nvPr/>
          </p:nvSpPr>
          <p:spPr bwMode="auto">
            <a:xfrm>
              <a:off x="2095" y="1718"/>
              <a:ext cx="255" cy="2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Text Box 87"/>
            <p:cNvSpPr txBox="1">
              <a:spLocks noChangeArrowheads="1"/>
            </p:cNvSpPr>
            <p:nvPr/>
          </p:nvSpPr>
          <p:spPr bwMode="auto">
            <a:xfrm>
              <a:off x="2076" y="2341"/>
              <a:ext cx="381" cy="2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0" name="Group 65"/>
            <p:cNvGrpSpPr/>
            <p:nvPr/>
          </p:nvGrpSpPr>
          <p:grpSpPr bwMode="auto">
            <a:xfrm>
              <a:off x="2874" y="1855"/>
              <a:ext cx="1014" cy="1100"/>
              <a:chOff x="2362" y="11210"/>
              <a:chExt cx="1252" cy="1358"/>
            </a:xfrm>
          </p:grpSpPr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Line 67"/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1" name="Line 70"/>
            <p:cNvSpPr>
              <a:spLocks noChangeShapeType="1"/>
            </p:cNvSpPr>
            <p:nvPr/>
          </p:nvSpPr>
          <p:spPr bwMode="auto">
            <a:xfrm flipH="1">
              <a:off x="3128" y="2020"/>
              <a:ext cx="380" cy="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Text Box 79"/>
            <p:cNvSpPr txBox="1">
              <a:spLocks noChangeArrowheads="1"/>
            </p:cNvSpPr>
            <p:nvPr/>
          </p:nvSpPr>
          <p:spPr bwMode="auto">
            <a:xfrm>
              <a:off x="3754" y="2300"/>
              <a:ext cx="381" cy="3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3381" y="1703"/>
              <a:ext cx="381" cy="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auto">
            <a:xfrm>
              <a:off x="3344" y="2349"/>
              <a:ext cx="253" cy="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 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5" name="Group 72"/>
            <p:cNvGrpSpPr/>
            <p:nvPr/>
          </p:nvGrpSpPr>
          <p:grpSpPr bwMode="auto">
            <a:xfrm>
              <a:off x="4241" y="1855"/>
              <a:ext cx="1015" cy="1100"/>
              <a:chOff x="2362" y="11210"/>
              <a:chExt cx="1252" cy="1358"/>
            </a:xfrm>
          </p:grpSpPr>
          <p:sp>
            <p:nvSpPr>
              <p:cNvPr id="44" name="Line 73"/>
              <p:cNvSpPr>
                <a:spLocks noChangeShapeType="1"/>
              </p:cNvSpPr>
              <p:nvPr/>
            </p:nvSpPr>
            <p:spPr bwMode="auto">
              <a:xfrm>
                <a:off x="2362" y="11889"/>
                <a:ext cx="12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 flipV="1">
                <a:off x="2988" y="11210"/>
                <a:ext cx="1" cy="13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6" name="Line 77"/>
            <p:cNvSpPr>
              <a:spLocks noChangeShapeType="1"/>
            </p:cNvSpPr>
            <p:nvPr/>
          </p:nvSpPr>
          <p:spPr bwMode="auto">
            <a:xfrm>
              <a:off x="4495" y="2027"/>
              <a:ext cx="762" cy="6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5130" y="2308"/>
              <a:ext cx="381" cy="2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Text Box 82"/>
            <p:cNvSpPr txBox="1">
              <a:spLocks noChangeArrowheads="1"/>
            </p:cNvSpPr>
            <p:nvPr/>
          </p:nvSpPr>
          <p:spPr bwMode="auto">
            <a:xfrm>
              <a:off x="4763" y="1703"/>
              <a:ext cx="381" cy="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Text Box 89"/>
            <p:cNvSpPr txBox="1">
              <a:spLocks noChangeArrowheads="1"/>
            </p:cNvSpPr>
            <p:nvPr/>
          </p:nvSpPr>
          <p:spPr bwMode="auto">
            <a:xfrm>
              <a:off x="4493" y="2351"/>
              <a:ext cx="381" cy="2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i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TextBox 90"/>
            <p:cNvSpPr txBox="1">
              <a:spLocks noChangeArrowheads="1"/>
            </p:cNvSpPr>
            <p:nvPr/>
          </p:nvSpPr>
          <p:spPr bwMode="auto">
            <a:xfrm>
              <a:off x="636" y="3045"/>
              <a:ext cx="77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TextBox 91"/>
            <p:cNvSpPr txBox="1">
              <a:spLocks noChangeArrowheads="1"/>
            </p:cNvSpPr>
            <p:nvPr/>
          </p:nvSpPr>
          <p:spPr bwMode="auto">
            <a:xfrm>
              <a:off x="1973" y="3045"/>
              <a:ext cx="71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TextBox 92"/>
            <p:cNvSpPr txBox="1">
              <a:spLocks noChangeArrowheads="1"/>
            </p:cNvSpPr>
            <p:nvPr/>
          </p:nvSpPr>
          <p:spPr bwMode="auto">
            <a:xfrm>
              <a:off x="3249" y="3024"/>
              <a:ext cx="53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TextBox 93"/>
            <p:cNvSpPr txBox="1">
              <a:spLocks noChangeArrowheads="1"/>
            </p:cNvSpPr>
            <p:nvPr/>
          </p:nvSpPr>
          <p:spPr bwMode="auto">
            <a:xfrm>
              <a:off x="4638" y="3024"/>
              <a:ext cx="64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  <a:endPara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2" name="TextBox 138"/>
          <p:cNvSpPr txBox="1">
            <a:spLocks noChangeArrowheads="1"/>
          </p:cNvSpPr>
          <p:nvPr/>
        </p:nvSpPr>
        <p:spPr bwMode="auto">
          <a:xfrm>
            <a:off x="1834990" y="1713229"/>
            <a:ext cx="415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1438162" y="4311923"/>
            <a:ext cx="9436100" cy="20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对于正比例函数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，当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增大时，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的增大而增大，则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的取值范围 （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zh-CN" altLang="en-US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　　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≤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　　　　　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≥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endParaRPr lang="zh-CN" altLang="en-US" sz="20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828286" y="4730627"/>
            <a:ext cx="386644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随堂训练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00200" y="1664160"/>
            <a:ext cx="8991600" cy="25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、函数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=-7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的图象在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象限内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从左向右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=7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的图象在 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象限内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从左向右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06197" y="1722983"/>
            <a:ext cx="1923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第二、第四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11132" y="1699744"/>
            <a:ext cx="105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下降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90262" y="2145489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减少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00200" y="3967622"/>
            <a:ext cx="8642350" cy="23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、关于正比例函数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，有下列结论：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函数图象都经过点（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2,1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）；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函数图象经过第二、第四象限；</a:t>
            </a: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</a:t>
            </a:r>
            <a:r>
              <a:rPr lang="zh-CN" altLang="en-US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的增大而增大；</a:t>
            </a:r>
            <a:r>
              <a:rPr lang="zh-CN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④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不论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取何值，总有</a:t>
            </a:r>
            <a:r>
              <a:rPr lang="en-US" altLang="zh-CN" sz="2000" b="1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﹥0.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其中，错误的结论是</a:t>
            </a:r>
            <a:r>
              <a:rPr lang="zh-CN" altLang="en-US" sz="2000" b="1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</a:t>
            </a: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986574" y="2596761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第一、第三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16388" y="3024628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增大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351030" y="2588187"/>
            <a:ext cx="980939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上升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86574" y="5306645"/>
            <a:ext cx="1512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①②</a:t>
            </a:r>
            <a:r>
              <a:rPr lang="zh-CN" altLang="en-US" sz="32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④</a:t>
            </a:r>
            <a:endParaRPr lang="zh-CN" altLang="en-US" sz="3200" b="1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随堂训练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7" name="椭圆 26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69758" y="1541463"/>
            <a:ext cx="8767763" cy="15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如图分别是函数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en-US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的图象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  </a:t>
            </a:r>
            <a:endParaRPr lang="en-US" altLang="zh-CN" sz="20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en-US" altLang="zh-CN" sz="20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0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填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“&gt;”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“&lt;”)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用不等号将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及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依次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连接起来．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254422" y="2130395"/>
            <a:ext cx="498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 </a:t>
            </a: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1783601" y="3296778"/>
            <a:ext cx="4341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baseline="-36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3498778" y="2136179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10078" y="2148440"/>
            <a:ext cx="4294187" cy="3911600"/>
            <a:chOff x="5649671" y="3503613"/>
            <a:chExt cx="4294187" cy="3911600"/>
          </a:xfrm>
        </p:grpSpPr>
        <p:grpSp>
          <p:nvGrpSpPr>
            <p:cNvPr id="14" name="Group 88"/>
            <p:cNvGrpSpPr/>
            <p:nvPr/>
          </p:nvGrpSpPr>
          <p:grpSpPr bwMode="auto">
            <a:xfrm>
              <a:off x="5649671" y="3503613"/>
              <a:ext cx="4294187" cy="3911600"/>
              <a:chOff x="3055" y="1843"/>
              <a:chExt cx="2705" cy="2464"/>
            </a:xfrm>
          </p:grpSpPr>
          <p:sp>
            <p:nvSpPr>
              <p:cNvPr id="15" name="Line 76"/>
              <p:cNvSpPr>
                <a:spLocks noChangeShapeType="1"/>
              </p:cNvSpPr>
              <p:nvPr/>
            </p:nvSpPr>
            <p:spPr bwMode="auto">
              <a:xfrm>
                <a:off x="3913" y="2207"/>
                <a:ext cx="478" cy="1915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4147" y="1960"/>
                <a:ext cx="1" cy="23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4004" y="2101"/>
                <a:ext cx="19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4005" y="2570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3903" y="3477"/>
                <a:ext cx="3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>
                <a:off x="3066" y="3151"/>
                <a:ext cx="229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6" name="Rectangle 38"/>
              <p:cNvSpPr>
                <a:spLocks noChangeArrowheads="1"/>
              </p:cNvSpPr>
              <p:nvPr/>
            </p:nvSpPr>
            <p:spPr bwMode="auto">
              <a:xfrm>
                <a:off x="3055" y="3129"/>
                <a:ext cx="29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28" name="Rectangle 48"/>
              <p:cNvSpPr>
                <a:spLocks noChangeArrowheads="1"/>
              </p:cNvSpPr>
              <p:nvPr/>
            </p:nvSpPr>
            <p:spPr bwMode="auto">
              <a:xfrm>
                <a:off x="4995" y="3129"/>
                <a:ext cx="23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</a:p>
            </p:txBody>
          </p:sp>
          <p:sp>
            <p:nvSpPr>
              <p:cNvPr id="29" name="Rectangle 51"/>
              <p:cNvSpPr>
                <a:spLocks noChangeArrowheads="1"/>
              </p:cNvSpPr>
              <p:nvPr/>
            </p:nvSpPr>
            <p:spPr bwMode="auto">
              <a:xfrm>
                <a:off x="5259" y="3097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30" name="Rectangle 52"/>
              <p:cNvSpPr>
                <a:spLocks noChangeArrowheads="1"/>
              </p:cNvSpPr>
              <p:nvPr/>
            </p:nvSpPr>
            <p:spPr bwMode="auto">
              <a:xfrm>
                <a:off x="4226" y="1843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</a:p>
            </p:txBody>
          </p:sp>
          <p:sp>
            <p:nvSpPr>
              <p:cNvPr id="31" name="Rectangle 53"/>
              <p:cNvSpPr>
                <a:spLocks noChangeArrowheads="1"/>
              </p:cNvSpPr>
              <p:nvPr/>
            </p:nvSpPr>
            <p:spPr bwMode="auto">
              <a:xfrm>
                <a:off x="3952" y="3130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</a:p>
            </p:txBody>
          </p:sp>
          <p:sp>
            <p:nvSpPr>
              <p:cNvPr id="32" name="Rectangle 54"/>
              <p:cNvSpPr>
                <a:spLocks noChangeArrowheads="1"/>
              </p:cNvSpPr>
              <p:nvPr/>
            </p:nvSpPr>
            <p:spPr bwMode="auto">
              <a:xfrm>
                <a:off x="4759" y="1996"/>
                <a:ext cx="79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 </a:t>
                </a:r>
                <a:r>
                  <a:rPr kumimoji="0" lang="en-US" altLang="zh-CN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  <p:sp>
            <p:nvSpPr>
              <p:cNvPr id="33" name="Rectangle 72"/>
              <p:cNvSpPr>
                <a:spLocks noChangeArrowheads="1"/>
              </p:cNvSpPr>
              <p:nvPr/>
            </p:nvSpPr>
            <p:spPr bwMode="auto">
              <a:xfrm>
                <a:off x="3888" y="3911"/>
                <a:ext cx="3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-4</a:t>
                </a:r>
              </a:p>
            </p:txBody>
          </p:sp>
          <p:sp>
            <p:nvSpPr>
              <p:cNvPr id="34" name="Rectangle 73"/>
              <p:cNvSpPr>
                <a:spLocks noChangeArrowheads="1"/>
              </p:cNvSpPr>
              <p:nvPr/>
            </p:nvSpPr>
            <p:spPr bwMode="auto">
              <a:xfrm>
                <a:off x="3525" y="3125"/>
                <a:ext cx="3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</a:p>
            </p:txBody>
          </p:sp>
          <p:sp>
            <p:nvSpPr>
              <p:cNvPr id="35" name="Rectangle 74"/>
              <p:cNvSpPr>
                <a:spLocks noChangeArrowheads="1"/>
              </p:cNvSpPr>
              <p:nvPr/>
            </p:nvSpPr>
            <p:spPr bwMode="auto">
              <a:xfrm>
                <a:off x="4545" y="3126"/>
                <a:ext cx="22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</a:p>
            </p:txBody>
          </p:sp>
          <p:sp>
            <p:nvSpPr>
              <p:cNvPr id="36" name="Line 77"/>
              <p:cNvSpPr>
                <a:spLocks noChangeShapeType="1"/>
              </p:cNvSpPr>
              <p:nvPr/>
            </p:nvSpPr>
            <p:spPr bwMode="auto">
              <a:xfrm>
                <a:off x="3548" y="2250"/>
                <a:ext cx="1036" cy="15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Line 78"/>
              <p:cNvSpPr>
                <a:spLocks noChangeShapeType="1"/>
              </p:cNvSpPr>
              <p:nvPr/>
            </p:nvSpPr>
            <p:spPr bwMode="auto">
              <a:xfrm flipV="1">
                <a:off x="3582" y="2250"/>
                <a:ext cx="1140" cy="1780"/>
              </a:xfrm>
              <a:prstGeom prst="line">
                <a:avLst/>
              </a:prstGeom>
              <a:noFill/>
              <a:ln w="28575">
                <a:solidFill>
                  <a:srgbClr val="0563C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Line 79"/>
              <p:cNvSpPr>
                <a:spLocks noChangeShapeType="1"/>
              </p:cNvSpPr>
              <p:nvPr/>
            </p:nvSpPr>
            <p:spPr bwMode="auto">
              <a:xfrm flipV="1">
                <a:off x="3307" y="2655"/>
                <a:ext cx="1684" cy="99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5033" y="2419"/>
                <a:ext cx="72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 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</a:p>
            </p:txBody>
          </p:sp>
          <p:sp>
            <p:nvSpPr>
              <p:cNvPr id="40" name="Rectangle 83"/>
              <p:cNvSpPr>
                <a:spLocks noChangeArrowheads="1"/>
              </p:cNvSpPr>
              <p:nvPr/>
            </p:nvSpPr>
            <p:spPr bwMode="auto">
              <a:xfrm>
                <a:off x="4594" y="3578"/>
                <a:ext cx="790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 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 </a:t>
                </a:r>
              </a:p>
            </p:txBody>
          </p:sp>
          <p:sp>
            <p:nvSpPr>
              <p:cNvPr id="41" name="Rectangle 84"/>
              <p:cNvSpPr>
                <a:spLocks noChangeArrowheads="1"/>
              </p:cNvSpPr>
              <p:nvPr/>
            </p:nvSpPr>
            <p:spPr bwMode="auto">
              <a:xfrm>
                <a:off x="4373" y="3997"/>
                <a:ext cx="77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 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k</a:t>
                </a:r>
                <a:r>
                  <a:rPr kumimoji="0" lang="en-US" altLang="zh-CN" b="0" i="0" u="none" strike="noStrike" kern="0" cap="none" spc="0" normalizeH="0" baseline="-3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 </a:t>
                </a:r>
                <a:r>
                  <a:rPr kumimoji="0" lang="en-US" altLang="zh-CN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</a:p>
            </p:txBody>
          </p:sp>
        </p:grpSp>
        <p:grpSp>
          <p:nvGrpSpPr>
            <p:cNvPr id="43" name="组合 81"/>
            <p:cNvGrpSpPr/>
            <p:nvPr/>
          </p:nvGrpSpPr>
          <p:grpSpPr bwMode="auto">
            <a:xfrm>
              <a:off x="7381633" y="5956300"/>
              <a:ext cx="125413" cy="1089025"/>
              <a:chOff x="10040938" y="2965450"/>
              <a:chExt cx="125412" cy="1089025"/>
            </a:xfrm>
          </p:grpSpPr>
          <p:sp>
            <p:nvSpPr>
              <p:cNvPr id="44" name="Line 77"/>
              <p:cNvSpPr>
                <a:spLocks noChangeShapeType="1"/>
              </p:cNvSpPr>
              <p:nvPr/>
            </p:nvSpPr>
            <p:spPr bwMode="auto">
              <a:xfrm>
                <a:off x="10074275" y="2965450"/>
                <a:ext cx="85725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 rot="5400000" flipV="1">
                <a:off x="10105223" y="3267859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 rot="5400000" flipV="1">
                <a:off x="10105223" y="3636159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7" name="Line 84"/>
              <p:cNvSpPr>
                <a:spLocks noChangeShapeType="1"/>
              </p:cNvSpPr>
              <p:nvPr/>
            </p:nvSpPr>
            <p:spPr bwMode="auto">
              <a:xfrm rot="5400000" flipV="1">
                <a:off x="10106819" y="3994944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8" name="Line 90"/>
              <p:cNvSpPr>
                <a:spLocks noChangeShapeType="1"/>
              </p:cNvSpPr>
              <p:nvPr/>
            </p:nvSpPr>
            <p:spPr bwMode="auto">
              <a:xfrm rot="5400000" flipV="1">
                <a:off x="10100469" y="2907507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49" name="组合 73"/>
            <p:cNvGrpSpPr/>
            <p:nvPr/>
          </p:nvGrpSpPr>
          <p:grpSpPr bwMode="auto">
            <a:xfrm>
              <a:off x="7757871" y="5457825"/>
              <a:ext cx="1076325" cy="127000"/>
              <a:chOff x="8256588" y="5008563"/>
              <a:chExt cx="1076325" cy="127000"/>
            </a:xfrm>
          </p:grpSpPr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8618538" y="5035550"/>
                <a:ext cx="1587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1" name="Line 88"/>
              <p:cNvSpPr>
                <a:spLocks noChangeShapeType="1"/>
              </p:cNvSpPr>
              <p:nvPr/>
            </p:nvSpPr>
            <p:spPr bwMode="auto">
              <a:xfrm>
                <a:off x="9331325" y="5035550"/>
                <a:ext cx="15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2" name="Line 72"/>
              <p:cNvSpPr>
                <a:spLocks noChangeShapeType="1"/>
              </p:cNvSpPr>
              <p:nvPr/>
            </p:nvSpPr>
            <p:spPr bwMode="auto">
              <a:xfrm flipV="1">
                <a:off x="8977313" y="5016500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3" name="Line 73"/>
              <p:cNvSpPr>
                <a:spLocks noChangeShapeType="1"/>
              </p:cNvSpPr>
              <p:nvPr/>
            </p:nvSpPr>
            <p:spPr bwMode="auto">
              <a:xfrm flipV="1">
                <a:off x="9332913" y="5008563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4" name="Line 81"/>
              <p:cNvSpPr>
                <a:spLocks noChangeShapeType="1"/>
              </p:cNvSpPr>
              <p:nvPr/>
            </p:nvSpPr>
            <p:spPr bwMode="auto">
              <a:xfrm flipV="1">
                <a:off x="8626475" y="5013325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Line 72"/>
              <p:cNvSpPr>
                <a:spLocks noChangeShapeType="1"/>
              </p:cNvSpPr>
              <p:nvPr/>
            </p:nvSpPr>
            <p:spPr bwMode="auto">
              <a:xfrm flipV="1">
                <a:off x="8256588" y="5008563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56" name="组合 74"/>
            <p:cNvGrpSpPr/>
            <p:nvPr/>
          </p:nvGrpSpPr>
          <p:grpSpPr bwMode="auto">
            <a:xfrm>
              <a:off x="5951296" y="5456238"/>
              <a:ext cx="1076325" cy="127000"/>
              <a:chOff x="8256588" y="5008563"/>
              <a:chExt cx="1076325" cy="127000"/>
            </a:xfrm>
          </p:grpSpPr>
          <p:sp>
            <p:nvSpPr>
              <p:cNvPr id="57" name="Line 88"/>
              <p:cNvSpPr>
                <a:spLocks noChangeShapeType="1"/>
              </p:cNvSpPr>
              <p:nvPr/>
            </p:nvSpPr>
            <p:spPr bwMode="auto">
              <a:xfrm>
                <a:off x="8618538" y="5035550"/>
                <a:ext cx="1587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8" name="Line 88"/>
              <p:cNvSpPr>
                <a:spLocks noChangeShapeType="1"/>
              </p:cNvSpPr>
              <p:nvPr/>
            </p:nvSpPr>
            <p:spPr bwMode="auto">
              <a:xfrm>
                <a:off x="9331325" y="5035550"/>
                <a:ext cx="1588" cy="857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9" name="Line 72"/>
              <p:cNvSpPr>
                <a:spLocks noChangeShapeType="1"/>
              </p:cNvSpPr>
              <p:nvPr/>
            </p:nvSpPr>
            <p:spPr bwMode="auto">
              <a:xfrm flipV="1">
                <a:off x="8977313" y="5016500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0" name="Line 73"/>
              <p:cNvSpPr>
                <a:spLocks noChangeShapeType="1"/>
              </p:cNvSpPr>
              <p:nvPr/>
            </p:nvSpPr>
            <p:spPr bwMode="auto">
              <a:xfrm flipV="1">
                <a:off x="9332913" y="5008563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1" name="Line 81"/>
              <p:cNvSpPr>
                <a:spLocks noChangeShapeType="1"/>
              </p:cNvSpPr>
              <p:nvPr/>
            </p:nvSpPr>
            <p:spPr bwMode="auto">
              <a:xfrm flipV="1">
                <a:off x="8626475" y="5013325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2" name="Line 72"/>
              <p:cNvSpPr>
                <a:spLocks noChangeShapeType="1"/>
              </p:cNvSpPr>
              <p:nvPr/>
            </p:nvSpPr>
            <p:spPr bwMode="auto">
              <a:xfrm flipV="1">
                <a:off x="8256588" y="5008563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63" name="组合 82"/>
            <p:cNvGrpSpPr/>
            <p:nvPr/>
          </p:nvGrpSpPr>
          <p:grpSpPr bwMode="auto">
            <a:xfrm>
              <a:off x="7380046" y="4137025"/>
              <a:ext cx="125412" cy="1089025"/>
              <a:chOff x="10040938" y="2965450"/>
              <a:chExt cx="125412" cy="1089025"/>
            </a:xfrm>
          </p:grpSpPr>
          <p:sp>
            <p:nvSpPr>
              <p:cNvPr id="64" name="Line 77"/>
              <p:cNvSpPr>
                <a:spLocks noChangeShapeType="1"/>
              </p:cNvSpPr>
              <p:nvPr/>
            </p:nvSpPr>
            <p:spPr bwMode="auto">
              <a:xfrm>
                <a:off x="10074275" y="2965450"/>
                <a:ext cx="85725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5" name="Line 82"/>
              <p:cNvSpPr>
                <a:spLocks noChangeShapeType="1"/>
              </p:cNvSpPr>
              <p:nvPr/>
            </p:nvSpPr>
            <p:spPr bwMode="auto">
              <a:xfrm rot="5400000" flipV="1">
                <a:off x="10105223" y="3267859"/>
                <a:ext cx="0" cy="119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6" name="Line 83"/>
              <p:cNvSpPr>
                <a:spLocks noChangeShapeType="1"/>
              </p:cNvSpPr>
              <p:nvPr/>
            </p:nvSpPr>
            <p:spPr bwMode="auto">
              <a:xfrm rot="5400000" flipV="1">
                <a:off x="10105223" y="3636159"/>
                <a:ext cx="0" cy="1190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7" name="Line 84"/>
              <p:cNvSpPr>
                <a:spLocks noChangeShapeType="1"/>
              </p:cNvSpPr>
              <p:nvPr/>
            </p:nvSpPr>
            <p:spPr bwMode="auto">
              <a:xfrm rot="5400000" flipV="1">
                <a:off x="10106819" y="3994944"/>
                <a:ext cx="0" cy="119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8" name="Line 90"/>
              <p:cNvSpPr>
                <a:spLocks noChangeShapeType="1"/>
              </p:cNvSpPr>
              <p:nvPr/>
            </p:nvSpPr>
            <p:spPr bwMode="auto">
              <a:xfrm rot="5400000" flipV="1">
                <a:off x="10100469" y="2907507"/>
                <a:ext cx="0" cy="1190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4030851"/>
            <a:ext cx="12192000" cy="2827149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2354" y="936727"/>
            <a:ext cx="4152224" cy="4785761"/>
            <a:chOff x="-3756244" y="-303088"/>
            <a:chExt cx="6435820" cy="7417780"/>
          </a:xfrm>
        </p:grpSpPr>
        <p:sp>
          <p:nvSpPr>
            <p:cNvPr id="5" name="文本框 4"/>
            <p:cNvSpPr txBox="1"/>
            <p:nvPr/>
          </p:nvSpPr>
          <p:spPr>
            <a:xfrm>
              <a:off x="723047" y="-303088"/>
              <a:ext cx="1717360" cy="28450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991EB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-3756244" y="6017491"/>
              <a:ext cx="6435820" cy="109720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CONTENS</a:t>
              </a:r>
              <a:endParaRPr lang="zh-CN" altLang="en-US" sz="4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96000" y="818798"/>
            <a:ext cx="4011474" cy="2821812"/>
            <a:chOff x="4691721" y="811014"/>
            <a:chExt cx="4011474" cy="2821812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3783161" cy="13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、理解正比例函数的图象特点，会画正比例函数的图象．（重点）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、掌握正比例函数的性质，并能灵活运用解答有关问题．（难点）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05283" y="4178051"/>
            <a:ext cx="3803471" cy="1875381"/>
            <a:chOff x="4665497" y="787949"/>
            <a:chExt cx="3803471" cy="1875381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探索正比例函数的性质。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469144" y="4265642"/>
            <a:ext cx="3485642" cy="1795680"/>
            <a:chOff x="4742949" y="867650"/>
            <a:chExt cx="3485642" cy="1795680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308557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能利用正比例函数的性质解决问题。</a:t>
              </a:r>
            </a:p>
          </p:txBody>
        </p:sp>
      </p:grpSp>
      <p:sp>
        <p:nvSpPr>
          <p:cNvPr id="36" name="椭圆 35"/>
          <p:cNvSpPr/>
          <p:nvPr/>
        </p:nvSpPr>
        <p:spPr>
          <a:xfrm flipH="1">
            <a:off x="-489036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 flipH="1" flipV="1">
            <a:off x="10851958" y="168619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 flipH="1" flipV="1">
            <a:off x="10401300" y="792543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 flipH="1" flipV="1">
            <a:off x="8051714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 flipH="1">
            <a:off x="1743526" y="1751396"/>
            <a:ext cx="3194859" cy="3194859"/>
          </a:xfrm>
          <a:prstGeom prst="ellipse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97" y="3939095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765000" y="4197240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991E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6232293"/>
            <a:ext cx="12192000" cy="625707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12192000" cy="793391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58679" y="1107450"/>
            <a:ext cx="7602741" cy="4643100"/>
            <a:chOff x="3590925" y="788650"/>
            <a:chExt cx="8723643" cy="5327650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366000" y="1555413"/>
              <a:ext cx="1152525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k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＞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318750" y="1555413"/>
              <a:ext cx="1081088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k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＜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</a:p>
          </p:txBody>
        </p:sp>
        <p:grpSp>
          <p:nvGrpSpPr>
            <p:cNvPr id="20" name="Group 14"/>
            <p:cNvGrpSpPr/>
            <p:nvPr/>
          </p:nvGrpSpPr>
          <p:grpSpPr bwMode="auto">
            <a:xfrm>
              <a:off x="7078663" y="2161838"/>
              <a:ext cx="1219200" cy="1219200"/>
              <a:chOff x="1855" y="697"/>
              <a:chExt cx="768" cy="768"/>
            </a:xfrm>
          </p:grpSpPr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2018" y="890"/>
                <a:ext cx="384" cy="48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2" name="Group 16"/>
              <p:cNvGrpSpPr/>
              <p:nvPr/>
            </p:nvGrpSpPr>
            <p:grpSpPr bwMode="auto">
              <a:xfrm>
                <a:off x="1855" y="697"/>
                <a:ext cx="768" cy="768"/>
                <a:chOff x="192" y="1152"/>
                <a:chExt cx="1248" cy="1440"/>
              </a:xfrm>
            </p:grpSpPr>
            <p:grpSp>
              <p:nvGrpSpPr>
                <p:cNvPr id="23" name="Group 17"/>
                <p:cNvGrpSpPr/>
                <p:nvPr/>
              </p:nvGrpSpPr>
              <p:grpSpPr bwMode="auto">
                <a:xfrm>
                  <a:off x="192" y="1152"/>
                  <a:ext cx="1248" cy="1440"/>
                  <a:chOff x="192" y="1152"/>
                  <a:chExt cx="1248" cy="1440"/>
                </a:xfrm>
              </p:grpSpPr>
              <p:sp>
                <p:nvSpPr>
                  <p:cNvPr id="2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1968"/>
                    <a:ext cx="12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2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152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</p:grpSp>
            <p:sp>
              <p:nvSpPr>
                <p:cNvPr id="24" name="WordArt 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96" y="2061"/>
                  <a:ext cx="144" cy="195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0" i="0" u="none" strike="noStrike" kern="10" cap="none" spc="0" normalizeH="0" baseline="0" noProof="0" dirty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  <a:endParaRPr kumimoji="0" lang="zh-CN" altLang="en-US" sz="2800" b="0" i="0" u="none" strike="noStrike" kern="10" cap="none" spc="0" normalizeH="0" baseline="0" noProof="0" dirty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5" name="WordArt 2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16" y="1152"/>
                  <a:ext cx="144" cy="24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0" i="0" u="none" strike="noStrike" kern="10" cap="none" spc="0" normalizeH="0" baseline="0" noProof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endParaRPr kumimoji="0" lang="zh-CN" altLang="en-US" sz="2800" b="0" i="0" u="none" strike="noStrike" kern="10" cap="none" spc="0" normalizeH="0" baseline="0" noProof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28" name="Group 23"/>
            <p:cNvGrpSpPr/>
            <p:nvPr/>
          </p:nvGrpSpPr>
          <p:grpSpPr bwMode="auto">
            <a:xfrm>
              <a:off x="10031413" y="2161838"/>
              <a:ext cx="1295400" cy="1219200"/>
              <a:chOff x="3595" y="655"/>
              <a:chExt cx="816" cy="768"/>
            </a:xfrm>
          </p:grpSpPr>
          <p:grpSp>
            <p:nvGrpSpPr>
              <p:cNvPr id="29" name="Group 24"/>
              <p:cNvGrpSpPr/>
              <p:nvPr/>
            </p:nvGrpSpPr>
            <p:grpSpPr bwMode="auto">
              <a:xfrm>
                <a:off x="3595" y="655"/>
                <a:ext cx="816" cy="768"/>
                <a:chOff x="192" y="1152"/>
                <a:chExt cx="1248" cy="1440"/>
              </a:xfrm>
            </p:grpSpPr>
            <p:grpSp>
              <p:nvGrpSpPr>
                <p:cNvPr id="31" name="Group 25"/>
                <p:cNvGrpSpPr/>
                <p:nvPr/>
              </p:nvGrpSpPr>
              <p:grpSpPr bwMode="auto">
                <a:xfrm>
                  <a:off x="192" y="1152"/>
                  <a:ext cx="1248" cy="1440"/>
                  <a:chOff x="192" y="1152"/>
                  <a:chExt cx="1248" cy="1440"/>
                </a:xfrm>
              </p:grpSpPr>
              <p:sp>
                <p:nvSpPr>
                  <p:cNvPr id="3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1968"/>
                    <a:ext cx="124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40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152"/>
                    <a:ext cx="0" cy="144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</p:grpSp>
            <p:sp>
              <p:nvSpPr>
                <p:cNvPr id="32" name="WordArt 2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96" y="2061"/>
                  <a:ext cx="144" cy="195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0" i="0" u="none" strike="noStrike" kern="10" cap="none" spc="0" normalizeH="0" baseline="0" noProof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x</a:t>
                  </a:r>
                  <a:endParaRPr kumimoji="0" lang="zh-CN" altLang="en-US" sz="2800" b="0" i="0" u="none" strike="noStrike" kern="10" cap="none" spc="0" normalizeH="0" baseline="0" noProof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3" name="WordArt 2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16" y="1152"/>
                  <a:ext cx="144" cy="24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b="0" i="0" u="none" strike="noStrike" kern="10" cap="none" spc="0" normalizeH="0" baseline="0" noProof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endParaRPr kumimoji="0" lang="zh-CN" altLang="en-US" sz="2800" b="0" i="0" u="none" strike="noStrike" kern="10" cap="none" spc="0" normalizeH="0" baseline="0" noProof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3742" y="845"/>
                <a:ext cx="480" cy="4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6554059" y="3787438"/>
              <a:ext cx="2618514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第一、第三象限</a:t>
              </a:r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9586329" y="3787438"/>
              <a:ext cx="2376487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第二、第四象限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9243430" y="4605000"/>
              <a:ext cx="3062286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</a:t>
              </a:r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的增大而减小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6278991" y="4651038"/>
              <a:ext cx="3168650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随</a:t>
              </a:r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的增大而增大</a:t>
              </a:r>
            </a:p>
          </p:txBody>
        </p:sp>
        <p:sp>
          <p:nvSpPr>
            <p:cNvPr id="53" name="Text Box 42"/>
            <p:cNvSpPr txBox="1">
              <a:spLocks noChangeArrowheads="1"/>
            </p:cNvSpPr>
            <p:nvPr/>
          </p:nvSpPr>
          <p:spPr bwMode="auto">
            <a:xfrm>
              <a:off x="6288418" y="5495838"/>
              <a:ext cx="6026150" cy="4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图象必经过（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）和（</a:t>
              </a:r>
              <a:r>
                <a:rPr lang="en-US" altLang="zh-CN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lang="en-US" altLang="zh-CN" i="1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k</a:t>
              </a:r>
              <a:r>
                <a:rPr lang="zh-CN" altLang="en-US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）这两个点</a:t>
              </a:r>
            </a:p>
          </p:txBody>
        </p:sp>
        <p:grpSp>
          <p:nvGrpSpPr>
            <p:cNvPr id="54" name="Group 48"/>
            <p:cNvGrpSpPr/>
            <p:nvPr/>
          </p:nvGrpSpPr>
          <p:grpSpPr bwMode="auto">
            <a:xfrm>
              <a:off x="3590925" y="788650"/>
              <a:ext cx="8601075" cy="5327650"/>
              <a:chOff x="184" y="754"/>
              <a:chExt cx="5418" cy="3356"/>
            </a:xfrm>
          </p:grpSpPr>
          <p:grpSp>
            <p:nvGrpSpPr>
              <p:cNvPr id="55" name="Group 47"/>
              <p:cNvGrpSpPr/>
              <p:nvPr/>
            </p:nvGrpSpPr>
            <p:grpSpPr bwMode="auto">
              <a:xfrm>
                <a:off x="184" y="754"/>
                <a:ext cx="5418" cy="3356"/>
                <a:chOff x="184" y="754"/>
                <a:chExt cx="5418" cy="3356"/>
              </a:xfrm>
            </p:grpSpPr>
            <p:sp>
              <p:nvSpPr>
                <p:cNvPr id="57" name="Line 2"/>
                <p:cNvSpPr>
                  <a:spLocks noChangeShapeType="1"/>
                </p:cNvSpPr>
                <p:nvPr/>
              </p:nvSpPr>
              <p:spPr bwMode="auto">
                <a:xfrm>
                  <a:off x="204" y="754"/>
                  <a:ext cx="5398" cy="0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8" name="Line 3"/>
                <p:cNvSpPr>
                  <a:spLocks noChangeShapeType="1"/>
                </p:cNvSpPr>
                <p:nvPr/>
              </p:nvSpPr>
              <p:spPr bwMode="auto">
                <a:xfrm>
                  <a:off x="204" y="1162"/>
                  <a:ext cx="5398" cy="0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5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21" y="785"/>
                  <a:ext cx="4990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正比例函数</a:t>
                  </a:r>
                  <a:r>
                    <a:rPr kumimoji="0" lang="en-US" altLang="zh-CN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:r>
                    <a:rPr kumimoji="0" lang="en-US" altLang="zh-CN" sz="200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kx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(</a:t>
                  </a:r>
                  <a:r>
                    <a:rPr kumimoji="0" lang="en-US" altLang="zh-CN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是常数，</a:t>
                  </a:r>
                  <a:r>
                    <a:rPr kumimoji="0" lang="en-US" altLang="zh-CN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en-US" altLang="zh-CN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≠0) </a:t>
                  </a:r>
                  <a:r>
                    <a:rPr kumimoji="0" lang="zh-CN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的图象和性质</a:t>
                  </a:r>
                </a:p>
              </p:txBody>
            </p:sp>
            <p:sp>
              <p:nvSpPr>
                <p:cNvPr id="6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34" y="1245"/>
                  <a:ext cx="1315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的正负性</a:t>
                  </a:r>
                </a:p>
              </p:txBody>
            </p:sp>
            <p:sp>
              <p:nvSpPr>
                <p:cNvPr id="61" name="Line 6"/>
                <p:cNvSpPr>
                  <a:spLocks noChangeShapeType="1"/>
                </p:cNvSpPr>
                <p:nvPr/>
              </p:nvSpPr>
              <p:spPr bwMode="auto">
                <a:xfrm>
                  <a:off x="204" y="754"/>
                  <a:ext cx="0" cy="3356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2" name="Line 7"/>
                <p:cNvSpPr>
                  <a:spLocks noChangeShapeType="1"/>
                </p:cNvSpPr>
                <p:nvPr/>
              </p:nvSpPr>
              <p:spPr bwMode="auto">
                <a:xfrm>
                  <a:off x="5602" y="754"/>
                  <a:ext cx="0" cy="3356"/>
                </a:xfrm>
                <a:prstGeom prst="line">
                  <a:avLst/>
                </a:prstGeom>
                <a:noFill/>
                <a:ln w="3175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3" name="Line 8"/>
                <p:cNvSpPr>
                  <a:spLocks noChangeShapeType="1"/>
                </p:cNvSpPr>
                <p:nvPr/>
              </p:nvSpPr>
              <p:spPr bwMode="auto">
                <a:xfrm>
                  <a:off x="1973" y="1162"/>
                  <a:ext cx="0" cy="2948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4" name="Line 9"/>
                <p:cNvSpPr>
                  <a:spLocks noChangeShapeType="1"/>
                </p:cNvSpPr>
                <p:nvPr/>
              </p:nvSpPr>
              <p:spPr bwMode="auto">
                <a:xfrm>
                  <a:off x="3787" y="1162"/>
                  <a:ext cx="0" cy="2404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5" name="Line 12"/>
                <p:cNvSpPr>
                  <a:spLocks noChangeShapeType="1"/>
                </p:cNvSpPr>
                <p:nvPr/>
              </p:nvSpPr>
              <p:spPr bwMode="auto">
                <a:xfrm>
                  <a:off x="204" y="1570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5" y="1786"/>
                  <a:ext cx="1633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:r>
                    <a:rPr kumimoji="0" lang="en-US" altLang="zh-CN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kx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(</a:t>
                  </a: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是常数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 </a:t>
                  </a: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≠0)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的图象</a:t>
                  </a:r>
                </a:p>
              </p:txBody>
            </p:sp>
            <p:sp>
              <p:nvSpPr>
                <p:cNvPr id="67" name="Line 32"/>
                <p:cNvSpPr>
                  <a:spLocks noChangeShapeType="1"/>
                </p:cNvSpPr>
                <p:nvPr/>
              </p:nvSpPr>
              <p:spPr bwMode="auto">
                <a:xfrm>
                  <a:off x="204" y="2477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6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97" y="2570"/>
                  <a:ext cx="1588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直线</a:t>
                  </a:r>
                  <a:r>
                    <a:rPr kumimoji="0" lang="en-US" altLang="zh-CN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:r>
                    <a:rPr kumimoji="0" lang="en-US" altLang="zh-CN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kx</a:t>
                  </a: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经过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的象限</a:t>
                  </a:r>
                </a:p>
              </p:txBody>
            </p:sp>
            <p:sp>
              <p:nvSpPr>
                <p:cNvPr id="69" name="Line 36"/>
                <p:cNvSpPr>
                  <a:spLocks noChangeShapeType="1"/>
                </p:cNvSpPr>
                <p:nvPr/>
              </p:nvSpPr>
              <p:spPr bwMode="auto">
                <a:xfrm>
                  <a:off x="204" y="3112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06" y="3203"/>
                  <a:ext cx="771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性质</a:t>
                  </a:r>
                </a:p>
              </p:txBody>
            </p:sp>
            <p:sp>
              <p:nvSpPr>
                <p:cNvPr id="71" name="Line 40"/>
                <p:cNvSpPr>
                  <a:spLocks noChangeShapeType="1"/>
                </p:cNvSpPr>
                <p:nvPr/>
              </p:nvSpPr>
              <p:spPr bwMode="auto">
                <a:xfrm>
                  <a:off x="204" y="3566"/>
                  <a:ext cx="5398" cy="0"/>
                </a:xfrm>
                <a:prstGeom prst="line">
                  <a:avLst/>
                </a:prstGeom>
                <a:noFill/>
                <a:ln w="25400">
                  <a:solidFill>
                    <a:srgbClr val="F3B745">
                      <a:lumMod val="50000"/>
                    </a:srgb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7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4" y="3702"/>
                  <a:ext cx="1815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图象必经过的点</a:t>
                  </a:r>
                </a:p>
              </p:txBody>
            </p:sp>
          </p:grpSp>
          <p:sp>
            <p:nvSpPr>
              <p:cNvPr id="56" name="Line 43"/>
              <p:cNvSpPr>
                <a:spLocks noChangeShapeType="1"/>
              </p:cNvSpPr>
              <p:nvPr/>
            </p:nvSpPr>
            <p:spPr bwMode="auto">
              <a:xfrm>
                <a:off x="204" y="4110"/>
                <a:ext cx="5398" cy="0"/>
              </a:xfrm>
              <a:prstGeom prst="line">
                <a:avLst/>
              </a:prstGeom>
              <a:noFill/>
              <a:ln w="31750">
                <a:solidFill>
                  <a:srgbClr val="F3B745">
                    <a:lumMod val="50000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7293392" y="2533079"/>
              <a:ext cx="471487" cy="38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en-US" altLang="zh-CN" sz="16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10290902" y="2789467"/>
              <a:ext cx="471487" cy="38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i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  <a:endParaRPr lang="en-US" altLang="zh-CN" sz="16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 flipH="1">
            <a:off x="1350662" y="1773817"/>
            <a:ext cx="2154729" cy="2154729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rgbClr val="991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501598"/>
            <a:ext cx="12192000" cy="2356402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-489036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flipH="1" flipV="1">
            <a:off x="10851958" y="168619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 flipH="1" flipV="1">
            <a:off x="10401300" y="792543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 flipH="1" flipV="1">
            <a:off x="8051714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22" name="Shape 40"/>
          <p:cNvSpPr/>
          <p:nvPr/>
        </p:nvSpPr>
        <p:spPr>
          <a:xfrm>
            <a:off x="1024692" y="4774726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3092" y="1771627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一次函数</a:t>
            </a:r>
          </a:p>
        </p:txBody>
      </p:sp>
      <p:sp>
        <p:nvSpPr>
          <p:cNvPr id="24" name="矩形 23"/>
          <p:cNvSpPr/>
          <p:nvPr/>
        </p:nvSpPr>
        <p:spPr>
          <a:xfrm>
            <a:off x="923092" y="2525055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991EB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谢谢观看！</a:t>
            </a:r>
            <a:endParaRPr lang="en-US" altLang="zh-CN" sz="6600" dirty="0">
              <a:solidFill>
                <a:srgbClr val="991EB5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822" y="3598402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（正比例函数的概念）</a:t>
            </a:r>
            <a:endParaRPr lang="en-US" altLang="zh-CN" sz="6600" dirty="0">
              <a:solidFill>
                <a:prstClr val="black">
                  <a:lumMod val="75000"/>
                  <a:lumOff val="25000"/>
                </a:prst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6058982" y="950470"/>
            <a:ext cx="5164494" cy="5164494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3656473"/>
            <a:ext cx="12192000" cy="3201527"/>
          </a:xfrm>
          <a:prstGeom prst="rect">
            <a:avLst/>
          </a:prstGeom>
          <a:solidFill>
            <a:srgbClr val="991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552700" y="2253796"/>
            <a:ext cx="7086600" cy="235040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64807" y="1750936"/>
            <a:ext cx="862387" cy="826939"/>
            <a:chOff x="5336063" y="2804432"/>
            <a:chExt cx="862387" cy="826939"/>
          </a:xfrm>
        </p:grpSpPr>
        <p:sp>
          <p:nvSpPr>
            <p:cNvPr id="15" name="椭圆 14"/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rgbClr val="991EB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19500" y="2661003"/>
            <a:ext cx="4953001" cy="1504966"/>
            <a:chOff x="6911163" y="2238382"/>
            <a:chExt cx="2597977" cy="1504966"/>
          </a:xfrm>
        </p:grpSpPr>
        <p:sp>
          <p:nvSpPr>
            <p:cNvPr id="17" name="文本框 16"/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991EB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10083694" y="-430918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 flipV="1">
            <a:off x="388272" y="297900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flipV="1">
            <a:off x="1131308" y="921824"/>
            <a:ext cx="450658" cy="450658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 flipV="1">
            <a:off x="2603308" y="6509628"/>
            <a:ext cx="743036" cy="743036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H="1">
            <a:off x="1131114" y="1829073"/>
            <a:ext cx="2501298" cy="2501298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9175867" y="3965914"/>
            <a:ext cx="926865" cy="926865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23" name="椭圆 22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808163" y="2934262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、下列的哪个点在函数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的图象上？</a:t>
            </a: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2021069" y="3580375"/>
            <a:ext cx="800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 (3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1)       ② (1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1808163" y="4800371"/>
            <a:ext cx="7129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、画函数的图象哪三步骤？</a:t>
            </a: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2749550" y="5592534"/>
            <a:ext cx="547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列表、描点、连线</a:t>
            </a:r>
          </a:p>
        </p:txBody>
      </p:sp>
      <p:sp>
        <p:nvSpPr>
          <p:cNvPr id="34" name="文本框 9225"/>
          <p:cNvSpPr txBox="1">
            <a:spLocks noChangeArrowheads="1"/>
          </p:cNvSpPr>
          <p:nvPr/>
        </p:nvSpPr>
        <p:spPr bwMode="auto">
          <a:xfrm>
            <a:off x="1808163" y="1755546"/>
            <a:ext cx="8976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、形如</a:t>
            </a: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的函数，叫做正比例函数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216752" y="1749940"/>
            <a:ext cx="404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i="1" dirty="0" err="1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是常数，</a:t>
            </a:r>
            <a:r>
              <a:rPr lang="en-US" altLang="zh-CN" sz="20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≠0)</a:t>
            </a:r>
            <a:endParaRPr lang="zh-CN" altLang="en-US" sz="20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文本框 9230"/>
          <p:cNvSpPr txBox="1">
            <a:spLocks noChangeArrowheads="1"/>
          </p:cNvSpPr>
          <p:nvPr/>
        </p:nvSpPr>
        <p:spPr bwMode="auto">
          <a:xfrm>
            <a:off x="8477251" y="2934262"/>
            <a:ext cx="79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知识讲解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3494075" y="1157079"/>
            <a:ext cx="5203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noProof="1">
                <a:solidFill>
                  <a:srgbClr val="E9403C">
                    <a:lumMod val="7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正比例函数的图象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2104503" y="1590630"/>
                <a:ext cx="7900988" cy="20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altLang="zh-CN" sz="2800" dirty="0">
                    <a:solidFill>
                      <a:srgbClr val="00808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画出下列正比例函数的图象：</a:t>
                </a:r>
                <a:endParaRPr lang="en-US" altLang="zh-CN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3</m:t>
                        </m:r>
                      </m:den>
                    </m:f>
                    <m:r>
                      <a:rPr lang="en-US" altLang="zh-CN" sz="2800" i="1" smtClean="0">
                        <a:solidFill>
                          <a:srgbClr val="000000"/>
                        </a:solidFill>
                        <a:latin typeface="Cambria Math" panose="02040503050406030204"/>
                        <a:ea typeface="黑体" panose="02010609060101010101" charset="-122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；     （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=-1.5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en-US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y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=-4</a:t>
                </a:r>
                <a:r>
                  <a:rPr lang="en-US" altLang="zh-CN" sz="2800" i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x.</a:t>
                </a:r>
                <a:endParaRPr lang="zh-CN" altLang="en-US" sz="2800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4503" y="1590630"/>
                <a:ext cx="7900988" cy="2022605"/>
              </a:xfrm>
              <a:prstGeom prst="rect">
                <a:avLst/>
              </a:prstGeom>
              <a:blipFill rotWithShape="1">
                <a:blip r:embed="rId5"/>
                <a:stretch>
                  <a:fillRect l="-1" t="-29" r="5" b="-43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027554" y="466091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154554" y="493078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8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8" name="Group 40"/>
          <p:cNvGraphicFramePr>
            <a:graphicFrameLocks noGrp="1"/>
          </p:cNvGraphicFramePr>
          <p:nvPr/>
        </p:nvGraphicFramePr>
        <p:xfrm>
          <a:off x="2467041" y="5234000"/>
          <a:ext cx="6572250" cy="1044575"/>
        </p:xfrm>
        <a:graphic>
          <a:graphicData uri="http://schemas.openxmlformats.org/drawingml/2006/table">
            <a:tbl>
              <a:tblPr/>
              <a:tblGrid>
                <a:gridCol w="69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3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2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5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思源宋体 CN Light" panose="02020300000000000000" pitchFamily="18" charset="-122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91431" marR="91431"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710655" y="5241937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23718" y="5807087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i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747982" y="5294189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120150" y="5294189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20150" y="5807087"/>
            <a:ext cx="22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445191" y="5294189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-1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383751" y="5281126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755810" y="5307252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-2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427454" y="5215811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8466204" y="5241937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450880" y="5741772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8466204" y="5807087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…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91933" y="5807087"/>
            <a:ext cx="22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7396814" y="5807087"/>
            <a:ext cx="22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445191" y="5807087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-2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768873" y="5807087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-4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078897" y="3763560"/>
            <a:ext cx="7646988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解：（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）函数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中自变量</a:t>
            </a:r>
            <a:r>
              <a:rPr lang="en-US" altLang="zh-CN" sz="28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可为任意实数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en-US" altLang="zh-CN" sz="2800" i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①列表如下：</a:t>
            </a:r>
          </a:p>
        </p:txBody>
      </p:sp>
      <p:sp>
        <p:nvSpPr>
          <p:cNvPr id="42" name="文本框 1"/>
          <p:cNvSpPr txBox="1"/>
          <p:nvPr/>
        </p:nvSpPr>
        <p:spPr>
          <a:xfrm>
            <a:off x="1966902" y="1866091"/>
            <a:ext cx="90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noProof="1">
                <a:solidFill>
                  <a:srgbClr val="E9403C">
                    <a:lumMod val="7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</a:t>
            </a:r>
            <a:r>
              <a:rPr lang="en-US" altLang="zh-CN" sz="3200" b="1" noProof="1">
                <a:solidFill>
                  <a:srgbClr val="E9403C">
                    <a:lumMod val="75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3200" b="1" noProof="1">
              <a:solidFill>
                <a:srgbClr val="E9403C">
                  <a:lumMod val="75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159113" y="5309972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-3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7993488" y="5281126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172176" y="5807086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-6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7983692" y="5807087"/>
            <a:ext cx="45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知识讲解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606291" y="1651129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②描点</a:t>
            </a:r>
            <a:r>
              <a:rPr lang="en-US" altLang="zh-CN" sz="280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80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606291" y="2422654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③连线</a:t>
            </a:r>
            <a:r>
              <a:rPr lang="en-US" altLang="zh-CN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"/>
              <p:cNvSpPr txBox="1">
                <a:spLocks noChangeArrowheads="1"/>
              </p:cNvSpPr>
              <p:nvPr/>
            </p:nvSpPr>
            <p:spPr bwMode="auto">
              <a:xfrm>
                <a:off x="1729675" y="3260851"/>
                <a:ext cx="3132137" cy="1366080"/>
              </a:xfrm>
              <a:prstGeom prst="rect">
                <a:avLst/>
              </a:prstGeom>
              <a:solidFill>
                <a:srgbClr val="991EB5"/>
              </a:solidFill>
              <a:ln w="9525">
                <a:noFill/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同样可以画出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函数</a:t>
                </a:r>
                <a:r>
                  <a:rPr lang="en-US" altLang="zh-CN" sz="2400" i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y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/>
                            <a:ea typeface="黑体" panose="02010609060101010101" charset="-122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/>
                        <a:ea typeface="黑体" panose="02010609060101010101" charset="-122"/>
                      </a:rPr>
                      <m:t>𝑥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的图象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21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9675" y="3260851"/>
                <a:ext cx="3132137" cy="1366080"/>
              </a:xfrm>
              <a:prstGeom prst="rect">
                <a:avLst/>
              </a:prstGeom>
              <a:blipFill rotWithShape="1">
                <a:blip r:embed="rId5"/>
                <a:stretch>
                  <a:fillRect l="-18" t="-9" r="8" b="-90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827302" y="5116595"/>
            <a:ext cx="9088257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发现：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这两个正比例函数的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图象都是一条经过</a:t>
            </a: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endParaRPr lang="en-US" altLang="zh-CN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象限的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924872" y="5848680"/>
            <a:ext cx="2228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第一、第三   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9057480" y="5243362"/>
            <a:ext cx="1008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60060" y="1157079"/>
            <a:ext cx="4202265" cy="3773310"/>
            <a:chOff x="5595737" y="441965"/>
            <a:chExt cx="5349875" cy="48037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737" y="441965"/>
              <a:ext cx="4714875" cy="480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79"/>
            <p:cNvSpPr>
              <a:spLocks noChangeShapeType="1"/>
            </p:cNvSpPr>
            <p:nvPr/>
          </p:nvSpPr>
          <p:spPr bwMode="auto">
            <a:xfrm flipH="1">
              <a:off x="7018137" y="949239"/>
              <a:ext cx="1928813" cy="3786188"/>
            </a:xfrm>
            <a:prstGeom prst="line">
              <a:avLst/>
            </a:prstGeom>
            <a:noFill/>
            <a:ln w="38100">
              <a:solidFill>
                <a:srgbClr val="4BA151">
                  <a:lumMod val="7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900787" y="2883540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557887" y="3531240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225374" y="4165877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224637" y="2234253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548487" y="1586553"/>
              <a:ext cx="10795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8972350" y="975365"/>
              <a:ext cx="9286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=2</a:t>
              </a:r>
              <a:r>
                <a:rPr lang="en-US" altLang="zh-CN" sz="24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2" name="Line 79"/>
            <p:cNvSpPr>
              <a:spLocks noChangeShapeType="1"/>
            </p:cNvSpPr>
            <p:nvPr/>
          </p:nvSpPr>
          <p:spPr bwMode="auto">
            <a:xfrm flipH="1">
              <a:off x="6422825" y="2218378"/>
              <a:ext cx="3594100" cy="1219200"/>
            </a:xfrm>
            <a:prstGeom prst="line">
              <a:avLst/>
            </a:prstGeom>
            <a:noFill/>
            <a:ln w="38100">
              <a:solidFill>
                <a:srgbClr val="F3B745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3"/>
                <p:cNvSpPr>
                  <a:spLocks noChangeArrowheads="1"/>
                </p:cNvSpPr>
                <p:nvPr/>
              </p:nvSpPr>
              <p:spPr bwMode="auto">
                <a:xfrm>
                  <a:off x="10016925" y="1883087"/>
                  <a:ext cx="928687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2400" i="1" dirty="0">
                      <a:solidFill>
                        <a:srgbClr val="FF0000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y</a:t>
                  </a:r>
                  <a:r>
                    <a:rPr lang="en-US" altLang="zh-CN" sz="2400" dirty="0">
                      <a:solidFill>
                        <a:srgbClr val="FF0000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charset="-122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anose="02010609060101010101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anose="02010609060101010101" charset="-122"/>
                            </a:rPr>
                            <m:t>3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anose="02010609060101010101" charset="-122"/>
                        </a:rPr>
                        <m:t>𝑥</m:t>
                      </m:r>
                    </m:oMath>
                  </a14:m>
                  <a:endParaRPr lang="en-US" altLang="zh-CN" sz="2400" i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26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16925" y="1883087"/>
                  <a:ext cx="928687" cy="428625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知识讲解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56606" y="1031862"/>
            <a:ext cx="7947025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）函数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=-1.5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y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=-4</a:t>
            </a:r>
            <a:r>
              <a:rPr lang="en-US" altLang="zh-CN" sz="20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的图象如下：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83974" y="1441354"/>
            <a:ext cx="3624052" cy="3693424"/>
            <a:chOff x="3868964" y="903287"/>
            <a:chExt cx="4478338" cy="45640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964" y="903287"/>
              <a:ext cx="4478338" cy="456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5086577" y="1735137"/>
              <a:ext cx="2305050" cy="3522663"/>
            </a:xfrm>
            <a:prstGeom prst="line">
              <a:avLst/>
            </a:prstGeom>
            <a:noFill/>
            <a:ln w="38100">
              <a:solidFill>
                <a:srgbClr val="F3B745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4998130" y="1188855"/>
              <a:ext cx="9286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en-US" altLang="zh-CN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=-4</a:t>
              </a: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 flipH="1" flipV="1">
              <a:off x="5658077" y="1550987"/>
              <a:ext cx="863600" cy="3455988"/>
            </a:xfrm>
            <a:prstGeom prst="line">
              <a:avLst/>
            </a:prstGeom>
            <a:noFill/>
            <a:ln w="38100">
              <a:solidFill>
                <a:srgbClr val="4BA151">
                  <a:lumMod val="50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4533786" y="2342651"/>
              <a:ext cx="9286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  <a:r>
                <a:rPr lang="en-US" altLang="zh-CN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=-1.5</a:t>
              </a:r>
              <a:r>
                <a:rPr lang="en-US" altLang="zh-CN" sz="1600" i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06928" y="5339488"/>
            <a:ext cx="79901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发现：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这两个正比例函数的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图象都是经过</a:t>
            </a: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endParaRPr lang="en-US" altLang="zh-CN" sz="28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u="sng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               </a:t>
            </a:r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象限的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06928" y="5950389"/>
            <a:ext cx="2162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第二、第四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606820" y="5317456"/>
            <a:ext cx="1008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归纳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894810" y="1849479"/>
            <a:ext cx="803296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正比例函数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i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(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是常数，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≠0)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的图象是一条经过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原点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我们称它为</a:t>
            </a:r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直线</a:t>
            </a:r>
            <a:r>
              <a:rPr lang="en-US" altLang="zh-CN" sz="2400" i="1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i="1" dirty="0" err="1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400" i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2078897" y="3663470"/>
          <a:ext cx="7706126" cy="1992339"/>
        </p:xfrm>
        <a:graphic>
          <a:graphicData uri="http://schemas.openxmlformats.org/drawingml/2006/table">
            <a:tbl>
              <a:tblPr/>
              <a:tblGrid>
                <a:gridCol w="2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y</a:t>
                      </a: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=</a:t>
                      </a:r>
                      <a:r>
                        <a:rPr lang="en-US" altLang="zh-CN" sz="2800" i="1" dirty="0" err="1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kx</a:t>
                      </a: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(</a:t>
                      </a:r>
                      <a:r>
                        <a:rPr lang="en-US" altLang="zh-CN" sz="2800" i="1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</a:t>
                      </a: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≠0)</a:t>
                      </a:r>
                      <a:r>
                        <a:rPr lang="en-US" altLang="zh-CN" sz="2800" b="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91445" marR="91445" marT="45703" marB="4570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经过的象限 </a:t>
                      </a:r>
                    </a:p>
                  </a:txBody>
                  <a:tcPr marL="91445" marR="91445" marT="45703" marB="45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i="1" dirty="0" err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＞</a:t>
                      </a:r>
                      <a:r>
                        <a:rPr lang="en-US" altLang="zh-CN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</a:t>
                      </a:r>
                      <a:r>
                        <a:rPr lang="en-US" altLang="zh-CN" sz="2800" b="0" dirty="0">
                          <a:solidFill>
                            <a:schemeClr val="accent2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91445" marR="91445" marT="45703" marB="4570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一、三</a:t>
                      </a: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象限</a:t>
                      </a:r>
                      <a:r>
                        <a:rPr lang="zh-CN" altLang="en-US" sz="2800" b="0" dirty="0">
                          <a:solidFill>
                            <a:schemeClr val="accent2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91445" marR="91445" marT="45703" marB="4570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i="1" dirty="0" err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sym typeface="+mn-ea"/>
                        </a:rPr>
                        <a:t>k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＜</a:t>
                      </a:r>
                      <a:r>
                        <a:rPr lang="en-US" altLang="zh-CN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 </a:t>
                      </a:r>
                    </a:p>
                  </a:txBody>
                  <a:tcPr marL="91445" marR="91445" marT="45703" marB="45703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二、四</a:t>
                      </a:r>
                      <a:r>
                        <a:rPr lang="zh-CN" altLang="en-US" sz="2800" b="0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象限</a:t>
                      </a:r>
                      <a:endParaRPr lang="zh-CN" altLang="en-US" sz="2800" b="0" dirty="0">
                        <a:solidFill>
                          <a:srgbClr val="00CC66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45" marR="91445" marT="45703" marB="4570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2802" y="285233"/>
            <a:ext cx="5537317" cy="871846"/>
            <a:chOff x="597789" y="327803"/>
            <a:chExt cx="5537317" cy="87184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7789" y="327803"/>
              <a:ext cx="1583318" cy="871846"/>
              <a:chOff x="4808087" y="1669073"/>
              <a:chExt cx="1583318" cy="87184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991EB5"/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rgbClr val="991EB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rgbClr val="991EB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08087" y="1669073"/>
                <a:ext cx="1052170" cy="871846"/>
              </a:xfrm>
              <a:prstGeom prst="rect">
                <a:avLst/>
              </a:prstGeom>
            </p:spPr>
          </p:pic>
        </p:grpSp>
      </p:grpSp>
      <p:sp>
        <p:nvSpPr>
          <p:cNvPr id="13" name="椭圆 12"/>
          <p:cNvSpPr/>
          <p:nvPr/>
        </p:nvSpPr>
        <p:spPr>
          <a:xfrm>
            <a:off x="10037521" y="-820634"/>
            <a:ext cx="1803400" cy="1803400"/>
          </a:xfrm>
          <a:prstGeom prst="ellipse">
            <a:avLst/>
          </a:prstGeom>
          <a:gradFill flip="none" rotWithShape="1">
            <a:gsLst>
              <a:gs pos="0">
                <a:srgbClr val="FCDC3E"/>
              </a:gs>
              <a:gs pos="51800">
                <a:srgbClr val="FF19E8"/>
              </a:gs>
              <a:gs pos="100000">
                <a:srgbClr val="991E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564999" y="1651517"/>
            <a:ext cx="8712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画正比例函数的图象时，怎样画最简单？为什么？</a:t>
            </a:r>
          </a:p>
        </p:txBody>
      </p:sp>
      <p:sp>
        <p:nvSpPr>
          <p:cNvPr id="12" name="Text Box 31"/>
          <p:cNvSpPr txBox="1"/>
          <p:nvPr/>
        </p:nvSpPr>
        <p:spPr>
          <a:xfrm>
            <a:off x="1865994" y="3002732"/>
            <a:ext cx="8606630" cy="2376035"/>
          </a:xfrm>
          <a:prstGeom prst="rect">
            <a:avLst/>
          </a:prstGeom>
          <a:solidFill>
            <a:srgbClr val="991EB5"/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       因为两点确定一条直线，所以可用两点法画正比例函数</a:t>
            </a:r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800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kx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(</a:t>
            </a:r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是常数，</a:t>
            </a:r>
            <a:r>
              <a:rPr lang="en-US" altLang="zh-CN" sz="28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</a:t>
            </a:r>
            <a:r>
              <a:rPr lang="en-US" altLang="zh-CN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≠0)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 的图象</a:t>
            </a:r>
            <a:r>
              <a:rPr lang="en-US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画正比例函数的图象时，我们只需描点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(0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，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0)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和点 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(1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2800" i="1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k</a:t>
            </a:r>
            <a:r>
              <a:rPr lang="en-US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)</a:t>
            </a:r>
            <a:r>
              <a:rPr lang="zh-CN" altLang="en-US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，连线即可</a:t>
            </a:r>
            <a:r>
              <a:rPr lang="zh-CN" altLang="zh-CN" sz="2800" noProof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宽屏</PresentationFormat>
  <Paragraphs>257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黑体</vt:lpstr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Times New Roman</vt:lpstr>
      <vt:lpstr>Wingdings</vt:lpstr>
      <vt:lpstr>www.2ppt.com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90</cp:revision>
  <dcterms:created xsi:type="dcterms:W3CDTF">2020-03-19T09:30:00Z</dcterms:created>
  <dcterms:modified xsi:type="dcterms:W3CDTF">2023-01-16T19:21:50Z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930FCA3DA34A433A8DCB08BF8148541F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