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BAA1B-F9AE-4E98-BCC5-CD88FA80B3E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174C5-8602-4145-8B15-22E05F0D24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57CDD-D57E-4ED5-A98F-C9D940CE2D7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A2C6D-8832-4619-91F1-82E8E863D4E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B2D79-DA4A-4C30-8022-31A07CA5262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0486C9-16C9-4A50-89A3-03FCBEE3EAD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3EF2A-21B2-44B3-9CD7-46B5E4DB78E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C99B3-936A-4F38-8CFE-AD3749881B9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5B00-805B-4054-A296-DB5973A254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D21FF-C533-4909-91BF-547D09B263C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D2F38-AA7C-4259-A1D9-FC605DD4FFF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8E84D-70C1-4B7B-94EB-64D47F0EA26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4423-CF3D-4441-9091-0C5961EBB25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8A33F-42FC-4E48-B669-83F862C6C00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33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88DE10-8A19-43B7-AED4-232ADB0117B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5"/>
          <p:cNvSpPr txBox="1">
            <a:spLocks noChangeArrowheads="1"/>
          </p:cNvSpPr>
          <p:nvPr/>
        </p:nvSpPr>
        <p:spPr bwMode="auto">
          <a:xfrm>
            <a:off x="683567" y="2708920"/>
            <a:ext cx="78488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4800" b="1" dirty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次函数与一元一次不等式</a:t>
            </a:r>
          </a:p>
        </p:txBody>
      </p:sp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2268537" y="1268760"/>
            <a:ext cx="4535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003300"/>
                </a:solidFill>
                <a:ea typeface="隶书" panose="02010509060101010101" pitchFamily="49" charset="-122"/>
              </a:rPr>
              <a:t>第十章：一次函数</a:t>
            </a:r>
          </a:p>
        </p:txBody>
      </p:sp>
      <p:sp>
        <p:nvSpPr>
          <p:cNvPr id="6" name="矩形 5"/>
          <p:cNvSpPr/>
          <p:nvPr/>
        </p:nvSpPr>
        <p:spPr>
          <a:xfrm>
            <a:off x="2801195" y="535451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835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练习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：直线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经过点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A(1 , 2)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和点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B( 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2 , 0)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，则不等式组</a:t>
            </a:r>
          </a:p>
        </p:txBody>
      </p:sp>
      <p:sp>
        <p:nvSpPr>
          <p:cNvPr id="414723" name="Text Box 3"/>
          <p:cNvSpPr txBox="1">
            <a:spLocks noChangeArrowheads="1"/>
          </p:cNvSpPr>
          <p:nvPr/>
        </p:nvSpPr>
        <p:spPr bwMode="auto">
          <a:xfrm>
            <a:off x="3203575" y="1268413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的解集为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___________</a:t>
            </a:r>
          </a:p>
        </p:txBody>
      </p:sp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4716463" y="1217613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≤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&lt; 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8305800" y="40528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414726" name="Group 6"/>
          <p:cNvGrpSpPr/>
          <p:nvPr/>
        </p:nvGrpSpPr>
        <p:grpSpPr bwMode="auto">
          <a:xfrm>
            <a:off x="4843463" y="2338388"/>
            <a:ext cx="3471862" cy="2447925"/>
            <a:chOff x="3051" y="1473"/>
            <a:chExt cx="2187" cy="1542"/>
          </a:xfrm>
        </p:grpSpPr>
        <p:sp>
          <p:nvSpPr>
            <p:cNvPr id="414727" name="Line 7"/>
            <p:cNvSpPr>
              <a:spLocks noChangeShapeType="1"/>
            </p:cNvSpPr>
            <p:nvPr/>
          </p:nvSpPr>
          <p:spPr bwMode="auto">
            <a:xfrm>
              <a:off x="3651" y="1473"/>
              <a:ext cx="1587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4728" name="Text Box 8"/>
            <p:cNvSpPr txBox="1">
              <a:spLocks noChangeArrowheads="1"/>
            </p:cNvSpPr>
            <p:nvPr/>
          </p:nvSpPr>
          <p:spPr bwMode="auto">
            <a:xfrm>
              <a:off x="3051" y="1507"/>
              <a:ext cx="9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y= -x+3</a:t>
              </a:r>
            </a:p>
          </p:txBody>
        </p:sp>
      </p:grpSp>
      <p:sp>
        <p:nvSpPr>
          <p:cNvPr id="414729" name="Line 9"/>
          <p:cNvSpPr>
            <a:spLocks noChangeShapeType="1"/>
          </p:cNvSpPr>
          <p:nvPr/>
        </p:nvSpPr>
        <p:spPr bwMode="auto">
          <a:xfrm>
            <a:off x="4835525" y="4148138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4730" name="Line 10"/>
          <p:cNvSpPr>
            <a:spLocks noChangeShapeType="1"/>
          </p:cNvSpPr>
          <p:nvPr/>
        </p:nvSpPr>
        <p:spPr bwMode="auto">
          <a:xfrm flipV="1">
            <a:off x="6084888" y="1989138"/>
            <a:ext cx="0" cy="3311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4731" name="Text Box 11"/>
          <p:cNvSpPr txBox="1">
            <a:spLocks noChangeArrowheads="1"/>
          </p:cNvSpPr>
          <p:nvPr/>
        </p:nvSpPr>
        <p:spPr bwMode="auto">
          <a:xfrm>
            <a:off x="5795963" y="1916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14732" name="Text Box 12"/>
          <p:cNvSpPr txBox="1">
            <a:spLocks noChangeArrowheads="1"/>
          </p:cNvSpPr>
          <p:nvPr/>
        </p:nvSpPr>
        <p:spPr bwMode="auto">
          <a:xfrm>
            <a:off x="5724525" y="40544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6451600" y="40449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4965700" y="3805238"/>
            <a:ext cx="28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14735" name="Text Box 15"/>
          <p:cNvSpPr txBox="1">
            <a:spLocks noChangeArrowheads="1"/>
          </p:cNvSpPr>
          <p:nvPr/>
        </p:nvSpPr>
        <p:spPr bwMode="auto">
          <a:xfrm>
            <a:off x="6461125" y="2708275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14736" name="Line 16"/>
          <p:cNvSpPr>
            <a:spLocks noChangeShapeType="1"/>
          </p:cNvSpPr>
          <p:nvPr/>
        </p:nvSpPr>
        <p:spPr bwMode="auto">
          <a:xfrm flipH="1">
            <a:off x="4394200" y="2492375"/>
            <a:ext cx="3097213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4737" name="Text Box 17"/>
          <p:cNvSpPr txBox="1">
            <a:spLocks noChangeArrowheads="1"/>
          </p:cNvSpPr>
          <p:nvPr/>
        </p:nvSpPr>
        <p:spPr bwMode="auto">
          <a:xfrm>
            <a:off x="4416425" y="460851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</a:p>
        </p:txBody>
      </p:sp>
      <p:graphicFrame>
        <p:nvGraphicFramePr>
          <p:cNvPr id="414738" name="Object 18"/>
          <p:cNvGraphicFramePr>
            <a:graphicFrameLocks noGrp="1" noChangeAspect="1"/>
          </p:cNvGraphicFramePr>
          <p:nvPr>
            <p:ph/>
          </p:nvPr>
        </p:nvGraphicFramePr>
        <p:xfrm>
          <a:off x="755650" y="1268413"/>
          <a:ext cx="23749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公式" r:id="rId3" imgW="1155065" imgH="177800" progId="Equation.3">
                  <p:embed/>
                </p:oleObj>
              </mc:Choice>
              <mc:Fallback>
                <p:oleObj name="公式" r:id="rId3" imgW="1155065" imgH="1778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268413"/>
                        <a:ext cx="23749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39" name="Text Box 19"/>
          <p:cNvSpPr txBox="1">
            <a:spLocks noChangeArrowheads="1"/>
          </p:cNvSpPr>
          <p:nvPr/>
        </p:nvSpPr>
        <p:spPr bwMode="auto">
          <a:xfrm>
            <a:off x="4943475" y="4065588"/>
            <a:ext cx="481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414740" name="Line 20"/>
          <p:cNvSpPr>
            <a:spLocks noChangeShapeType="1"/>
          </p:cNvSpPr>
          <p:nvPr/>
        </p:nvSpPr>
        <p:spPr bwMode="auto">
          <a:xfrm rot="5400000">
            <a:off x="6083300" y="3630613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4741" name="Text Box 21"/>
          <p:cNvSpPr txBox="1">
            <a:spLocks noChangeArrowheads="1"/>
          </p:cNvSpPr>
          <p:nvPr/>
        </p:nvSpPr>
        <p:spPr bwMode="auto">
          <a:xfrm>
            <a:off x="7429500" y="4049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414742" name="Group 22"/>
          <p:cNvGrpSpPr/>
          <p:nvPr/>
        </p:nvGrpSpPr>
        <p:grpSpPr bwMode="auto">
          <a:xfrm>
            <a:off x="5148263" y="2492375"/>
            <a:ext cx="3295650" cy="1692275"/>
            <a:chOff x="2381" y="2750"/>
            <a:chExt cx="2076" cy="1066"/>
          </a:xfrm>
        </p:grpSpPr>
        <p:sp>
          <p:nvSpPr>
            <p:cNvPr id="414743" name="Line 23"/>
            <p:cNvSpPr>
              <a:spLocks noChangeShapeType="1"/>
            </p:cNvSpPr>
            <p:nvPr/>
          </p:nvSpPr>
          <p:spPr bwMode="auto">
            <a:xfrm>
              <a:off x="2416" y="3794"/>
              <a:ext cx="2041" cy="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4744" name="Line 24"/>
            <p:cNvSpPr>
              <a:spLocks noChangeShapeType="1"/>
            </p:cNvSpPr>
            <p:nvPr/>
          </p:nvSpPr>
          <p:spPr bwMode="auto">
            <a:xfrm flipV="1">
              <a:off x="2409" y="2750"/>
              <a:ext cx="1452" cy="104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4745" name="Oval 25"/>
            <p:cNvSpPr>
              <a:spLocks noChangeArrowheads="1"/>
            </p:cNvSpPr>
            <p:nvPr/>
          </p:nvSpPr>
          <p:spPr bwMode="auto">
            <a:xfrm>
              <a:off x="2381" y="3748"/>
              <a:ext cx="64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4746" name="Group 26"/>
          <p:cNvGrpSpPr/>
          <p:nvPr/>
        </p:nvGrpSpPr>
        <p:grpSpPr bwMode="auto">
          <a:xfrm>
            <a:off x="4067175" y="2205038"/>
            <a:ext cx="2562225" cy="2714625"/>
            <a:chOff x="2580" y="1371"/>
            <a:chExt cx="1614" cy="1710"/>
          </a:xfrm>
        </p:grpSpPr>
        <p:grpSp>
          <p:nvGrpSpPr>
            <p:cNvPr id="414747" name="Group 27"/>
            <p:cNvGrpSpPr/>
            <p:nvPr/>
          </p:nvGrpSpPr>
          <p:grpSpPr bwMode="auto">
            <a:xfrm>
              <a:off x="2580" y="1371"/>
              <a:ext cx="1614" cy="1710"/>
              <a:chOff x="2593" y="1389"/>
              <a:chExt cx="1614" cy="1710"/>
            </a:xfrm>
          </p:grpSpPr>
          <p:sp>
            <p:nvSpPr>
              <p:cNvPr id="414748" name="Line 28"/>
              <p:cNvSpPr>
                <a:spLocks noChangeShapeType="1"/>
              </p:cNvSpPr>
              <p:nvPr/>
            </p:nvSpPr>
            <p:spPr bwMode="auto">
              <a:xfrm flipV="1">
                <a:off x="2593" y="1965"/>
                <a:ext cx="1588" cy="1134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4749" name="Line 29"/>
              <p:cNvSpPr>
                <a:spLocks noChangeShapeType="1"/>
              </p:cNvSpPr>
              <p:nvPr/>
            </p:nvSpPr>
            <p:spPr bwMode="auto">
              <a:xfrm>
                <a:off x="3553" y="1389"/>
                <a:ext cx="636" cy="59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4750" name="Oval 30"/>
              <p:cNvSpPr>
                <a:spLocks noChangeArrowheads="1"/>
              </p:cNvSpPr>
              <p:nvPr/>
            </p:nvSpPr>
            <p:spPr bwMode="auto">
              <a:xfrm>
                <a:off x="4143" y="2582"/>
                <a:ext cx="64" cy="6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4751" name="Line 31"/>
              <p:cNvSpPr>
                <a:spLocks noChangeShapeType="1"/>
              </p:cNvSpPr>
              <p:nvPr/>
            </p:nvSpPr>
            <p:spPr bwMode="auto">
              <a:xfrm flipV="1">
                <a:off x="2653" y="2614"/>
                <a:ext cx="1497" cy="0"/>
              </a:xfrm>
              <a:prstGeom prst="line">
                <a:avLst/>
              </a:prstGeom>
              <a:noFill/>
              <a:ln w="57150">
                <a:solidFill>
                  <a:srgbClr val="8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4752" name="Oval 32"/>
            <p:cNvSpPr>
              <a:spLocks noChangeAspect="1" noChangeArrowheads="1"/>
            </p:cNvSpPr>
            <p:nvPr/>
          </p:nvSpPr>
          <p:spPr bwMode="auto">
            <a:xfrm>
              <a:off x="4112" y="1912"/>
              <a:ext cx="73" cy="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14753" name="WordArt 33"/>
          <p:cNvSpPr>
            <a:spLocks noChangeArrowheads="1" noChangeShapeType="1" noTextEdit="1"/>
          </p:cNvSpPr>
          <p:nvPr/>
        </p:nvSpPr>
        <p:spPr bwMode="auto">
          <a:xfrm>
            <a:off x="88900" y="50800"/>
            <a:ext cx="1981200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走进中考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504825"/>
            <a:ext cx="8229600" cy="604838"/>
          </a:xfrm>
        </p:spPr>
        <p:txBody>
          <a:bodyPr/>
          <a:lstStyle/>
          <a:p>
            <a:r>
              <a:rPr lang="zh-CN" altLang="en-US" dirty="0"/>
              <a:t>拓展提升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7696200" cy="3657600"/>
          </a:xfrm>
        </p:spPr>
        <p:txBody>
          <a:bodyPr/>
          <a:lstStyle/>
          <a:p>
            <a:r>
              <a:rPr lang="zh-CN" altLang="en-US" sz="2400" dirty="0"/>
              <a:t>已知：函数</a:t>
            </a:r>
            <a:r>
              <a:rPr lang="en-US" sz="2400" dirty="0"/>
              <a:t>y=</a:t>
            </a:r>
            <a:r>
              <a:rPr lang="en-US" sz="2400" dirty="0" err="1"/>
              <a:t>kx+b</a:t>
            </a:r>
            <a:r>
              <a:rPr lang="zh-CN" altLang="en-US" sz="2400" dirty="0"/>
              <a:t>和</a:t>
            </a:r>
            <a:r>
              <a:rPr lang="en-US" sz="2400" dirty="0"/>
              <a:t>y=mx</a:t>
            </a:r>
            <a:r>
              <a:rPr lang="zh-CN" altLang="en-US" sz="2400" dirty="0"/>
              <a:t>的图像交于点</a:t>
            </a:r>
            <a:r>
              <a:rPr lang="en-US" sz="2400" dirty="0"/>
              <a:t>P(-3,2).</a:t>
            </a:r>
          </a:p>
          <a:p>
            <a:r>
              <a:rPr lang="zh-CN" altLang="en-US" sz="2400" dirty="0"/>
              <a:t>（</a:t>
            </a:r>
            <a:r>
              <a:rPr lang="en-US" sz="2400" dirty="0"/>
              <a:t>1</a:t>
            </a:r>
            <a:r>
              <a:rPr lang="zh-CN" altLang="en-US" sz="2400" dirty="0"/>
              <a:t>）你能根据图像写出不等式</a:t>
            </a:r>
            <a:r>
              <a:rPr lang="en-US" sz="2400" dirty="0"/>
              <a:t>mx&gt;0</a:t>
            </a:r>
            <a:r>
              <a:rPr lang="zh-CN" altLang="en-US" sz="2400" dirty="0"/>
              <a:t>的解集吗？</a:t>
            </a:r>
          </a:p>
          <a:p>
            <a:r>
              <a:rPr lang="zh-CN" altLang="en-US" sz="2400" dirty="0"/>
              <a:t>（</a:t>
            </a:r>
            <a:r>
              <a:rPr lang="en-US" sz="2400" dirty="0"/>
              <a:t>2</a:t>
            </a:r>
            <a:r>
              <a:rPr lang="zh-CN" altLang="en-US" sz="2400" dirty="0"/>
              <a:t>）不等式</a:t>
            </a:r>
            <a:r>
              <a:rPr lang="en-US" sz="2400" dirty="0" err="1"/>
              <a:t>kx+b</a:t>
            </a:r>
            <a:r>
              <a:rPr lang="en-US" sz="2400" dirty="0"/>
              <a:t>&gt;mx</a:t>
            </a:r>
            <a:r>
              <a:rPr lang="zh-CN" altLang="en-US" sz="2400" dirty="0"/>
              <a:t>的解集呢？</a:t>
            </a:r>
          </a:p>
          <a:p>
            <a:r>
              <a:rPr lang="zh-CN" altLang="en-US" sz="2400" dirty="0"/>
              <a:t>（</a:t>
            </a:r>
            <a:r>
              <a:rPr lang="en-US" sz="2400" dirty="0"/>
              <a:t>3</a:t>
            </a:r>
            <a:r>
              <a:rPr lang="zh-CN" altLang="en-US" sz="2400" dirty="0"/>
              <a:t>）不等式组</a:t>
            </a:r>
            <a:r>
              <a:rPr lang="en-US" sz="2400" dirty="0" err="1"/>
              <a:t>kx+b</a:t>
            </a:r>
            <a:r>
              <a:rPr lang="en-US" sz="2400" dirty="0"/>
              <a:t>&gt;mx&gt;0</a:t>
            </a:r>
            <a:r>
              <a:rPr lang="zh-CN" altLang="en-US" sz="2400" dirty="0"/>
              <a:t>的解集呢？</a:t>
            </a:r>
          </a:p>
        </p:txBody>
      </p:sp>
      <p:sp>
        <p:nvSpPr>
          <p:cNvPr id="415748" name="AutoShape 4"/>
          <p:cNvSpPr>
            <a:spLocks noChangeAspect="1" noChangeArrowheads="1"/>
          </p:cNvSpPr>
          <p:nvPr/>
        </p:nvSpPr>
        <p:spPr bwMode="auto">
          <a:xfrm>
            <a:off x="4643438" y="2276475"/>
            <a:ext cx="353060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5749" name="Line 5"/>
          <p:cNvSpPr>
            <a:spLocks noChangeAspect="1" noChangeShapeType="1"/>
          </p:cNvSpPr>
          <p:nvPr/>
        </p:nvSpPr>
        <p:spPr bwMode="auto">
          <a:xfrm>
            <a:off x="4643438" y="4595813"/>
            <a:ext cx="35194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5750" name="Line 6"/>
          <p:cNvSpPr>
            <a:spLocks noChangeAspect="1" noChangeShapeType="1"/>
          </p:cNvSpPr>
          <p:nvPr/>
        </p:nvSpPr>
        <p:spPr bwMode="auto">
          <a:xfrm flipV="1">
            <a:off x="6402388" y="2617788"/>
            <a:ext cx="0" cy="3128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5751" name="Line 7"/>
          <p:cNvSpPr>
            <a:spLocks noChangeAspect="1" noChangeShapeType="1"/>
          </p:cNvSpPr>
          <p:nvPr/>
        </p:nvSpPr>
        <p:spPr bwMode="auto">
          <a:xfrm flipV="1">
            <a:off x="4803775" y="2490788"/>
            <a:ext cx="2797175" cy="2425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5752" name="Line 8"/>
          <p:cNvSpPr>
            <a:spLocks noChangeAspect="1" noChangeShapeType="1"/>
          </p:cNvSpPr>
          <p:nvPr/>
        </p:nvSpPr>
        <p:spPr bwMode="auto">
          <a:xfrm>
            <a:off x="5122863" y="3511550"/>
            <a:ext cx="2559050" cy="21732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5753" name="Line 9"/>
          <p:cNvSpPr>
            <a:spLocks noChangeAspect="1" noChangeShapeType="1"/>
          </p:cNvSpPr>
          <p:nvPr/>
        </p:nvSpPr>
        <p:spPr bwMode="auto">
          <a:xfrm>
            <a:off x="5762625" y="4149725"/>
            <a:ext cx="0" cy="4460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5754" name="WordArt 10"/>
          <p:cNvSpPr>
            <a:spLocks noChangeAspect="1" noChangeArrowheads="1" noChangeShapeType="1"/>
          </p:cNvSpPr>
          <p:nvPr/>
        </p:nvSpPr>
        <p:spPr bwMode="auto">
          <a:xfrm>
            <a:off x="5602288" y="4595813"/>
            <a:ext cx="331787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-3</a:t>
            </a:r>
            <a:endParaRPr lang="zh-CN" altLang="en-US" sz="360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15755" name="WordArt 11"/>
          <p:cNvSpPr>
            <a:spLocks noChangeAspect="1" noChangeArrowheads="1" noChangeShapeType="1"/>
          </p:cNvSpPr>
          <p:nvPr/>
        </p:nvSpPr>
        <p:spPr bwMode="auto">
          <a:xfrm>
            <a:off x="6564313" y="3895725"/>
            <a:ext cx="204787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2468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zh-CN" altLang="en-US" sz="360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15756" name="Line 12"/>
          <p:cNvSpPr>
            <a:spLocks noChangeAspect="1" noChangeShapeType="1"/>
          </p:cNvSpPr>
          <p:nvPr/>
        </p:nvSpPr>
        <p:spPr bwMode="auto">
          <a:xfrm>
            <a:off x="5762625" y="4086225"/>
            <a:ext cx="639763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5757" name="WordArt 13"/>
          <p:cNvSpPr>
            <a:spLocks noChangeAspect="1" noChangeArrowheads="1" noChangeShapeType="1"/>
          </p:cNvSpPr>
          <p:nvPr/>
        </p:nvSpPr>
        <p:spPr bwMode="auto">
          <a:xfrm>
            <a:off x="6564313" y="4595813"/>
            <a:ext cx="238125" cy="257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6792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endParaRPr lang="zh-CN" altLang="en-US" sz="360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15758" name="WordArt 14"/>
          <p:cNvSpPr>
            <a:spLocks noChangeAspect="1" noChangeArrowheads="1" noChangeShapeType="1"/>
          </p:cNvSpPr>
          <p:nvPr/>
        </p:nvSpPr>
        <p:spPr bwMode="auto">
          <a:xfrm>
            <a:off x="7921625" y="4662488"/>
            <a:ext cx="168275" cy="317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endParaRPr lang="zh-CN" altLang="en-US" sz="120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15759" name="WordArt 15"/>
          <p:cNvSpPr>
            <a:spLocks noChangeAspect="1" noChangeArrowheads="1" noChangeShapeType="1"/>
          </p:cNvSpPr>
          <p:nvPr/>
        </p:nvSpPr>
        <p:spPr bwMode="auto">
          <a:xfrm>
            <a:off x="6483350" y="2425700"/>
            <a:ext cx="200025" cy="317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endParaRPr lang="zh-CN" altLang="en-US" sz="120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15760" name="Rectangle 16"/>
          <p:cNvSpPr>
            <a:spLocks noChangeAspect="1" noChangeArrowheads="1"/>
          </p:cNvSpPr>
          <p:nvPr/>
        </p:nvSpPr>
        <p:spPr bwMode="auto">
          <a:xfrm>
            <a:off x="6802438" y="2276475"/>
            <a:ext cx="13716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7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lIns="36882" tIns="18440" rIns="36882" bIns="18440"/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1600" b="1">
                <a:solidFill>
                  <a:srgbClr val="000000"/>
                </a:solidFill>
              </a:rPr>
              <a:t>y=kx+b</a:t>
            </a:r>
            <a:endParaRPr lang="en-US" sz="1600" i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415761" name="Rectangle 17"/>
          <p:cNvSpPr>
            <a:spLocks noChangeAspect="1" noChangeArrowheads="1"/>
          </p:cNvSpPr>
          <p:nvPr/>
        </p:nvSpPr>
        <p:spPr bwMode="auto">
          <a:xfrm>
            <a:off x="7042150" y="5383213"/>
            <a:ext cx="141763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7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lIns="36882" tIns="18440" rIns="36882" bIns="18440"/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1400" b="1">
                <a:solidFill>
                  <a:srgbClr val="000000"/>
                </a:solidFill>
              </a:rPr>
              <a:t>y=mx</a:t>
            </a:r>
            <a:endParaRPr lang="en-US" sz="1400" i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415762" name="Text Box 18"/>
          <p:cNvSpPr txBox="1">
            <a:spLocks noChangeAspect="1" noChangeArrowheads="1"/>
          </p:cNvSpPr>
          <p:nvPr/>
        </p:nvSpPr>
        <p:spPr bwMode="auto">
          <a:xfrm>
            <a:off x="5522913" y="3511550"/>
            <a:ext cx="8794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7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lIns="36882" tIns="18440" rIns="36882" bIns="18440"/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1200">
                <a:solidFill>
                  <a:srgbClr val="000000"/>
                </a:solidFill>
                <a:ea typeface="黑体" panose="02010609060101010101" pitchFamily="49" charset="-122"/>
              </a:rPr>
              <a:t>P</a:t>
            </a:r>
            <a:endParaRPr lang="en-US" sz="2800" i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415763" name="Text Box 19"/>
          <p:cNvSpPr txBox="1">
            <a:spLocks noChangeArrowheads="1"/>
          </p:cNvSpPr>
          <p:nvPr/>
        </p:nvSpPr>
        <p:spPr bwMode="auto">
          <a:xfrm>
            <a:off x="398463" y="3540125"/>
            <a:ext cx="4102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解：  (1)  x&lt;0;</a:t>
            </a:r>
          </a:p>
        </p:txBody>
      </p:sp>
      <p:sp>
        <p:nvSpPr>
          <p:cNvPr id="415764" name="Text Box 20"/>
          <p:cNvSpPr txBox="1">
            <a:spLocks noChangeArrowheads="1"/>
          </p:cNvSpPr>
          <p:nvPr/>
        </p:nvSpPr>
        <p:spPr bwMode="auto">
          <a:xfrm>
            <a:off x="1763713" y="4508500"/>
            <a:ext cx="3032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(2)  x&gt;-3;</a:t>
            </a:r>
          </a:p>
        </p:txBody>
      </p:sp>
      <p:sp>
        <p:nvSpPr>
          <p:cNvPr id="415765" name="Text Box 21"/>
          <p:cNvSpPr txBox="1">
            <a:spLocks noChangeArrowheads="1"/>
          </p:cNvSpPr>
          <p:nvPr/>
        </p:nvSpPr>
        <p:spPr bwMode="auto">
          <a:xfrm>
            <a:off x="1692275" y="5373688"/>
            <a:ext cx="29575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(3)  -3&lt;x&lt;0.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63" grpId="0" bldLvl="0" autoUpdateAnimBg="0"/>
      <p:bldP spid="415764" grpId="0" bldLvl="0" autoUpdateAnimBg="0"/>
      <p:bldP spid="415765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2"/>
          <p:cNvSpPr txBox="1">
            <a:spLocks noChangeArrowheads="1"/>
          </p:cNvSpPr>
          <p:nvPr/>
        </p:nvSpPr>
        <p:spPr bwMode="auto">
          <a:xfrm>
            <a:off x="684213" y="1196975"/>
            <a:ext cx="7848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6、已知一次函数y＝kx＋b的图像，如图所示，当x＜0时，y的取值范围是（  ）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   A、y＞0     B、y＜0     C、－2＜y＜0     D、y＜－</a:t>
            </a:r>
            <a:r>
              <a:rPr lang="zh-CN" alt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16771" name="Text Box 3"/>
          <p:cNvSpPr txBox="1">
            <a:spLocks noChangeArrowheads="1"/>
          </p:cNvSpPr>
          <p:nvPr/>
        </p:nvSpPr>
        <p:spPr bwMode="auto">
          <a:xfrm>
            <a:off x="1247775" y="3038475"/>
            <a:ext cx="5484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416772" name="Picture 4" descr="25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4149725"/>
            <a:ext cx="172878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73" name="Text Box 5"/>
          <p:cNvSpPr txBox="1">
            <a:spLocks noChangeArrowheads="1"/>
          </p:cNvSpPr>
          <p:nvPr/>
        </p:nvSpPr>
        <p:spPr bwMode="auto">
          <a:xfrm>
            <a:off x="755650" y="2492375"/>
            <a:ext cx="73453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3350" indent="-1333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7、一次函数y</a:t>
            </a:r>
            <a:r>
              <a:rPr lang="zh-CN" altLang="en-US" sz="2400" b="1" baseline="-250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＝kx＋b与y</a:t>
            </a:r>
            <a:r>
              <a:rPr lang="zh-CN" altLang="en-US" sz="2400" b="1" baseline="-250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＝x＋a的图象如图，则下列结论①k＜0；②a＞0；③当x＜3 时，y</a:t>
            </a:r>
            <a:r>
              <a:rPr lang="zh-CN" altLang="en-US" sz="2400" b="1" baseline="-250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＜y</a:t>
            </a:r>
            <a:r>
              <a:rPr lang="zh-CN" altLang="en-US" sz="2400" b="1" baseline="-250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中，正确的个数是（     ）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A、0      B、1      C、2      D、3</a:t>
            </a:r>
          </a:p>
        </p:txBody>
      </p:sp>
      <p:sp>
        <p:nvSpPr>
          <p:cNvPr id="416774" name="Text Box 6"/>
          <p:cNvSpPr txBox="1">
            <a:spLocks noChangeArrowheads="1"/>
          </p:cNvSpPr>
          <p:nvPr/>
        </p:nvSpPr>
        <p:spPr bwMode="auto">
          <a:xfrm>
            <a:off x="2860675" y="4802188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41677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4149725"/>
            <a:ext cx="20177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3419475" y="1628775"/>
            <a:ext cx="1155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416777" name="Text Box 9"/>
          <p:cNvSpPr txBox="1">
            <a:spLocks noChangeArrowheads="1"/>
          </p:cNvSpPr>
          <p:nvPr/>
        </p:nvSpPr>
        <p:spPr bwMode="auto">
          <a:xfrm>
            <a:off x="3203575" y="3286125"/>
            <a:ext cx="336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33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6" grpId="0" bldLvl="0" autoUpdateAnimBg="0"/>
      <p:bldP spid="416777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当堂达标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021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1</a:t>
            </a:r>
            <a:r>
              <a:rPr lang="zh-CN" altLang="en-US" sz="2000" dirty="0"/>
              <a:t>．直线</a:t>
            </a:r>
            <a:r>
              <a:rPr lang="en-US" sz="2000" dirty="0"/>
              <a:t>y=x-1</a:t>
            </a:r>
            <a:r>
              <a:rPr lang="zh-CN" altLang="en-US" sz="2000" dirty="0"/>
              <a:t>上的点在</a:t>
            </a:r>
            <a:r>
              <a:rPr lang="en-US" sz="2000" dirty="0"/>
              <a:t>x</a:t>
            </a:r>
            <a:r>
              <a:rPr lang="zh-CN" altLang="en-US" sz="2000" dirty="0"/>
              <a:t>轴上方时对应的自变量的范围是 （     ）</a:t>
            </a:r>
          </a:p>
          <a:p>
            <a:pPr>
              <a:buFontTx/>
              <a:buNone/>
            </a:pPr>
            <a:r>
              <a:rPr lang="zh-CN" altLang="en-US" sz="2000" dirty="0"/>
              <a:t>    </a:t>
            </a:r>
            <a:r>
              <a:rPr lang="en-US" sz="2000" dirty="0"/>
              <a:t>A</a:t>
            </a:r>
            <a:r>
              <a:rPr lang="zh-CN" altLang="en-US" sz="2000" dirty="0"/>
              <a:t>．</a:t>
            </a:r>
            <a:r>
              <a:rPr lang="en-US" sz="2000" dirty="0"/>
              <a:t>x&gt;1      B</a:t>
            </a:r>
            <a:r>
              <a:rPr lang="zh-CN" altLang="en-US" sz="2000" dirty="0"/>
              <a:t>．</a:t>
            </a:r>
            <a:r>
              <a:rPr lang="en-US" sz="2000" dirty="0"/>
              <a:t>x≥1      C</a:t>
            </a:r>
            <a:r>
              <a:rPr lang="zh-CN" altLang="en-US" sz="2000" dirty="0"/>
              <a:t>．</a:t>
            </a:r>
            <a:r>
              <a:rPr lang="en-US" sz="2000" dirty="0"/>
              <a:t>x&lt;1      D</a:t>
            </a:r>
            <a:r>
              <a:rPr lang="zh-CN" altLang="en-US" sz="2000" dirty="0"/>
              <a:t>．</a:t>
            </a:r>
            <a:r>
              <a:rPr lang="en-US" sz="2000" dirty="0"/>
              <a:t>x≤1</a:t>
            </a:r>
          </a:p>
          <a:p>
            <a:pPr>
              <a:buFontTx/>
              <a:buNone/>
            </a:pPr>
            <a:r>
              <a:rPr lang="en-US" sz="2000" dirty="0"/>
              <a:t>2</a:t>
            </a:r>
            <a:r>
              <a:rPr lang="zh-CN" altLang="en-US" sz="2000" dirty="0"/>
              <a:t>．已知直线</a:t>
            </a:r>
            <a:r>
              <a:rPr lang="en-US" sz="2000" dirty="0"/>
              <a:t>y=2x+k</a:t>
            </a:r>
            <a:r>
              <a:rPr lang="zh-CN" altLang="en-US" sz="2000" dirty="0"/>
              <a:t>与</a:t>
            </a:r>
            <a:r>
              <a:rPr lang="en-US" sz="2000" dirty="0"/>
              <a:t>x</a:t>
            </a:r>
            <a:r>
              <a:rPr lang="zh-CN" altLang="en-US" sz="2000" dirty="0"/>
              <a:t>轴的交点为（</a:t>
            </a:r>
            <a:r>
              <a:rPr lang="en-US" sz="2000" dirty="0"/>
              <a:t>-2</a:t>
            </a:r>
            <a:r>
              <a:rPr lang="zh-CN" altLang="en-US" sz="2000" dirty="0"/>
              <a:t>，</a:t>
            </a:r>
            <a:r>
              <a:rPr lang="en-US" sz="2000" dirty="0"/>
              <a:t>0</a:t>
            </a:r>
            <a:r>
              <a:rPr lang="zh-CN" altLang="en-US" sz="2000" dirty="0"/>
              <a:t>），则关于</a:t>
            </a:r>
            <a:r>
              <a:rPr lang="en-US" sz="2000" dirty="0"/>
              <a:t>x</a:t>
            </a:r>
            <a:r>
              <a:rPr lang="zh-CN" altLang="en-US" sz="2000" dirty="0"/>
              <a:t>的不等式</a:t>
            </a:r>
            <a:r>
              <a:rPr lang="en-US" sz="2000" dirty="0"/>
              <a:t>2x+k&lt;0</a:t>
            </a:r>
            <a:r>
              <a:rPr lang="zh-CN" altLang="en-US" sz="2000" dirty="0"/>
              <a:t>的解集是（    ）</a:t>
            </a:r>
          </a:p>
          <a:p>
            <a:pPr>
              <a:buFontTx/>
              <a:buNone/>
            </a:pPr>
            <a:r>
              <a:rPr lang="zh-CN" altLang="en-US" sz="2000" dirty="0"/>
              <a:t>  </a:t>
            </a:r>
            <a:r>
              <a:rPr lang="en-US" sz="2000" dirty="0"/>
              <a:t>A</a:t>
            </a:r>
            <a:r>
              <a:rPr lang="zh-CN" altLang="en-US" sz="2000" dirty="0"/>
              <a:t>．</a:t>
            </a:r>
            <a:r>
              <a:rPr lang="en-US" sz="2000" dirty="0"/>
              <a:t>x&gt;-2      B</a:t>
            </a:r>
            <a:r>
              <a:rPr lang="zh-CN" altLang="en-US" sz="2000" dirty="0"/>
              <a:t>．</a:t>
            </a:r>
            <a:r>
              <a:rPr lang="en-US" sz="2000" dirty="0"/>
              <a:t>x≥-2      C</a:t>
            </a:r>
            <a:r>
              <a:rPr lang="zh-CN" altLang="en-US" sz="2000" dirty="0"/>
              <a:t>．</a:t>
            </a:r>
            <a:r>
              <a:rPr lang="en-US" sz="2000" dirty="0"/>
              <a:t>x&lt;-2      D</a:t>
            </a:r>
            <a:r>
              <a:rPr lang="zh-CN" altLang="en-US" sz="2000" dirty="0"/>
              <a:t>．</a:t>
            </a:r>
            <a:r>
              <a:rPr lang="en-US" sz="2000" dirty="0"/>
              <a:t>x≤-2</a:t>
            </a:r>
          </a:p>
          <a:p>
            <a:pPr>
              <a:buFontTx/>
              <a:buNone/>
            </a:pPr>
            <a:r>
              <a:rPr lang="en-US" sz="2000" dirty="0"/>
              <a:t>3</a:t>
            </a:r>
            <a:r>
              <a:rPr lang="zh-CN" altLang="en-US" sz="2000" dirty="0"/>
              <a:t>．若关于</a:t>
            </a:r>
            <a:r>
              <a:rPr lang="en-US" sz="2000" dirty="0"/>
              <a:t>x</a:t>
            </a:r>
            <a:r>
              <a:rPr lang="zh-CN" altLang="en-US" sz="2000" dirty="0"/>
              <a:t>的不等式</a:t>
            </a:r>
            <a:r>
              <a:rPr lang="en-US" sz="2000" dirty="0"/>
              <a:t>ax+1&gt;0</a:t>
            </a:r>
            <a:r>
              <a:rPr lang="zh-CN" altLang="en-US" sz="2000" dirty="0"/>
              <a:t>（</a:t>
            </a:r>
            <a:r>
              <a:rPr lang="en-US" sz="2000" dirty="0"/>
              <a:t>a≠0</a:t>
            </a:r>
            <a:r>
              <a:rPr lang="zh-CN" altLang="en-US" sz="2000" dirty="0"/>
              <a:t>）的解集是</a:t>
            </a:r>
            <a:r>
              <a:rPr lang="en-US" sz="2000" dirty="0"/>
              <a:t>x&lt;1</a:t>
            </a:r>
            <a:r>
              <a:rPr lang="zh-CN" altLang="en-US" sz="2000" dirty="0"/>
              <a:t>，则直线</a:t>
            </a:r>
            <a:r>
              <a:rPr lang="en-US" sz="2000" dirty="0"/>
              <a:t>y=ax+1</a:t>
            </a:r>
            <a:r>
              <a:rPr lang="zh-CN" altLang="en-US" sz="2000" dirty="0"/>
              <a:t>与</a:t>
            </a:r>
            <a:r>
              <a:rPr lang="en-US" sz="2000" dirty="0"/>
              <a:t>x</a:t>
            </a:r>
            <a:r>
              <a:rPr lang="zh-CN" altLang="en-US" sz="2000" dirty="0"/>
              <a:t>轴的交点是（    ）</a:t>
            </a:r>
          </a:p>
          <a:p>
            <a:pPr>
              <a:buFontTx/>
              <a:buNone/>
            </a:pPr>
            <a:r>
              <a:rPr lang="zh-CN" altLang="en-US" sz="2000" dirty="0"/>
              <a:t>    </a:t>
            </a:r>
            <a:r>
              <a:rPr lang="en-US" sz="2000" dirty="0"/>
              <a:t>A</a:t>
            </a:r>
            <a:r>
              <a:rPr lang="zh-CN" altLang="en-US" sz="2000" dirty="0"/>
              <a:t>．（</a:t>
            </a:r>
            <a:r>
              <a:rPr lang="en-US" sz="2000" dirty="0"/>
              <a:t>0</a:t>
            </a:r>
            <a:r>
              <a:rPr lang="zh-CN" altLang="en-US" sz="2000" dirty="0"/>
              <a:t>，</a:t>
            </a:r>
            <a:r>
              <a:rPr lang="en-US" sz="2000" dirty="0"/>
              <a:t>1</a:t>
            </a:r>
            <a:r>
              <a:rPr lang="zh-CN" altLang="en-US" sz="2000" dirty="0"/>
              <a:t>）      </a:t>
            </a:r>
            <a:r>
              <a:rPr lang="en-US" sz="2000" dirty="0"/>
              <a:t>B</a:t>
            </a:r>
            <a:r>
              <a:rPr lang="zh-CN" altLang="en-US" sz="2000" dirty="0"/>
              <a:t>．（</a:t>
            </a:r>
            <a:r>
              <a:rPr lang="en-US" sz="2000" dirty="0"/>
              <a:t>-1</a:t>
            </a:r>
            <a:r>
              <a:rPr lang="zh-CN" altLang="en-US" sz="2000" dirty="0"/>
              <a:t>，</a:t>
            </a:r>
            <a:r>
              <a:rPr lang="en-US" sz="2000" dirty="0"/>
              <a:t>0</a:t>
            </a:r>
            <a:r>
              <a:rPr lang="zh-CN" altLang="en-US" sz="2000" dirty="0"/>
              <a:t>）     </a:t>
            </a:r>
            <a:r>
              <a:rPr lang="en-US" sz="2000" dirty="0"/>
              <a:t>C</a:t>
            </a:r>
            <a:r>
              <a:rPr lang="zh-CN" altLang="en-US" sz="2000" dirty="0"/>
              <a:t>．（</a:t>
            </a:r>
            <a:r>
              <a:rPr lang="en-US" sz="2000" dirty="0"/>
              <a:t>0</a:t>
            </a:r>
            <a:r>
              <a:rPr lang="zh-CN" altLang="en-US" sz="2000" dirty="0"/>
              <a:t>，</a:t>
            </a:r>
            <a:r>
              <a:rPr lang="en-US" sz="2000" dirty="0"/>
              <a:t>-1</a:t>
            </a:r>
            <a:r>
              <a:rPr lang="zh-CN" altLang="en-US" sz="2000" dirty="0"/>
              <a:t>）      </a:t>
            </a:r>
            <a:r>
              <a:rPr lang="en-US" sz="2000" dirty="0"/>
              <a:t>D</a:t>
            </a:r>
            <a:r>
              <a:rPr lang="zh-CN" altLang="en-US" sz="2000" dirty="0"/>
              <a:t>．（</a:t>
            </a:r>
            <a:r>
              <a:rPr lang="en-US" sz="2000" dirty="0"/>
              <a:t>1</a:t>
            </a:r>
            <a:r>
              <a:rPr lang="zh-CN" altLang="en-US" sz="2000" dirty="0"/>
              <a:t>，</a:t>
            </a:r>
            <a:r>
              <a:rPr lang="en-US" sz="2000" dirty="0"/>
              <a:t>0</a:t>
            </a:r>
            <a:r>
              <a:rPr lang="zh-CN" altLang="en-US" sz="2000" dirty="0"/>
              <a:t>）</a:t>
            </a:r>
          </a:p>
          <a:p>
            <a:pPr>
              <a:buFontTx/>
              <a:buNone/>
            </a:pPr>
            <a:r>
              <a:rPr lang="en-US" sz="2000" dirty="0"/>
              <a:t>4</a:t>
            </a:r>
            <a:r>
              <a:rPr lang="zh-CN" altLang="en-US" sz="2000" dirty="0"/>
              <a:t>．当自变量</a:t>
            </a:r>
            <a:r>
              <a:rPr lang="en-US" sz="2000" dirty="0"/>
              <a:t>x</a:t>
            </a:r>
            <a:r>
              <a:rPr lang="zh-CN" altLang="en-US" sz="2000" dirty="0"/>
              <a:t>的值满足</a:t>
            </a:r>
            <a:r>
              <a:rPr lang="en-US" sz="2000" dirty="0"/>
              <a:t>___________</a:t>
            </a:r>
            <a:r>
              <a:rPr lang="zh-CN" altLang="en-US" sz="2000" dirty="0"/>
              <a:t>时，直线</a:t>
            </a:r>
            <a:r>
              <a:rPr lang="en-US" sz="2000" dirty="0"/>
              <a:t>y=-x+2</a:t>
            </a:r>
            <a:r>
              <a:rPr lang="zh-CN" altLang="en-US" sz="2000" dirty="0"/>
              <a:t>上的点在</a:t>
            </a:r>
            <a:r>
              <a:rPr lang="en-US" sz="2000" dirty="0"/>
              <a:t>x</a:t>
            </a:r>
            <a:r>
              <a:rPr lang="zh-CN" altLang="en-US" sz="2000" dirty="0"/>
              <a:t>轴</a:t>
            </a:r>
            <a:r>
              <a:rPr lang="zh-CN" altLang="en-US" sz="2000" dirty="0" smtClean="0"/>
              <a:t>下 方</a:t>
            </a:r>
            <a:r>
              <a:rPr lang="zh-CN" altLang="en-US" sz="2000" dirty="0"/>
              <a:t>．</a:t>
            </a:r>
          </a:p>
          <a:p>
            <a:pPr>
              <a:buFontTx/>
              <a:buNone/>
            </a:pPr>
            <a:r>
              <a:rPr lang="en-US" sz="2000" dirty="0"/>
              <a:t>5</a:t>
            </a:r>
            <a:r>
              <a:rPr lang="zh-CN" altLang="en-US" sz="2000" dirty="0"/>
              <a:t>．已知直线y</a:t>
            </a:r>
            <a:r>
              <a:rPr lang="zh-CN" altLang="en-US" sz="2000" baseline="-25000" dirty="0"/>
              <a:t>1</a:t>
            </a:r>
            <a:r>
              <a:rPr lang="zh-CN" altLang="en-US" sz="2000" dirty="0"/>
              <a:t>=x-2与y</a:t>
            </a:r>
            <a:r>
              <a:rPr lang="zh-CN" altLang="en-US" sz="2000" baseline="-25000" dirty="0"/>
              <a:t>2</a:t>
            </a:r>
            <a:r>
              <a:rPr lang="zh-CN" altLang="en-US" sz="2000" dirty="0"/>
              <a:t>=-x+2相交于点（</a:t>
            </a:r>
            <a:r>
              <a:rPr lang="en-US" sz="2000" dirty="0"/>
              <a:t>2</a:t>
            </a:r>
            <a:r>
              <a:rPr lang="zh-CN" altLang="en-US" sz="2000" dirty="0"/>
              <a:t>，</a:t>
            </a:r>
            <a:r>
              <a:rPr lang="en-US" sz="2000" dirty="0"/>
              <a:t>0</a:t>
            </a:r>
            <a:r>
              <a:rPr lang="zh-CN" altLang="en-US" sz="2000" dirty="0"/>
              <a:t>），则当满足</a:t>
            </a:r>
            <a:r>
              <a:rPr lang="zh-CN" altLang="en-US" sz="2000" u="sng" dirty="0"/>
              <a:t>     ____</a:t>
            </a:r>
            <a:r>
              <a:rPr lang="zh-CN" altLang="en-US" sz="2000" dirty="0"/>
              <a:t>时，y</a:t>
            </a:r>
            <a:r>
              <a:rPr lang="zh-CN" altLang="en-US" sz="2000" baseline="-25000" dirty="0"/>
              <a:t>1</a:t>
            </a:r>
            <a:r>
              <a:rPr lang="zh-CN" altLang="en-US" sz="2000" dirty="0"/>
              <a:t>=y</a:t>
            </a:r>
            <a:r>
              <a:rPr lang="zh-CN" altLang="en-US" sz="2000" baseline="-25000" dirty="0"/>
              <a:t>2</a:t>
            </a:r>
            <a:r>
              <a:rPr lang="zh-CN" altLang="en-US" sz="2000" dirty="0"/>
              <a:t>；当满足</a:t>
            </a:r>
            <a:r>
              <a:rPr lang="zh-CN" altLang="en-US" sz="2000" u="sng" dirty="0"/>
              <a:t>     ___</a:t>
            </a:r>
            <a:r>
              <a:rPr lang="zh-CN" altLang="en-US" sz="2000" dirty="0"/>
              <a:t>时，       ；当满足</a:t>
            </a:r>
            <a:r>
              <a:rPr lang="zh-CN" altLang="en-US" sz="2000" u="sng" dirty="0"/>
              <a:t>     ___</a:t>
            </a:r>
            <a:r>
              <a:rPr lang="zh-CN" altLang="en-US" sz="2000" dirty="0"/>
              <a:t>时，        。</a:t>
            </a:r>
          </a:p>
        </p:txBody>
      </p:sp>
      <p:sp>
        <p:nvSpPr>
          <p:cNvPr id="417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00FF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417797" name="Object 5"/>
          <p:cNvGraphicFramePr>
            <a:graphicFrameLocks noChangeAspect="1"/>
          </p:cNvGraphicFramePr>
          <p:nvPr/>
        </p:nvGraphicFramePr>
        <p:xfrm>
          <a:off x="3683052" y="4825816"/>
          <a:ext cx="647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3" imgW="459105" imgH="229870" progId="Equation.DSMT4">
                  <p:embed/>
                </p:oleObj>
              </mc:Choice>
              <mc:Fallback>
                <p:oleObj r:id="rId3" imgW="459105" imgH="22987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52" y="4825816"/>
                        <a:ext cx="6477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00FF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417799" name="Object 7"/>
          <p:cNvGraphicFramePr>
            <a:graphicFrameLocks noChangeAspect="1"/>
          </p:cNvGraphicFramePr>
          <p:nvPr/>
        </p:nvGraphicFramePr>
        <p:xfrm>
          <a:off x="6411051" y="4825816"/>
          <a:ext cx="647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5" imgW="459105" imgH="229870" progId="Equation.DSMT4">
                  <p:embed/>
                </p:oleObj>
              </mc:Choice>
              <mc:Fallback>
                <p:oleObj r:id="rId5" imgW="459105" imgH="229870" progId="Equation.DSMT4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051" y="4825816"/>
                        <a:ext cx="6477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00" name="Text Box 8"/>
          <p:cNvSpPr txBox="1">
            <a:spLocks noChangeArrowheads="1"/>
          </p:cNvSpPr>
          <p:nvPr/>
        </p:nvSpPr>
        <p:spPr bwMode="auto">
          <a:xfrm>
            <a:off x="7058751" y="908720"/>
            <a:ext cx="569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A</a:t>
            </a:r>
          </a:p>
        </p:txBody>
      </p:sp>
      <p:sp>
        <p:nvSpPr>
          <p:cNvPr id="417801" name="Text Box 9"/>
          <p:cNvSpPr txBox="1">
            <a:spLocks noChangeArrowheads="1"/>
          </p:cNvSpPr>
          <p:nvPr/>
        </p:nvSpPr>
        <p:spPr bwMode="auto">
          <a:xfrm>
            <a:off x="3007107" y="1916113"/>
            <a:ext cx="454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C</a:t>
            </a:r>
          </a:p>
        </p:txBody>
      </p:sp>
      <p:sp>
        <p:nvSpPr>
          <p:cNvPr id="417802" name="Text Box 10"/>
          <p:cNvSpPr txBox="1">
            <a:spLocks noChangeArrowheads="1"/>
          </p:cNvSpPr>
          <p:nvPr/>
        </p:nvSpPr>
        <p:spPr bwMode="auto">
          <a:xfrm>
            <a:off x="1981987" y="2996952"/>
            <a:ext cx="471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D</a:t>
            </a:r>
          </a:p>
        </p:txBody>
      </p:sp>
      <p:sp>
        <p:nvSpPr>
          <p:cNvPr id="417803" name="Text Box 11"/>
          <p:cNvSpPr txBox="1">
            <a:spLocks noChangeArrowheads="1"/>
          </p:cNvSpPr>
          <p:nvPr/>
        </p:nvSpPr>
        <p:spPr bwMode="auto">
          <a:xfrm>
            <a:off x="3301258" y="3654063"/>
            <a:ext cx="14112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x&gt;2</a:t>
            </a:r>
          </a:p>
        </p:txBody>
      </p:sp>
      <p:sp>
        <p:nvSpPr>
          <p:cNvPr id="417804" name="Text Box 12"/>
          <p:cNvSpPr txBox="1">
            <a:spLocks noChangeArrowheads="1"/>
          </p:cNvSpPr>
          <p:nvPr/>
        </p:nvSpPr>
        <p:spPr bwMode="auto">
          <a:xfrm>
            <a:off x="7092280" y="4306703"/>
            <a:ext cx="974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x=2</a:t>
            </a:r>
          </a:p>
        </p:txBody>
      </p:sp>
      <p:sp>
        <p:nvSpPr>
          <p:cNvPr id="417805" name="Text Box 13"/>
          <p:cNvSpPr txBox="1">
            <a:spLocks noChangeArrowheads="1"/>
          </p:cNvSpPr>
          <p:nvPr/>
        </p:nvSpPr>
        <p:spPr bwMode="auto">
          <a:xfrm>
            <a:off x="2453475" y="4649500"/>
            <a:ext cx="1038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x&gt;2</a:t>
            </a:r>
          </a:p>
        </p:txBody>
      </p:sp>
      <p:sp>
        <p:nvSpPr>
          <p:cNvPr id="417806" name="Text Box 14"/>
          <p:cNvSpPr txBox="1">
            <a:spLocks noChangeArrowheads="1"/>
          </p:cNvSpPr>
          <p:nvPr/>
        </p:nvSpPr>
        <p:spPr bwMode="auto">
          <a:xfrm>
            <a:off x="5181805" y="4653136"/>
            <a:ext cx="814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方正综艺简体" pitchFamily="65" charset="-122"/>
              </a:rPr>
              <a:t>x&lt;2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7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7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00" grpId="0" bldLvl="0" autoUpdateAnimBg="0"/>
      <p:bldP spid="417801" grpId="0" bldLvl="0" autoUpdateAnimBg="0"/>
      <p:bldP spid="417802" grpId="0" bldLvl="0" autoUpdateAnimBg="0"/>
      <p:bldP spid="417803" grpId="0" bldLvl="0" autoUpdateAnimBg="0"/>
      <p:bldP spid="417804" grpId="0" bldLvl="0" autoUpdateAnimBg="0"/>
      <p:bldP spid="417805" grpId="0" bldLvl="0" autoUpdateAnimBg="0"/>
      <p:bldP spid="417806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6531" name="Object 3"/>
          <p:cNvGraphicFramePr>
            <a:graphicFrameLocks noChangeAspect="1"/>
          </p:cNvGraphicFramePr>
          <p:nvPr/>
        </p:nvGraphicFramePr>
        <p:xfrm>
          <a:off x="-180975" y="1947863"/>
          <a:ext cx="74612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1947863"/>
                        <a:ext cx="74612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2" name="Object 4"/>
          <p:cNvGraphicFramePr>
            <a:graphicFrameLocks noChangeAspect="1"/>
          </p:cNvGraphicFramePr>
          <p:nvPr/>
        </p:nvGraphicFramePr>
        <p:xfrm>
          <a:off x="-180975" y="1947863"/>
          <a:ext cx="74612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5" imgW="114300" imgH="215900" progId="Equation.3">
                  <p:embed/>
                </p:oleObj>
              </mc:Choice>
              <mc:Fallback>
                <p:oleObj r:id="rId5" imgW="114300" imgH="215900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1947863"/>
                        <a:ext cx="74612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3" name="Object 5"/>
          <p:cNvGraphicFramePr>
            <a:graphicFrameLocks noChangeAspect="1"/>
          </p:cNvGraphicFramePr>
          <p:nvPr/>
        </p:nvGraphicFramePr>
        <p:xfrm>
          <a:off x="-180975" y="1947863"/>
          <a:ext cx="74612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6" imgW="114300" imgH="215900" progId="Equation.3">
                  <p:embed/>
                </p:oleObj>
              </mc:Choice>
              <mc:Fallback>
                <p:oleObj r:id="rId6" imgW="114300" imgH="215900" progId="Equation.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1947863"/>
                        <a:ext cx="74612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6534" name="Group 6"/>
          <p:cNvGrpSpPr/>
          <p:nvPr/>
        </p:nvGrpSpPr>
        <p:grpSpPr bwMode="auto">
          <a:xfrm>
            <a:off x="468436" y="1594644"/>
            <a:ext cx="4267200" cy="649288"/>
            <a:chOff x="2592" y="229"/>
            <a:chExt cx="2688" cy="409"/>
          </a:xfrm>
        </p:grpSpPr>
        <p:sp>
          <p:nvSpPr>
            <p:cNvPr id="406535" name="Rectangle 7"/>
            <p:cNvSpPr>
              <a:spLocks noChangeArrowheads="1"/>
            </p:cNvSpPr>
            <p:nvPr/>
          </p:nvSpPr>
          <p:spPr bwMode="auto">
            <a:xfrm>
              <a:off x="2592" y="288"/>
              <a:ext cx="268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indent="66675" algn="just" fontAlgn="base">
                <a:lnSpc>
                  <a:spcPct val="13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 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利用函数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y=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－－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x+5 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的图象</a:t>
              </a:r>
              <a:endParaRPr lang="zh-CN" altLang="en-US" sz="1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06536" name="Rectangle 8"/>
            <p:cNvSpPr>
              <a:spLocks noChangeArrowheads="1"/>
            </p:cNvSpPr>
            <p:nvPr/>
          </p:nvSpPr>
          <p:spPr bwMode="auto">
            <a:xfrm>
              <a:off x="3803" y="40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6537" name="Rectangle 9"/>
            <p:cNvSpPr>
              <a:spLocks noChangeArrowheads="1"/>
            </p:cNvSpPr>
            <p:nvPr/>
          </p:nvSpPr>
          <p:spPr bwMode="auto">
            <a:xfrm>
              <a:off x="3817" y="22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406538" name="Group 10"/>
          <p:cNvGrpSpPr/>
          <p:nvPr/>
        </p:nvGrpSpPr>
        <p:grpSpPr bwMode="auto">
          <a:xfrm>
            <a:off x="5435600" y="2708275"/>
            <a:ext cx="2347913" cy="3611563"/>
            <a:chOff x="2985" y="1721"/>
            <a:chExt cx="1479" cy="2275"/>
          </a:xfrm>
        </p:grpSpPr>
        <p:sp>
          <p:nvSpPr>
            <p:cNvPr id="406539" name="Line 11"/>
            <p:cNvSpPr>
              <a:spLocks noChangeShapeType="1"/>
            </p:cNvSpPr>
            <p:nvPr/>
          </p:nvSpPr>
          <p:spPr bwMode="auto">
            <a:xfrm flipH="1" flipV="1">
              <a:off x="3369" y="2057"/>
              <a:ext cx="855" cy="187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06540" name="Group 12"/>
            <p:cNvGrpSpPr/>
            <p:nvPr/>
          </p:nvGrpSpPr>
          <p:grpSpPr bwMode="auto">
            <a:xfrm>
              <a:off x="2985" y="1721"/>
              <a:ext cx="1479" cy="2275"/>
              <a:chOff x="2985" y="1721"/>
              <a:chExt cx="1479" cy="2275"/>
            </a:xfrm>
          </p:grpSpPr>
          <p:sp>
            <p:nvSpPr>
              <p:cNvPr id="406541" name="Line 13"/>
              <p:cNvSpPr>
                <a:spLocks noChangeShapeType="1"/>
              </p:cNvSpPr>
              <p:nvPr/>
            </p:nvSpPr>
            <p:spPr bwMode="auto">
              <a:xfrm>
                <a:off x="2985" y="3161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6542" name="Line 14"/>
              <p:cNvSpPr>
                <a:spLocks noChangeShapeType="1"/>
              </p:cNvSpPr>
              <p:nvPr/>
            </p:nvSpPr>
            <p:spPr bwMode="auto">
              <a:xfrm flipV="1">
                <a:off x="3456" y="1817"/>
                <a:ext cx="0" cy="2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6543" name="Text Box 15"/>
              <p:cNvSpPr txBox="1">
                <a:spLocks noChangeArrowheads="1"/>
              </p:cNvSpPr>
              <p:nvPr/>
            </p:nvSpPr>
            <p:spPr bwMode="auto">
              <a:xfrm>
                <a:off x="3225" y="1721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406544" name="Text Box 16"/>
              <p:cNvSpPr txBox="1">
                <a:spLocks noChangeArrowheads="1"/>
              </p:cNvSpPr>
              <p:nvPr/>
            </p:nvSpPr>
            <p:spPr bwMode="auto">
              <a:xfrm>
                <a:off x="4281" y="3120"/>
                <a:ext cx="183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200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406545" name="Text Box 17"/>
              <p:cNvSpPr txBox="1">
                <a:spLocks noChangeArrowheads="1"/>
              </p:cNvSpPr>
              <p:nvPr/>
            </p:nvSpPr>
            <p:spPr bwMode="auto">
              <a:xfrm>
                <a:off x="3681" y="3113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06546" name="Text Box 18"/>
              <p:cNvSpPr txBox="1">
                <a:spLocks noChangeArrowheads="1"/>
              </p:cNvSpPr>
              <p:nvPr/>
            </p:nvSpPr>
            <p:spPr bwMode="auto">
              <a:xfrm>
                <a:off x="3465" y="2066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406547" name="Text Box 19"/>
              <p:cNvSpPr txBox="1">
                <a:spLocks noChangeArrowheads="1"/>
              </p:cNvSpPr>
              <p:nvPr/>
            </p:nvSpPr>
            <p:spPr bwMode="auto">
              <a:xfrm>
                <a:off x="3216" y="312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</a:rPr>
                  <a:t>0</a:t>
                </a:r>
              </a:p>
            </p:txBody>
          </p:sp>
        </p:grpSp>
      </p:grpSp>
      <p:sp>
        <p:nvSpPr>
          <p:cNvPr id="406548" name="Line 20"/>
          <p:cNvSpPr>
            <a:spLocks noChangeShapeType="1"/>
          </p:cNvSpPr>
          <p:nvPr/>
        </p:nvSpPr>
        <p:spPr bwMode="auto">
          <a:xfrm flipV="1">
            <a:off x="6881813" y="4964113"/>
            <a:ext cx="0" cy="71437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49" name="Line 21"/>
          <p:cNvSpPr>
            <a:spLocks noChangeShapeType="1"/>
          </p:cNvSpPr>
          <p:nvPr/>
        </p:nvSpPr>
        <p:spPr bwMode="auto">
          <a:xfrm flipH="1" flipV="1">
            <a:off x="6011863" y="3141663"/>
            <a:ext cx="865187" cy="18716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0" name="Line 22"/>
          <p:cNvSpPr>
            <a:spLocks noChangeShapeType="1"/>
          </p:cNvSpPr>
          <p:nvPr/>
        </p:nvSpPr>
        <p:spPr bwMode="auto">
          <a:xfrm flipV="1">
            <a:off x="6659563" y="45545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1" name="Line 23"/>
          <p:cNvSpPr>
            <a:spLocks noChangeShapeType="1"/>
          </p:cNvSpPr>
          <p:nvPr/>
        </p:nvSpPr>
        <p:spPr bwMode="auto">
          <a:xfrm flipV="1">
            <a:off x="6364288" y="3886200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2" name="Line 24"/>
          <p:cNvSpPr>
            <a:spLocks noChangeShapeType="1"/>
          </p:cNvSpPr>
          <p:nvPr/>
        </p:nvSpPr>
        <p:spPr bwMode="auto">
          <a:xfrm flipV="1">
            <a:off x="6061075" y="3235325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3" name="Line 25"/>
          <p:cNvSpPr>
            <a:spLocks noChangeShapeType="1"/>
          </p:cNvSpPr>
          <p:nvPr/>
        </p:nvSpPr>
        <p:spPr bwMode="auto">
          <a:xfrm flipH="1">
            <a:off x="5246688" y="5016500"/>
            <a:ext cx="15843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4" name="Line 26"/>
          <p:cNvSpPr>
            <a:spLocks noChangeShapeType="1"/>
          </p:cNvSpPr>
          <p:nvPr/>
        </p:nvSpPr>
        <p:spPr bwMode="auto">
          <a:xfrm>
            <a:off x="6884988" y="5080000"/>
            <a:ext cx="574675" cy="1223963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5" name="Line 27"/>
          <p:cNvSpPr>
            <a:spLocks noChangeShapeType="1"/>
          </p:cNvSpPr>
          <p:nvPr/>
        </p:nvSpPr>
        <p:spPr bwMode="auto">
          <a:xfrm>
            <a:off x="6897688" y="5016500"/>
            <a:ext cx="6858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6" name="Line 28"/>
          <p:cNvSpPr>
            <a:spLocks noChangeShapeType="1"/>
          </p:cNvSpPr>
          <p:nvPr/>
        </p:nvSpPr>
        <p:spPr bwMode="auto">
          <a:xfrm>
            <a:off x="7169150" y="503555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7" name="Line 29"/>
          <p:cNvSpPr>
            <a:spLocks noChangeShapeType="1"/>
          </p:cNvSpPr>
          <p:nvPr/>
        </p:nvSpPr>
        <p:spPr bwMode="auto">
          <a:xfrm>
            <a:off x="7340600" y="500221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8" name="Line 30"/>
          <p:cNvSpPr>
            <a:spLocks noChangeShapeType="1"/>
          </p:cNvSpPr>
          <p:nvPr/>
        </p:nvSpPr>
        <p:spPr bwMode="auto">
          <a:xfrm>
            <a:off x="7456488" y="503555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59" name="Rectangle 31"/>
          <p:cNvSpPr>
            <a:spLocks noChangeArrowheads="1"/>
          </p:cNvSpPr>
          <p:nvPr/>
        </p:nvSpPr>
        <p:spPr bwMode="auto">
          <a:xfrm>
            <a:off x="4859461" y="2480468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66675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x&lt;2</a:t>
            </a:r>
          </a:p>
        </p:txBody>
      </p:sp>
      <p:sp>
        <p:nvSpPr>
          <p:cNvPr id="406560" name="Rectangle 32"/>
          <p:cNvSpPr>
            <a:spLocks noChangeArrowheads="1"/>
          </p:cNvSpPr>
          <p:nvPr/>
        </p:nvSpPr>
        <p:spPr bwMode="auto">
          <a:xfrm>
            <a:off x="4859461" y="3341686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66675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en-US" altLang="zh-CN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≥</a:t>
            </a:r>
            <a:r>
              <a:rPr lang="en-US" altLang="zh-CN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grpSp>
        <p:nvGrpSpPr>
          <p:cNvPr id="406561" name="Group 33"/>
          <p:cNvGrpSpPr/>
          <p:nvPr/>
        </p:nvGrpSpPr>
        <p:grpSpPr bwMode="auto">
          <a:xfrm>
            <a:off x="468436" y="2407443"/>
            <a:ext cx="4535487" cy="592138"/>
            <a:chOff x="2608" y="691"/>
            <a:chExt cx="2858" cy="373"/>
          </a:xfrm>
        </p:grpSpPr>
        <p:sp>
          <p:nvSpPr>
            <p:cNvPr id="406562" name="Rectangle 34"/>
            <p:cNvSpPr>
              <a:spLocks noChangeArrowheads="1"/>
            </p:cNvSpPr>
            <p:nvPr/>
          </p:nvSpPr>
          <p:spPr bwMode="auto">
            <a:xfrm>
              <a:off x="2608" y="753"/>
              <a:ext cx="28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）写出不等式</a:t>
              </a:r>
              <a:r>
                <a:rPr lang="zh-CN" altLang="en-US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－－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x+5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＞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的解集；</a:t>
              </a:r>
            </a:p>
          </p:txBody>
        </p:sp>
        <p:sp>
          <p:nvSpPr>
            <p:cNvPr id="406563" name="Rectangle 35"/>
            <p:cNvSpPr>
              <a:spLocks noChangeArrowheads="1"/>
            </p:cNvSpPr>
            <p:nvPr/>
          </p:nvSpPr>
          <p:spPr bwMode="auto">
            <a:xfrm>
              <a:off x="4007" y="833"/>
              <a:ext cx="1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6564" name="Rectangle 36"/>
            <p:cNvSpPr>
              <a:spLocks noChangeArrowheads="1"/>
            </p:cNvSpPr>
            <p:nvPr/>
          </p:nvSpPr>
          <p:spPr bwMode="auto">
            <a:xfrm>
              <a:off x="4007" y="691"/>
              <a:ext cx="1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406565" name="Group 37"/>
          <p:cNvGrpSpPr/>
          <p:nvPr/>
        </p:nvGrpSpPr>
        <p:grpSpPr bwMode="auto">
          <a:xfrm>
            <a:off x="503361" y="3272631"/>
            <a:ext cx="4160837" cy="592137"/>
            <a:chOff x="2540" y="1183"/>
            <a:chExt cx="2621" cy="373"/>
          </a:xfrm>
        </p:grpSpPr>
        <p:sp>
          <p:nvSpPr>
            <p:cNvPr id="406566" name="Rectangle 38"/>
            <p:cNvSpPr>
              <a:spLocks noChangeArrowheads="1"/>
            </p:cNvSpPr>
            <p:nvPr/>
          </p:nvSpPr>
          <p:spPr bwMode="auto">
            <a:xfrm>
              <a:off x="2540" y="1253"/>
              <a:ext cx="26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）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写出不等式</a:t>
              </a:r>
              <a:r>
                <a:rPr lang="zh-CN" altLang="en-US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－－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x+5≤0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的解集</a:t>
              </a:r>
              <a:r>
                <a:rPr lang="en-US" altLang="zh-CN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06567" name="Rectangle 39"/>
            <p:cNvSpPr>
              <a:spLocks noChangeArrowheads="1"/>
            </p:cNvSpPr>
            <p:nvPr/>
          </p:nvSpPr>
          <p:spPr bwMode="auto">
            <a:xfrm>
              <a:off x="3993" y="132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6568" name="Rectangle 40"/>
            <p:cNvSpPr>
              <a:spLocks noChangeArrowheads="1"/>
            </p:cNvSpPr>
            <p:nvPr/>
          </p:nvSpPr>
          <p:spPr bwMode="auto">
            <a:xfrm>
              <a:off x="3993" y="118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406569" name="Oval 41"/>
          <p:cNvSpPr>
            <a:spLocks noChangeAspect="1" noChangeArrowheads="1"/>
          </p:cNvSpPr>
          <p:nvPr/>
        </p:nvSpPr>
        <p:spPr bwMode="auto">
          <a:xfrm>
            <a:off x="6791325" y="4940300"/>
            <a:ext cx="144463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6570" name="Oval 42"/>
          <p:cNvSpPr>
            <a:spLocks noChangeAspect="1" noChangeArrowheads="1"/>
          </p:cNvSpPr>
          <p:nvPr/>
        </p:nvSpPr>
        <p:spPr bwMode="auto">
          <a:xfrm>
            <a:off x="6791325" y="49403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06571" name="Group 43"/>
          <p:cNvGrpSpPr/>
          <p:nvPr/>
        </p:nvGrpSpPr>
        <p:grpSpPr bwMode="auto">
          <a:xfrm>
            <a:off x="6443663" y="2781300"/>
            <a:ext cx="1944687" cy="684213"/>
            <a:chOff x="4153" y="1752"/>
            <a:chExt cx="1225" cy="431"/>
          </a:xfrm>
        </p:grpSpPr>
        <p:sp>
          <p:nvSpPr>
            <p:cNvPr id="406572" name="Text Box 44"/>
            <p:cNvSpPr txBox="1">
              <a:spLocks noChangeArrowheads="1"/>
            </p:cNvSpPr>
            <p:nvPr/>
          </p:nvSpPr>
          <p:spPr bwMode="auto">
            <a:xfrm>
              <a:off x="4153" y="1842"/>
              <a:ext cx="1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y=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－－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x+5</a:t>
              </a:r>
            </a:p>
          </p:txBody>
        </p:sp>
        <p:sp>
          <p:nvSpPr>
            <p:cNvPr id="406573" name="Text Box 45"/>
            <p:cNvSpPr txBox="1">
              <a:spLocks noChangeArrowheads="1"/>
            </p:cNvSpPr>
            <p:nvPr/>
          </p:nvSpPr>
          <p:spPr bwMode="auto">
            <a:xfrm>
              <a:off x="4604" y="1752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06574" name="Text Box 46"/>
            <p:cNvSpPr txBox="1">
              <a:spLocks noChangeArrowheads="1"/>
            </p:cNvSpPr>
            <p:nvPr/>
          </p:nvSpPr>
          <p:spPr bwMode="auto">
            <a:xfrm>
              <a:off x="4604" y="1933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06575" name="Group 47"/>
          <p:cNvGrpSpPr/>
          <p:nvPr/>
        </p:nvGrpSpPr>
        <p:grpSpPr bwMode="auto">
          <a:xfrm>
            <a:off x="5364163" y="0"/>
            <a:ext cx="3581400" cy="914400"/>
            <a:chOff x="0" y="0"/>
            <a:chExt cx="2256" cy="576"/>
          </a:xfrm>
        </p:grpSpPr>
        <p:grpSp>
          <p:nvGrpSpPr>
            <p:cNvPr id="406576" name="Group 48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406577" name="Rectangle 49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典例回忆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406578" name="Rectangle 50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7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406579" name="Picture 51" descr="678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80" name="Picture 52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48" grpId="0" animBg="1"/>
      <p:bldP spid="406549" grpId="0" animBg="1"/>
      <p:bldP spid="406550" grpId="0" animBg="1"/>
      <p:bldP spid="406551" grpId="0" animBg="1"/>
      <p:bldP spid="406552" grpId="0" animBg="1"/>
      <p:bldP spid="406553" grpId="0" animBg="1"/>
      <p:bldP spid="406554" grpId="0" animBg="1"/>
      <p:bldP spid="406555" grpId="0" animBg="1"/>
      <p:bldP spid="406556" grpId="0" animBg="1"/>
      <p:bldP spid="406557" grpId="0" animBg="1"/>
      <p:bldP spid="406558" grpId="0" animBg="1"/>
      <p:bldP spid="406559" grpId="0" autoUpdateAnimBg="0"/>
      <p:bldP spid="406560" grpId="0" autoUpdateAnimBg="0"/>
      <p:bldP spid="406569" grpId="0" animBg="1"/>
      <p:bldP spid="4065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228600" y="977900"/>
            <a:ext cx="8915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</a:rPr>
              <a:t>、若函数</a:t>
            </a:r>
            <a:r>
              <a:rPr lang="en-US" altLang="zh-CN" sz="4000" b="1" dirty="0">
                <a:solidFill>
                  <a:srgbClr val="000000"/>
                </a:solidFill>
              </a:rPr>
              <a:t>y=</a:t>
            </a:r>
            <a:r>
              <a:rPr lang="en-US" altLang="zh-CN" sz="4000" b="1" dirty="0" err="1">
                <a:solidFill>
                  <a:srgbClr val="000000"/>
                </a:solidFill>
              </a:rPr>
              <a:t>kx+b</a:t>
            </a:r>
            <a:r>
              <a:rPr lang="en-US" altLang="zh-CN" sz="4000" b="1" dirty="0">
                <a:solidFill>
                  <a:srgbClr val="000000"/>
                </a:solidFill>
              </a:rPr>
              <a:t>(</a:t>
            </a:r>
            <a:r>
              <a:rPr lang="en-US" altLang="zh-CN" sz="4000" b="1" dirty="0" err="1">
                <a:solidFill>
                  <a:srgbClr val="000000"/>
                </a:solidFill>
              </a:rPr>
              <a:t>k,b</a:t>
            </a:r>
            <a:r>
              <a:rPr lang="zh-CN" altLang="en-US" sz="4000" b="1" dirty="0">
                <a:solidFill>
                  <a:srgbClr val="000000"/>
                </a:solidFill>
              </a:rPr>
              <a:t>为常数，</a:t>
            </a:r>
            <a:r>
              <a:rPr lang="en-US" altLang="zh-CN" sz="4000" b="1" dirty="0">
                <a:solidFill>
                  <a:srgbClr val="000000"/>
                </a:solidFill>
              </a:rPr>
              <a:t>k≠0)</a:t>
            </a:r>
            <a:r>
              <a:rPr lang="zh-CN" altLang="en-US" sz="4000" b="1" dirty="0">
                <a:solidFill>
                  <a:srgbClr val="000000"/>
                </a:solidFill>
              </a:rPr>
              <a:t>的图象如图所示，那么当</a:t>
            </a:r>
            <a:r>
              <a:rPr lang="en-US" altLang="zh-CN" sz="4000" b="1" dirty="0">
                <a:solidFill>
                  <a:srgbClr val="000000"/>
                </a:solidFill>
              </a:rPr>
              <a:t>y&lt;0</a:t>
            </a:r>
            <a:r>
              <a:rPr lang="zh-CN" altLang="en-US" sz="4000" b="1" dirty="0">
                <a:solidFill>
                  <a:srgbClr val="000000"/>
                </a:solidFill>
              </a:rPr>
              <a:t>时，</a:t>
            </a:r>
            <a:r>
              <a:rPr lang="en-US" altLang="zh-CN" sz="4000" b="1" dirty="0">
                <a:solidFill>
                  <a:srgbClr val="000000"/>
                </a:solidFill>
              </a:rPr>
              <a:t>x</a:t>
            </a:r>
            <a:r>
              <a:rPr lang="zh-CN" altLang="en-US" sz="4000" b="1" dirty="0">
                <a:solidFill>
                  <a:srgbClr val="000000"/>
                </a:solidFill>
              </a:rPr>
              <a:t>的取值范围是（    ）</a:t>
            </a:r>
            <a:r>
              <a:rPr lang="en-US" altLang="zh-CN" sz="40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609600" y="3086100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A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x&gt;1</a:t>
            </a: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609600" y="58293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D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x&lt;-3</a:t>
            </a: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609600" y="48387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C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x&lt;1</a:t>
            </a:r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533400" y="40005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B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x&gt;-3</a:t>
            </a:r>
          </a:p>
        </p:txBody>
      </p:sp>
      <p:grpSp>
        <p:nvGrpSpPr>
          <p:cNvPr id="407559" name="Group 7"/>
          <p:cNvGrpSpPr/>
          <p:nvPr/>
        </p:nvGrpSpPr>
        <p:grpSpPr bwMode="auto">
          <a:xfrm>
            <a:off x="4419600" y="2667000"/>
            <a:ext cx="4038600" cy="3432175"/>
            <a:chOff x="2784" y="1680"/>
            <a:chExt cx="2544" cy="2162"/>
          </a:xfrm>
        </p:grpSpPr>
        <p:sp>
          <p:nvSpPr>
            <p:cNvPr id="407560" name="Line 8"/>
            <p:cNvSpPr>
              <a:spLocks noChangeShapeType="1"/>
            </p:cNvSpPr>
            <p:nvPr/>
          </p:nvSpPr>
          <p:spPr bwMode="auto">
            <a:xfrm>
              <a:off x="2784" y="3408"/>
              <a:ext cx="2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7561" name="Line 9"/>
            <p:cNvSpPr>
              <a:spLocks noChangeShapeType="1"/>
            </p:cNvSpPr>
            <p:nvPr/>
          </p:nvSpPr>
          <p:spPr bwMode="auto">
            <a:xfrm flipV="1">
              <a:off x="4560" y="1776"/>
              <a:ext cx="0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7562" name="Line 10"/>
            <p:cNvSpPr>
              <a:spLocks noChangeShapeType="1"/>
            </p:cNvSpPr>
            <p:nvPr/>
          </p:nvSpPr>
          <p:spPr bwMode="auto">
            <a:xfrm flipV="1">
              <a:off x="2928" y="2832"/>
              <a:ext cx="1968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7563" name="Text Box 11"/>
            <p:cNvSpPr txBox="1">
              <a:spLocks noChangeArrowheads="1"/>
            </p:cNvSpPr>
            <p:nvPr/>
          </p:nvSpPr>
          <p:spPr bwMode="auto">
            <a:xfrm>
              <a:off x="5040" y="3352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07564" name="Text Box 12"/>
            <p:cNvSpPr txBox="1">
              <a:spLocks noChangeArrowheads="1"/>
            </p:cNvSpPr>
            <p:nvPr/>
          </p:nvSpPr>
          <p:spPr bwMode="auto">
            <a:xfrm>
              <a:off x="4176" y="1680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407565" name="Text Box 13"/>
            <p:cNvSpPr txBox="1">
              <a:spLocks noChangeArrowheads="1"/>
            </p:cNvSpPr>
            <p:nvPr/>
          </p:nvSpPr>
          <p:spPr bwMode="auto">
            <a:xfrm>
              <a:off x="3096" y="3400"/>
              <a:ext cx="4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407566" name="Text Box 14"/>
            <p:cNvSpPr txBox="1">
              <a:spLocks noChangeArrowheads="1"/>
            </p:cNvSpPr>
            <p:nvPr/>
          </p:nvSpPr>
          <p:spPr bwMode="auto">
            <a:xfrm>
              <a:off x="4256" y="2720"/>
              <a:ext cx="1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07567" name="Text Box 15"/>
            <p:cNvSpPr txBox="1">
              <a:spLocks noChangeArrowheads="1"/>
            </p:cNvSpPr>
            <p:nvPr/>
          </p:nvSpPr>
          <p:spPr bwMode="auto">
            <a:xfrm>
              <a:off x="4280" y="3320"/>
              <a:ext cx="1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>
                  <a:solidFill>
                    <a:srgbClr val="000000"/>
                  </a:solidFill>
                </a:rPr>
                <a:t>o</a:t>
              </a:r>
            </a:p>
          </p:txBody>
        </p:sp>
      </p:grpSp>
      <p:sp>
        <p:nvSpPr>
          <p:cNvPr id="407568" name="Text Box 16"/>
          <p:cNvSpPr txBox="1">
            <a:spLocks noChangeArrowheads="1"/>
          </p:cNvSpPr>
          <p:nvPr/>
        </p:nvSpPr>
        <p:spPr bwMode="auto">
          <a:xfrm>
            <a:off x="3416300" y="22098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FF0000"/>
                </a:solidFill>
              </a:rPr>
              <a:t>D</a:t>
            </a:r>
          </a:p>
        </p:txBody>
      </p:sp>
      <p:grpSp>
        <p:nvGrpSpPr>
          <p:cNvPr id="407569" name="Group 17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407570" name="Group 18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407571" name="Rectangle 19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随堂练习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407572" name="Rectangle 20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407573" name="Picture 21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4" name="Picture 22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7575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500813"/>
            <a:ext cx="381000" cy="3571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7576" name="Rectangle 24"/>
          <p:cNvSpPr>
            <a:spLocks noChangeArrowheads="1"/>
          </p:cNvSpPr>
          <p:nvPr/>
        </p:nvSpPr>
        <p:spPr bwMode="auto">
          <a:xfrm>
            <a:off x="4286250" y="3024188"/>
            <a:ext cx="187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</a:rPr>
              <a:t>y&lt;1</a:t>
            </a:r>
            <a:r>
              <a:rPr lang="zh-CN" altLang="en-US" sz="3600" b="1">
                <a:solidFill>
                  <a:srgbClr val="FF3300"/>
                </a:solidFill>
              </a:rPr>
              <a:t>呢？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68" grpId="0" autoUpdateAnimBg="0"/>
      <p:bldP spid="4075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15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</a:rPr>
              <a:t>、（贵阳市中考题）已知一次函数</a:t>
            </a:r>
            <a:r>
              <a:rPr lang="en-US" altLang="zh-CN" sz="4000" b="1" dirty="0">
                <a:solidFill>
                  <a:srgbClr val="000000"/>
                </a:solidFill>
              </a:rPr>
              <a:t>y=</a:t>
            </a:r>
            <a:r>
              <a:rPr lang="en-US" altLang="zh-CN" sz="4000" b="1" dirty="0" err="1">
                <a:solidFill>
                  <a:srgbClr val="000000"/>
                </a:solidFill>
              </a:rPr>
              <a:t>kx+b</a:t>
            </a:r>
            <a:r>
              <a:rPr lang="zh-CN" altLang="en-US" sz="4000" b="1" dirty="0">
                <a:solidFill>
                  <a:srgbClr val="000000"/>
                </a:solidFill>
              </a:rPr>
              <a:t>的图象如图所示，当</a:t>
            </a:r>
            <a:r>
              <a:rPr lang="en-US" altLang="zh-CN" sz="4000" b="1" dirty="0">
                <a:solidFill>
                  <a:srgbClr val="000000"/>
                </a:solidFill>
              </a:rPr>
              <a:t>y&lt;0</a:t>
            </a:r>
            <a:r>
              <a:rPr lang="zh-CN" altLang="en-US" sz="4000" b="1" dirty="0">
                <a:solidFill>
                  <a:srgbClr val="000000"/>
                </a:solidFill>
              </a:rPr>
              <a:t>时，</a:t>
            </a:r>
            <a:r>
              <a:rPr lang="en-US" altLang="zh-CN" sz="4000" b="1" dirty="0">
                <a:solidFill>
                  <a:srgbClr val="000000"/>
                </a:solidFill>
              </a:rPr>
              <a:t>x</a:t>
            </a:r>
            <a:r>
              <a:rPr lang="zh-CN" altLang="en-US" sz="4000" b="1" dirty="0">
                <a:solidFill>
                  <a:srgbClr val="000000"/>
                </a:solidFill>
              </a:rPr>
              <a:t>的取值范围是（    ）</a:t>
            </a:r>
            <a:r>
              <a:rPr lang="en-US" altLang="zh-CN" sz="40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228600" y="3200400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A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x&lt;0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304800" y="56388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D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x&gt;2</a:t>
            </a:r>
          </a:p>
        </p:txBody>
      </p:sp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304800" y="48768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C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x&lt;2</a:t>
            </a:r>
          </a:p>
        </p:txBody>
      </p:sp>
      <p:sp>
        <p:nvSpPr>
          <p:cNvPr id="408582" name="Text Box 6"/>
          <p:cNvSpPr txBox="1">
            <a:spLocks noChangeArrowheads="1"/>
          </p:cNvSpPr>
          <p:nvPr/>
        </p:nvSpPr>
        <p:spPr bwMode="auto">
          <a:xfrm>
            <a:off x="304800" y="40386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（</a:t>
            </a:r>
            <a:r>
              <a:rPr lang="en-US" altLang="zh-CN" sz="4000" b="1" dirty="0">
                <a:solidFill>
                  <a:srgbClr val="000000"/>
                </a:solidFill>
              </a:rPr>
              <a:t>B</a:t>
            </a:r>
            <a:r>
              <a:rPr lang="zh-CN" altLang="en-US" sz="4000" b="1" dirty="0">
                <a:solidFill>
                  <a:srgbClr val="000000"/>
                </a:solidFill>
              </a:rPr>
              <a:t>）</a:t>
            </a:r>
            <a:r>
              <a:rPr lang="en-US" altLang="zh-CN" sz="4000" b="1" dirty="0">
                <a:solidFill>
                  <a:srgbClr val="000000"/>
                </a:solidFill>
              </a:rPr>
              <a:t>x&gt;0</a:t>
            </a:r>
          </a:p>
        </p:txBody>
      </p:sp>
      <p:grpSp>
        <p:nvGrpSpPr>
          <p:cNvPr id="408583" name="Group 7"/>
          <p:cNvGrpSpPr/>
          <p:nvPr/>
        </p:nvGrpSpPr>
        <p:grpSpPr bwMode="auto">
          <a:xfrm>
            <a:off x="5257800" y="3136900"/>
            <a:ext cx="2895600" cy="3295650"/>
            <a:chOff x="3312" y="1976"/>
            <a:chExt cx="1824" cy="2076"/>
          </a:xfrm>
        </p:grpSpPr>
        <p:sp>
          <p:nvSpPr>
            <p:cNvPr id="408584" name="Line 8"/>
            <p:cNvSpPr>
              <a:spLocks noChangeShapeType="1"/>
            </p:cNvSpPr>
            <p:nvPr/>
          </p:nvSpPr>
          <p:spPr bwMode="auto">
            <a:xfrm>
              <a:off x="3312" y="3600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85" name="Line 9"/>
            <p:cNvSpPr>
              <a:spLocks noChangeShapeType="1"/>
            </p:cNvSpPr>
            <p:nvPr/>
          </p:nvSpPr>
          <p:spPr bwMode="auto">
            <a:xfrm flipV="1">
              <a:off x="3936" y="2064"/>
              <a:ext cx="0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86" name="Text Box 10"/>
            <p:cNvSpPr txBox="1">
              <a:spLocks noChangeArrowheads="1"/>
            </p:cNvSpPr>
            <p:nvPr/>
          </p:nvSpPr>
          <p:spPr bwMode="auto">
            <a:xfrm>
              <a:off x="4944" y="3560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08587" name="Text Box 11"/>
            <p:cNvSpPr txBox="1">
              <a:spLocks noChangeArrowheads="1"/>
            </p:cNvSpPr>
            <p:nvPr/>
          </p:nvSpPr>
          <p:spPr bwMode="auto">
            <a:xfrm>
              <a:off x="3632" y="1976"/>
              <a:ext cx="2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408588" name="Text Box 12"/>
            <p:cNvSpPr txBox="1">
              <a:spLocks noChangeArrowheads="1"/>
            </p:cNvSpPr>
            <p:nvPr/>
          </p:nvSpPr>
          <p:spPr bwMode="auto">
            <a:xfrm>
              <a:off x="3648" y="3512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408589" name="Line 13"/>
            <p:cNvSpPr>
              <a:spLocks noChangeShapeType="1"/>
            </p:cNvSpPr>
            <p:nvPr/>
          </p:nvSpPr>
          <p:spPr bwMode="auto">
            <a:xfrm flipV="1">
              <a:off x="3696" y="350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0" name="Line 14"/>
            <p:cNvSpPr>
              <a:spLocks noChangeShapeType="1"/>
            </p:cNvSpPr>
            <p:nvPr/>
          </p:nvSpPr>
          <p:spPr bwMode="auto">
            <a:xfrm flipV="1">
              <a:off x="4176" y="350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1" name="Line 15"/>
            <p:cNvSpPr>
              <a:spLocks noChangeShapeType="1"/>
            </p:cNvSpPr>
            <p:nvPr/>
          </p:nvSpPr>
          <p:spPr bwMode="auto">
            <a:xfrm flipV="1">
              <a:off x="4416" y="349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2" name="Line 16"/>
            <p:cNvSpPr>
              <a:spLocks noChangeShapeType="1"/>
            </p:cNvSpPr>
            <p:nvPr/>
          </p:nvSpPr>
          <p:spPr bwMode="auto">
            <a:xfrm flipV="1">
              <a:off x="4640" y="350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3" name="Line 17"/>
            <p:cNvSpPr>
              <a:spLocks noChangeShapeType="1"/>
            </p:cNvSpPr>
            <p:nvPr/>
          </p:nvSpPr>
          <p:spPr bwMode="auto">
            <a:xfrm>
              <a:off x="3936" y="3792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4" name="Line 18"/>
            <p:cNvSpPr>
              <a:spLocks noChangeShapeType="1"/>
            </p:cNvSpPr>
            <p:nvPr/>
          </p:nvSpPr>
          <p:spPr bwMode="auto">
            <a:xfrm>
              <a:off x="3936" y="338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5" name="Line 19"/>
            <p:cNvSpPr>
              <a:spLocks noChangeShapeType="1"/>
            </p:cNvSpPr>
            <p:nvPr/>
          </p:nvSpPr>
          <p:spPr bwMode="auto">
            <a:xfrm>
              <a:off x="3936" y="31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6" name="Line 20"/>
            <p:cNvSpPr>
              <a:spLocks noChangeShapeType="1"/>
            </p:cNvSpPr>
            <p:nvPr/>
          </p:nvSpPr>
          <p:spPr bwMode="auto">
            <a:xfrm>
              <a:off x="3944" y="2928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7" name="Line 21"/>
            <p:cNvSpPr>
              <a:spLocks noChangeShapeType="1"/>
            </p:cNvSpPr>
            <p:nvPr/>
          </p:nvSpPr>
          <p:spPr bwMode="auto">
            <a:xfrm>
              <a:off x="3936" y="268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8" name="Line 22"/>
            <p:cNvSpPr>
              <a:spLocks noChangeShapeType="1"/>
            </p:cNvSpPr>
            <p:nvPr/>
          </p:nvSpPr>
          <p:spPr bwMode="auto">
            <a:xfrm>
              <a:off x="3936" y="244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599" name="Line 23"/>
            <p:cNvSpPr>
              <a:spLocks noChangeShapeType="1"/>
            </p:cNvSpPr>
            <p:nvPr/>
          </p:nvSpPr>
          <p:spPr bwMode="auto">
            <a:xfrm>
              <a:off x="3944" y="222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600" name="Line 24"/>
            <p:cNvSpPr>
              <a:spLocks noChangeShapeType="1"/>
            </p:cNvSpPr>
            <p:nvPr/>
          </p:nvSpPr>
          <p:spPr bwMode="auto">
            <a:xfrm flipH="1" flipV="1">
              <a:off x="3552" y="2400"/>
              <a:ext cx="1104" cy="15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8601" name="Text Box 25"/>
            <p:cNvSpPr txBox="1">
              <a:spLocks noChangeArrowheads="1"/>
            </p:cNvSpPr>
            <p:nvPr/>
          </p:nvSpPr>
          <p:spPr bwMode="auto">
            <a:xfrm>
              <a:off x="4272" y="3648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08602" name="Text Box 26"/>
            <p:cNvSpPr txBox="1">
              <a:spLocks noChangeArrowheads="1"/>
            </p:cNvSpPr>
            <p:nvPr/>
          </p:nvSpPr>
          <p:spPr bwMode="auto">
            <a:xfrm>
              <a:off x="3600" y="2736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408603" name="Text Box 27"/>
          <p:cNvSpPr txBox="1">
            <a:spLocks noChangeArrowheads="1"/>
          </p:cNvSpPr>
          <p:nvPr/>
        </p:nvSpPr>
        <p:spPr bwMode="auto">
          <a:xfrm>
            <a:off x="5292725" y="2276475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08604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500813"/>
            <a:ext cx="381000" cy="3571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08605" name="Group 29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408606" name="Group 30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408607" name="Rectangle 31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随堂练习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408608" name="Rectangle 32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408609" name="Picture 33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8610" name="Picture 34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8611" name="Rectangle 35"/>
          <p:cNvSpPr>
            <a:spLocks noChangeArrowheads="1"/>
          </p:cNvSpPr>
          <p:nvPr/>
        </p:nvSpPr>
        <p:spPr bwMode="auto">
          <a:xfrm>
            <a:off x="3635375" y="3357563"/>
            <a:ext cx="1927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</a:rPr>
              <a:t>Y&gt;3</a:t>
            </a:r>
            <a:r>
              <a:rPr lang="zh-CN" altLang="en-US" sz="3600" b="1">
                <a:solidFill>
                  <a:srgbClr val="FF3300"/>
                </a:solidFill>
              </a:rPr>
              <a:t>呢？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603" grpId="0"/>
      <p:bldP spid="4086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01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3</a:t>
            </a:r>
            <a:r>
              <a:rPr lang="zh-CN" altLang="en-US" sz="4000" b="1">
                <a:solidFill>
                  <a:srgbClr val="000000"/>
                </a:solidFill>
              </a:rPr>
              <a:t>、直线</a:t>
            </a:r>
            <a:r>
              <a:rPr lang="en-US" altLang="zh-CN" sz="4000" b="1">
                <a:solidFill>
                  <a:srgbClr val="000000"/>
                </a:solidFill>
              </a:rPr>
              <a:t>y=-x+2</a:t>
            </a:r>
            <a:r>
              <a:rPr lang="zh-CN" altLang="en-US" sz="4000" b="1">
                <a:solidFill>
                  <a:srgbClr val="000000"/>
                </a:solidFill>
              </a:rPr>
              <a:t>上的点在</a:t>
            </a:r>
            <a:r>
              <a:rPr lang="en-US" altLang="zh-CN" sz="4000" b="1">
                <a:solidFill>
                  <a:srgbClr val="000000"/>
                </a:solidFill>
              </a:rPr>
              <a:t>x</a:t>
            </a:r>
            <a:r>
              <a:rPr lang="zh-CN" altLang="en-US" sz="4000" b="1">
                <a:solidFill>
                  <a:srgbClr val="000000"/>
                </a:solidFill>
              </a:rPr>
              <a:t>轴上方时，对应的自变量的取值范围是（     ）</a:t>
            </a:r>
            <a:r>
              <a:rPr lang="en-US" altLang="zh-CN" sz="40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09603" name="Text Box 3"/>
          <p:cNvSpPr txBox="1">
            <a:spLocks noChangeArrowheads="1"/>
          </p:cNvSpPr>
          <p:nvPr/>
        </p:nvSpPr>
        <p:spPr bwMode="auto">
          <a:xfrm>
            <a:off x="914400" y="3657600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A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  <a:r>
              <a:rPr lang="en-US" altLang="zh-CN" sz="4000" b="1">
                <a:solidFill>
                  <a:srgbClr val="000000"/>
                </a:solidFill>
              </a:rPr>
              <a:t>x&gt;2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4953000" y="44196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D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  <a:r>
              <a:rPr lang="en-US" altLang="zh-CN" sz="4000" b="1">
                <a:solidFill>
                  <a:srgbClr val="000000"/>
                </a:solidFill>
              </a:rPr>
              <a:t>x&lt;-2</a:t>
            </a:r>
          </a:p>
        </p:txBody>
      </p:sp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914400" y="44958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C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  <a:r>
              <a:rPr lang="en-US" altLang="zh-CN" sz="4000" b="1">
                <a:solidFill>
                  <a:srgbClr val="000000"/>
                </a:solidFill>
              </a:rPr>
              <a:t>x&gt;-2</a:t>
            </a:r>
          </a:p>
        </p:txBody>
      </p:sp>
      <p:sp>
        <p:nvSpPr>
          <p:cNvPr id="409606" name="Text Box 6"/>
          <p:cNvSpPr txBox="1">
            <a:spLocks noChangeArrowheads="1"/>
          </p:cNvSpPr>
          <p:nvPr/>
        </p:nvSpPr>
        <p:spPr bwMode="auto">
          <a:xfrm>
            <a:off x="4953000" y="36576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B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  <a:r>
              <a:rPr lang="en-US" altLang="zh-CN" sz="4000" b="1">
                <a:solidFill>
                  <a:srgbClr val="000000"/>
                </a:solidFill>
              </a:rPr>
              <a:t>x&lt;2</a:t>
            </a:r>
          </a:p>
        </p:txBody>
      </p:sp>
      <p:sp>
        <p:nvSpPr>
          <p:cNvPr id="409607" name="Text Box 7"/>
          <p:cNvSpPr txBox="1">
            <a:spLocks noChangeArrowheads="1"/>
          </p:cNvSpPr>
          <p:nvPr/>
        </p:nvSpPr>
        <p:spPr bwMode="auto">
          <a:xfrm>
            <a:off x="1219200" y="227330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409608" name="Group 8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409609" name="Group 9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409610" name="Rectangle 10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随堂练习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409611" name="Rectangle 11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409612" name="Picture 12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613" name="Picture 13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961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500813"/>
            <a:ext cx="381000" cy="3571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ChangeArrowheads="1"/>
          </p:cNvSpPr>
          <p:nvPr/>
        </p:nvSpPr>
        <p:spPr bwMode="auto">
          <a:xfrm>
            <a:off x="381000" y="1295400"/>
            <a:ext cx="84391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66675" algn="just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如图，利用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y=-2.5x+5 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的图象，</a:t>
            </a:r>
            <a:endParaRPr lang="zh-CN" altLang="en-US" sz="36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666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）求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-2.5x+5=0 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的解；</a:t>
            </a:r>
          </a:p>
          <a:p>
            <a:pPr indent="666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）求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-2.5x+5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 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的解集；</a:t>
            </a:r>
          </a:p>
          <a:p>
            <a:pPr indent="666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）求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-2.5x+5≤0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的解集；</a:t>
            </a:r>
          </a:p>
          <a:p>
            <a:pPr indent="666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666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8567738" y="5829300"/>
            <a:ext cx="588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410628" name="Group 4"/>
          <p:cNvGrpSpPr/>
          <p:nvPr/>
        </p:nvGrpSpPr>
        <p:grpSpPr bwMode="auto">
          <a:xfrm>
            <a:off x="6300788" y="1628775"/>
            <a:ext cx="2397125" cy="3124200"/>
            <a:chOff x="672" y="2352"/>
            <a:chExt cx="1510" cy="1968"/>
          </a:xfrm>
        </p:grpSpPr>
        <p:sp>
          <p:nvSpPr>
            <p:cNvPr id="410629" name="Line 5"/>
            <p:cNvSpPr>
              <a:spLocks noChangeShapeType="1"/>
            </p:cNvSpPr>
            <p:nvPr/>
          </p:nvSpPr>
          <p:spPr bwMode="auto">
            <a:xfrm>
              <a:off x="672" y="3948"/>
              <a:ext cx="15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0630" name="Line 6"/>
            <p:cNvSpPr>
              <a:spLocks noChangeShapeType="1"/>
            </p:cNvSpPr>
            <p:nvPr/>
          </p:nvSpPr>
          <p:spPr bwMode="auto">
            <a:xfrm flipV="1">
              <a:off x="1175" y="2458"/>
              <a:ext cx="0" cy="1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0631" name="Line 7"/>
            <p:cNvSpPr>
              <a:spLocks noChangeShapeType="1"/>
            </p:cNvSpPr>
            <p:nvPr/>
          </p:nvSpPr>
          <p:spPr bwMode="auto">
            <a:xfrm flipH="1" flipV="1">
              <a:off x="1075" y="2724"/>
              <a:ext cx="604" cy="138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0632" name="Text Box 8"/>
            <p:cNvSpPr txBox="1">
              <a:spLocks noChangeArrowheads="1"/>
            </p:cNvSpPr>
            <p:nvPr/>
          </p:nvSpPr>
          <p:spPr bwMode="auto">
            <a:xfrm>
              <a:off x="924" y="2352"/>
              <a:ext cx="3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10633" name="Text Box 9"/>
            <p:cNvSpPr txBox="1">
              <a:spLocks noChangeArrowheads="1"/>
            </p:cNvSpPr>
            <p:nvPr/>
          </p:nvSpPr>
          <p:spPr bwMode="auto">
            <a:xfrm>
              <a:off x="1552" y="3929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0634" name="Text Box 10"/>
            <p:cNvSpPr txBox="1">
              <a:spLocks noChangeArrowheads="1"/>
            </p:cNvSpPr>
            <p:nvPr/>
          </p:nvSpPr>
          <p:spPr bwMode="auto">
            <a:xfrm>
              <a:off x="1175" y="2734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10635" name="Text Box 11"/>
            <p:cNvSpPr txBox="1">
              <a:spLocks noChangeArrowheads="1"/>
            </p:cNvSpPr>
            <p:nvPr/>
          </p:nvSpPr>
          <p:spPr bwMode="auto">
            <a:xfrm>
              <a:off x="924" y="3894"/>
              <a:ext cx="3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0636" name="Line 12"/>
            <p:cNvSpPr>
              <a:spLocks noChangeShapeType="1"/>
            </p:cNvSpPr>
            <p:nvPr/>
          </p:nvSpPr>
          <p:spPr bwMode="auto">
            <a:xfrm flipV="1">
              <a:off x="1392" y="3456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0637" name="Line 13"/>
            <p:cNvSpPr>
              <a:spLocks noChangeShapeType="1"/>
            </p:cNvSpPr>
            <p:nvPr/>
          </p:nvSpPr>
          <p:spPr bwMode="auto">
            <a:xfrm flipH="1">
              <a:off x="1152" y="345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0638" name="Text Box 14"/>
            <p:cNvSpPr txBox="1">
              <a:spLocks noChangeArrowheads="1"/>
            </p:cNvSpPr>
            <p:nvPr/>
          </p:nvSpPr>
          <p:spPr bwMode="auto">
            <a:xfrm>
              <a:off x="1264" y="3929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10639" name="Text Box 15"/>
            <p:cNvSpPr txBox="1">
              <a:spLocks noChangeArrowheads="1"/>
            </p:cNvSpPr>
            <p:nvPr/>
          </p:nvSpPr>
          <p:spPr bwMode="auto">
            <a:xfrm>
              <a:off x="752" y="3296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2.5</a:t>
              </a:r>
            </a:p>
          </p:txBody>
        </p:sp>
      </p:grpSp>
      <p:sp>
        <p:nvSpPr>
          <p:cNvPr id="410640" name="WordArt 1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981200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巩固拓展</a:t>
            </a:r>
          </a:p>
        </p:txBody>
      </p:sp>
      <p:sp>
        <p:nvSpPr>
          <p:cNvPr id="410641" name="Text Box 17"/>
          <p:cNvSpPr txBox="1">
            <a:spLocks noChangeArrowheads="1"/>
          </p:cNvSpPr>
          <p:nvPr/>
        </p:nvSpPr>
        <p:spPr bwMode="auto">
          <a:xfrm>
            <a:off x="381000" y="3581400"/>
            <a:ext cx="617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</a:rPr>
              <a:t>）你能求出</a:t>
            </a:r>
            <a:r>
              <a:rPr lang="en-US" altLang="zh-CN" sz="3600" b="1" dirty="0">
                <a:solidFill>
                  <a:srgbClr val="000000"/>
                </a:solidFill>
              </a:rPr>
              <a:t>-2.5x+5</a:t>
            </a:r>
            <a:r>
              <a:rPr lang="zh-CN" altLang="en-US" sz="3600" b="1" dirty="0">
                <a:solidFill>
                  <a:srgbClr val="000000"/>
                </a:solidFill>
              </a:rPr>
              <a:t>＞</a:t>
            </a:r>
            <a:r>
              <a:rPr lang="en-US" altLang="zh-CN" sz="3600" b="1" dirty="0">
                <a:solidFill>
                  <a:srgbClr val="000000"/>
                </a:solidFill>
              </a:rPr>
              <a:t>2.5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的解集吗？</a:t>
            </a:r>
          </a:p>
        </p:txBody>
      </p:sp>
      <p:sp>
        <p:nvSpPr>
          <p:cNvPr id="410642" name="Text Box 18"/>
          <p:cNvSpPr txBox="1">
            <a:spLocks noChangeArrowheads="1"/>
          </p:cNvSpPr>
          <p:nvPr/>
        </p:nvSpPr>
        <p:spPr bwMode="auto">
          <a:xfrm>
            <a:off x="381000" y="4724400"/>
            <a:ext cx="54848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</a:rPr>
              <a:t>）你还能求出哪些不等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式的解集呢？</a:t>
            </a:r>
          </a:p>
        </p:txBody>
      </p:sp>
      <p:sp>
        <p:nvSpPr>
          <p:cNvPr id="4106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500813"/>
            <a:ext cx="381000" cy="3571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644" name="Text Box 20"/>
          <p:cNvSpPr txBox="1">
            <a:spLocks noChangeArrowheads="1"/>
          </p:cNvSpPr>
          <p:nvPr/>
        </p:nvSpPr>
        <p:spPr bwMode="auto">
          <a:xfrm>
            <a:off x="3059113" y="5373688"/>
            <a:ext cx="489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8000"/>
                </a:solidFill>
              </a:rPr>
              <a:t>x </a:t>
            </a:r>
            <a:r>
              <a:rPr lang="zh-CN" altLang="en-US" sz="3200" b="1" dirty="0">
                <a:solidFill>
                  <a:srgbClr val="008000"/>
                </a:solidFill>
              </a:rPr>
              <a:t>＞</a:t>
            </a:r>
            <a:r>
              <a:rPr lang="en-US" altLang="zh-CN" sz="3200" b="1" dirty="0">
                <a:solidFill>
                  <a:srgbClr val="008000"/>
                </a:solidFill>
              </a:rPr>
              <a:t>0</a:t>
            </a:r>
            <a:r>
              <a:rPr lang="zh-CN" altLang="en-US" sz="3200" b="1" dirty="0">
                <a:solidFill>
                  <a:srgbClr val="008000"/>
                </a:solidFill>
              </a:rPr>
              <a:t>时，</a:t>
            </a:r>
            <a:r>
              <a:rPr lang="en-US" altLang="zh-CN" sz="3200" b="1" dirty="0">
                <a:solidFill>
                  <a:srgbClr val="008000"/>
                </a:solidFill>
              </a:rPr>
              <a:t>y</a:t>
            </a:r>
            <a:r>
              <a:rPr lang="zh-CN" altLang="en-US" sz="3200" b="1" dirty="0">
                <a:solidFill>
                  <a:srgbClr val="008000"/>
                </a:solidFill>
              </a:rPr>
              <a:t>的取值范围？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41" grpId="0"/>
      <p:bldP spid="410642" grpId="0"/>
      <p:bldP spid="4106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611188" y="1268413"/>
            <a:ext cx="7561262" cy="199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kx+b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y=2x+3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交点的横坐标为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，则关于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的不等式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kx+b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&lt;2x+3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的解集为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</a:t>
            </a:r>
          </a:p>
        </p:txBody>
      </p:sp>
      <p:sp>
        <p:nvSpPr>
          <p:cNvPr id="411651" name="Line 3"/>
          <p:cNvSpPr>
            <a:spLocks noChangeShapeType="1"/>
          </p:cNvSpPr>
          <p:nvPr/>
        </p:nvSpPr>
        <p:spPr bwMode="auto">
          <a:xfrm>
            <a:off x="2555875" y="4941888"/>
            <a:ext cx="3240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652" name="Line 4"/>
          <p:cNvSpPr>
            <a:spLocks noChangeShapeType="1"/>
          </p:cNvSpPr>
          <p:nvPr/>
        </p:nvSpPr>
        <p:spPr bwMode="auto">
          <a:xfrm flipV="1">
            <a:off x="4067175" y="3068638"/>
            <a:ext cx="0" cy="3240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653" name="Line 5"/>
          <p:cNvSpPr>
            <a:spLocks noChangeShapeType="1"/>
          </p:cNvSpPr>
          <p:nvPr/>
        </p:nvSpPr>
        <p:spPr bwMode="auto">
          <a:xfrm flipV="1">
            <a:off x="3181350" y="3141663"/>
            <a:ext cx="1584325" cy="2735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654" name="Line 6"/>
          <p:cNvSpPr>
            <a:spLocks noChangeShapeType="1"/>
          </p:cNvSpPr>
          <p:nvPr/>
        </p:nvSpPr>
        <p:spPr bwMode="auto">
          <a:xfrm>
            <a:off x="3924300" y="3141663"/>
            <a:ext cx="1584325" cy="2519362"/>
          </a:xfrm>
          <a:prstGeom prst="line">
            <a:avLst/>
          </a:prstGeom>
          <a:noFill/>
          <a:ln w="28575">
            <a:solidFill>
              <a:srgbClr val="CC99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655" name="Line 7"/>
          <p:cNvSpPr>
            <a:spLocks noChangeShapeType="1"/>
          </p:cNvSpPr>
          <p:nvPr/>
        </p:nvSpPr>
        <p:spPr bwMode="auto">
          <a:xfrm>
            <a:off x="4344988" y="3849688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4211638" y="48688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1657" name="Text Box 9"/>
          <p:cNvSpPr txBox="1">
            <a:spLocks noChangeArrowheads="1"/>
          </p:cNvSpPr>
          <p:nvPr/>
        </p:nvSpPr>
        <p:spPr bwMode="auto">
          <a:xfrm>
            <a:off x="5651500" y="49418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3779838" y="28527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11659" name="Text Box 11"/>
          <p:cNvSpPr txBox="1">
            <a:spLocks noChangeArrowheads="1"/>
          </p:cNvSpPr>
          <p:nvPr/>
        </p:nvSpPr>
        <p:spPr bwMode="auto">
          <a:xfrm>
            <a:off x="3802063" y="48672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1660" name="Text Box 12"/>
          <p:cNvSpPr txBox="1">
            <a:spLocks noChangeArrowheads="1"/>
          </p:cNvSpPr>
          <p:nvPr/>
        </p:nvSpPr>
        <p:spPr bwMode="auto">
          <a:xfrm>
            <a:off x="4787900" y="2852738"/>
            <a:ext cx="113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y=2x+3</a:t>
            </a:r>
          </a:p>
        </p:txBody>
      </p:sp>
      <p:sp>
        <p:nvSpPr>
          <p:cNvPr id="411661" name="Rectangle 13"/>
          <p:cNvSpPr>
            <a:spLocks noChangeArrowheads="1"/>
          </p:cNvSpPr>
          <p:nvPr/>
        </p:nvSpPr>
        <p:spPr bwMode="auto">
          <a:xfrm>
            <a:off x="5003800" y="5589588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</a:p>
        </p:txBody>
      </p:sp>
      <p:sp>
        <p:nvSpPr>
          <p:cNvPr id="411662" name="Rectangle 14"/>
          <p:cNvSpPr>
            <a:spLocks noChangeArrowheads="1"/>
          </p:cNvSpPr>
          <p:nvPr/>
        </p:nvSpPr>
        <p:spPr bwMode="auto">
          <a:xfrm>
            <a:off x="1042988" y="2636838"/>
            <a:ext cx="822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x&gt;2</a:t>
            </a:r>
          </a:p>
        </p:txBody>
      </p:sp>
      <p:sp>
        <p:nvSpPr>
          <p:cNvPr id="411663" name="Line 15"/>
          <p:cNvSpPr>
            <a:spLocks noChangeShapeType="1"/>
          </p:cNvSpPr>
          <p:nvPr/>
        </p:nvSpPr>
        <p:spPr bwMode="auto">
          <a:xfrm>
            <a:off x="4495800" y="3581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664" name="Line 16"/>
          <p:cNvSpPr>
            <a:spLocks noChangeShapeType="1"/>
          </p:cNvSpPr>
          <p:nvPr/>
        </p:nvSpPr>
        <p:spPr bwMode="auto">
          <a:xfrm>
            <a:off x="4648200" y="33528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1665" name="Line 17"/>
          <p:cNvSpPr>
            <a:spLocks noChangeShapeType="1"/>
          </p:cNvSpPr>
          <p:nvPr/>
        </p:nvSpPr>
        <p:spPr bwMode="auto">
          <a:xfrm>
            <a:off x="4800600" y="31242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11666" name="Group 18"/>
          <p:cNvGrpSpPr/>
          <p:nvPr/>
        </p:nvGrpSpPr>
        <p:grpSpPr bwMode="auto">
          <a:xfrm>
            <a:off x="4300538" y="4886325"/>
            <a:ext cx="1368425" cy="107950"/>
            <a:chOff x="3560" y="2750"/>
            <a:chExt cx="862" cy="68"/>
          </a:xfrm>
        </p:grpSpPr>
        <p:sp>
          <p:nvSpPr>
            <p:cNvPr id="411667" name="Line 19"/>
            <p:cNvSpPr>
              <a:spLocks noChangeShapeType="1"/>
            </p:cNvSpPr>
            <p:nvPr/>
          </p:nvSpPr>
          <p:spPr bwMode="auto">
            <a:xfrm>
              <a:off x="3595" y="2782"/>
              <a:ext cx="827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1668" name="Oval 20"/>
            <p:cNvSpPr>
              <a:spLocks noChangeArrowheads="1"/>
            </p:cNvSpPr>
            <p:nvPr/>
          </p:nvSpPr>
          <p:spPr bwMode="auto">
            <a:xfrm>
              <a:off x="3560" y="2750"/>
              <a:ext cx="64" cy="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1669" name="Group 21"/>
          <p:cNvGrpSpPr/>
          <p:nvPr/>
        </p:nvGrpSpPr>
        <p:grpSpPr bwMode="auto">
          <a:xfrm>
            <a:off x="4284663" y="3068638"/>
            <a:ext cx="1203325" cy="2667000"/>
            <a:chOff x="2706" y="1920"/>
            <a:chExt cx="758" cy="1680"/>
          </a:xfrm>
        </p:grpSpPr>
        <p:grpSp>
          <p:nvGrpSpPr>
            <p:cNvPr id="411670" name="Group 22"/>
            <p:cNvGrpSpPr/>
            <p:nvPr/>
          </p:nvGrpSpPr>
          <p:grpSpPr bwMode="auto">
            <a:xfrm>
              <a:off x="2736" y="1920"/>
              <a:ext cx="728" cy="1680"/>
              <a:chOff x="2736" y="1920"/>
              <a:chExt cx="728" cy="1680"/>
            </a:xfrm>
          </p:grpSpPr>
          <p:sp>
            <p:nvSpPr>
              <p:cNvPr id="411671" name="Line 23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288" cy="528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72" name="Line 24"/>
              <p:cNvSpPr>
                <a:spLocks noChangeShapeType="1"/>
              </p:cNvSpPr>
              <p:nvPr/>
            </p:nvSpPr>
            <p:spPr bwMode="auto">
              <a:xfrm>
                <a:off x="2744" y="2448"/>
                <a:ext cx="720" cy="115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1673" name="Oval 25"/>
            <p:cNvSpPr>
              <a:spLocks noChangeAspect="1" noChangeArrowheads="1"/>
            </p:cNvSpPr>
            <p:nvPr/>
          </p:nvSpPr>
          <p:spPr bwMode="auto">
            <a:xfrm>
              <a:off x="2706" y="2404"/>
              <a:ext cx="73" cy="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1674" name="Group 26"/>
          <p:cNvGrpSpPr/>
          <p:nvPr/>
        </p:nvGrpSpPr>
        <p:grpSpPr bwMode="auto">
          <a:xfrm>
            <a:off x="395288" y="0"/>
            <a:ext cx="3581400" cy="914400"/>
            <a:chOff x="0" y="0"/>
            <a:chExt cx="2256" cy="576"/>
          </a:xfrm>
        </p:grpSpPr>
        <p:grpSp>
          <p:nvGrpSpPr>
            <p:cNvPr id="411675" name="Group 27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411676" name="Rectangle 28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典例回忆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411677" name="Rectangle 29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411678" name="Picture 30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1679" name="Picture 31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62" grpId="0" autoUpdateAnimBg="0"/>
      <p:bldP spid="411663" grpId="0" animBg="1"/>
      <p:bldP spid="411664" grpId="0" animBg="1"/>
      <p:bldP spid="4116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WordArt 2"/>
          <p:cNvSpPr>
            <a:spLocks noChangeArrowheads="1" noChangeShapeType="1" noTextEdit="1"/>
          </p:cNvSpPr>
          <p:nvPr/>
        </p:nvSpPr>
        <p:spPr bwMode="auto">
          <a:xfrm>
            <a:off x="88900" y="50800"/>
            <a:ext cx="1981200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走进中考</a:t>
            </a:r>
          </a:p>
        </p:txBody>
      </p:sp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215900" y="990600"/>
            <a:ext cx="9220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1</a:t>
            </a:r>
            <a:r>
              <a:rPr lang="zh-CN" altLang="en-US" sz="3600" b="1">
                <a:solidFill>
                  <a:srgbClr val="000000"/>
                </a:solidFill>
              </a:rPr>
              <a:t>、（山东烟台市中考题）如图，直线</a:t>
            </a:r>
            <a:r>
              <a:rPr lang="en-US" altLang="zh-CN" sz="3600" b="1">
                <a:solidFill>
                  <a:srgbClr val="000000"/>
                </a:solidFill>
              </a:rPr>
              <a:t>y</a:t>
            </a:r>
            <a:r>
              <a:rPr lang="en-US" altLang="zh-CN" sz="3600" b="1" baseline="-25000">
                <a:solidFill>
                  <a:srgbClr val="000000"/>
                </a:solidFill>
              </a:rPr>
              <a:t>1</a:t>
            </a:r>
            <a:r>
              <a:rPr lang="en-US" altLang="zh-CN" sz="3600" b="1">
                <a:solidFill>
                  <a:srgbClr val="000000"/>
                </a:solidFill>
              </a:rPr>
              <a:t>=k</a:t>
            </a:r>
            <a:r>
              <a:rPr lang="en-US" altLang="zh-CN" sz="3600" b="1" baseline="-25000">
                <a:solidFill>
                  <a:srgbClr val="000000"/>
                </a:solidFill>
              </a:rPr>
              <a:t>1</a:t>
            </a:r>
            <a:r>
              <a:rPr lang="en-US" altLang="zh-CN" sz="3600" b="1">
                <a:solidFill>
                  <a:srgbClr val="000000"/>
                </a:solidFill>
              </a:rPr>
              <a:t>x+a</a:t>
            </a:r>
            <a:r>
              <a:rPr lang="zh-CN" altLang="en-US" sz="3600" b="1">
                <a:solidFill>
                  <a:srgbClr val="000000"/>
                </a:solidFill>
              </a:rPr>
              <a:t>与</a:t>
            </a:r>
            <a:r>
              <a:rPr lang="en-US" altLang="zh-CN" sz="3600" b="1">
                <a:solidFill>
                  <a:srgbClr val="000000"/>
                </a:solidFill>
              </a:rPr>
              <a:t>y</a:t>
            </a:r>
            <a:r>
              <a:rPr lang="en-US" altLang="zh-CN" sz="3600" b="1" baseline="-25000">
                <a:solidFill>
                  <a:srgbClr val="000000"/>
                </a:solidFill>
              </a:rPr>
              <a:t>2</a:t>
            </a:r>
            <a:r>
              <a:rPr lang="en-US" altLang="zh-CN" sz="3600" b="1">
                <a:solidFill>
                  <a:srgbClr val="000000"/>
                </a:solidFill>
              </a:rPr>
              <a:t>=k</a:t>
            </a:r>
            <a:r>
              <a:rPr lang="en-US" altLang="zh-CN" sz="3600" b="1" baseline="-25000">
                <a:solidFill>
                  <a:srgbClr val="000000"/>
                </a:solidFill>
              </a:rPr>
              <a:t>2</a:t>
            </a:r>
            <a:r>
              <a:rPr lang="en-US" altLang="zh-CN" sz="3600" b="1">
                <a:solidFill>
                  <a:srgbClr val="000000"/>
                </a:solidFill>
              </a:rPr>
              <a:t>x+b</a:t>
            </a:r>
            <a:r>
              <a:rPr lang="zh-CN" altLang="en-US" sz="3600" b="1">
                <a:solidFill>
                  <a:srgbClr val="000000"/>
                </a:solidFill>
              </a:rPr>
              <a:t>的交点坐标为（</a:t>
            </a:r>
            <a:r>
              <a:rPr lang="en-US" altLang="zh-CN" sz="3600" b="1">
                <a:solidFill>
                  <a:srgbClr val="000000"/>
                </a:solidFill>
              </a:rPr>
              <a:t>1,2</a:t>
            </a:r>
            <a:r>
              <a:rPr lang="zh-CN" altLang="en-US" sz="3600" b="1">
                <a:solidFill>
                  <a:srgbClr val="000000"/>
                </a:solidFill>
              </a:rPr>
              <a:t>），则使</a:t>
            </a:r>
            <a:r>
              <a:rPr lang="en-US" altLang="zh-CN" sz="3600" b="1">
                <a:solidFill>
                  <a:srgbClr val="000000"/>
                </a:solidFill>
              </a:rPr>
              <a:t>y</a:t>
            </a:r>
            <a:r>
              <a:rPr lang="en-US" altLang="zh-CN" sz="3600" b="1" baseline="-25000">
                <a:solidFill>
                  <a:srgbClr val="000000"/>
                </a:solidFill>
              </a:rPr>
              <a:t>1</a:t>
            </a:r>
            <a:r>
              <a:rPr lang="en-US" altLang="zh-CN" sz="3600" b="1">
                <a:solidFill>
                  <a:srgbClr val="000000"/>
                </a:solidFill>
              </a:rPr>
              <a:t>&lt;y</a:t>
            </a:r>
            <a:r>
              <a:rPr lang="en-US" altLang="zh-CN" sz="3600" b="1" baseline="-25000">
                <a:solidFill>
                  <a:srgbClr val="000000"/>
                </a:solidFill>
              </a:rPr>
              <a:t>2</a:t>
            </a:r>
            <a:r>
              <a:rPr lang="zh-CN" altLang="en-US" sz="3600" b="1">
                <a:solidFill>
                  <a:srgbClr val="000000"/>
                </a:solidFill>
              </a:rPr>
              <a:t>的</a:t>
            </a:r>
            <a:r>
              <a:rPr lang="en-US" altLang="zh-CN" sz="3600" b="1">
                <a:solidFill>
                  <a:srgbClr val="000000"/>
                </a:solidFill>
              </a:rPr>
              <a:t>x</a:t>
            </a:r>
            <a:r>
              <a:rPr lang="zh-CN" altLang="en-US" sz="3600" b="1">
                <a:solidFill>
                  <a:srgbClr val="000000"/>
                </a:solidFill>
              </a:rPr>
              <a:t>的取值范围是（    ）</a:t>
            </a:r>
            <a:r>
              <a:rPr lang="en-US" altLang="zh-CN" sz="36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342900" y="3124200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A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  <a:r>
              <a:rPr lang="en-US" altLang="zh-CN" sz="4000" b="1">
                <a:solidFill>
                  <a:srgbClr val="000000"/>
                </a:solidFill>
              </a:rPr>
              <a:t>x&gt;1</a:t>
            </a:r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419100" y="56388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D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  <a:r>
              <a:rPr lang="en-US" altLang="zh-CN" sz="4000" b="1">
                <a:solidFill>
                  <a:srgbClr val="000000"/>
                </a:solidFill>
              </a:rPr>
              <a:t>x&lt;2</a:t>
            </a:r>
          </a:p>
        </p:txBody>
      </p:sp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419100" y="48006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C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  <a:r>
              <a:rPr lang="en-US" altLang="zh-CN" sz="4000" b="1">
                <a:solidFill>
                  <a:srgbClr val="000000"/>
                </a:solidFill>
              </a:rPr>
              <a:t>x&lt;1</a:t>
            </a:r>
          </a:p>
        </p:txBody>
      </p:sp>
      <p:sp>
        <p:nvSpPr>
          <p:cNvPr id="412679" name="Text Box 7"/>
          <p:cNvSpPr txBox="1">
            <a:spLocks noChangeArrowheads="1"/>
          </p:cNvSpPr>
          <p:nvPr/>
        </p:nvSpPr>
        <p:spPr bwMode="auto">
          <a:xfrm>
            <a:off x="419100" y="39624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（</a:t>
            </a:r>
            <a:r>
              <a:rPr lang="en-US" altLang="zh-CN" sz="4000" b="1">
                <a:solidFill>
                  <a:srgbClr val="000000"/>
                </a:solidFill>
              </a:rPr>
              <a:t>B</a:t>
            </a:r>
            <a:r>
              <a:rPr lang="zh-CN" altLang="en-US" sz="4000" b="1">
                <a:solidFill>
                  <a:srgbClr val="000000"/>
                </a:solidFill>
              </a:rPr>
              <a:t>）</a:t>
            </a:r>
            <a:r>
              <a:rPr lang="en-US" altLang="zh-CN" sz="4000" b="1">
                <a:solidFill>
                  <a:srgbClr val="000000"/>
                </a:solidFill>
              </a:rPr>
              <a:t>x&gt;2</a:t>
            </a:r>
          </a:p>
        </p:txBody>
      </p:sp>
      <p:grpSp>
        <p:nvGrpSpPr>
          <p:cNvPr id="412680" name="Group 8"/>
          <p:cNvGrpSpPr/>
          <p:nvPr/>
        </p:nvGrpSpPr>
        <p:grpSpPr bwMode="auto">
          <a:xfrm>
            <a:off x="4343400" y="3048000"/>
            <a:ext cx="4419600" cy="3581400"/>
            <a:chOff x="2736" y="1920"/>
            <a:chExt cx="2784" cy="2256"/>
          </a:xfrm>
        </p:grpSpPr>
        <p:sp>
          <p:nvSpPr>
            <p:cNvPr id="412681" name="Line 9"/>
            <p:cNvSpPr>
              <a:spLocks noChangeShapeType="1"/>
            </p:cNvSpPr>
            <p:nvPr/>
          </p:nvSpPr>
          <p:spPr bwMode="auto">
            <a:xfrm>
              <a:off x="2736" y="3504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682" name="Line 10"/>
            <p:cNvSpPr>
              <a:spLocks noChangeShapeType="1"/>
            </p:cNvSpPr>
            <p:nvPr/>
          </p:nvSpPr>
          <p:spPr bwMode="auto">
            <a:xfrm flipV="1">
              <a:off x="3264" y="1968"/>
              <a:ext cx="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683" name="Line 11"/>
            <p:cNvSpPr>
              <a:spLocks noChangeShapeType="1"/>
            </p:cNvSpPr>
            <p:nvPr/>
          </p:nvSpPr>
          <p:spPr bwMode="auto">
            <a:xfrm flipV="1">
              <a:off x="2928" y="2448"/>
              <a:ext cx="1056" cy="13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684" name="Line 12"/>
            <p:cNvSpPr>
              <a:spLocks noChangeShapeType="1"/>
            </p:cNvSpPr>
            <p:nvPr/>
          </p:nvSpPr>
          <p:spPr bwMode="auto">
            <a:xfrm>
              <a:off x="3072" y="2352"/>
              <a:ext cx="768" cy="144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685" name="Line 13"/>
            <p:cNvSpPr>
              <a:spLocks noChangeShapeType="1"/>
            </p:cNvSpPr>
            <p:nvPr/>
          </p:nvSpPr>
          <p:spPr bwMode="auto">
            <a:xfrm flipH="1">
              <a:off x="3272" y="308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2686" name="Text Box 14"/>
            <p:cNvSpPr txBox="1">
              <a:spLocks noChangeArrowheads="1"/>
            </p:cNvSpPr>
            <p:nvPr/>
          </p:nvSpPr>
          <p:spPr bwMode="auto">
            <a:xfrm>
              <a:off x="3984" y="2304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0000"/>
                  </a:solidFill>
                </a:rPr>
                <a:t>y</a:t>
              </a:r>
              <a:r>
                <a:rPr lang="en-US" altLang="zh-CN" sz="3600" b="1" baseline="-25000">
                  <a:solidFill>
                    <a:srgbClr val="FF0000"/>
                  </a:solidFill>
                </a:rPr>
                <a:t>1</a:t>
              </a:r>
              <a:r>
                <a:rPr lang="en-US" altLang="zh-CN" sz="3600" b="1">
                  <a:solidFill>
                    <a:srgbClr val="FF0000"/>
                  </a:solidFill>
                </a:rPr>
                <a:t>=k</a:t>
              </a:r>
              <a:r>
                <a:rPr lang="en-US" altLang="zh-CN" sz="3600" b="1" baseline="-25000">
                  <a:solidFill>
                    <a:srgbClr val="FF0000"/>
                  </a:solidFill>
                </a:rPr>
                <a:t>1</a:t>
              </a:r>
              <a:r>
                <a:rPr lang="en-US" altLang="zh-CN" sz="3600" b="1">
                  <a:solidFill>
                    <a:srgbClr val="FF0000"/>
                  </a:solidFill>
                </a:rPr>
                <a:t>x+a</a:t>
              </a:r>
            </a:p>
          </p:txBody>
        </p:sp>
        <p:sp>
          <p:nvSpPr>
            <p:cNvPr id="412687" name="Text Box 15"/>
            <p:cNvSpPr txBox="1">
              <a:spLocks noChangeArrowheads="1"/>
            </p:cNvSpPr>
            <p:nvPr/>
          </p:nvSpPr>
          <p:spPr bwMode="auto">
            <a:xfrm>
              <a:off x="3552" y="3772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3399FF"/>
                  </a:solidFill>
                </a:rPr>
                <a:t>y</a:t>
              </a:r>
              <a:r>
                <a:rPr lang="en-US" altLang="zh-CN" sz="3600" b="1" baseline="-25000">
                  <a:solidFill>
                    <a:srgbClr val="3399FF"/>
                  </a:solidFill>
                </a:rPr>
                <a:t>2</a:t>
              </a:r>
              <a:r>
                <a:rPr lang="en-US" altLang="zh-CN" sz="3600" b="1">
                  <a:solidFill>
                    <a:srgbClr val="3399FF"/>
                  </a:solidFill>
                </a:rPr>
                <a:t>=k</a:t>
              </a:r>
              <a:r>
                <a:rPr lang="en-US" altLang="zh-CN" sz="3600" b="1" baseline="-25000">
                  <a:solidFill>
                    <a:srgbClr val="3399FF"/>
                  </a:solidFill>
                </a:rPr>
                <a:t>2</a:t>
              </a:r>
              <a:r>
                <a:rPr lang="en-US" altLang="zh-CN" sz="3600" b="1">
                  <a:solidFill>
                    <a:srgbClr val="3399FF"/>
                  </a:solidFill>
                </a:rPr>
                <a:t>x+b</a:t>
              </a:r>
            </a:p>
          </p:txBody>
        </p:sp>
        <p:sp>
          <p:nvSpPr>
            <p:cNvPr id="412688" name="Text Box 16"/>
            <p:cNvSpPr txBox="1">
              <a:spLocks noChangeArrowheads="1"/>
            </p:cNvSpPr>
            <p:nvPr/>
          </p:nvSpPr>
          <p:spPr bwMode="auto">
            <a:xfrm>
              <a:off x="3032" y="3456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412689" name="Text Box 17"/>
            <p:cNvSpPr txBox="1">
              <a:spLocks noChangeArrowheads="1"/>
            </p:cNvSpPr>
            <p:nvPr/>
          </p:nvSpPr>
          <p:spPr bwMode="auto">
            <a:xfrm>
              <a:off x="4912" y="3480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412690" name="Text Box 18"/>
            <p:cNvSpPr txBox="1">
              <a:spLocks noChangeArrowheads="1"/>
            </p:cNvSpPr>
            <p:nvPr/>
          </p:nvSpPr>
          <p:spPr bwMode="auto">
            <a:xfrm>
              <a:off x="3024" y="1920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412691" name="Text Box 19"/>
            <p:cNvSpPr txBox="1">
              <a:spLocks noChangeArrowheads="1"/>
            </p:cNvSpPr>
            <p:nvPr/>
          </p:nvSpPr>
          <p:spPr bwMode="auto">
            <a:xfrm>
              <a:off x="3320" y="35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12692" name="Text Box 20"/>
            <p:cNvSpPr txBox="1">
              <a:spLocks noChangeArrowheads="1"/>
            </p:cNvSpPr>
            <p:nvPr/>
          </p:nvSpPr>
          <p:spPr bwMode="auto">
            <a:xfrm>
              <a:off x="2992" y="2872"/>
              <a:ext cx="2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2693" name="Line 21"/>
            <p:cNvSpPr>
              <a:spLocks noChangeShapeType="1"/>
            </p:cNvSpPr>
            <p:nvPr/>
          </p:nvSpPr>
          <p:spPr bwMode="auto">
            <a:xfrm>
              <a:off x="3488" y="3072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12694" name="Text Box 22"/>
          <p:cNvSpPr txBox="1">
            <a:spLocks noChangeArrowheads="1"/>
          </p:cNvSpPr>
          <p:nvPr/>
        </p:nvSpPr>
        <p:spPr bwMode="auto">
          <a:xfrm>
            <a:off x="6172200" y="2057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12695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500813"/>
            <a:ext cx="381000" cy="3571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684213" y="333375"/>
            <a:ext cx="7272337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：直线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y=kx+b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y=mx+n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点（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），直线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y=mx+n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轴交于（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）则关于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的不等式组</a:t>
            </a:r>
          </a:p>
        </p:txBody>
      </p:sp>
      <p:sp>
        <p:nvSpPr>
          <p:cNvPr id="413699" name="Line 3"/>
          <p:cNvSpPr>
            <a:spLocks noChangeShapeType="1"/>
          </p:cNvSpPr>
          <p:nvPr/>
        </p:nvSpPr>
        <p:spPr bwMode="auto">
          <a:xfrm>
            <a:off x="4872038" y="54102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3700" name="Line 4"/>
          <p:cNvSpPr>
            <a:spLocks noChangeShapeType="1"/>
          </p:cNvSpPr>
          <p:nvPr/>
        </p:nvSpPr>
        <p:spPr bwMode="auto">
          <a:xfrm flipV="1">
            <a:off x="6119813" y="3533775"/>
            <a:ext cx="0" cy="3240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3701" name="Line 5"/>
          <p:cNvSpPr>
            <a:spLocks noChangeAspect="1" noChangeShapeType="1"/>
          </p:cNvSpPr>
          <p:nvPr/>
        </p:nvSpPr>
        <p:spPr bwMode="auto">
          <a:xfrm flipV="1">
            <a:off x="4948238" y="3276600"/>
            <a:ext cx="1824037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3702" name="Line 6"/>
          <p:cNvSpPr>
            <a:spLocks noChangeShapeType="1"/>
          </p:cNvSpPr>
          <p:nvPr/>
        </p:nvSpPr>
        <p:spPr bwMode="auto">
          <a:xfrm>
            <a:off x="5040313" y="4325938"/>
            <a:ext cx="3097212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3703" name="Text Box 7"/>
          <p:cNvSpPr txBox="1">
            <a:spLocks noChangeArrowheads="1"/>
          </p:cNvSpPr>
          <p:nvPr/>
        </p:nvSpPr>
        <p:spPr bwMode="auto">
          <a:xfrm>
            <a:off x="8301038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13704" name="Text Box 8"/>
          <p:cNvSpPr txBox="1">
            <a:spLocks noChangeArrowheads="1"/>
          </p:cNvSpPr>
          <p:nvPr/>
        </p:nvSpPr>
        <p:spPr bwMode="auto">
          <a:xfrm>
            <a:off x="5832475" y="31734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13705" name="Text Box 9"/>
          <p:cNvSpPr txBox="1">
            <a:spLocks noChangeArrowheads="1"/>
          </p:cNvSpPr>
          <p:nvPr/>
        </p:nvSpPr>
        <p:spPr bwMode="auto">
          <a:xfrm>
            <a:off x="6096000" y="5334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3706" name="Text Box 10"/>
          <p:cNvSpPr txBox="1">
            <a:spLocks noChangeArrowheads="1"/>
          </p:cNvSpPr>
          <p:nvPr/>
        </p:nvSpPr>
        <p:spPr bwMode="auto">
          <a:xfrm>
            <a:off x="6588125" y="3357563"/>
            <a:ext cx="1343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</a:p>
        </p:txBody>
      </p:sp>
      <p:sp>
        <p:nvSpPr>
          <p:cNvPr id="413707" name="Rectangle 11"/>
          <p:cNvSpPr>
            <a:spLocks noChangeArrowheads="1"/>
          </p:cNvSpPr>
          <p:nvPr/>
        </p:nvSpPr>
        <p:spPr bwMode="auto">
          <a:xfrm>
            <a:off x="7524750" y="5908675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y=mx+n</a:t>
            </a:r>
          </a:p>
        </p:txBody>
      </p:sp>
      <p:sp>
        <p:nvSpPr>
          <p:cNvPr id="413708" name="Rectangle 12"/>
          <p:cNvSpPr>
            <a:spLocks noChangeArrowheads="1"/>
          </p:cNvSpPr>
          <p:nvPr/>
        </p:nvSpPr>
        <p:spPr bwMode="auto">
          <a:xfrm>
            <a:off x="4140200" y="1989138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-1 &lt;x≤3</a:t>
            </a:r>
          </a:p>
        </p:txBody>
      </p:sp>
      <p:sp>
        <p:nvSpPr>
          <p:cNvPr id="413709" name="Line 13"/>
          <p:cNvSpPr>
            <a:spLocks noChangeShapeType="1"/>
          </p:cNvSpPr>
          <p:nvPr/>
        </p:nvSpPr>
        <p:spPr bwMode="auto">
          <a:xfrm>
            <a:off x="5876925" y="4748213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3710" name="Text Box 14"/>
          <p:cNvSpPr txBox="1">
            <a:spLocks noChangeArrowheads="1"/>
          </p:cNvSpPr>
          <p:nvPr/>
        </p:nvSpPr>
        <p:spPr bwMode="auto">
          <a:xfrm>
            <a:off x="5605463" y="5359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413711" name="Text Box 15"/>
          <p:cNvSpPr txBox="1">
            <a:spLocks noChangeArrowheads="1"/>
          </p:cNvSpPr>
          <p:nvPr/>
        </p:nvSpPr>
        <p:spPr bwMode="auto">
          <a:xfrm>
            <a:off x="6107113" y="45085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3712" name="Text Box 16"/>
          <p:cNvSpPr txBox="1">
            <a:spLocks noChangeArrowheads="1"/>
          </p:cNvSpPr>
          <p:nvPr/>
        </p:nvSpPr>
        <p:spPr bwMode="auto">
          <a:xfrm>
            <a:off x="539750" y="1628775"/>
            <a:ext cx="5857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6600">
                <a:solidFill>
                  <a:srgbClr val="000000"/>
                </a:solidFill>
                <a:latin typeface="Times New Roman" panose="02020603050405020304" pitchFamily="18" charset="0"/>
              </a:rPr>
              <a:t>{</a:t>
            </a:r>
          </a:p>
        </p:txBody>
      </p:sp>
      <p:sp>
        <p:nvSpPr>
          <p:cNvPr id="413713" name="Text Box 17"/>
          <p:cNvSpPr txBox="1">
            <a:spLocks noChangeArrowheads="1"/>
          </p:cNvSpPr>
          <p:nvPr/>
        </p:nvSpPr>
        <p:spPr bwMode="auto">
          <a:xfrm>
            <a:off x="1116013" y="1700213"/>
            <a:ext cx="1697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kx+b&gt;mx+n</a:t>
            </a:r>
          </a:p>
        </p:txBody>
      </p:sp>
      <p:sp>
        <p:nvSpPr>
          <p:cNvPr id="413714" name="Text Box 18"/>
          <p:cNvSpPr txBox="1">
            <a:spLocks noChangeArrowheads="1"/>
          </p:cNvSpPr>
          <p:nvPr/>
        </p:nvSpPr>
        <p:spPr bwMode="auto">
          <a:xfrm>
            <a:off x="1116013" y="2324100"/>
            <a:ext cx="135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mx+n≥0</a:t>
            </a:r>
          </a:p>
        </p:txBody>
      </p:sp>
      <p:sp>
        <p:nvSpPr>
          <p:cNvPr id="413715" name="Rectangle 19"/>
          <p:cNvSpPr>
            <a:spLocks noChangeArrowheads="1"/>
          </p:cNvSpPr>
          <p:nvPr/>
        </p:nvSpPr>
        <p:spPr bwMode="auto">
          <a:xfrm>
            <a:off x="2771775" y="1773238"/>
            <a:ext cx="52578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的解集为</a:t>
            </a:r>
            <a:r>
              <a:rPr kumimoji="1"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</a:t>
            </a:r>
          </a:p>
        </p:txBody>
      </p:sp>
      <p:sp>
        <p:nvSpPr>
          <p:cNvPr id="413716" name="Line 20"/>
          <p:cNvSpPr>
            <a:spLocks noChangeShapeType="1"/>
          </p:cNvSpPr>
          <p:nvPr/>
        </p:nvSpPr>
        <p:spPr bwMode="auto">
          <a:xfrm rot="5400000">
            <a:off x="5562600" y="5072063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6985000" y="54308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413718" name="Group 22"/>
          <p:cNvGrpSpPr/>
          <p:nvPr/>
        </p:nvGrpSpPr>
        <p:grpSpPr bwMode="auto">
          <a:xfrm>
            <a:off x="5821363" y="3200400"/>
            <a:ext cx="2649537" cy="2806700"/>
            <a:chOff x="3667" y="2016"/>
            <a:chExt cx="1669" cy="1768"/>
          </a:xfrm>
        </p:grpSpPr>
        <p:grpSp>
          <p:nvGrpSpPr>
            <p:cNvPr id="413719" name="Group 23"/>
            <p:cNvGrpSpPr/>
            <p:nvPr/>
          </p:nvGrpSpPr>
          <p:grpSpPr bwMode="auto">
            <a:xfrm>
              <a:off x="3667" y="2016"/>
              <a:ext cx="1565" cy="1768"/>
              <a:chOff x="3667" y="2016"/>
              <a:chExt cx="1565" cy="1768"/>
            </a:xfrm>
          </p:grpSpPr>
          <p:sp>
            <p:nvSpPr>
              <p:cNvPr id="413720" name="Line 24"/>
              <p:cNvSpPr>
                <a:spLocks noChangeShapeType="1"/>
              </p:cNvSpPr>
              <p:nvPr/>
            </p:nvSpPr>
            <p:spPr bwMode="auto">
              <a:xfrm flipV="1">
                <a:off x="3728" y="2016"/>
                <a:ext cx="576" cy="96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3721" name="Line 25"/>
              <p:cNvSpPr>
                <a:spLocks noChangeShapeType="1"/>
              </p:cNvSpPr>
              <p:nvPr/>
            </p:nvSpPr>
            <p:spPr bwMode="auto">
              <a:xfrm>
                <a:off x="3720" y="2992"/>
                <a:ext cx="1512" cy="79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3722" name="Oval 26"/>
              <p:cNvSpPr>
                <a:spLocks noChangeAspect="1" noChangeArrowheads="1"/>
              </p:cNvSpPr>
              <p:nvPr/>
            </p:nvSpPr>
            <p:spPr bwMode="auto">
              <a:xfrm>
                <a:off x="3667" y="2952"/>
                <a:ext cx="77" cy="7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3723" name="Oval 27"/>
              <p:cNvSpPr>
                <a:spLocks noChangeAspect="1" noChangeArrowheads="1"/>
              </p:cNvSpPr>
              <p:nvPr/>
            </p:nvSpPr>
            <p:spPr bwMode="auto">
              <a:xfrm>
                <a:off x="3672" y="3360"/>
                <a:ext cx="77" cy="7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3724" name="Line 28"/>
            <p:cNvSpPr>
              <a:spLocks noChangeShapeType="1"/>
            </p:cNvSpPr>
            <p:nvPr/>
          </p:nvSpPr>
          <p:spPr bwMode="auto">
            <a:xfrm>
              <a:off x="3704" y="3400"/>
              <a:ext cx="163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3725" name="Group 29"/>
          <p:cNvGrpSpPr/>
          <p:nvPr/>
        </p:nvGrpSpPr>
        <p:grpSpPr bwMode="auto">
          <a:xfrm>
            <a:off x="4648200" y="4267200"/>
            <a:ext cx="2514600" cy="1168400"/>
            <a:chOff x="2928" y="2688"/>
            <a:chExt cx="1584" cy="736"/>
          </a:xfrm>
        </p:grpSpPr>
        <p:sp>
          <p:nvSpPr>
            <p:cNvPr id="413726" name="Line 30"/>
            <p:cNvSpPr>
              <a:spLocks noChangeShapeType="1"/>
            </p:cNvSpPr>
            <p:nvPr/>
          </p:nvSpPr>
          <p:spPr bwMode="auto">
            <a:xfrm flipH="1" flipV="1">
              <a:off x="3072" y="2688"/>
              <a:ext cx="1392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3727" name="Line 31"/>
            <p:cNvSpPr>
              <a:spLocks noChangeShapeType="1"/>
            </p:cNvSpPr>
            <p:nvPr/>
          </p:nvSpPr>
          <p:spPr bwMode="auto">
            <a:xfrm flipH="1" flipV="1">
              <a:off x="2928" y="3424"/>
              <a:ext cx="158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13728" name="WordArt 32"/>
          <p:cNvSpPr>
            <a:spLocks noChangeArrowheads="1" noChangeShapeType="1" noTextEdit="1"/>
          </p:cNvSpPr>
          <p:nvPr/>
        </p:nvSpPr>
        <p:spPr bwMode="auto">
          <a:xfrm>
            <a:off x="88900" y="50800"/>
            <a:ext cx="1981200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走进中考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Microsoft Office PowerPoint</Application>
  <PresentationFormat>全屏显示(4:3)</PresentationFormat>
  <Paragraphs>164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BatangChe</vt:lpstr>
      <vt:lpstr>方正综艺简体</vt:lpstr>
      <vt:lpstr>黑体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Equation.3</vt:lpstr>
      <vt:lpstr>公式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拓展提升</vt:lpstr>
      <vt:lpstr>PowerPoint 演示文稿</vt:lpstr>
      <vt:lpstr>当堂达标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2017-08-25T09:06:00Z</dcterms:created>
  <dcterms:modified xsi:type="dcterms:W3CDTF">2023-01-16T19:22:01Z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AA69D83BC2F3478EBB9C183B743A9A16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