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80" r:id="rId2"/>
    <p:sldId id="282" r:id="rId3"/>
    <p:sldId id="283" r:id="rId4"/>
    <p:sldId id="284" r:id="rId5"/>
    <p:sldId id="285" r:id="rId6"/>
    <p:sldId id="286" r:id="rId7"/>
    <p:sldId id="287" r:id="rId8"/>
    <p:sldId id="288" r:id="rId9"/>
    <p:sldId id="289" r:id="rId10"/>
    <p:sldId id="290" r:id="rId11"/>
    <p:sldId id="291" r:id="rId12"/>
    <p:sldId id="292" r:id="rId13"/>
    <p:sldId id="293" r:id="rId14"/>
    <p:sldId id="294" r:id="rId15"/>
    <p:sldId id="295" r:id="rId16"/>
    <p:sldId id="296" r:id="rId17"/>
    <p:sldId id="297" r:id="rId18"/>
    <p:sldId id="298" r:id="rId19"/>
  </p:sldIdLst>
  <p:sldSz cx="12192000" cy="6858000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6FBFE"/>
    <a:srgbClr val="57D2E3"/>
    <a:srgbClr val="21B1C5"/>
    <a:srgbClr val="B2F3FC"/>
    <a:srgbClr val="4BCFE1"/>
    <a:srgbClr val="5BADF7"/>
    <a:srgbClr val="6A56AD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 snapToGrid="0">
      <p:cViewPr>
        <p:scale>
          <a:sx n="100" d="100"/>
          <a:sy n="100" d="100"/>
        </p:scale>
        <p:origin x="-954" y="-29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5" cy="72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emf"/><Relationship Id="rId7" Type="http://schemas.openxmlformats.org/officeDocument/2006/relationships/image" Target="../media/image50.emf"/><Relationship Id="rId2" Type="http://schemas.openxmlformats.org/officeDocument/2006/relationships/image" Target="../media/image45.emf"/><Relationship Id="rId1" Type="http://schemas.openxmlformats.org/officeDocument/2006/relationships/image" Target="../media/image44.wmf"/><Relationship Id="rId6" Type="http://schemas.openxmlformats.org/officeDocument/2006/relationships/image" Target="../media/image49.emf"/><Relationship Id="rId5" Type="http://schemas.openxmlformats.org/officeDocument/2006/relationships/image" Target="../media/image48.emf"/><Relationship Id="rId4" Type="http://schemas.openxmlformats.org/officeDocument/2006/relationships/image" Target="../media/image47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3.emf"/><Relationship Id="rId2" Type="http://schemas.openxmlformats.org/officeDocument/2006/relationships/image" Target="../media/image52.wmf"/><Relationship Id="rId1" Type="http://schemas.openxmlformats.org/officeDocument/2006/relationships/image" Target="../media/image51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6.wmf"/><Relationship Id="rId2" Type="http://schemas.openxmlformats.org/officeDocument/2006/relationships/image" Target="../media/image55.wmf"/><Relationship Id="rId1" Type="http://schemas.openxmlformats.org/officeDocument/2006/relationships/image" Target="../media/image54.wmf"/><Relationship Id="rId5" Type="http://schemas.openxmlformats.org/officeDocument/2006/relationships/image" Target="../media/image58.emf"/><Relationship Id="rId4" Type="http://schemas.openxmlformats.org/officeDocument/2006/relationships/image" Target="../media/image57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0.wmf"/><Relationship Id="rId2" Type="http://schemas.openxmlformats.org/officeDocument/2006/relationships/image" Target="../media/image59.wmf"/><Relationship Id="rId1" Type="http://schemas.openxmlformats.org/officeDocument/2006/relationships/image" Target="../media/image57.wmf"/><Relationship Id="rId6" Type="http://schemas.openxmlformats.org/officeDocument/2006/relationships/image" Target="../media/image63.emf"/><Relationship Id="rId5" Type="http://schemas.openxmlformats.org/officeDocument/2006/relationships/image" Target="../media/image62.emf"/><Relationship Id="rId4" Type="http://schemas.openxmlformats.org/officeDocument/2006/relationships/image" Target="../media/image61.e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66.wmf"/><Relationship Id="rId2" Type="http://schemas.openxmlformats.org/officeDocument/2006/relationships/image" Target="../media/image65.wmf"/><Relationship Id="rId1" Type="http://schemas.openxmlformats.org/officeDocument/2006/relationships/image" Target="../media/image64.wmf"/><Relationship Id="rId4" Type="http://schemas.openxmlformats.org/officeDocument/2006/relationships/image" Target="../media/image67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70.wmf"/><Relationship Id="rId2" Type="http://schemas.openxmlformats.org/officeDocument/2006/relationships/image" Target="../media/image69.wmf"/><Relationship Id="rId1" Type="http://schemas.openxmlformats.org/officeDocument/2006/relationships/image" Target="../media/image68.wmf"/><Relationship Id="rId5" Type="http://schemas.openxmlformats.org/officeDocument/2006/relationships/image" Target="../media/image72.wmf"/><Relationship Id="rId4" Type="http://schemas.openxmlformats.org/officeDocument/2006/relationships/image" Target="../media/image71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75.wmf"/><Relationship Id="rId2" Type="http://schemas.openxmlformats.org/officeDocument/2006/relationships/image" Target="../media/image74.wmf"/><Relationship Id="rId1" Type="http://schemas.openxmlformats.org/officeDocument/2006/relationships/image" Target="../media/image73.wmf"/><Relationship Id="rId6" Type="http://schemas.openxmlformats.org/officeDocument/2006/relationships/image" Target="../media/image78.wmf"/><Relationship Id="rId5" Type="http://schemas.openxmlformats.org/officeDocument/2006/relationships/image" Target="../media/image77.wmf"/><Relationship Id="rId4" Type="http://schemas.openxmlformats.org/officeDocument/2006/relationships/image" Target="../media/image7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5" Type="http://schemas.openxmlformats.org/officeDocument/2006/relationships/image" Target="../media/image11.emf"/><Relationship Id="rId4" Type="http://schemas.openxmlformats.org/officeDocument/2006/relationships/image" Target="../media/image10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7" Type="http://schemas.openxmlformats.org/officeDocument/2006/relationships/image" Target="../media/image18.emf"/><Relationship Id="rId2" Type="http://schemas.openxmlformats.org/officeDocument/2006/relationships/image" Target="../media/image13.emf"/><Relationship Id="rId1" Type="http://schemas.openxmlformats.org/officeDocument/2006/relationships/image" Target="../media/image12.emf"/><Relationship Id="rId6" Type="http://schemas.openxmlformats.org/officeDocument/2006/relationships/image" Target="../media/image17.emf"/><Relationship Id="rId5" Type="http://schemas.openxmlformats.org/officeDocument/2006/relationships/image" Target="../media/image16.emf"/><Relationship Id="rId4" Type="http://schemas.openxmlformats.org/officeDocument/2006/relationships/image" Target="../media/image15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6" Type="http://schemas.openxmlformats.org/officeDocument/2006/relationships/image" Target="../media/image24.wmf"/><Relationship Id="rId5" Type="http://schemas.openxmlformats.org/officeDocument/2006/relationships/image" Target="../media/image23.wmf"/><Relationship Id="rId4" Type="http://schemas.openxmlformats.org/officeDocument/2006/relationships/image" Target="../media/image22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emf"/><Relationship Id="rId4" Type="http://schemas.openxmlformats.org/officeDocument/2006/relationships/image" Target="../media/image33.e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emf"/><Relationship Id="rId1" Type="http://schemas.openxmlformats.org/officeDocument/2006/relationships/image" Target="../media/image34.wmf"/><Relationship Id="rId4" Type="http://schemas.openxmlformats.org/officeDocument/2006/relationships/image" Target="../media/image37.e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Relationship Id="rId6" Type="http://schemas.openxmlformats.org/officeDocument/2006/relationships/image" Target="../media/image43.wmf"/><Relationship Id="rId5" Type="http://schemas.openxmlformats.org/officeDocument/2006/relationships/image" Target="../media/image42.wmf"/><Relationship Id="rId4" Type="http://schemas.openxmlformats.org/officeDocument/2006/relationships/image" Target="../media/image4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 eaLnBrk="0" hangingPunct="0">
              <a:defRPr sz="1200"/>
            </a:lvl1pPr>
          </a:lstStyle>
          <a:p>
            <a:fld id="{4456647B-F84C-4F25-8577-9389259E0B49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 eaLnBrk="0" hangingPunct="0">
              <a:defRPr sz="1200"/>
            </a:lvl1pPr>
          </a:lstStyle>
          <a:p>
            <a:fld id="{0690F3C7-C4CD-4F87-80EC-FFCA2C55AC3A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</a:ln>
        </p:spPr>
      </p:sp>
      <p:sp>
        <p:nvSpPr>
          <p:cNvPr id="5122" name="备注占位符 2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5123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1704AF0D-6F4B-4CA4-9098-4CC6F79863D2}" type="slidenum">
              <a:rPr lang="zh-CN" altLang="en-US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幻灯片图像占位符 18944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</a:ln>
        </p:spPr>
      </p:sp>
      <p:sp>
        <p:nvSpPr>
          <p:cNvPr id="18434" name="文本占位符 189442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zh-CN" smtClean="0"/>
          </a:p>
        </p:txBody>
      </p:sp>
      <p:sp>
        <p:nvSpPr>
          <p:cNvPr id="18435" name="灯片编号占位符 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FB098749-740F-44A0-87C0-6F9D1F5E3AE5}" type="slidenum">
              <a:rPr lang="zh-CN" altLang="en-US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幻灯片图像占位符 140289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</a:ln>
        </p:spPr>
      </p:sp>
      <p:sp>
        <p:nvSpPr>
          <p:cNvPr id="20482" name="文本占位符 140290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zh-CN" smtClean="0"/>
          </a:p>
        </p:txBody>
      </p:sp>
      <p:sp>
        <p:nvSpPr>
          <p:cNvPr id="20483" name="灯片编号占位符 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FDD8C980-4B6B-4633-98B4-1C183759F111}" type="slidenum">
              <a:rPr lang="zh-CN" altLang="en-US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幻灯片图像占位符 19968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</a:ln>
        </p:spPr>
      </p:sp>
      <p:sp>
        <p:nvSpPr>
          <p:cNvPr id="22530" name="文本占位符 199682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zh-CN" smtClean="0"/>
          </a:p>
        </p:txBody>
      </p:sp>
      <p:sp>
        <p:nvSpPr>
          <p:cNvPr id="22531" name="灯片编号占位符 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3B115CA9-8D72-4E49-8061-A56A19A95C92}" type="slidenum">
              <a:rPr lang="zh-CN" altLang="en-US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幻灯片图像占位符 10240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</a:ln>
        </p:spPr>
      </p:sp>
      <p:sp>
        <p:nvSpPr>
          <p:cNvPr id="26626" name="文本占位符 102402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zh-CN" smtClean="0"/>
          </a:p>
        </p:txBody>
      </p:sp>
      <p:sp>
        <p:nvSpPr>
          <p:cNvPr id="26627" name="灯片编号占位符 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A3475E5D-F6BE-4EBE-A88B-5541890506D0}" type="slidenum">
              <a:rPr lang="zh-CN" altLang="en-US"/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C6AA79-76AD-4580-BEAE-51FEA10AA6C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DE1909-8859-4710-AB3A-CD5A4CF7FDA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7FF8C3-083D-4324-8423-617E2C33F04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F1C1E8-68C2-41C4-A416-A413A681B31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DF1EE4-7BFE-456B-8305-46AC6940EAD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584606-B5F6-42ED-AC6D-DC6281BC899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47B6E5-FAA2-4D51-83EC-22DEE365727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4" y="1778438"/>
            <a:ext cx="4873574" cy="823912"/>
          </a:xfrm>
        </p:spPr>
        <p:txBody>
          <a:bodyPr anchor="ctr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4" y="2665379"/>
            <a:ext cx="4873574" cy="3524284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8" y="1778438"/>
            <a:ext cx="4897576" cy="823912"/>
          </a:xfrm>
        </p:spPr>
        <p:txBody>
          <a:bodyPr anchor="ctr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8" y="2665379"/>
            <a:ext cx="4897576" cy="3524284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F58CA3-A16F-426B-BC98-0FEF4C2669D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20BFA0-09FC-4E17-8F5E-FD267121110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BA48D0-5749-42FA-AA0E-4DC053358A9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1FC393-34B1-41AD-8437-D092017F4E6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C48F8A-D2A8-4F00-9B25-C944BEDE18F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9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noProof="1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noProof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 eaLnBrk="0" hangingPunct="0">
              <a:defRPr sz="1200">
                <a:solidFill>
                  <a:srgbClr val="898989"/>
                </a:solidFill>
              </a:defRPr>
            </a:lvl1pPr>
          </a:lstStyle>
          <a:p>
            <a:fld id="{B6D1D460-659D-4825-B660-82C08BA549D2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wmf"/><Relationship Id="rId13" Type="http://schemas.openxmlformats.org/officeDocument/2006/relationships/oleObject" Target="../embeddings/oleObject42.bin"/><Relationship Id="rId3" Type="http://schemas.openxmlformats.org/officeDocument/2006/relationships/oleObject" Target="../embeddings/oleObject37.bin"/><Relationship Id="rId7" Type="http://schemas.openxmlformats.org/officeDocument/2006/relationships/oleObject" Target="../embeddings/oleObject39.bin"/><Relationship Id="rId12" Type="http://schemas.openxmlformats.org/officeDocument/2006/relationships/image" Target="../media/image42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9.wmf"/><Relationship Id="rId11" Type="http://schemas.openxmlformats.org/officeDocument/2006/relationships/oleObject" Target="../embeddings/oleObject41.bin"/><Relationship Id="rId5" Type="http://schemas.openxmlformats.org/officeDocument/2006/relationships/oleObject" Target="../embeddings/oleObject38.bin"/><Relationship Id="rId10" Type="http://schemas.openxmlformats.org/officeDocument/2006/relationships/image" Target="../media/image41.wmf"/><Relationship Id="rId4" Type="http://schemas.openxmlformats.org/officeDocument/2006/relationships/image" Target="../media/image38.wmf"/><Relationship Id="rId9" Type="http://schemas.openxmlformats.org/officeDocument/2006/relationships/oleObject" Target="../embeddings/oleObject40.bin"/><Relationship Id="rId14" Type="http://schemas.openxmlformats.org/officeDocument/2006/relationships/image" Target="../media/image43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emf"/><Relationship Id="rId13" Type="http://schemas.openxmlformats.org/officeDocument/2006/relationships/oleObject" Target="../embeddings/oleObject48.bin"/><Relationship Id="rId3" Type="http://schemas.openxmlformats.org/officeDocument/2006/relationships/oleObject" Target="../embeddings/oleObject43.bin"/><Relationship Id="rId7" Type="http://schemas.openxmlformats.org/officeDocument/2006/relationships/oleObject" Target="../embeddings/oleObject45.bin"/><Relationship Id="rId12" Type="http://schemas.openxmlformats.org/officeDocument/2006/relationships/image" Target="../media/image48.emf"/><Relationship Id="rId2" Type="http://schemas.openxmlformats.org/officeDocument/2006/relationships/slideLayout" Target="../slideLayouts/slideLayout4.xml"/><Relationship Id="rId16" Type="http://schemas.openxmlformats.org/officeDocument/2006/relationships/image" Target="../media/image50.emf"/><Relationship Id="rId1" Type="http://schemas.openxmlformats.org/officeDocument/2006/relationships/vmlDrawing" Target="../drawings/vmlDrawing10.vml"/><Relationship Id="rId6" Type="http://schemas.openxmlformats.org/officeDocument/2006/relationships/image" Target="../media/image45.emf"/><Relationship Id="rId11" Type="http://schemas.openxmlformats.org/officeDocument/2006/relationships/oleObject" Target="../embeddings/oleObject47.bin"/><Relationship Id="rId5" Type="http://schemas.openxmlformats.org/officeDocument/2006/relationships/oleObject" Target="../embeddings/oleObject44.bin"/><Relationship Id="rId15" Type="http://schemas.openxmlformats.org/officeDocument/2006/relationships/oleObject" Target="../embeddings/oleObject49.bin"/><Relationship Id="rId10" Type="http://schemas.openxmlformats.org/officeDocument/2006/relationships/image" Target="../media/image47.wmf"/><Relationship Id="rId4" Type="http://schemas.openxmlformats.org/officeDocument/2006/relationships/image" Target="../media/image44.wmf"/><Relationship Id="rId9" Type="http://schemas.openxmlformats.org/officeDocument/2006/relationships/oleObject" Target="../embeddings/oleObject46.bin"/><Relationship Id="rId14" Type="http://schemas.openxmlformats.org/officeDocument/2006/relationships/image" Target="../media/image49.e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emf"/><Relationship Id="rId3" Type="http://schemas.openxmlformats.org/officeDocument/2006/relationships/oleObject" Target="../embeddings/oleObject50.bin"/><Relationship Id="rId7" Type="http://schemas.openxmlformats.org/officeDocument/2006/relationships/oleObject" Target="../embeddings/oleObject52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52.wmf"/><Relationship Id="rId5" Type="http://schemas.openxmlformats.org/officeDocument/2006/relationships/oleObject" Target="../embeddings/oleObject51.bin"/><Relationship Id="rId4" Type="http://schemas.openxmlformats.org/officeDocument/2006/relationships/image" Target="../media/image51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5.bin"/><Relationship Id="rId13" Type="http://schemas.openxmlformats.org/officeDocument/2006/relationships/image" Target="../media/image58.emf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55.wmf"/><Relationship Id="rId12" Type="http://schemas.openxmlformats.org/officeDocument/2006/relationships/oleObject" Target="../embeddings/oleObject5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54.bin"/><Relationship Id="rId11" Type="http://schemas.openxmlformats.org/officeDocument/2006/relationships/image" Target="../media/image57.wmf"/><Relationship Id="rId5" Type="http://schemas.openxmlformats.org/officeDocument/2006/relationships/image" Target="../media/image54.wmf"/><Relationship Id="rId10" Type="http://schemas.openxmlformats.org/officeDocument/2006/relationships/oleObject" Target="../embeddings/oleObject56.bin"/><Relationship Id="rId4" Type="http://schemas.openxmlformats.org/officeDocument/2006/relationships/oleObject" Target="../embeddings/oleObject53.bin"/><Relationship Id="rId9" Type="http://schemas.openxmlformats.org/officeDocument/2006/relationships/image" Target="../media/image56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0.bin"/><Relationship Id="rId13" Type="http://schemas.openxmlformats.org/officeDocument/2006/relationships/image" Target="../media/image62.emf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59.wmf"/><Relationship Id="rId12" Type="http://schemas.openxmlformats.org/officeDocument/2006/relationships/oleObject" Target="../embeddings/oleObject6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59.bin"/><Relationship Id="rId11" Type="http://schemas.openxmlformats.org/officeDocument/2006/relationships/image" Target="../media/image61.emf"/><Relationship Id="rId5" Type="http://schemas.openxmlformats.org/officeDocument/2006/relationships/image" Target="../media/image57.wmf"/><Relationship Id="rId15" Type="http://schemas.openxmlformats.org/officeDocument/2006/relationships/image" Target="../media/image63.emf"/><Relationship Id="rId10" Type="http://schemas.openxmlformats.org/officeDocument/2006/relationships/oleObject" Target="../embeddings/oleObject61.bin"/><Relationship Id="rId4" Type="http://schemas.openxmlformats.org/officeDocument/2006/relationships/oleObject" Target="../embeddings/oleObject58.bin"/><Relationship Id="rId9" Type="http://schemas.openxmlformats.org/officeDocument/2006/relationships/image" Target="../media/image60.wmf"/><Relationship Id="rId14" Type="http://schemas.openxmlformats.org/officeDocument/2006/relationships/oleObject" Target="../embeddings/oleObject63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6.bin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6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65.bin"/><Relationship Id="rId11" Type="http://schemas.openxmlformats.org/officeDocument/2006/relationships/image" Target="../media/image67.wmf"/><Relationship Id="rId5" Type="http://schemas.openxmlformats.org/officeDocument/2006/relationships/image" Target="../media/image64.wmf"/><Relationship Id="rId10" Type="http://schemas.openxmlformats.org/officeDocument/2006/relationships/oleObject" Target="../embeddings/oleObject67.bin"/><Relationship Id="rId4" Type="http://schemas.openxmlformats.org/officeDocument/2006/relationships/oleObject" Target="../embeddings/oleObject64.bin"/><Relationship Id="rId9" Type="http://schemas.openxmlformats.org/officeDocument/2006/relationships/image" Target="../media/image66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0.wmf"/><Relationship Id="rId3" Type="http://schemas.openxmlformats.org/officeDocument/2006/relationships/oleObject" Target="../embeddings/oleObject68.bin"/><Relationship Id="rId7" Type="http://schemas.openxmlformats.org/officeDocument/2006/relationships/oleObject" Target="../embeddings/oleObject70.bin"/><Relationship Id="rId12" Type="http://schemas.openxmlformats.org/officeDocument/2006/relationships/image" Target="../media/image7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69.wmf"/><Relationship Id="rId11" Type="http://schemas.openxmlformats.org/officeDocument/2006/relationships/oleObject" Target="../embeddings/oleObject72.bin"/><Relationship Id="rId5" Type="http://schemas.openxmlformats.org/officeDocument/2006/relationships/oleObject" Target="../embeddings/oleObject69.bin"/><Relationship Id="rId10" Type="http://schemas.openxmlformats.org/officeDocument/2006/relationships/image" Target="../media/image71.wmf"/><Relationship Id="rId4" Type="http://schemas.openxmlformats.org/officeDocument/2006/relationships/image" Target="../media/image68.wmf"/><Relationship Id="rId9" Type="http://schemas.openxmlformats.org/officeDocument/2006/relationships/oleObject" Target="../embeddings/oleObject71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5.wmf"/><Relationship Id="rId13" Type="http://schemas.openxmlformats.org/officeDocument/2006/relationships/oleObject" Target="../embeddings/oleObject78.bin"/><Relationship Id="rId3" Type="http://schemas.openxmlformats.org/officeDocument/2006/relationships/oleObject" Target="../embeddings/oleObject73.bin"/><Relationship Id="rId7" Type="http://schemas.openxmlformats.org/officeDocument/2006/relationships/oleObject" Target="../embeddings/oleObject75.bin"/><Relationship Id="rId12" Type="http://schemas.openxmlformats.org/officeDocument/2006/relationships/image" Target="../media/image7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74.wmf"/><Relationship Id="rId11" Type="http://schemas.openxmlformats.org/officeDocument/2006/relationships/oleObject" Target="../embeddings/oleObject77.bin"/><Relationship Id="rId5" Type="http://schemas.openxmlformats.org/officeDocument/2006/relationships/oleObject" Target="../embeddings/oleObject74.bin"/><Relationship Id="rId10" Type="http://schemas.openxmlformats.org/officeDocument/2006/relationships/image" Target="../media/image76.wmf"/><Relationship Id="rId4" Type="http://schemas.openxmlformats.org/officeDocument/2006/relationships/image" Target="../media/image73.wmf"/><Relationship Id="rId9" Type="http://schemas.openxmlformats.org/officeDocument/2006/relationships/oleObject" Target="../embeddings/oleObject76.bin"/><Relationship Id="rId14" Type="http://schemas.openxmlformats.org/officeDocument/2006/relationships/image" Target="../media/image78.wm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6.wmf"/><Relationship Id="rId4" Type="http://schemas.openxmlformats.org/officeDocument/2006/relationships/image" Target="../media/image3.wmf"/><Relationship Id="rId9" Type="http://schemas.openxmlformats.org/officeDocument/2006/relationships/oleObject" Target="../embeddings/oleObject4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12" Type="http://schemas.openxmlformats.org/officeDocument/2006/relationships/image" Target="../media/image11.e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wmf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6.bin"/><Relationship Id="rId10" Type="http://schemas.openxmlformats.org/officeDocument/2006/relationships/image" Target="../media/image10.e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8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13" Type="http://schemas.openxmlformats.org/officeDocument/2006/relationships/image" Target="../media/image16.e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12" Type="http://schemas.openxmlformats.org/officeDocument/2006/relationships/oleObject" Target="../embeddings/oleObject15.bin"/><Relationship Id="rId17" Type="http://schemas.openxmlformats.org/officeDocument/2006/relationships/image" Target="../media/image18.e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7.bin"/><Relationship Id="rId1" Type="http://schemas.openxmlformats.org/officeDocument/2006/relationships/vmlDrawing" Target="../drawings/vmlDrawing3.vml"/><Relationship Id="rId6" Type="http://schemas.openxmlformats.org/officeDocument/2006/relationships/image" Target="../media/image13.emf"/><Relationship Id="rId11" Type="http://schemas.openxmlformats.org/officeDocument/2006/relationships/image" Target="../media/image15.emf"/><Relationship Id="rId5" Type="http://schemas.openxmlformats.org/officeDocument/2006/relationships/oleObject" Target="../embeddings/oleObject11.bin"/><Relationship Id="rId15" Type="http://schemas.openxmlformats.org/officeDocument/2006/relationships/image" Target="../media/image17.emf"/><Relationship Id="rId10" Type="http://schemas.openxmlformats.org/officeDocument/2006/relationships/oleObject" Target="../embeddings/oleObject14.bin"/><Relationship Id="rId4" Type="http://schemas.openxmlformats.org/officeDocument/2006/relationships/image" Target="../media/image12.emf"/><Relationship Id="rId9" Type="http://schemas.openxmlformats.org/officeDocument/2006/relationships/oleObject" Target="../embeddings/oleObject13.bin"/><Relationship Id="rId14" Type="http://schemas.openxmlformats.org/officeDocument/2006/relationships/oleObject" Target="../embeddings/oleObject16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13" Type="http://schemas.openxmlformats.org/officeDocument/2006/relationships/oleObject" Target="../embeddings/oleObject23.bin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0.bin"/><Relationship Id="rId12" Type="http://schemas.openxmlformats.org/officeDocument/2006/relationships/image" Target="../media/image2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0.wmf"/><Relationship Id="rId11" Type="http://schemas.openxmlformats.org/officeDocument/2006/relationships/oleObject" Target="../embeddings/oleObject22.bin"/><Relationship Id="rId5" Type="http://schemas.openxmlformats.org/officeDocument/2006/relationships/oleObject" Target="../embeddings/oleObject19.bin"/><Relationship Id="rId10" Type="http://schemas.openxmlformats.org/officeDocument/2006/relationships/image" Target="../media/image22.wmf"/><Relationship Id="rId4" Type="http://schemas.openxmlformats.org/officeDocument/2006/relationships/image" Target="../media/image19.wmf"/><Relationship Id="rId9" Type="http://schemas.openxmlformats.org/officeDocument/2006/relationships/oleObject" Target="../embeddings/oleObject21.bin"/><Relationship Id="rId14" Type="http://schemas.openxmlformats.org/officeDocument/2006/relationships/image" Target="../media/image24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25.bin"/><Relationship Id="rId4" Type="http://schemas.openxmlformats.org/officeDocument/2006/relationships/image" Target="../media/image25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2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27.bin"/><Relationship Id="rId4" Type="http://schemas.openxmlformats.org/officeDocument/2006/relationships/image" Target="../media/image27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oleObject" Target="../embeddings/oleObject29.bin"/><Relationship Id="rId7" Type="http://schemas.openxmlformats.org/officeDocument/2006/relationships/oleObject" Target="../embeddings/oleObject3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1.wmf"/><Relationship Id="rId5" Type="http://schemas.openxmlformats.org/officeDocument/2006/relationships/oleObject" Target="../embeddings/oleObject30.bin"/><Relationship Id="rId10" Type="http://schemas.openxmlformats.org/officeDocument/2006/relationships/image" Target="../media/image33.emf"/><Relationship Id="rId4" Type="http://schemas.openxmlformats.org/officeDocument/2006/relationships/image" Target="../media/image30.emf"/><Relationship Id="rId9" Type="http://schemas.openxmlformats.org/officeDocument/2006/relationships/oleObject" Target="../embeddings/oleObject32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3" Type="http://schemas.openxmlformats.org/officeDocument/2006/relationships/oleObject" Target="../embeddings/oleObject33.bin"/><Relationship Id="rId7" Type="http://schemas.openxmlformats.org/officeDocument/2006/relationships/oleObject" Target="../embeddings/oleObject35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5.emf"/><Relationship Id="rId5" Type="http://schemas.openxmlformats.org/officeDocument/2006/relationships/oleObject" Target="../embeddings/oleObject34.bin"/><Relationship Id="rId10" Type="http://schemas.openxmlformats.org/officeDocument/2006/relationships/image" Target="../media/image37.emf"/><Relationship Id="rId4" Type="http://schemas.openxmlformats.org/officeDocument/2006/relationships/image" Target="../media/image34.wmf"/><Relationship Id="rId9" Type="http://schemas.openxmlformats.org/officeDocument/2006/relationships/oleObject" Target="../embeddings/oleObject3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矩形 14"/>
          <p:cNvSpPr>
            <a:spLocks noChangeArrowheads="1"/>
          </p:cNvSpPr>
          <p:nvPr/>
        </p:nvSpPr>
        <p:spPr bwMode="auto">
          <a:xfrm>
            <a:off x="6531" y="840302"/>
            <a:ext cx="12192000" cy="6017698"/>
          </a:xfrm>
          <a:prstGeom prst="rect">
            <a:avLst/>
          </a:prstGeom>
          <a:noFill/>
          <a:ln>
            <a:noFill/>
          </a:ln>
          <a:effectLst>
            <a:reflection blurRad="6350" stA="50000" endA="300" endPos="55000" dir="5400000" sy="-100000" algn="bl" rotWithShape="0"/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endParaRPr lang="zh-CN" altLang="en-US" dirty="0" smtClean="0"/>
          </a:p>
        </p:txBody>
      </p:sp>
      <p:grpSp>
        <p:nvGrpSpPr>
          <p:cNvPr id="4099" name="组合 8"/>
          <p:cNvGrpSpPr/>
          <p:nvPr/>
        </p:nvGrpSpPr>
        <p:grpSpPr bwMode="auto">
          <a:xfrm>
            <a:off x="2454275" y="1368425"/>
            <a:ext cx="6921500" cy="1896469"/>
            <a:chOff x="1178398" y="1813278"/>
            <a:chExt cx="3548062" cy="1898417"/>
          </a:xfrm>
        </p:grpSpPr>
        <p:sp>
          <p:nvSpPr>
            <p:cNvPr id="25" name="矩形 24"/>
            <p:cNvSpPr>
              <a:spLocks noChangeArrowheads="1"/>
            </p:cNvSpPr>
            <p:nvPr/>
          </p:nvSpPr>
          <p:spPr bwMode="auto">
            <a:xfrm>
              <a:off x="1704097" y="1813278"/>
              <a:ext cx="2496664" cy="553018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>
                <a:lnSpc>
                  <a:spcPct val="150000"/>
                </a:lnSpc>
                <a:defRPr/>
              </a:pPr>
              <a:r>
                <a:rPr lang="zh-CN" altLang="en-US" sz="20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第</a:t>
              </a:r>
              <a:r>
                <a:rPr lang="en-US" altLang="zh-CN" sz="20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3</a:t>
              </a:r>
              <a:r>
                <a:rPr lang="zh-CN" altLang="en-US" sz="20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单元 </a:t>
              </a:r>
              <a:r>
                <a:rPr lang="en-US" altLang="zh-CN" sz="20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· </a:t>
              </a:r>
              <a:r>
                <a:rPr lang="zh-CN" altLang="en-US" sz="20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分式</a:t>
              </a:r>
            </a:p>
          </p:txBody>
        </p:sp>
        <p:sp>
          <p:nvSpPr>
            <p:cNvPr id="26" name="TextBox 2"/>
            <p:cNvSpPr txBox="1">
              <a:spLocks noChangeArrowheads="1"/>
            </p:cNvSpPr>
            <p:nvPr/>
          </p:nvSpPr>
          <p:spPr bwMode="auto">
            <a:xfrm>
              <a:off x="1178398" y="2787416"/>
              <a:ext cx="3548062" cy="924279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>
                <a:defRPr/>
              </a:pPr>
              <a:r>
                <a:rPr lang="en-US" altLang="zh-CN" sz="5400" b="1" spc="3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3.2 </a:t>
              </a:r>
              <a:r>
                <a:rPr lang="zh-CN" altLang="en-US" sz="5400" b="1" spc="3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分式的约分</a:t>
              </a:r>
            </a:p>
          </p:txBody>
        </p:sp>
      </p:grpSp>
      <p:sp>
        <p:nvSpPr>
          <p:cNvPr id="6" name="矩形 5"/>
          <p:cNvSpPr/>
          <p:nvPr/>
        </p:nvSpPr>
        <p:spPr>
          <a:xfrm>
            <a:off x="6531" y="5678145"/>
            <a:ext cx="12192000" cy="56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337" name="对象 122881"/>
          <p:cNvGraphicFramePr/>
          <p:nvPr/>
        </p:nvGraphicFramePr>
        <p:xfrm>
          <a:off x="3983038" y="2247900"/>
          <a:ext cx="3071812" cy="1446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90" r:id="rId3" imgW="711200" imgH="444500" progId="Equation.3">
                  <p:embed/>
                </p:oleObj>
              </mc:Choice>
              <mc:Fallback>
                <p:oleObj r:id="rId3" imgW="711200" imgH="444500" progId="Equation.3">
                  <p:embed/>
                  <p:pic>
                    <p:nvPicPr>
                      <p:cNvPr id="0" name="对象 122881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83038" y="2247900"/>
                        <a:ext cx="3071812" cy="1446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38" name="内容占位符 122888" descr="21世纪教育网 -- 中国最大型、最专业的中小学教育资源门户网站"/>
          <p:cNvGraphicFramePr>
            <a:graphicFrameLocks noGrp="1"/>
          </p:cNvGraphicFramePr>
          <p:nvPr>
            <p:ph sz="half" idx="2"/>
          </p:nvPr>
        </p:nvGraphicFramePr>
        <p:xfrm>
          <a:off x="1104900" y="2281238"/>
          <a:ext cx="3014663" cy="1412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91" r:id="rId5" imgW="711200" imgH="444500" progId="Equation.3">
                  <p:embed/>
                </p:oleObj>
              </mc:Choice>
              <mc:Fallback>
                <p:oleObj r:id="rId5" imgW="711200" imgH="444500" progId="Equation.3">
                  <p:embed/>
                  <p:pic>
                    <p:nvPicPr>
                      <p:cNvPr id="0" name="内容占位符 122888" descr="21世纪教育网 -- 中国最大型、最专业的中小学教育资源门户网站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4900" y="2281238"/>
                        <a:ext cx="3014663" cy="1412875"/>
                      </a:xfrm>
                      <a:prstGeom prst="rect">
                        <a:avLst/>
                      </a:prstGeom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892" name="椭圆 122891"/>
          <p:cNvSpPr>
            <a:spLocks noChangeArrowheads="1"/>
          </p:cNvSpPr>
          <p:nvPr/>
        </p:nvSpPr>
        <p:spPr bwMode="auto">
          <a:xfrm>
            <a:off x="4656138" y="2254250"/>
            <a:ext cx="1536700" cy="647700"/>
          </a:xfrm>
          <a:prstGeom prst="ellipse">
            <a:avLst/>
          </a:prstGeom>
          <a:solidFill>
            <a:schemeClr val="accent1">
              <a:alpha val="0"/>
            </a:schemeClr>
          </a:solidFill>
          <a:ln w="28575">
            <a:solidFill>
              <a:srgbClr val="0000FF"/>
            </a:solidFill>
            <a:round/>
          </a:ln>
        </p:spPr>
        <p:txBody>
          <a:bodyPr/>
          <a:lstStyle/>
          <a:p>
            <a:pPr eaLnBrk="0" hangingPunct="0"/>
            <a:endParaRPr lang="zh-CN" altLang="en-US"/>
          </a:p>
        </p:txBody>
      </p:sp>
      <p:sp>
        <p:nvSpPr>
          <p:cNvPr id="122893" name="椭圆 122892"/>
          <p:cNvSpPr>
            <a:spLocks noChangeArrowheads="1"/>
          </p:cNvSpPr>
          <p:nvPr/>
        </p:nvSpPr>
        <p:spPr bwMode="auto">
          <a:xfrm>
            <a:off x="4560888" y="3025775"/>
            <a:ext cx="1536700" cy="647700"/>
          </a:xfrm>
          <a:prstGeom prst="ellipse">
            <a:avLst/>
          </a:prstGeom>
          <a:solidFill>
            <a:schemeClr val="accent1">
              <a:alpha val="0"/>
            </a:schemeClr>
          </a:solidFill>
          <a:ln w="28575">
            <a:solidFill>
              <a:srgbClr val="0000FF"/>
            </a:solidFill>
            <a:round/>
          </a:ln>
        </p:spPr>
        <p:txBody>
          <a:bodyPr/>
          <a:lstStyle/>
          <a:p>
            <a:pPr eaLnBrk="0" hangingPunct="0"/>
            <a:endParaRPr lang="zh-CN" altLang="en-US"/>
          </a:p>
        </p:txBody>
      </p:sp>
      <p:graphicFrame>
        <p:nvGraphicFramePr>
          <p:cNvPr id="14341" name="对象 122893"/>
          <p:cNvGraphicFramePr/>
          <p:nvPr/>
        </p:nvGraphicFramePr>
        <p:xfrm>
          <a:off x="7010400" y="2306638"/>
          <a:ext cx="1481138" cy="1281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92" r:id="rId7" imgW="342900" imgH="393700" progId="Equation.3">
                  <p:embed/>
                </p:oleObj>
              </mc:Choice>
              <mc:Fallback>
                <p:oleObj r:id="rId7" imgW="342900" imgH="393700" progId="Equation.3">
                  <p:embed/>
                  <p:pic>
                    <p:nvPicPr>
                      <p:cNvPr id="0" name="对象 122893"/>
                      <p:cNvPicPr>
                        <a:picLocks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0" y="2306638"/>
                        <a:ext cx="1481138" cy="1281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2" name="对象 122895" descr="21世纪教育网 -- 中国最大型、最专业的中小学教育资源门户网站"/>
          <p:cNvGraphicFramePr/>
          <p:nvPr/>
        </p:nvGraphicFramePr>
        <p:xfrm>
          <a:off x="1009650" y="3838575"/>
          <a:ext cx="2973388" cy="1257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93" r:id="rId9" imgW="698500" imgH="393700" progId="Equation.3">
                  <p:embed/>
                </p:oleObj>
              </mc:Choice>
              <mc:Fallback>
                <p:oleObj r:id="rId9" imgW="698500" imgH="393700" progId="Equation.3">
                  <p:embed/>
                  <p:pic>
                    <p:nvPicPr>
                      <p:cNvPr id="0" name="对象 122895" descr="21世纪教育网 -- 中国最大型、最专业的中小学教育资源门户网站"/>
                      <p:cNvPicPr>
                        <a:picLocks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9650" y="3838575"/>
                        <a:ext cx="2973388" cy="1257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3" name="对象 122896" descr="21世纪教育网 -- 中国最大型、最专业的中小学教育资源门户网站"/>
          <p:cNvGraphicFramePr/>
          <p:nvPr/>
        </p:nvGraphicFramePr>
        <p:xfrm>
          <a:off x="3967163" y="3838575"/>
          <a:ext cx="3089275" cy="1298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94" r:id="rId11" imgW="749935" imgH="419100" progId="Equation.3">
                  <p:embed/>
                </p:oleObj>
              </mc:Choice>
              <mc:Fallback>
                <p:oleObj r:id="rId11" imgW="749935" imgH="419100" progId="Equation.3">
                  <p:embed/>
                  <p:pic>
                    <p:nvPicPr>
                      <p:cNvPr id="0" name="对象 122896" descr="21世纪教育网 -- 中国最大型、最专业的中小学教育资源门户网站"/>
                      <p:cNvPicPr>
                        <a:picLocks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7163" y="3838575"/>
                        <a:ext cx="3089275" cy="1298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4" name="对象 122897" descr="21世纪教育网 -- 中国最大型、最专业的中小学教育资源门户网站"/>
          <p:cNvGraphicFramePr/>
          <p:nvPr/>
        </p:nvGraphicFramePr>
        <p:xfrm>
          <a:off x="7010400" y="3798888"/>
          <a:ext cx="2063750" cy="1263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95" r:id="rId13" imgW="482600" imgH="393700" progId="Equation.3">
                  <p:embed/>
                </p:oleObj>
              </mc:Choice>
              <mc:Fallback>
                <p:oleObj r:id="rId13" imgW="482600" imgH="393700" progId="Equation.3">
                  <p:embed/>
                  <p:pic>
                    <p:nvPicPr>
                      <p:cNvPr id="0" name="对象 122897" descr="21世纪教育网 -- 中国最大型、最专业的中小学教育资源门户网站"/>
                      <p:cNvPicPr>
                        <a:picLocks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0" y="3798888"/>
                        <a:ext cx="2063750" cy="1263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899" name="椭圆 122898"/>
          <p:cNvSpPr>
            <a:spLocks noChangeArrowheads="1"/>
          </p:cNvSpPr>
          <p:nvPr/>
        </p:nvSpPr>
        <p:spPr bwMode="auto">
          <a:xfrm>
            <a:off x="5519738" y="3865563"/>
            <a:ext cx="481012" cy="647700"/>
          </a:xfrm>
          <a:prstGeom prst="ellipse">
            <a:avLst/>
          </a:prstGeom>
          <a:solidFill>
            <a:schemeClr val="accent1">
              <a:alpha val="0"/>
            </a:schemeClr>
          </a:solidFill>
          <a:ln w="28575">
            <a:solidFill>
              <a:srgbClr val="33CCFF"/>
            </a:solidFill>
            <a:round/>
          </a:ln>
        </p:spPr>
        <p:txBody>
          <a:bodyPr/>
          <a:lstStyle/>
          <a:p>
            <a:pPr eaLnBrk="0" hangingPunct="0"/>
            <a:endParaRPr lang="zh-CN" altLang="en-US"/>
          </a:p>
        </p:txBody>
      </p:sp>
      <p:sp>
        <p:nvSpPr>
          <p:cNvPr id="122900" name="椭圆 122899"/>
          <p:cNvSpPr>
            <a:spLocks noChangeArrowheads="1"/>
          </p:cNvSpPr>
          <p:nvPr/>
        </p:nvSpPr>
        <p:spPr bwMode="auto">
          <a:xfrm>
            <a:off x="4560888" y="4487863"/>
            <a:ext cx="481012" cy="647700"/>
          </a:xfrm>
          <a:prstGeom prst="ellipse">
            <a:avLst/>
          </a:prstGeom>
          <a:solidFill>
            <a:schemeClr val="accent1">
              <a:alpha val="0"/>
            </a:schemeClr>
          </a:solidFill>
          <a:ln w="28575">
            <a:solidFill>
              <a:srgbClr val="33CCFF"/>
            </a:solidFill>
            <a:round/>
          </a:ln>
        </p:spPr>
        <p:txBody>
          <a:bodyPr/>
          <a:lstStyle/>
          <a:p>
            <a:pPr eaLnBrk="0" hangingPunct="0"/>
            <a:endParaRPr lang="zh-CN" altLang="en-US"/>
          </a:p>
        </p:txBody>
      </p:sp>
      <p:sp>
        <p:nvSpPr>
          <p:cNvPr id="122901" name="文本框 122900"/>
          <p:cNvSpPr txBox="1"/>
          <p:nvPr/>
        </p:nvSpPr>
        <p:spPr>
          <a:xfrm>
            <a:off x="431800" y="5195888"/>
            <a:ext cx="11283950" cy="1066800"/>
          </a:xfrm>
          <a:prstGeom prst="rect">
            <a:avLst/>
          </a:prstGeom>
          <a:noFill/>
          <a:ln w="9525">
            <a:noFill/>
            <a:miter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Clr>
                <a:srgbClr val="000000"/>
              </a:buClr>
              <a:buFontTx/>
              <a:buNone/>
              <a:defRPr/>
            </a:pPr>
            <a:r>
              <a:rPr lang="en-US" altLang="zh-CN" sz="3200" b="1" noProof="1">
                <a:effectLst>
                  <a:outerShdw blurRad="38100" dist="38100" dir="2700000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ea"/>
              </a:rPr>
              <a:t>    </a:t>
            </a:r>
            <a:r>
              <a:rPr lang="zh-CN" altLang="en-US" sz="3200" b="1" noProof="1">
                <a:effectLst>
                  <a:outerShdw blurRad="38100" dist="38100" dir="2700000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ea"/>
              </a:rPr>
              <a:t>把一个分式的分子和分母的</a:t>
            </a:r>
            <a:r>
              <a:rPr lang="zh-CN" altLang="en-US" sz="3200" b="1" noProof="1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ea"/>
              </a:rPr>
              <a:t>公因式</a:t>
            </a:r>
            <a:r>
              <a:rPr lang="zh-CN" altLang="en-US" sz="3200" b="1" noProof="1">
                <a:effectLst>
                  <a:outerShdw blurRad="38100" dist="38100" dir="2700000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ea"/>
              </a:rPr>
              <a:t>约去</a:t>
            </a:r>
            <a:r>
              <a:rPr lang="en-US" altLang="zh-CN" sz="3200" b="1" noProof="1">
                <a:effectLst>
                  <a:outerShdw blurRad="38100" dist="38100" dir="2700000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ea"/>
              </a:rPr>
              <a:t>,</a:t>
            </a:r>
            <a:r>
              <a:rPr lang="zh-CN" altLang="en-US" sz="3200" b="1" noProof="1">
                <a:solidFill>
                  <a:srgbClr val="00CC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ea"/>
              </a:rPr>
              <a:t>不改变分式的值</a:t>
            </a:r>
            <a:r>
              <a:rPr lang="zh-CN" altLang="en-US" sz="3200" b="1" noProof="1">
                <a:effectLst>
                  <a:outerShdw blurRad="38100" dist="38100" dir="2700000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ea"/>
              </a:rPr>
              <a:t>，这种变形叫做分式的</a:t>
            </a:r>
            <a:r>
              <a:rPr lang="zh-CN" altLang="en-US" sz="3200" b="1" noProof="1">
                <a:solidFill>
                  <a:srgbClr val="0000FF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ea"/>
              </a:rPr>
              <a:t>约分</a:t>
            </a:r>
            <a:r>
              <a:rPr lang="en-US" altLang="zh-CN" sz="3200" b="1" noProof="1">
                <a:effectLst>
                  <a:outerShdw blurRad="38100" dist="38100" dir="2700000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ea"/>
              </a:rPr>
              <a:t>.</a:t>
            </a:r>
            <a:endParaRPr lang="en-US" altLang="zh-CN" sz="3200" b="1" noProof="1">
              <a:effectLst>
                <a:outerShdw blurRad="38100" dist="38100" dir="2700000">
                  <a:srgbClr val="C0C0C0"/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14348" name="文本框 122901"/>
          <p:cNvSpPr txBox="1">
            <a:spLocks noChangeArrowheads="1"/>
          </p:cNvSpPr>
          <p:nvPr/>
        </p:nvSpPr>
        <p:spPr bwMode="auto">
          <a:xfrm>
            <a:off x="431800" y="800100"/>
            <a:ext cx="3649663" cy="650875"/>
          </a:xfrm>
          <a:prstGeom prst="rect">
            <a:avLst/>
          </a:prstGeom>
          <a:gradFill rotWithShape="1">
            <a:gsLst>
              <a:gs pos="0">
                <a:srgbClr val="FF9900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</a:ln>
          <a:effectLst>
            <a:outerShdw dist="53882" dir="2700000" algn="ctr" rotWithShape="0">
              <a:srgbClr val="4D4D4D"/>
            </a:outerShdw>
          </a:effec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600" b="1" dirty="0">
                <a:solidFill>
                  <a:srgbClr val="00FF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三、新课：</a:t>
            </a:r>
            <a:endParaRPr lang="zh-CN" altLang="en-US" sz="3600" b="1" dirty="0">
              <a:solidFill>
                <a:srgbClr val="00FF00"/>
              </a:solidFill>
              <a:ea typeface="方正大标宋简体" pitchFamily="2" charset="-122"/>
            </a:endParaRPr>
          </a:p>
        </p:txBody>
      </p:sp>
      <p:sp>
        <p:nvSpPr>
          <p:cNvPr id="122905" name="文本框 122904"/>
          <p:cNvSpPr txBox="1"/>
          <p:nvPr/>
        </p:nvSpPr>
        <p:spPr>
          <a:xfrm>
            <a:off x="6000750" y="657225"/>
            <a:ext cx="5424488" cy="1076325"/>
          </a:xfrm>
          <a:prstGeom prst="rect">
            <a:avLst/>
          </a:prstGeom>
          <a:noFill/>
          <a:ln w="28575" cap="flat" cmpd="sng">
            <a:solidFill>
              <a:srgbClr val="339966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Tx/>
              <a:buNone/>
              <a:defRPr/>
            </a:pPr>
            <a:r>
              <a:rPr lang="en-US" altLang="zh-CN" sz="3200" b="1" noProof="1">
                <a:effectLst>
                  <a:outerShdw blurRad="38100" dist="38100" dir="2700000">
                    <a:srgbClr val="00000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ea"/>
              </a:rPr>
              <a:t>   </a:t>
            </a:r>
            <a:r>
              <a:rPr lang="zh-CN" altLang="en-US" sz="3200" b="1" noProof="1">
                <a:effectLst>
                  <a:outerShdw blurRad="38100" dist="38100" dir="2700000">
                    <a:srgbClr val="00000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ea"/>
              </a:rPr>
              <a:t>分子和分母没有公因式的分式称为最简分式</a:t>
            </a:r>
            <a:endParaRPr lang="zh-CN" altLang="en-US" sz="3200" b="1" noProof="1">
              <a:effectLst>
                <a:outerShdw blurRad="38100" dist="38100" dir="2700000">
                  <a:srgbClr val="000000"/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122906" name="任意多边形 122905"/>
          <p:cNvSpPr>
            <a:spLocks noChangeArrowheads="1"/>
          </p:cNvSpPr>
          <p:nvPr/>
        </p:nvSpPr>
        <p:spPr bwMode="auto">
          <a:xfrm>
            <a:off x="8977313" y="2097088"/>
            <a:ext cx="574675" cy="936625"/>
          </a:xfrm>
          <a:custGeom>
            <a:avLst/>
            <a:gdLst>
              <a:gd name="T0" fmla="*/ 0 w 454"/>
              <a:gd name="T1" fmla="*/ 590 h 590"/>
              <a:gd name="T2" fmla="*/ 272 w 454"/>
              <a:gd name="T3" fmla="*/ 408 h 590"/>
              <a:gd name="T4" fmla="*/ 454 w 454"/>
              <a:gd name="T5" fmla="*/ 0 h 5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54" h="590">
                <a:moveTo>
                  <a:pt x="0" y="590"/>
                </a:moveTo>
                <a:cubicBezTo>
                  <a:pt x="98" y="548"/>
                  <a:pt x="196" y="506"/>
                  <a:pt x="272" y="408"/>
                </a:cubicBezTo>
                <a:cubicBezTo>
                  <a:pt x="348" y="310"/>
                  <a:pt x="401" y="155"/>
                  <a:pt x="454" y="0"/>
                </a:cubicBezTo>
              </a:path>
            </a:pathLst>
          </a:custGeom>
          <a:noFill/>
          <a:ln w="38100">
            <a:solidFill>
              <a:srgbClr val="FF33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zh-CN" altLang="en-US"/>
          </a:p>
        </p:txBody>
      </p:sp>
      <p:sp>
        <p:nvSpPr>
          <p:cNvPr id="122907" name="任意多边形 122906"/>
          <p:cNvSpPr>
            <a:spLocks noChangeArrowheads="1"/>
          </p:cNvSpPr>
          <p:nvPr/>
        </p:nvSpPr>
        <p:spPr bwMode="auto">
          <a:xfrm>
            <a:off x="8977313" y="2097088"/>
            <a:ext cx="863600" cy="2376487"/>
          </a:xfrm>
          <a:custGeom>
            <a:avLst/>
            <a:gdLst>
              <a:gd name="T0" fmla="*/ 0 w 636"/>
              <a:gd name="T1" fmla="*/ 1406 h 1406"/>
              <a:gd name="T2" fmla="*/ 545 w 636"/>
              <a:gd name="T3" fmla="*/ 1134 h 1406"/>
              <a:gd name="T4" fmla="*/ 545 w 636"/>
              <a:gd name="T5" fmla="*/ 0 h 14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36" h="1406">
                <a:moveTo>
                  <a:pt x="0" y="1406"/>
                </a:moveTo>
                <a:cubicBezTo>
                  <a:pt x="227" y="1387"/>
                  <a:pt x="454" y="1368"/>
                  <a:pt x="545" y="1134"/>
                </a:cubicBezTo>
                <a:cubicBezTo>
                  <a:pt x="636" y="900"/>
                  <a:pt x="590" y="450"/>
                  <a:pt x="545" y="0"/>
                </a:cubicBezTo>
              </a:path>
            </a:pathLst>
          </a:custGeom>
          <a:noFill/>
          <a:ln w="38100">
            <a:solidFill>
              <a:srgbClr val="FF33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zh-CN" altLang="en-US"/>
          </a:p>
        </p:txBody>
      </p:sp>
      <p:grpSp>
        <p:nvGrpSpPr>
          <p:cNvPr id="2" name="组合 122909"/>
          <p:cNvGrpSpPr/>
          <p:nvPr/>
        </p:nvGrpSpPr>
        <p:grpSpPr bwMode="auto">
          <a:xfrm>
            <a:off x="7440613" y="2459038"/>
            <a:ext cx="1536700" cy="1079500"/>
            <a:chOff x="1519" y="1480"/>
            <a:chExt cx="817" cy="816"/>
          </a:xfrm>
        </p:grpSpPr>
        <p:grpSp>
          <p:nvGrpSpPr>
            <p:cNvPr id="14353" name="组合 122910"/>
            <p:cNvGrpSpPr/>
            <p:nvPr/>
          </p:nvGrpSpPr>
          <p:grpSpPr bwMode="auto">
            <a:xfrm>
              <a:off x="1519" y="1480"/>
              <a:ext cx="816" cy="816"/>
              <a:chOff x="1837" y="1480"/>
              <a:chExt cx="816" cy="816"/>
            </a:xfrm>
          </p:grpSpPr>
          <p:sp>
            <p:nvSpPr>
              <p:cNvPr id="14354" name="直接连接符 122911"/>
              <p:cNvSpPr>
                <a:spLocks noChangeShapeType="1"/>
              </p:cNvSpPr>
              <p:nvPr/>
            </p:nvSpPr>
            <p:spPr bwMode="auto">
              <a:xfrm>
                <a:off x="1837" y="1480"/>
                <a:ext cx="0" cy="81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prstDash val="dash"/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4355" name="直接连接符 122912"/>
              <p:cNvSpPr>
                <a:spLocks noChangeShapeType="1"/>
              </p:cNvSpPr>
              <p:nvPr/>
            </p:nvSpPr>
            <p:spPr bwMode="auto">
              <a:xfrm>
                <a:off x="1837" y="1480"/>
                <a:ext cx="816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prstDash val="dash"/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4356" name="直接连接符 122913"/>
              <p:cNvSpPr>
                <a:spLocks noChangeShapeType="1"/>
              </p:cNvSpPr>
              <p:nvPr/>
            </p:nvSpPr>
            <p:spPr bwMode="auto">
              <a:xfrm>
                <a:off x="2653" y="1480"/>
                <a:ext cx="0" cy="81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prstDash val="dash"/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14357" name="直接连接符 122914"/>
            <p:cNvSpPr>
              <a:spLocks noChangeShapeType="1"/>
            </p:cNvSpPr>
            <p:nvPr/>
          </p:nvSpPr>
          <p:spPr bwMode="auto">
            <a:xfrm>
              <a:off x="1520" y="2296"/>
              <a:ext cx="816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4" name="组合 122915"/>
          <p:cNvGrpSpPr/>
          <p:nvPr/>
        </p:nvGrpSpPr>
        <p:grpSpPr bwMode="auto">
          <a:xfrm>
            <a:off x="7440613" y="3970338"/>
            <a:ext cx="1536700" cy="1079500"/>
            <a:chOff x="1519" y="1480"/>
            <a:chExt cx="817" cy="816"/>
          </a:xfrm>
        </p:grpSpPr>
        <p:grpSp>
          <p:nvGrpSpPr>
            <p:cNvPr id="14359" name="组合 122916"/>
            <p:cNvGrpSpPr/>
            <p:nvPr/>
          </p:nvGrpSpPr>
          <p:grpSpPr bwMode="auto">
            <a:xfrm>
              <a:off x="1519" y="1480"/>
              <a:ext cx="816" cy="816"/>
              <a:chOff x="1837" y="1480"/>
              <a:chExt cx="816" cy="816"/>
            </a:xfrm>
          </p:grpSpPr>
          <p:sp>
            <p:nvSpPr>
              <p:cNvPr id="14360" name="直接连接符 122917"/>
              <p:cNvSpPr>
                <a:spLocks noChangeShapeType="1"/>
              </p:cNvSpPr>
              <p:nvPr/>
            </p:nvSpPr>
            <p:spPr bwMode="auto">
              <a:xfrm>
                <a:off x="1837" y="1480"/>
                <a:ext cx="0" cy="81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prstDash val="dash"/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4361" name="直接连接符 122918"/>
              <p:cNvSpPr>
                <a:spLocks noChangeShapeType="1"/>
              </p:cNvSpPr>
              <p:nvPr/>
            </p:nvSpPr>
            <p:spPr bwMode="auto">
              <a:xfrm>
                <a:off x="1837" y="1480"/>
                <a:ext cx="816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prstDash val="dash"/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4362" name="直接连接符 122919"/>
              <p:cNvSpPr>
                <a:spLocks noChangeShapeType="1"/>
              </p:cNvSpPr>
              <p:nvPr/>
            </p:nvSpPr>
            <p:spPr bwMode="auto">
              <a:xfrm>
                <a:off x="2653" y="1480"/>
                <a:ext cx="0" cy="81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prstDash val="dash"/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14363" name="直接连接符 122920"/>
            <p:cNvSpPr>
              <a:spLocks noChangeShapeType="1"/>
            </p:cNvSpPr>
            <p:nvPr/>
          </p:nvSpPr>
          <p:spPr bwMode="auto">
            <a:xfrm>
              <a:off x="1520" y="2296"/>
              <a:ext cx="816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9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2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22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1000"/>
                                        <p:tgtEl>
                                          <p:spTgt spid="122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2000"/>
                                        <p:tgtEl>
                                          <p:spTgt spid="122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8" dur="500"/>
                                        <p:tgtEl>
                                          <p:spTgt spid="1228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1228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4" dur="500"/>
                                        <p:tgtEl>
                                          <p:spTgt spid="1228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7" dur="500"/>
                                        <p:tgtEl>
                                          <p:spTgt spid="1229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22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229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1229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1229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1" grpId="0" build="p"/>
      <p:bldP spid="12290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6478" name="对象 146477"/>
          <p:cNvGraphicFramePr/>
          <p:nvPr/>
        </p:nvGraphicFramePr>
        <p:xfrm>
          <a:off x="3887788" y="2116138"/>
          <a:ext cx="4703762" cy="1611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07" r:id="rId3" imgW="1117600" imgH="495300" progId="Equation.3">
                  <p:embed/>
                </p:oleObj>
              </mc:Choice>
              <mc:Fallback>
                <p:oleObj r:id="rId3" imgW="1117600" imgH="495300" progId="Equation.3">
                  <p:embed/>
                  <p:pic>
                    <p:nvPicPr>
                      <p:cNvPr id="0" name="对象 146477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7788" y="2116138"/>
                        <a:ext cx="4703762" cy="1611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6474" name="对象 146473"/>
          <p:cNvGraphicFramePr/>
          <p:nvPr/>
        </p:nvGraphicFramePr>
        <p:xfrm>
          <a:off x="6351588" y="2492375"/>
          <a:ext cx="512762" cy="487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08" r:id="rId5" imgW="152400" imgH="190500" progId="Equation.3">
                  <p:embed/>
                </p:oleObj>
              </mc:Choice>
              <mc:Fallback>
                <p:oleObj r:id="rId5" imgW="152400" imgH="190500" progId="Equation.3">
                  <p:embed/>
                  <p:pic>
                    <p:nvPicPr>
                      <p:cNvPr id="0" name="对象 146473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51588" y="2492375"/>
                        <a:ext cx="512762" cy="487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6462" name="对象 146461"/>
          <p:cNvGraphicFramePr/>
          <p:nvPr/>
        </p:nvGraphicFramePr>
        <p:xfrm>
          <a:off x="5259388" y="2360613"/>
          <a:ext cx="512762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09" r:id="rId7" imgW="152400" imgH="241300" progId="Equation.3">
                  <p:embed/>
                </p:oleObj>
              </mc:Choice>
              <mc:Fallback>
                <p:oleObj r:id="rId7" imgW="152400" imgH="241300" progId="Equation.3">
                  <p:embed/>
                  <p:pic>
                    <p:nvPicPr>
                      <p:cNvPr id="0" name="对象 146461"/>
                      <p:cNvPicPr>
                        <a:picLocks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9388" y="2360613"/>
                        <a:ext cx="512762" cy="619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6435" name="矩形 146434"/>
          <p:cNvSpPr>
            <a:spLocks noChangeArrowheads="1"/>
          </p:cNvSpPr>
          <p:nvPr/>
        </p:nvSpPr>
        <p:spPr bwMode="auto">
          <a:xfrm>
            <a:off x="1103313" y="1395413"/>
            <a:ext cx="93122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0" hangingPunct="0"/>
            <a:r>
              <a:rPr lang="zh-CN" altLang="en-US" sz="3200" b="1">
                <a:latin typeface="黑体" panose="02010609060101010101" pitchFamily="49" charset="-122"/>
                <a:ea typeface="黑体" panose="02010609060101010101" pitchFamily="49" charset="-122"/>
              </a:rPr>
              <a:t>问题：如何找分子分母的公因式？</a:t>
            </a:r>
          </a:p>
        </p:txBody>
      </p:sp>
      <p:graphicFrame>
        <p:nvGraphicFramePr>
          <p:cNvPr id="15365" name="内容占位符 146437" descr="21世纪教育网 -- 中国最大型、最专业的中小学教育资源门户网站"/>
          <p:cNvGraphicFramePr>
            <a:graphicFrameLocks noGrp="1"/>
          </p:cNvGraphicFramePr>
          <p:nvPr>
            <p:ph sz="half" idx="2"/>
          </p:nvPr>
        </p:nvGraphicFramePr>
        <p:xfrm>
          <a:off x="719138" y="2403475"/>
          <a:ext cx="3457575" cy="1276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10" r:id="rId9" imgW="850900" imgH="419100" progId="Equation.3">
                  <p:embed/>
                </p:oleObj>
              </mc:Choice>
              <mc:Fallback>
                <p:oleObj r:id="rId9" imgW="850900" imgH="419100" progId="Equation.3">
                  <p:embed/>
                  <p:pic>
                    <p:nvPicPr>
                      <p:cNvPr id="0" name="内容占位符 146437" descr="21世纪教育网 -- 中国最大型、最专业的中小学教育资源门户网站"/>
                      <p:cNvPicPr>
                        <a:picLocks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9138" y="2403475"/>
                        <a:ext cx="3457575" cy="1276350"/>
                      </a:xfrm>
                      <a:prstGeom prst="rect">
                        <a:avLst/>
                      </a:prstGeom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6446" name="椭圆 146445"/>
          <p:cNvSpPr>
            <a:spLocks noChangeArrowheads="1"/>
          </p:cNvSpPr>
          <p:nvPr/>
        </p:nvSpPr>
        <p:spPr bwMode="auto">
          <a:xfrm>
            <a:off x="5227638" y="2332038"/>
            <a:ext cx="482600" cy="647700"/>
          </a:xfrm>
          <a:prstGeom prst="ellipse">
            <a:avLst/>
          </a:prstGeom>
          <a:solidFill>
            <a:schemeClr val="accent1">
              <a:alpha val="0"/>
            </a:schemeClr>
          </a:solidFill>
          <a:ln w="28575">
            <a:solidFill>
              <a:srgbClr val="00CC00"/>
            </a:solidFill>
            <a:round/>
          </a:ln>
        </p:spPr>
        <p:txBody>
          <a:bodyPr/>
          <a:lstStyle/>
          <a:p>
            <a:pPr eaLnBrk="0" hangingPunct="0"/>
            <a:endParaRPr lang="zh-CN" altLang="en-US"/>
          </a:p>
        </p:txBody>
      </p:sp>
      <p:sp>
        <p:nvSpPr>
          <p:cNvPr id="146439" name="椭圆 146438"/>
          <p:cNvSpPr>
            <a:spLocks noChangeArrowheads="1"/>
          </p:cNvSpPr>
          <p:nvPr/>
        </p:nvSpPr>
        <p:spPr bwMode="auto">
          <a:xfrm>
            <a:off x="5710238" y="2403475"/>
            <a:ext cx="1154112" cy="647700"/>
          </a:xfrm>
          <a:prstGeom prst="ellipse">
            <a:avLst/>
          </a:prstGeom>
          <a:solidFill>
            <a:schemeClr val="accent1">
              <a:alpha val="0"/>
            </a:schemeClr>
          </a:solidFill>
          <a:ln w="28575">
            <a:solidFill>
              <a:srgbClr val="FF3300"/>
            </a:solidFill>
            <a:round/>
          </a:ln>
        </p:spPr>
        <p:txBody>
          <a:bodyPr/>
          <a:lstStyle/>
          <a:p>
            <a:pPr eaLnBrk="0" hangingPunct="0"/>
            <a:endParaRPr lang="zh-CN" altLang="en-US"/>
          </a:p>
        </p:txBody>
      </p:sp>
      <p:sp>
        <p:nvSpPr>
          <p:cNvPr id="146448" name="矩形 146447"/>
          <p:cNvSpPr>
            <a:spLocks noChangeArrowheads="1"/>
          </p:cNvSpPr>
          <p:nvPr/>
        </p:nvSpPr>
        <p:spPr bwMode="auto">
          <a:xfrm>
            <a:off x="1295400" y="4352925"/>
            <a:ext cx="3649663" cy="579438"/>
          </a:xfrm>
          <a:prstGeom prst="rect">
            <a:avLst/>
          </a:prstGeom>
          <a:solidFill>
            <a:srgbClr val="00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0" hangingPunct="0"/>
            <a:r>
              <a:rPr lang="zh-CN" altLang="en-US" sz="3200" b="1"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3200" b="1"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3200" b="1">
                <a:latin typeface="黑体" panose="02010609060101010101" pitchFamily="49" charset="-122"/>
                <a:ea typeface="黑体" panose="02010609060101010101" pitchFamily="49" charset="-122"/>
              </a:rPr>
              <a:t>）系数：</a:t>
            </a:r>
          </a:p>
        </p:txBody>
      </p:sp>
      <p:sp>
        <p:nvSpPr>
          <p:cNvPr id="146449" name="矩形 146448"/>
          <p:cNvSpPr>
            <a:spLocks noChangeArrowheads="1"/>
          </p:cNvSpPr>
          <p:nvPr/>
        </p:nvSpPr>
        <p:spPr bwMode="auto">
          <a:xfrm>
            <a:off x="5232400" y="4348163"/>
            <a:ext cx="3646488" cy="588962"/>
          </a:xfrm>
          <a:prstGeom prst="rect">
            <a:avLst/>
          </a:prstGeom>
          <a:noFill/>
          <a:ln w="9525">
            <a:solidFill>
              <a:srgbClr val="33CCFF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pPr eaLnBrk="0" hangingPunct="0"/>
            <a:r>
              <a:rPr lang="zh-CN" altLang="en-US" sz="3200" b="1">
                <a:latin typeface="黑体" panose="02010609060101010101" pitchFamily="49" charset="-122"/>
                <a:ea typeface="黑体" panose="02010609060101010101" pitchFamily="49" charset="-122"/>
              </a:rPr>
              <a:t>最大公约数</a:t>
            </a:r>
          </a:p>
        </p:txBody>
      </p:sp>
      <p:sp>
        <p:nvSpPr>
          <p:cNvPr id="146450" name="矩形 146449"/>
          <p:cNvSpPr>
            <a:spLocks noChangeArrowheads="1"/>
          </p:cNvSpPr>
          <p:nvPr/>
        </p:nvSpPr>
        <p:spPr bwMode="auto">
          <a:xfrm>
            <a:off x="1390650" y="5645150"/>
            <a:ext cx="3878263" cy="579438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0" hangingPunct="0"/>
            <a:r>
              <a:rPr lang="zh-CN" altLang="en-US" sz="3200" b="1"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3200" b="1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3200" b="1">
                <a:latin typeface="黑体" panose="02010609060101010101" pitchFamily="49" charset="-122"/>
                <a:ea typeface="黑体" panose="02010609060101010101" pitchFamily="49" charset="-122"/>
              </a:rPr>
              <a:t>）字母：</a:t>
            </a:r>
          </a:p>
        </p:txBody>
      </p:sp>
      <p:sp>
        <p:nvSpPr>
          <p:cNvPr id="146451" name="矩形 146450"/>
          <p:cNvSpPr>
            <a:spLocks noChangeArrowheads="1"/>
          </p:cNvSpPr>
          <p:nvPr/>
        </p:nvSpPr>
        <p:spPr bwMode="auto">
          <a:xfrm>
            <a:off x="5422900" y="5643563"/>
            <a:ext cx="3892550" cy="584200"/>
          </a:xfrm>
          <a:prstGeom prst="rect">
            <a:avLst/>
          </a:prstGeom>
          <a:noFill/>
          <a:ln w="9525">
            <a:solidFill>
              <a:srgbClr val="FF99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zh-CN" altLang="en-US" sz="3200" b="1">
                <a:latin typeface="黑体" panose="02010609060101010101" pitchFamily="49" charset="-122"/>
                <a:ea typeface="黑体" panose="02010609060101010101" pitchFamily="49" charset="-122"/>
              </a:rPr>
              <a:t>相同字母取最低次幂</a:t>
            </a:r>
          </a:p>
        </p:txBody>
      </p:sp>
      <p:sp>
        <p:nvSpPr>
          <p:cNvPr id="15372" name="文本框 146457"/>
          <p:cNvSpPr txBox="1">
            <a:spLocks noChangeArrowheads="1"/>
          </p:cNvSpPr>
          <p:nvPr/>
        </p:nvSpPr>
        <p:spPr bwMode="auto">
          <a:xfrm>
            <a:off x="719138" y="747713"/>
            <a:ext cx="3649662" cy="650875"/>
          </a:xfrm>
          <a:prstGeom prst="rect">
            <a:avLst/>
          </a:prstGeom>
          <a:gradFill rotWithShape="1">
            <a:gsLst>
              <a:gs pos="0">
                <a:srgbClr val="FF9900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</a:ln>
          <a:effectLst>
            <a:outerShdw dist="53882" dir="2700000" algn="ctr" rotWithShape="0">
              <a:srgbClr val="4D4D4D"/>
            </a:outerShdw>
          </a:effec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600" b="1">
                <a:solidFill>
                  <a:srgbClr val="00FF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四、例题</a:t>
            </a:r>
            <a:r>
              <a:rPr lang="en-US" altLang="zh-CN" sz="3600" b="1">
                <a:solidFill>
                  <a:srgbClr val="00FF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3600" b="1">
                <a:solidFill>
                  <a:srgbClr val="00FF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：</a:t>
            </a:r>
            <a:endParaRPr lang="zh-CN" altLang="en-US" sz="3600" b="1">
              <a:solidFill>
                <a:srgbClr val="00FF00"/>
              </a:solidFill>
              <a:ea typeface="方正大标宋简体" pitchFamily="2" charset="-122"/>
            </a:endParaRPr>
          </a:p>
        </p:txBody>
      </p:sp>
      <p:graphicFrame>
        <p:nvGraphicFramePr>
          <p:cNvPr id="146470" name="对象 146469"/>
          <p:cNvGraphicFramePr/>
          <p:nvPr/>
        </p:nvGraphicFramePr>
        <p:xfrm>
          <a:off x="5624513" y="2492375"/>
          <a:ext cx="566737" cy="487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11" r:id="rId11" imgW="165100" imgH="190500" progId="Equation.3">
                  <p:embed/>
                </p:oleObj>
              </mc:Choice>
              <mc:Fallback>
                <p:oleObj r:id="rId11" imgW="165100" imgH="190500" progId="Equation.3">
                  <p:embed/>
                  <p:pic>
                    <p:nvPicPr>
                      <p:cNvPr id="0" name="对象 146469"/>
                      <p:cNvPicPr>
                        <a:picLocks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24513" y="2492375"/>
                        <a:ext cx="566737" cy="487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6482" name="对象 146481"/>
          <p:cNvGraphicFramePr/>
          <p:nvPr/>
        </p:nvGraphicFramePr>
        <p:xfrm>
          <a:off x="8496300" y="2332038"/>
          <a:ext cx="2305050" cy="1458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12" r:id="rId13" imgW="774700" imgH="558800" progId="Equation.3">
                  <p:embed/>
                </p:oleObj>
              </mc:Choice>
              <mc:Fallback>
                <p:oleObj r:id="rId13" imgW="774700" imgH="558800" progId="Equation.3">
                  <p:embed/>
                  <p:pic>
                    <p:nvPicPr>
                      <p:cNvPr id="0" name="对象 146481"/>
                      <p:cNvPicPr>
                        <a:picLocks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96300" y="2332038"/>
                        <a:ext cx="2305050" cy="1458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6486" name="对象 146485"/>
          <p:cNvGraphicFramePr/>
          <p:nvPr/>
        </p:nvGraphicFramePr>
        <p:xfrm>
          <a:off x="6008688" y="2360613"/>
          <a:ext cx="568325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13" r:id="rId15" imgW="165100" imgH="241300" progId="Equation.3">
                  <p:embed/>
                </p:oleObj>
              </mc:Choice>
              <mc:Fallback>
                <p:oleObj r:id="rId15" imgW="165100" imgH="241300" progId="Equation.3">
                  <p:embed/>
                  <p:pic>
                    <p:nvPicPr>
                      <p:cNvPr id="0" name="对象 146485"/>
                      <p:cNvPicPr>
                        <a:picLocks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08688" y="2360613"/>
                        <a:ext cx="568325" cy="619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6487" name="矩形 146486"/>
          <p:cNvSpPr>
            <a:spLocks noChangeArrowheads="1"/>
          </p:cNvSpPr>
          <p:nvPr/>
        </p:nvSpPr>
        <p:spPr bwMode="auto">
          <a:xfrm>
            <a:off x="4368800" y="1036638"/>
            <a:ext cx="1727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altLang="en-US" sz="1400" b="1">
                <a:solidFill>
                  <a:srgbClr val="00FF00"/>
                </a:solidFill>
              </a:rPr>
              <a:t>（学生抄题）</a:t>
            </a:r>
            <a:endParaRPr lang="zh-CN" altLang="en-US" sz="1400" b="1">
              <a:solidFill>
                <a:srgbClr val="00FF00"/>
              </a:solidFill>
              <a:latin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6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6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146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146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146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146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46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64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64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64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64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146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464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464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464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464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46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0" dur="500"/>
                                        <p:tgtEl>
                                          <p:spTgt spid="146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146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435" grpId="0"/>
      <p:bldP spid="146448" grpId="0" animBg="1"/>
      <p:bldP spid="146449" grpId="0" animBg="1"/>
      <p:bldP spid="146450" grpId="0" animBg="1"/>
      <p:bldP spid="146451" grpId="0" animBg="1"/>
      <p:bldP spid="14648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385" name="内容占位符 147459" descr="21世纪教育网 -- 中国最大型、最专业的中小学教育资源门户网站"/>
          <p:cNvGraphicFramePr>
            <a:graphicFrameLocks noGrp="1"/>
          </p:cNvGraphicFramePr>
          <p:nvPr>
            <p:ph sz="half" idx="2"/>
          </p:nvPr>
        </p:nvGraphicFramePr>
        <p:xfrm>
          <a:off x="912813" y="779463"/>
          <a:ext cx="3551237" cy="1220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1" r:id="rId3" imgW="915035" imgH="419100" progId="Equation.3">
                  <p:embed/>
                </p:oleObj>
              </mc:Choice>
              <mc:Fallback>
                <p:oleObj r:id="rId3" imgW="915035" imgH="419100" progId="Equation.3">
                  <p:embed/>
                  <p:pic>
                    <p:nvPicPr>
                      <p:cNvPr id="0" name="内容占位符 147459" descr="21世纪教育网 -- 中国最大型、最专业的中小学教育资源门户网站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2813" y="779463"/>
                        <a:ext cx="3551237" cy="1220787"/>
                      </a:xfrm>
                      <a:prstGeom prst="rect">
                        <a:avLst/>
                      </a:prstGeom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7461" name="对象 147460" descr="21世纪教育网 -- 中国最大型、最专业的中小学教育资源门户网站"/>
          <p:cNvGraphicFramePr/>
          <p:nvPr/>
        </p:nvGraphicFramePr>
        <p:xfrm>
          <a:off x="4406900" y="846138"/>
          <a:ext cx="3994150" cy="130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2" r:id="rId5" imgW="965835" imgH="419100" progId="Equation.3">
                  <p:embed/>
                </p:oleObj>
              </mc:Choice>
              <mc:Fallback>
                <p:oleObj r:id="rId5" imgW="965835" imgH="419100" progId="Equation.3">
                  <p:embed/>
                  <p:pic>
                    <p:nvPicPr>
                      <p:cNvPr id="0" name="对象 147460" descr="21世纪教育网 -- 中国最大型、最专业的中小学教育资源门户网站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06900" y="846138"/>
                        <a:ext cx="3994150" cy="1301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7462" name="椭圆 147461"/>
          <p:cNvSpPr>
            <a:spLocks noChangeArrowheads="1"/>
          </p:cNvSpPr>
          <p:nvPr/>
        </p:nvSpPr>
        <p:spPr bwMode="auto">
          <a:xfrm>
            <a:off x="4945063" y="850900"/>
            <a:ext cx="1727200" cy="647700"/>
          </a:xfrm>
          <a:prstGeom prst="ellipse">
            <a:avLst/>
          </a:prstGeom>
          <a:solidFill>
            <a:schemeClr val="accent1">
              <a:alpha val="0"/>
            </a:schemeClr>
          </a:solidFill>
          <a:ln w="28575">
            <a:solidFill>
              <a:srgbClr val="FF0000"/>
            </a:solidFill>
            <a:round/>
          </a:ln>
        </p:spPr>
        <p:txBody>
          <a:bodyPr/>
          <a:lstStyle/>
          <a:p>
            <a:pPr eaLnBrk="0" hangingPunct="0"/>
            <a:endParaRPr lang="zh-CN" altLang="en-US"/>
          </a:p>
        </p:txBody>
      </p:sp>
      <p:sp>
        <p:nvSpPr>
          <p:cNvPr id="147463" name="椭圆 147462"/>
          <p:cNvSpPr>
            <a:spLocks noChangeArrowheads="1"/>
          </p:cNvSpPr>
          <p:nvPr/>
        </p:nvSpPr>
        <p:spPr bwMode="auto">
          <a:xfrm>
            <a:off x="5522913" y="1500188"/>
            <a:ext cx="1822450" cy="647700"/>
          </a:xfrm>
          <a:prstGeom prst="ellipse">
            <a:avLst/>
          </a:prstGeom>
          <a:solidFill>
            <a:schemeClr val="accent1">
              <a:alpha val="0"/>
            </a:schemeClr>
          </a:solidFill>
          <a:ln w="28575">
            <a:solidFill>
              <a:srgbClr val="FF0000"/>
            </a:solidFill>
            <a:round/>
          </a:ln>
        </p:spPr>
        <p:txBody>
          <a:bodyPr/>
          <a:lstStyle/>
          <a:p>
            <a:pPr eaLnBrk="0" hangingPunct="0"/>
            <a:endParaRPr lang="zh-CN" altLang="en-US"/>
          </a:p>
        </p:txBody>
      </p:sp>
      <p:sp>
        <p:nvSpPr>
          <p:cNvPr id="147468" name="矩形 147467"/>
          <p:cNvSpPr>
            <a:spLocks noChangeArrowheads="1"/>
          </p:cNvSpPr>
          <p:nvPr/>
        </p:nvSpPr>
        <p:spPr bwMode="auto">
          <a:xfrm>
            <a:off x="4945063" y="2435225"/>
            <a:ext cx="6624637" cy="588963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pPr eaLnBrk="0" hangingPunct="0"/>
            <a:r>
              <a:rPr lang="zh-CN" altLang="en-US" sz="3200" b="1">
                <a:latin typeface="黑体" panose="02010609060101010101" pitchFamily="49" charset="-122"/>
                <a:ea typeface="黑体" panose="02010609060101010101" pitchFamily="49" charset="-122"/>
              </a:rPr>
              <a:t>先分解因式，再找公因式</a:t>
            </a:r>
          </a:p>
        </p:txBody>
      </p:sp>
      <p:sp>
        <p:nvSpPr>
          <p:cNvPr id="147469" name="矩形 147468"/>
          <p:cNvSpPr>
            <a:spLocks noChangeArrowheads="1"/>
          </p:cNvSpPr>
          <p:nvPr/>
        </p:nvSpPr>
        <p:spPr bwMode="auto">
          <a:xfrm>
            <a:off x="912813" y="2435225"/>
            <a:ext cx="2862262" cy="585788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zh-CN" altLang="en-US" sz="3200" b="1"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3200" b="1"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zh-CN" altLang="en-US" sz="3200" b="1">
                <a:latin typeface="黑体" panose="02010609060101010101" pitchFamily="49" charset="-122"/>
                <a:ea typeface="黑体" panose="02010609060101010101" pitchFamily="49" charset="-122"/>
              </a:rPr>
              <a:t>）多项式：</a:t>
            </a:r>
          </a:p>
        </p:txBody>
      </p:sp>
      <p:graphicFrame>
        <p:nvGraphicFramePr>
          <p:cNvPr id="147473" name="对象 147472"/>
          <p:cNvGraphicFramePr/>
          <p:nvPr/>
        </p:nvGraphicFramePr>
        <p:xfrm>
          <a:off x="8212138" y="779463"/>
          <a:ext cx="2108200" cy="1370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3" r:id="rId7" imgW="622300" imgH="520700" progId="Equation.3">
                  <p:embed/>
                </p:oleObj>
              </mc:Choice>
              <mc:Fallback>
                <p:oleObj r:id="rId7" imgW="622300" imgH="520700" progId="Equation.3">
                  <p:embed/>
                  <p:pic>
                    <p:nvPicPr>
                      <p:cNvPr id="0" name="对象 147472"/>
                      <p:cNvPicPr>
                        <a:picLocks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12138" y="779463"/>
                        <a:ext cx="2108200" cy="1370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7476" name="文本框 147475"/>
          <p:cNvSpPr txBox="1"/>
          <p:nvPr/>
        </p:nvSpPr>
        <p:spPr>
          <a:xfrm>
            <a:off x="431800" y="3443288"/>
            <a:ext cx="4703763" cy="579437"/>
          </a:xfrm>
          <a:prstGeom prst="rect">
            <a:avLst/>
          </a:prstGeom>
          <a:gradFill rotWithShape="1">
            <a:gsLst>
              <a:gs pos="0">
                <a:srgbClr val="0000FF"/>
              </a:gs>
              <a:gs pos="100000">
                <a:srgbClr val="33CCFF"/>
              </a:gs>
            </a:gsLst>
            <a:lin ang="5400000" scaled="1"/>
            <a:tileRect/>
          </a:gradFill>
          <a:ln w="9525">
            <a:noFill/>
            <a:miter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Clr>
                <a:srgbClr val="000000"/>
              </a:buClr>
              <a:buFontTx/>
              <a:buNone/>
              <a:defRPr/>
            </a:pPr>
            <a:r>
              <a:rPr lang="zh-CN" altLang="en-US" sz="3200" b="1" noProof="1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ea"/>
              </a:rPr>
              <a:t>约分的基本步骤：</a:t>
            </a:r>
            <a:endParaRPr lang="zh-CN" altLang="en-US" sz="3200" b="1" noProof="1">
              <a:solidFill>
                <a:srgbClr val="FF0000"/>
              </a:solidFill>
              <a:effectLst>
                <a:outerShdw blurRad="38100" dist="38100" dir="2700000">
                  <a:srgbClr val="C0C0C0"/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147477" name="矩形 147476"/>
          <p:cNvSpPr/>
          <p:nvPr/>
        </p:nvSpPr>
        <p:spPr>
          <a:xfrm>
            <a:off x="1677988" y="4090988"/>
            <a:ext cx="9218612" cy="579437"/>
          </a:xfrm>
          <a:prstGeom prst="rect">
            <a:avLst/>
          </a:prstGeom>
          <a:noFill/>
          <a:ln w="9525">
            <a:noFill/>
            <a:miter/>
          </a:ln>
        </p:spPr>
        <p:txBody>
          <a:bodyPr>
            <a:spAutoFit/>
          </a:bodyPr>
          <a:lstStyle/>
          <a:p>
            <a:pPr eaLnBrk="0" hangingPunct="0">
              <a:buFontTx/>
              <a:buNone/>
              <a:defRPr/>
            </a:pPr>
            <a:r>
              <a:rPr lang="en-US" altLang="zh-CN" sz="3200" b="1" noProof="1">
                <a:solidFill>
                  <a:srgbClr val="110F0D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ea"/>
              </a:rPr>
              <a:t>(1)</a:t>
            </a:r>
            <a:r>
              <a:rPr lang="zh-CN" altLang="en-US" sz="3200" b="1" noProof="1">
                <a:solidFill>
                  <a:srgbClr val="110F0D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ea"/>
              </a:rPr>
              <a:t>已经是</a:t>
            </a:r>
            <a:r>
              <a:rPr lang="zh-CN" altLang="en-US" sz="3200" b="1" noProof="1">
                <a:solidFill>
                  <a:srgbClr val="0000FF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ea"/>
              </a:rPr>
              <a:t>乘法</a:t>
            </a:r>
            <a:r>
              <a:rPr lang="zh-CN" altLang="en-US" sz="3200" b="1" noProof="1">
                <a:solidFill>
                  <a:srgbClr val="110F0D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ea"/>
              </a:rPr>
              <a:t>，直接找公因式；</a:t>
            </a:r>
            <a:endParaRPr lang="zh-CN" altLang="en-US" sz="3200" b="1" noProof="1">
              <a:solidFill>
                <a:srgbClr val="110F0D"/>
              </a:solidFill>
              <a:effectLst>
                <a:outerShdw blurRad="38100" dist="38100" dir="2700000">
                  <a:srgbClr val="C0C0C0"/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147478" name="矩形 147477"/>
          <p:cNvSpPr/>
          <p:nvPr/>
        </p:nvSpPr>
        <p:spPr>
          <a:xfrm>
            <a:off x="1677988" y="4811713"/>
            <a:ext cx="8931275" cy="1138237"/>
          </a:xfrm>
          <a:prstGeom prst="rect">
            <a:avLst/>
          </a:prstGeom>
          <a:noFill/>
          <a:ln w="9525" cap="flat" cmpd="sng">
            <a:solidFill>
              <a:srgbClr val="FF9900"/>
            </a:solidFill>
            <a:prstDash val="dash"/>
            <a:miter/>
            <a:headEnd type="none" w="med" len="med"/>
            <a:tailEnd type="none" w="med" len="med"/>
          </a:ln>
        </p:spPr>
        <p:txBody>
          <a:bodyPr>
            <a:spAutoFit/>
          </a:bodyPr>
          <a:lstStyle/>
          <a:p>
            <a:pPr eaLnBrk="0" hangingPunct="0">
              <a:buFontTx/>
              <a:buNone/>
              <a:defRPr/>
            </a:pPr>
            <a:r>
              <a:rPr lang="en-US" altLang="zh-CN" sz="3200" b="1" noProof="1">
                <a:solidFill>
                  <a:srgbClr val="110F0D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ea"/>
              </a:rPr>
              <a:t>(2)</a:t>
            </a:r>
            <a:r>
              <a:rPr lang="zh-CN" altLang="en-US" sz="3200" b="1" noProof="1">
                <a:solidFill>
                  <a:srgbClr val="110F0D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ea"/>
              </a:rPr>
              <a:t>先把“</a:t>
            </a:r>
            <a:r>
              <a:rPr lang="en-US" altLang="zh-CN" sz="3600" b="1" noProof="1">
                <a:solidFill>
                  <a:srgbClr val="110F0D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ea"/>
              </a:rPr>
              <a:t>+</a:t>
            </a:r>
            <a:r>
              <a:rPr lang="zh-CN" altLang="en-US" sz="3200" b="1" noProof="1">
                <a:solidFill>
                  <a:srgbClr val="110F0D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ea"/>
              </a:rPr>
              <a:t>、</a:t>
            </a:r>
            <a:r>
              <a:rPr lang="en-US" altLang="zh-CN" sz="3600" b="1" noProof="1">
                <a:solidFill>
                  <a:srgbClr val="110F0D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ea"/>
              </a:rPr>
              <a:t>-</a:t>
            </a:r>
            <a:r>
              <a:rPr lang="en-US" altLang="zh-CN" sz="3200" b="1" noProof="1">
                <a:solidFill>
                  <a:srgbClr val="110F0D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ea"/>
              </a:rPr>
              <a:t>”</a:t>
            </a:r>
            <a:r>
              <a:rPr lang="zh-CN" altLang="en-US" sz="3200" b="1" noProof="1">
                <a:solidFill>
                  <a:srgbClr val="110F0D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ea"/>
              </a:rPr>
              <a:t>法</a:t>
            </a:r>
            <a:r>
              <a:rPr lang="zh-CN" altLang="en-US" sz="3200" b="1" noProof="1">
                <a:solidFill>
                  <a:srgbClr val="00CC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ea"/>
              </a:rPr>
              <a:t>因式分解</a:t>
            </a:r>
            <a:r>
              <a:rPr lang="zh-CN" altLang="en-US" sz="3200" b="1" noProof="1">
                <a:effectLst>
                  <a:outerShdw blurRad="38100" dist="38100" dir="2700000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ea"/>
              </a:rPr>
              <a:t>为乘法</a:t>
            </a:r>
            <a:r>
              <a:rPr lang="zh-CN" altLang="en-US" sz="3200" b="1" noProof="1">
                <a:solidFill>
                  <a:srgbClr val="110F0D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ea"/>
              </a:rPr>
              <a:t>，</a:t>
            </a:r>
            <a:endParaRPr lang="zh-CN" altLang="en-US" sz="3200" b="1" noProof="1">
              <a:solidFill>
                <a:srgbClr val="110F0D"/>
              </a:solidFill>
              <a:effectLst>
                <a:outerShdw blurRad="38100" dist="38100" dir="2700000">
                  <a:srgbClr val="C0C0C0"/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  <a:p>
            <a:pPr eaLnBrk="0" hangingPunct="0">
              <a:buFontTx/>
              <a:buNone/>
              <a:defRPr/>
            </a:pPr>
            <a:r>
              <a:rPr lang="zh-CN" altLang="en-US" sz="3200" b="1" noProof="1">
                <a:solidFill>
                  <a:srgbClr val="110F0D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ea"/>
              </a:rPr>
              <a:t>            </a:t>
            </a:r>
            <a:r>
              <a:rPr lang="en-US" altLang="zh-CN" sz="3200" b="1" noProof="1">
                <a:solidFill>
                  <a:srgbClr val="110F0D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ea"/>
              </a:rPr>
              <a:t>——</a:t>
            </a:r>
            <a:r>
              <a:rPr lang="zh-CN" altLang="en-US" sz="3200" b="1" noProof="1">
                <a:solidFill>
                  <a:srgbClr val="0000FF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ea"/>
              </a:rPr>
              <a:t>再</a:t>
            </a:r>
            <a:r>
              <a:rPr lang="zh-CN" altLang="en-US" sz="3200" b="1" noProof="1">
                <a:solidFill>
                  <a:srgbClr val="110F0D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ea"/>
              </a:rPr>
              <a:t>找出公因式；</a:t>
            </a:r>
            <a:endParaRPr lang="zh-CN" altLang="en-US" sz="3200" b="1" noProof="1">
              <a:solidFill>
                <a:srgbClr val="110F0D"/>
              </a:solidFill>
              <a:effectLst>
                <a:outerShdw blurRad="38100" dist="38100" dir="2700000">
                  <a:srgbClr val="C0C0C0"/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147479" name="文本框 147478"/>
          <p:cNvSpPr txBox="1">
            <a:spLocks noChangeArrowheads="1"/>
          </p:cNvSpPr>
          <p:nvPr/>
        </p:nvSpPr>
        <p:spPr bwMode="auto">
          <a:xfrm>
            <a:off x="1008063" y="6035675"/>
            <a:ext cx="2109787" cy="650875"/>
          </a:xfrm>
          <a:prstGeom prst="rect">
            <a:avLst/>
          </a:prstGeom>
          <a:gradFill rotWithShape="1">
            <a:gsLst>
              <a:gs pos="0">
                <a:srgbClr val="FF9900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</a:ln>
          <a:effectLst>
            <a:outerShdw dist="53882" dir="2700000" algn="ctr" rotWithShape="0">
              <a:srgbClr val="4D4D4D"/>
            </a:outerShdw>
          </a:effec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600" b="1">
                <a:solidFill>
                  <a:srgbClr val="00FF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练习：</a:t>
            </a:r>
            <a:endParaRPr lang="zh-CN" altLang="en-US" sz="3600" b="1">
              <a:solidFill>
                <a:srgbClr val="00FF00"/>
              </a:solidFill>
              <a:ea typeface="方正大标宋简体" pitchFamily="2" charset="-122"/>
            </a:endParaRPr>
          </a:p>
        </p:txBody>
      </p:sp>
      <p:sp>
        <p:nvSpPr>
          <p:cNvPr id="147480" name="矩形 147479"/>
          <p:cNvSpPr>
            <a:spLocks noChangeArrowheads="1"/>
          </p:cNvSpPr>
          <p:nvPr/>
        </p:nvSpPr>
        <p:spPr bwMode="auto">
          <a:xfrm>
            <a:off x="3313113" y="6103938"/>
            <a:ext cx="4697412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zh-CN" altLang="en-US" sz="320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书本：</a:t>
            </a:r>
            <a:r>
              <a:rPr lang="en-US" altLang="zh-CN" sz="320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P8</a:t>
            </a:r>
            <a:r>
              <a:rPr lang="zh-CN" altLang="en-US" sz="320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练习</a:t>
            </a:r>
            <a:r>
              <a:rPr lang="en-US" altLang="zh-CN" sz="320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#1</a:t>
            </a:r>
            <a:r>
              <a:rPr lang="zh-CN" altLang="en-US" sz="320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、约分：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74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74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47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47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47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147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74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7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74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74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74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74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74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74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47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47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468" grpId="0" animBg="1"/>
      <p:bldP spid="147469" grpId="0" animBg="1"/>
      <p:bldP spid="147476" grpId="0" animBg="1"/>
      <p:bldP spid="147477" grpId="0"/>
      <p:bldP spid="147478" grpId="0" animBg="1"/>
      <p:bldP spid="147479" grpId="0" animBg="1"/>
      <p:bldP spid="14748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09" name="对象 188417"/>
          <p:cNvGraphicFramePr/>
          <p:nvPr/>
        </p:nvGraphicFramePr>
        <p:xfrm>
          <a:off x="1103313" y="1109663"/>
          <a:ext cx="4895850" cy="143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9" r:id="rId4" imgW="1282700" imgH="444500" progId="Equation.3">
                  <p:embed/>
                </p:oleObj>
              </mc:Choice>
              <mc:Fallback>
                <p:oleObj r:id="rId4" imgW="1282700" imgH="444500" progId="Equation.3">
                  <p:embed/>
                  <p:pic>
                    <p:nvPicPr>
                      <p:cNvPr id="0" name="对象 188417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3313" y="1109663"/>
                        <a:ext cx="4895850" cy="1435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8419" name="矩形 188418"/>
          <p:cNvSpPr/>
          <p:nvPr/>
        </p:nvSpPr>
        <p:spPr>
          <a:xfrm>
            <a:off x="142875" y="2822575"/>
            <a:ext cx="2592388" cy="519113"/>
          </a:xfrm>
          <a:prstGeom prst="rect">
            <a:avLst/>
          </a:prstGeom>
          <a:noFill/>
          <a:ln w="12700">
            <a:noFill/>
            <a:miter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Tx/>
              <a:buNone/>
              <a:defRPr/>
            </a:pPr>
            <a:r>
              <a:rPr lang="zh-CN" altLang="en-US" sz="2800" b="1" noProof="1">
                <a:solidFill>
                  <a:srgbClr val="00CC00"/>
                </a:solidFill>
                <a:effectLst>
                  <a:outerShdw blurRad="38100" dist="38100" dir="2700000">
                    <a:srgbClr val="C0C0C0"/>
                  </a:outerShdw>
                </a:effectLst>
                <a:ea typeface="黑体" panose="02010609060101010101" pitchFamily="49" charset="-122"/>
                <a:cs typeface="+mn-ea"/>
                <a:sym typeface="+mn-ea"/>
              </a:rPr>
              <a:t>解：原式</a:t>
            </a:r>
            <a:endParaRPr lang="zh-CN" altLang="en-US" sz="2800" b="1" noProof="1">
              <a:solidFill>
                <a:srgbClr val="00CC00"/>
              </a:solidFill>
              <a:effectLst>
                <a:outerShdw blurRad="38100" dist="38100" dir="2700000">
                  <a:srgbClr val="C0C0C0"/>
                </a:outerShdw>
              </a:effectLst>
              <a:ea typeface="黑体" panose="02010609060101010101" pitchFamily="49" charset="-122"/>
              <a:sym typeface="+mn-ea"/>
            </a:endParaRPr>
          </a:p>
        </p:txBody>
      </p:sp>
      <p:graphicFrame>
        <p:nvGraphicFramePr>
          <p:cNvPr id="188420" name="对象 188419"/>
          <p:cNvGraphicFramePr/>
          <p:nvPr/>
        </p:nvGraphicFramePr>
        <p:xfrm>
          <a:off x="2160588" y="3917950"/>
          <a:ext cx="3070225" cy="1433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0" r:id="rId6" imgW="774700" imgH="444500" progId="Equation.3">
                  <p:embed/>
                </p:oleObj>
              </mc:Choice>
              <mc:Fallback>
                <p:oleObj r:id="rId6" imgW="774700" imgH="444500" progId="Equation.3">
                  <p:embed/>
                  <p:pic>
                    <p:nvPicPr>
                      <p:cNvPr id="0" name="对象 188419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60588" y="3917950"/>
                        <a:ext cx="3070225" cy="1433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8421" name="对象 188420"/>
          <p:cNvGraphicFramePr/>
          <p:nvPr/>
        </p:nvGraphicFramePr>
        <p:xfrm>
          <a:off x="2255838" y="5441950"/>
          <a:ext cx="2592387" cy="636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1" r:id="rId8" imgW="673100" imgH="203200" progId="Equation.3">
                  <p:embed/>
                </p:oleObj>
              </mc:Choice>
              <mc:Fallback>
                <p:oleObj r:id="rId8" imgW="673100" imgH="203200" progId="Equation.3">
                  <p:embed/>
                  <p:pic>
                    <p:nvPicPr>
                      <p:cNvPr id="0" name="对象 188420"/>
                      <p:cNvPicPr>
                        <a:picLocks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55838" y="5441950"/>
                        <a:ext cx="2592387" cy="636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8422" name="右箭头 188421"/>
          <p:cNvSpPr>
            <a:spLocks noChangeArrowheads="1"/>
          </p:cNvSpPr>
          <p:nvPr/>
        </p:nvSpPr>
        <p:spPr bwMode="auto">
          <a:xfrm>
            <a:off x="5808663" y="1901825"/>
            <a:ext cx="1057275" cy="358775"/>
          </a:xfrm>
          <a:prstGeom prst="rightArrow">
            <a:avLst>
              <a:gd name="adj1" fmla="val 50000"/>
              <a:gd name="adj2" fmla="val 5522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/>
          <a:lstStyle/>
          <a:p>
            <a:pPr eaLnBrk="0" hangingPunct="0"/>
            <a:endParaRPr lang="zh-CN" altLang="en-US"/>
          </a:p>
        </p:txBody>
      </p:sp>
      <p:graphicFrame>
        <p:nvGraphicFramePr>
          <p:cNvPr id="188423" name="对象 188422"/>
          <p:cNvGraphicFramePr/>
          <p:nvPr/>
        </p:nvGraphicFramePr>
        <p:xfrm>
          <a:off x="6865938" y="966788"/>
          <a:ext cx="5133975" cy="1441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2" r:id="rId10" imgW="1282700" imgH="444500" progId="Equation.3">
                  <p:embed/>
                </p:oleObj>
              </mc:Choice>
              <mc:Fallback>
                <p:oleObj r:id="rId10" imgW="1282700" imgH="444500" progId="Equation.3">
                  <p:embed/>
                  <p:pic>
                    <p:nvPicPr>
                      <p:cNvPr id="0" name="对象 188422"/>
                      <p:cNvPicPr>
                        <a:picLocks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65938" y="966788"/>
                        <a:ext cx="5133975" cy="1441450"/>
                      </a:xfrm>
                      <a:prstGeom prst="rect">
                        <a:avLst/>
                      </a:prstGeom>
                      <a:solidFill>
                        <a:srgbClr val="66CCFF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8427" name="矩形 188426"/>
          <p:cNvSpPr/>
          <p:nvPr/>
        </p:nvSpPr>
        <p:spPr>
          <a:xfrm>
            <a:off x="5616575" y="1398588"/>
            <a:ext cx="1344613" cy="519112"/>
          </a:xfrm>
          <a:prstGeom prst="rect">
            <a:avLst/>
          </a:prstGeom>
          <a:noFill/>
          <a:ln w="12700">
            <a:noFill/>
            <a:miter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Tx/>
              <a:buNone/>
              <a:defRPr/>
            </a:pPr>
            <a:r>
              <a:rPr lang="zh-CN" altLang="en-US" sz="2800" b="1" noProof="1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  <a:ea typeface="黑体" panose="02010609060101010101" pitchFamily="49" charset="-122"/>
                <a:cs typeface="+mn-ea"/>
                <a:sym typeface="+mn-ea"/>
              </a:rPr>
              <a:t>变式</a:t>
            </a:r>
            <a:endParaRPr lang="zh-CN" altLang="en-US" sz="2800" b="1" noProof="1">
              <a:solidFill>
                <a:srgbClr val="FF0000"/>
              </a:solidFill>
              <a:effectLst>
                <a:outerShdw blurRad="38100" dist="38100" dir="2700000">
                  <a:srgbClr val="C0C0C0"/>
                </a:outerShdw>
              </a:effectLst>
              <a:ea typeface="黑体" panose="02010609060101010101" pitchFamily="49" charset="-122"/>
              <a:sym typeface="+mn-ea"/>
            </a:endParaRPr>
          </a:p>
        </p:txBody>
      </p:sp>
      <p:graphicFrame>
        <p:nvGraphicFramePr>
          <p:cNvPr id="188431" name="对象 188430"/>
          <p:cNvGraphicFramePr/>
          <p:nvPr/>
        </p:nvGraphicFramePr>
        <p:xfrm>
          <a:off x="2103438" y="2333625"/>
          <a:ext cx="4953000" cy="154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3" r:id="rId12" imgW="1562100" imgH="596900" progId="Equation.3">
                  <p:embed/>
                </p:oleObj>
              </mc:Choice>
              <mc:Fallback>
                <p:oleObj r:id="rId12" imgW="1562100" imgH="596900" progId="Equation.3">
                  <p:embed/>
                  <p:pic>
                    <p:nvPicPr>
                      <p:cNvPr id="0" name="对象 188430"/>
                      <p:cNvPicPr>
                        <a:picLocks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03438" y="2333625"/>
                        <a:ext cx="4953000" cy="1546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88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84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84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88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88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88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842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7" name="矩形 139266"/>
          <p:cNvSpPr/>
          <p:nvPr/>
        </p:nvSpPr>
        <p:spPr>
          <a:xfrm>
            <a:off x="1295400" y="2925763"/>
            <a:ext cx="2592388" cy="519112"/>
          </a:xfrm>
          <a:prstGeom prst="rect">
            <a:avLst/>
          </a:prstGeom>
          <a:noFill/>
          <a:ln w="12700">
            <a:noFill/>
            <a:miter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Tx/>
              <a:buNone/>
              <a:defRPr/>
            </a:pPr>
            <a:r>
              <a:rPr lang="zh-CN" altLang="en-US" sz="2800" b="1" noProof="1">
                <a:solidFill>
                  <a:srgbClr val="00CC00"/>
                </a:solidFill>
                <a:effectLst>
                  <a:outerShdw blurRad="38100" dist="38100" dir="2700000">
                    <a:srgbClr val="C0C0C0"/>
                  </a:outerShdw>
                </a:effectLst>
                <a:ea typeface="黑体" panose="02010609060101010101" pitchFamily="49" charset="-122"/>
                <a:cs typeface="+mn-ea"/>
                <a:sym typeface="+mn-ea"/>
              </a:rPr>
              <a:t>解：原式</a:t>
            </a:r>
            <a:r>
              <a:rPr lang="en-US" altLang="zh-CN" sz="2800" b="1" noProof="1">
                <a:solidFill>
                  <a:srgbClr val="00CC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ea"/>
              </a:rPr>
              <a:t>=</a:t>
            </a:r>
            <a:endParaRPr lang="en-US" altLang="zh-CN" sz="2800" b="1" noProof="1">
              <a:solidFill>
                <a:srgbClr val="00CC00"/>
              </a:solidFill>
              <a:effectLst>
                <a:outerShdw blurRad="38100" dist="38100" dir="2700000">
                  <a:srgbClr val="C0C0C0"/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19458" name="右箭头 139270"/>
          <p:cNvSpPr>
            <a:spLocks noChangeArrowheads="1"/>
          </p:cNvSpPr>
          <p:nvPr/>
        </p:nvSpPr>
        <p:spPr bwMode="auto">
          <a:xfrm>
            <a:off x="2497138" y="1931988"/>
            <a:ext cx="1057275" cy="358775"/>
          </a:xfrm>
          <a:prstGeom prst="rightArrow">
            <a:avLst>
              <a:gd name="adj1" fmla="val 50000"/>
              <a:gd name="adj2" fmla="val 5522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/>
          <a:lstStyle/>
          <a:p>
            <a:pPr eaLnBrk="0" hangingPunct="0"/>
            <a:endParaRPr lang="zh-CN" altLang="en-US"/>
          </a:p>
        </p:txBody>
      </p:sp>
      <p:graphicFrame>
        <p:nvGraphicFramePr>
          <p:cNvPr id="19459" name="对象 139271"/>
          <p:cNvGraphicFramePr/>
          <p:nvPr/>
        </p:nvGraphicFramePr>
        <p:xfrm>
          <a:off x="3554413" y="996950"/>
          <a:ext cx="5133975" cy="1441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5" r:id="rId4" imgW="1282700" imgH="444500" progId="Equation.3">
                  <p:embed/>
                </p:oleObj>
              </mc:Choice>
              <mc:Fallback>
                <p:oleObj r:id="rId4" imgW="1282700" imgH="444500" progId="Equation.3">
                  <p:embed/>
                  <p:pic>
                    <p:nvPicPr>
                      <p:cNvPr id="0" name="对象 139271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54413" y="996950"/>
                        <a:ext cx="5133975" cy="1441450"/>
                      </a:xfrm>
                      <a:prstGeom prst="rect">
                        <a:avLst/>
                      </a:prstGeom>
                      <a:solidFill>
                        <a:srgbClr val="66CCFF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9274" name="对象 139273"/>
          <p:cNvGraphicFramePr/>
          <p:nvPr/>
        </p:nvGraphicFramePr>
        <p:xfrm>
          <a:off x="7097713" y="2508250"/>
          <a:ext cx="3990975" cy="1393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6" r:id="rId6" imgW="1104900" imgH="444500" progId="Equation.3">
                  <p:embed/>
                </p:oleObj>
              </mc:Choice>
              <mc:Fallback>
                <p:oleObj r:id="rId6" imgW="1104900" imgH="444500" progId="Equation.3">
                  <p:embed/>
                  <p:pic>
                    <p:nvPicPr>
                      <p:cNvPr id="0" name="对象 139273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7713" y="2508250"/>
                        <a:ext cx="3990975" cy="1393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9275" name="对象 139274"/>
          <p:cNvGraphicFramePr/>
          <p:nvPr/>
        </p:nvGraphicFramePr>
        <p:xfrm>
          <a:off x="7151688" y="4021138"/>
          <a:ext cx="2689225" cy="130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7" r:id="rId8" imgW="749935" imgH="419100" progId="Equation.3">
                  <p:embed/>
                </p:oleObj>
              </mc:Choice>
              <mc:Fallback>
                <p:oleObj r:id="rId8" imgW="749935" imgH="419100" progId="Equation.3">
                  <p:embed/>
                  <p:pic>
                    <p:nvPicPr>
                      <p:cNvPr id="0" name="对象 139274"/>
                      <p:cNvPicPr>
                        <a:picLocks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51688" y="4021138"/>
                        <a:ext cx="2689225" cy="1301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9276" name="矩形 139275"/>
          <p:cNvSpPr/>
          <p:nvPr/>
        </p:nvSpPr>
        <p:spPr>
          <a:xfrm>
            <a:off x="2305050" y="1428750"/>
            <a:ext cx="1344613" cy="519113"/>
          </a:xfrm>
          <a:prstGeom prst="rect">
            <a:avLst/>
          </a:prstGeom>
          <a:noFill/>
          <a:ln w="12700">
            <a:noFill/>
            <a:miter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Tx/>
              <a:buNone/>
              <a:defRPr/>
            </a:pPr>
            <a:r>
              <a:rPr lang="zh-CN" altLang="en-US" sz="2800" b="1" noProof="1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  <a:ea typeface="黑体" panose="02010609060101010101" pitchFamily="49" charset="-122"/>
                <a:cs typeface="+mn-ea"/>
                <a:sym typeface="+mn-ea"/>
              </a:rPr>
              <a:t>变式</a:t>
            </a:r>
            <a:endParaRPr lang="zh-CN" altLang="en-US" sz="2800" b="1" noProof="1">
              <a:solidFill>
                <a:srgbClr val="FF0000"/>
              </a:solidFill>
              <a:effectLst>
                <a:outerShdw blurRad="38100" dist="38100" dir="2700000">
                  <a:srgbClr val="C0C0C0"/>
                </a:outerShdw>
              </a:effectLst>
              <a:ea typeface="黑体" panose="02010609060101010101" pitchFamily="49" charset="-122"/>
              <a:sym typeface="+mn-ea"/>
            </a:endParaRPr>
          </a:p>
        </p:txBody>
      </p:sp>
      <p:sp>
        <p:nvSpPr>
          <p:cNvPr id="139277" name="椭圆 139276"/>
          <p:cNvSpPr>
            <a:spLocks noChangeArrowheads="1"/>
          </p:cNvSpPr>
          <p:nvPr/>
        </p:nvSpPr>
        <p:spPr bwMode="auto">
          <a:xfrm>
            <a:off x="4078288" y="3155950"/>
            <a:ext cx="2881312" cy="720725"/>
          </a:xfrm>
          <a:prstGeom prst="ellipse">
            <a:avLst/>
          </a:prstGeom>
          <a:solidFill>
            <a:srgbClr val="FFFFFF">
              <a:alpha val="0"/>
            </a:srgbClr>
          </a:solidFill>
          <a:ln w="28575">
            <a:solidFill>
              <a:srgbClr val="00CC00"/>
            </a:solidFill>
            <a:prstDash val="dash"/>
            <a:round/>
          </a:ln>
        </p:spPr>
        <p:txBody>
          <a:bodyPr/>
          <a:lstStyle/>
          <a:p>
            <a:pPr eaLnBrk="0" hangingPunct="0"/>
            <a:endParaRPr lang="zh-CN" altLang="en-US"/>
          </a:p>
        </p:txBody>
      </p:sp>
      <p:sp>
        <p:nvSpPr>
          <p:cNvPr id="139278" name="矩形 139277"/>
          <p:cNvSpPr/>
          <p:nvPr/>
        </p:nvSpPr>
        <p:spPr>
          <a:xfrm>
            <a:off x="719138" y="4830763"/>
            <a:ext cx="5857875" cy="701675"/>
          </a:xfrm>
          <a:prstGeom prst="rect">
            <a:avLst/>
          </a:prstGeom>
          <a:noFill/>
          <a:ln w="9525">
            <a:noFill/>
            <a:miter/>
          </a:ln>
        </p:spPr>
        <p:txBody>
          <a:bodyPr>
            <a:spAutoFit/>
          </a:bodyPr>
          <a:lstStyle/>
          <a:p>
            <a:pPr eaLnBrk="0" hangingPunct="0">
              <a:buFontTx/>
              <a:buNone/>
              <a:defRPr/>
            </a:pPr>
            <a:r>
              <a:rPr lang="zh-CN" altLang="en-US" sz="4000" b="1" noProof="1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ea"/>
              </a:rPr>
              <a:t>（注意符号问题）</a:t>
            </a:r>
            <a:endParaRPr lang="zh-CN" altLang="en-US" sz="4000" b="1" noProof="1">
              <a:solidFill>
                <a:srgbClr val="FF0000"/>
              </a:solidFill>
              <a:effectLst>
                <a:outerShdw blurRad="38100" dist="38100" dir="2700000">
                  <a:srgbClr val="C0C0C0"/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19465" name="直接连接符 139278"/>
          <p:cNvSpPr>
            <a:spLocks noChangeShapeType="1"/>
          </p:cNvSpPr>
          <p:nvPr/>
        </p:nvSpPr>
        <p:spPr bwMode="auto">
          <a:xfrm flipV="1">
            <a:off x="3024188" y="3805238"/>
            <a:ext cx="1920875" cy="115093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graphicFrame>
        <p:nvGraphicFramePr>
          <p:cNvPr id="139282" name="对象 139281"/>
          <p:cNvGraphicFramePr/>
          <p:nvPr/>
        </p:nvGraphicFramePr>
        <p:xfrm>
          <a:off x="4170363" y="2436813"/>
          <a:ext cx="2789237" cy="159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8" r:id="rId10" imgW="825500" imgH="609600" progId="Equation.3">
                  <p:embed/>
                </p:oleObj>
              </mc:Choice>
              <mc:Fallback>
                <p:oleObj r:id="rId10" imgW="825500" imgH="609600" progId="Equation.3">
                  <p:embed/>
                  <p:pic>
                    <p:nvPicPr>
                      <p:cNvPr id="0" name="对象 139281"/>
                      <p:cNvPicPr>
                        <a:picLocks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70363" y="2436813"/>
                        <a:ext cx="2789237" cy="1590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9288" name="对象 139287"/>
          <p:cNvGraphicFramePr/>
          <p:nvPr/>
        </p:nvGraphicFramePr>
        <p:xfrm>
          <a:off x="3600450" y="3117850"/>
          <a:ext cx="671513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9" r:id="rId12" imgW="165100" imgH="101600" progId="Equation.3">
                  <p:embed/>
                </p:oleObj>
              </mc:Choice>
              <mc:Fallback>
                <p:oleObj r:id="rId12" imgW="165100" imgH="101600" progId="Equation.3">
                  <p:embed/>
                  <p:pic>
                    <p:nvPicPr>
                      <p:cNvPr id="0" name="对象 139287"/>
                      <p:cNvPicPr>
                        <a:picLocks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00450" y="3117850"/>
                        <a:ext cx="671513" cy="25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9291" name="对象 139290"/>
          <p:cNvGraphicFramePr/>
          <p:nvPr/>
        </p:nvGraphicFramePr>
        <p:xfrm>
          <a:off x="4465638" y="3155950"/>
          <a:ext cx="2111375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00" r:id="rId14" imgW="622300" imgH="304800" progId="Equation.3">
                  <p:embed/>
                </p:oleObj>
              </mc:Choice>
              <mc:Fallback>
                <p:oleObj r:id="rId14" imgW="622300" imgH="304800" progId="Equation.3">
                  <p:embed/>
                  <p:pic>
                    <p:nvPicPr>
                      <p:cNvPr id="0" name="对象 139290"/>
                      <p:cNvPicPr>
                        <a:picLocks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65638" y="3155950"/>
                        <a:ext cx="2111375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92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92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139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9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9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39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392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392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39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39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27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505" name="对象 198657"/>
          <p:cNvGraphicFramePr/>
          <p:nvPr/>
        </p:nvGraphicFramePr>
        <p:xfrm>
          <a:off x="0" y="0"/>
          <a:ext cx="1219200" cy="20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35" r:id="rId4" imgW="130810" imgH="203200" progId="Equation.DSMT4">
                  <p:embed/>
                </p:oleObj>
              </mc:Choice>
              <mc:Fallback>
                <p:oleObj r:id="rId4" imgW="130810" imgH="203200" progId="Equation.DSMT4">
                  <p:embed/>
                  <p:pic>
                    <p:nvPicPr>
                      <p:cNvPr id="0" name="对象 198657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219200" cy="203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8659" name="文本框 198658"/>
          <p:cNvSpPr txBox="1"/>
          <p:nvPr/>
        </p:nvSpPr>
        <p:spPr>
          <a:xfrm>
            <a:off x="41275" y="1519238"/>
            <a:ext cx="10271125" cy="519112"/>
          </a:xfrm>
          <a:prstGeom prst="rect">
            <a:avLst/>
          </a:prstGeom>
          <a:noFill/>
          <a:ln w="9525">
            <a:noFill/>
            <a:miter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Tx/>
              <a:buNone/>
              <a:defRPr/>
            </a:pPr>
            <a:r>
              <a:rPr lang="en-US" altLang="zh-CN" sz="2800" b="1" noProof="1">
                <a:latin typeface="隶书" panose="02010509060101010101" pitchFamily="49" charset="-122"/>
                <a:ea typeface="隶书" panose="02010509060101010101" pitchFamily="49" charset="-122"/>
                <a:cs typeface="+mn-ea"/>
                <a:sym typeface="+mn-ea"/>
              </a:rPr>
              <a:t>   </a:t>
            </a:r>
            <a:r>
              <a:rPr lang="zh-CN" altLang="en-US" sz="2800" b="1" noProof="1">
                <a:effectLst>
                  <a:outerShdw blurRad="38100" dist="38100" dir="2700000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ea"/>
              </a:rPr>
              <a:t>在约分             时</a:t>
            </a:r>
            <a:r>
              <a:rPr lang="en-US" altLang="zh-CN" sz="2800" b="1" noProof="1">
                <a:effectLst>
                  <a:outerShdw blurRad="38100" dist="38100" dir="2700000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ea"/>
              </a:rPr>
              <a:t>,</a:t>
            </a:r>
            <a:r>
              <a:rPr lang="zh-CN" altLang="en-US" sz="2800" b="1" noProof="1">
                <a:effectLst>
                  <a:outerShdw blurRad="38100" dist="38100" dir="2700000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ea"/>
              </a:rPr>
              <a:t>小颖和小明出现了分歧</a:t>
            </a:r>
            <a:r>
              <a:rPr lang="en-US" altLang="zh-CN" sz="2800" b="1" noProof="1">
                <a:effectLst>
                  <a:outerShdw blurRad="38100" dist="38100" dir="2700000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ea"/>
              </a:rPr>
              <a:t>.</a:t>
            </a:r>
            <a:endParaRPr lang="en-US" altLang="zh-CN" sz="2800" b="1" noProof="1">
              <a:effectLst>
                <a:outerShdw blurRad="38100" dist="38100" dir="2700000">
                  <a:srgbClr val="C0C0C0"/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</p:txBody>
      </p:sp>
      <p:graphicFrame>
        <p:nvGraphicFramePr>
          <p:cNvPr id="21507" name="对象 198659"/>
          <p:cNvGraphicFramePr/>
          <p:nvPr/>
        </p:nvGraphicFramePr>
        <p:xfrm>
          <a:off x="2174875" y="1250950"/>
          <a:ext cx="1536700" cy="1074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36" r:id="rId6" imgW="508000" imgH="431800" progId="Equation.DSMT4">
                  <p:embed/>
                </p:oleObj>
              </mc:Choice>
              <mc:Fallback>
                <p:oleObj r:id="rId6" imgW="508000" imgH="431800" progId="Equation.DSMT4">
                  <p:embed/>
                  <p:pic>
                    <p:nvPicPr>
                      <p:cNvPr id="0" name="对象 198659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4875" y="1250950"/>
                        <a:ext cx="1536700" cy="1074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8661" name="对象 198660"/>
          <p:cNvGraphicFramePr/>
          <p:nvPr/>
        </p:nvGraphicFramePr>
        <p:xfrm>
          <a:off x="2441575" y="3262313"/>
          <a:ext cx="4992688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37" r:id="rId8" imgW="1485265" imgH="431800" progId="Equation.DSMT4">
                  <p:embed/>
                </p:oleObj>
              </mc:Choice>
              <mc:Fallback>
                <p:oleObj r:id="rId8" imgW="1485265" imgH="431800" progId="Equation.DSMT4">
                  <p:embed/>
                  <p:pic>
                    <p:nvPicPr>
                      <p:cNvPr id="0" name="对象 198660"/>
                      <p:cNvPicPr>
                        <a:picLocks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41575" y="3262313"/>
                        <a:ext cx="4992688" cy="1079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8662" name="对象 198661"/>
          <p:cNvGraphicFramePr/>
          <p:nvPr/>
        </p:nvGraphicFramePr>
        <p:xfrm>
          <a:off x="2441575" y="2335213"/>
          <a:ext cx="2879725" cy="998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38" r:id="rId10" imgW="927100" imgH="431800" progId="Equation.DSMT4">
                  <p:embed/>
                </p:oleObj>
              </mc:Choice>
              <mc:Fallback>
                <p:oleObj r:id="rId10" imgW="927100" imgH="431800" progId="Equation.DSMT4">
                  <p:embed/>
                  <p:pic>
                    <p:nvPicPr>
                      <p:cNvPr id="0" name="对象 198661"/>
                      <p:cNvPicPr>
                        <a:picLocks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41575" y="2335213"/>
                        <a:ext cx="2879725" cy="998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8663" name="文本框 198662"/>
          <p:cNvSpPr txBox="1"/>
          <p:nvPr/>
        </p:nvSpPr>
        <p:spPr>
          <a:xfrm>
            <a:off x="711200" y="2479675"/>
            <a:ext cx="2016125" cy="519113"/>
          </a:xfrm>
          <a:prstGeom prst="rect">
            <a:avLst/>
          </a:prstGeom>
          <a:noFill/>
          <a:ln w="9525">
            <a:noFill/>
            <a:miter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Tx/>
              <a:buNone/>
              <a:defRPr/>
            </a:pPr>
            <a:r>
              <a:rPr lang="zh-CN" altLang="en-US" sz="2800" b="1" noProof="1">
                <a:effectLst>
                  <a:outerShdw blurRad="38100" dist="38100" dir="2700000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ea"/>
              </a:rPr>
              <a:t>小颖</a:t>
            </a:r>
            <a:r>
              <a:rPr lang="en-US" altLang="zh-CN" sz="2800" b="1" noProof="1">
                <a:effectLst>
                  <a:outerShdw blurRad="38100" dist="38100" dir="2700000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ea"/>
              </a:rPr>
              <a:t>:</a:t>
            </a:r>
            <a:endParaRPr lang="en-US" altLang="zh-CN" sz="2800" b="1" noProof="1">
              <a:effectLst>
                <a:outerShdw blurRad="38100" dist="38100" dir="2700000">
                  <a:srgbClr val="C0C0C0"/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198664" name="文本框 198663"/>
          <p:cNvSpPr txBox="1"/>
          <p:nvPr/>
        </p:nvSpPr>
        <p:spPr>
          <a:xfrm>
            <a:off x="809625" y="3478213"/>
            <a:ext cx="2014538" cy="519112"/>
          </a:xfrm>
          <a:prstGeom prst="rect">
            <a:avLst/>
          </a:prstGeom>
          <a:noFill/>
          <a:ln w="9525">
            <a:noFill/>
            <a:miter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Tx/>
              <a:buNone/>
              <a:defRPr/>
            </a:pPr>
            <a:r>
              <a:rPr lang="zh-CN" altLang="en-US" sz="2800" b="1" noProof="1">
                <a:effectLst>
                  <a:outerShdw blurRad="38100" dist="38100" dir="2700000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ea"/>
              </a:rPr>
              <a:t>小明</a:t>
            </a:r>
            <a:r>
              <a:rPr lang="en-US" altLang="zh-CN" sz="2800" b="1" noProof="1">
                <a:effectLst>
                  <a:outerShdw blurRad="38100" dist="38100" dir="2700000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ea"/>
              </a:rPr>
              <a:t>:</a:t>
            </a:r>
            <a:endParaRPr lang="en-US" altLang="zh-CN" sz="2800" b="1" noProof="1">
              <a:effectLst>
                <a:outerShdw blurRad="38100" dist="38100" dir="2700000">
                  <a:srgbClr val="C0C0C0"/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198665" name="文本框 198664"/>
          <p:cNvSpPr txBox="1"/>
          <p:nvPr/>
        </p:nvSpPr>
        <p:spPr>
          <a:xfrm>
            <a:off x="615950" y="4414838"/>
            <a:ext cx="8642350" cy="519112"/>
          </a:xfrm>
          <a:prstGeom prst="rect">
            <a:avLst/>
          </a:prstGeom>
          <a:noFill/>
          <a:ln w="12700">
            <a:noFill/>
            <a:miter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Tx/>
              <a:buNone/>
              <a:defRPr/>
            </a:pPr>
            <a:r>
              <a:rPr lang="zh-CN" altLang="en-US" sz="2800" b="1" noProof="1">
                <a:effectLst>
                  <a:outerShdw blurRad="38100" dist="38100" dir="2700000">
                    <a:srgbClr val="C0C0C0"/>
                  </a:outerShdw>
                </a:effectLst>
                <a:ea typeface="黑体" panose="02010609060101010101" pitchFamily="49" charset="-122"/>
                <a:cs typeface="+mn-ea"/>
                <a:sym typeface="+mn-ea"/>
              </a:rPr>
              <a:t>你认为谁的化简对？为什么？</a:t>
            </a:r>
            <a:endParaRPr lang="zh-CN" altLang="en-US" sz="2800" b="1" noProof="1">
              <a:effectLst>
                <a:outerShdw blurRad="38100" dist="38100" dir="2700000">
                  <a:srgbClr val="C0C0C0"/>
                </a:outerShdw>
              </a:effectLst>
              <a:ea typeface="黑体" panose="02010609060101010101" pitchFamily="49" charset="-122"/>
              <a:sym typeface="+mn-ea"/>
            </a:endParaRPr>
          </a:p>
        </p:txBody>
      </p:sp>
      <p:sp>
        <p:nvSpPr>
          <p:cNvPr id="198666" name="文本框 198665"/>
          <p:cNvSpPr txBox="1"/>
          <p:nvPr/>
        </p:nvSpPr>
        <p:spPr>
          <a:xfrm>
            <a:off x="7529513" y="3406775"/>
            <a:ext cx="1824037" cy="519113"/>
          </a:xfrm>
          <a:prstGeom prst="rect">
            <a:avLst/>
          </a:prstGeom>
          <a:noFill/>
          <a:ln w="12700">
            <a:noFill/>
            <a:miter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Tx/>
              <a:buNone/>
              <a:defRPr/>
            </a:pPr>
            <a:r>
              <a:rPr lang="en-US" altLang="zh-CN" sz="2800" b="1" noProof="1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  <a:ea typeface="黑体" panose="02010609060101010101" pitchFamily="49" charset="-122"/>
                <a:cs typeface="+mn-ea"/>
                <a:sym typeface="+mn-ea"/>
              </a:rPr>
              <a:t>√</a:t>
            </a:r>
            <a:endParaRPr lang="en-US" altLang="zh-CN" sz="2800" b="1" noProof="1">
              <a:solidFill>
                <a:srgbClr val="FF0000"/>
              </a:solidFill>
              <a:effectLst>
                <a:outerShdw blurRad="38100" dist="38100" dir="2700000">
                  <a:srgbClr val="C0C0C0"/>
                </a:outerShdw>
              </a:effectLst>
              <a:ea typeface="黑体" panose="02010609060101010101" pitchFamily="49" charset="-122"/>
              <a:sym typeface="+mn-ea"/>
            </a:endParaRPr>
          </a:p>
        </p:txBody>
      </p:sp>
      <p:sp>
        <p:nvSpPr>
          <p:cNvPr id="198667" name="文本框 198666"/>
          <p:cNvSpPr txBox="1"/>
          <p:nvPr/>
        </p:nvSpPr>
        <p:spPr>
          <a:xfrm>
            <a:off x="615950" y="5710238"/>
            <a:ext cx="10753725" cy="519112"/>
          </a:xfrm>
          <a:prstGeom prst="rect">
            <a:avLst/>
          </a:prstGeom>
          <a:noFill/>
          <a:ln w="9525">
            <a:noFill/>
            <a:miter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Tx/>
              <a:buNone/>
              <a:defRPr/>
            </a:pPr>
            <a:r>
              <a:rPr lang="en-US" altLang="zh-CN" sz="2800" b="1" noProof="1">
                <a:solidFill>
                  <a:srgbClr val="0000FF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ea"/>
              </a:rPr>
              <a:t> </a:t>
            </a:r>
            <a:r>
              <a:rPr lang="zh-CN" altLang="en-US" sz="2800" b="1" noProof="1">
                <a:solidFill>
                  <a:srgbClr val="0000FF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ea"/>
              </a:rPr>
              <a:t>分式的约分</a:t>
            </a:r>
            <a:r>
              <a:rPr lang="en-US" altLang="zh-CN" sz="2800" b="1" noProof="1">
                <a:solidFill>
                  <a:srgbClr val="0000FF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ea"/>
              </a:rPr>
              <a:t>,</a:t>
            </a:r>
            <a:r>
              <a:rPr lang="zh-CN" altLang="en-US" sz="2800" b="1" noProof="1">
                <a:solidFill>
                  <a:srgbClr val="0000FF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ea"/>
              </a:rPr>
              <a:t>通常要使结果成为</a:t>
            </a:r>
            <a:r>
              <a:rPr lang="zh-CN" altLang="en-US" sz="2800" b="1" noProof="1">
                <a:solidFill>
                  <a:srgbClr val="FF66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ea"/>
              </a:rPr>
              <a:t>最简分式</a:t>
            </a:r>
            <a:r>
              <a:rPr lang="en-US" altLang="zh-CN" sz="2800" b="1" noProof="1">
                <a:solidFill>
                  <a:srgbClr val="0000FF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ea"/>
              </a:rPr>
              <a:t>.</a:t>
            </a:r>
            <a:endParaRPr lang="en-US" altLang="zh-CN" sz="2800" b="1" noProof="1">
              <a:solidFill>
                <a:srgbClr val="0000FF"/>
              </a:solidFill>
              <a:effectLst>
                <a:outerShdw blurRad="38100" dist="38100" dir="2700000">
                  <a:srgbClr val="C0C0C0"/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198668" name="文本框 198667"/>
          <p:cNvSpPr txBox="1"/>
          <p:nvPr/>
        </p:nvSpPr>
        <p:spPr>
          <a:xfrm>
            <a:off x="231775" y="5062538"/>
            <a:ext cx="11233150" cy="519112"/>
          </a:xfrm>
          <a:prstGeom prst="rect">
            <a:avLst/>
          </a:prstGeom>
          <a:noFill/>
          <a:ln w="9525">
            <a:noFill/>
            <a:miter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Tx/>
              <a:buNone/>
              <a:defRPr/>
            </a:pPr>
            <a:r>
              <a:rPr lang="zh-CN" altLang="en-US" sz="2800" b="1" noProof="1">
                <a:effectLst>
                  <a:outerShdw blurRad="38100" dist="38100" dir="2700000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ea"/>
              </a:rPr>
              <a:t>（分子和分母没有公因式的分式称为最简分式）</a:t>
            </a:r>
            <a:endParaRPr lang="zh-CN" altLang="en-US" sz="2800" b="1" noProof="1">
              <a:effectLst>
                <a:outerShdw blurRad="38100" dist="38100" dir="2700000">
                  <a:srgbClr val="C0C0C0"/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198669" name="矩形 198668"/>
          <p:cNvSpPr>
            <a:spLocks noChangeArrowheads="1"/>
          </p:cNvSpPr>
          <p:nvPr/>
        </p:nvSpPr>
        <p:spPr bwMode="auto">
          <a:xfrm>
            <a:off x="719138" y="731838"/>
            <a:ext cx="55689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0" hangingPunct="0"/>
            <a:r>
              <a:rPr lang="zh-CN" altLang="en-US" sz="32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辨别与思考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86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86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86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86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86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86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86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86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86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86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86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86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86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986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986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986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986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986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663" grpId="0"/>
      <p:bldP spid="198665" grpId="0"/>
      <p:bldP spid="198666" grpId="0"/>
      <p:bldP spid="198667" grpId="0"/>
      <p:bldP spid="198668" grpId="0"/>
      <p:bldP spid="19866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553" name="对象 197635"/>
          <p:cNvGraphicFramePr/>
          <p:nvPr/>
        </p:nvGraphicFramePr>
        <p:xfrm>
          <a:off x="719138" y="1566863"/>
          <a:ext cx="2784475" cy="1222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87" r:id="rId3" imgW="673100" imgH="393700" progId="Equation.3">
                  <p:embed/>
                </p:oleObj>
              </mc:Choice>
              <mc:Fallback>
                <p:oleObj r:id="rId3" imgW="673100" imgH="393700" progId="Equation.3">
                  <p:embed/>
                  <p:pic>
                    <p:nvPicPr>
                      <p:cNvPr id="0" name="对象 197635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9138" y="1566863"/>
                        <a:ext cx="2784475" cy="1222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4" name="对象 197636"/>
          <p:cNvGraphicFramePr/>
          <p:nvPr/>
        </p:nvGraphicFramePr>
        <p:xfrm>
          <a:off x="4368800" y="1773238"/>
          <a:ext cx="3168650" cy="1282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88" r:id="rId5" imgW="774700" imgH="419100" progId="Equation.3">
                  <p:embed/>
                </p:oleObj>
              </mc:Choice>
              <mc:Fallback>
                <p:oleObj r:id="rId5" imgW="774700" imgH="419100" progId="Equation.3">
                  <p:embed/>
                  <p:pic>
                    <p:nvPicPr>
                      <p:cNvPr id="0" name="对象 197636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68800" y="1773238"/>
                        <a:ext cx="3168650" cy="1282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3555" name="组合 197637"/>
          <p:cNvGrpSpPr/>
          <p:nvPr/>
        </p:nvGrpSpPr>
        <p:grpSpPr bwMode="auto">
          <a:xfrm>
            <a:off x="8015288" y="1773238"/>
            <a:ext cx="2881312" cy="1223962"/>
            <a:chOff x="158" y="1344"/>
            <a:chExt cx="1361" cy="636"/>
          </a:xfrm>
        </p:grpSpPr>
        <p:graphicFrame>
          <p:nvGraphicFramePr>
            <p:cNvPr id="23556" name="对象 197638"/>
            <p:cNvGraphicFramePr/>
            <p:nvPr/>
          </p:nvGraphicFramePr>
          <p:xfrm>
            <a:off x="748" y="1344"/>
            <a:ext cx="771" cy="6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589" r:id="rId7" imgW="508000" imgH="419100" progId="Equation.3">
                    <p:embed/>
                  </p:oleObj>
                </mc:Choice>
                <mc:Fallback>
                  <p:oleObj r:id="rId7" imgW="508000" imgH="419100" progId="Equation.3">
                    <p:embed/>
                    <p:pic>
                      <p:nvPicPr>
                        <p:cNvPr id="0" name="对象 197638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48" y="1344"/>
                          <a:ext cx="771" cy="6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3557" name="矩形 197639"/>
            <p:cNvSpPr>
              <a:spLocks noChangeArrowheads="1"/>
            </p:cNvSpPr>
            <p:nvPr/>
          </p:nvSpPr>
          <p:spPr bwMode="auto">
            <a:xfrm>
              <a:off x="158" y="1508"/>
              <a:ext cx="514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pPr eaLnBrk="0" hangingPunct="0"/>
              <a:r>
                <a:rPr lang="zh-CN" altLang="en-GB" sz="2800" b="1">
                  <a:latin typeface="宋体" panose="02010600030101010101" pitchFamily="2" charset="-122"/>
                </a:rPr>
                <a:t>（</a:t>
              </a:r>
              <a:r>
                <a:rPr lang="en-GB" altLang="zh-CN" sz="2800" b="1">
                  <a:latin typeface="宋体" panose="02010600030101010101" pitchFamily="2" charset="-122"/>
                </a:rPr>
                <a:t>3</a:t>
              </a:r>
              <a:r>
                <a:rPr lang="zh-CN" altLang="en-GB" sz="2800" b="1">
                  <a:latin typeface="宋体" panose="02010600030101010101" pitchFamily="2" charset="-122"/>
                </a:rPr>
                <a:t>）</a:t>
              </a:r>
              <a:endParaRPr lang="zh-CN" altLang="en-GB" sz="2800" b="1"/>
            </a:p>
          </p:txBody>
        </p:sp>
      </p:grpSp>
      <p:grpSp>
        <p:nvGrpSpPr>
          <p:cNvPr id="23558" name="组合 197640"/>
          <p:cNvGrpSpPr/>
          <p:nvPr/>
        </p:nvGrpSpPr>
        <p:grpSpPr bwMode="auto">
          <a:xfrm>
            <a:off x="814388" y="4149725"/>
            <a:ext cx="3649662" cy="1295400"/>
            <a:chOff x="1882" y="1434"/>
            <a:chExt cx="1542" cy="556"/>
          </a:xfrm>
        </p:grpSpPr>
        <p:graphicFrame>
          <p:nvGraphicFramePr>
            <p:cNvPr id="23559" name="对象 197641" descr="21世纪教育网 -- 中国最大型、最专业的中小学教育资源门户网站"/>
            <p:cNvGraphicFramePr/>
            <p:nvPr/>
          </p:nvGraphicFramePr>
          <p:xfrm>
            <a:off x="2426" y="1434"/>
            <a:ext cx="998" cy="55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590" r:id="rId9" imgW="749935" imgH="419100" progId="Equation.3">
                    <p:embed/>
                  </p:oleObj>
                </mc:Choice>
                <mc:Fallback>
                  <p:oleObj r:id="rId9" imgW="749935" imgH="419100" progId="Equation.3">
                    <p:embed/>
                    <p:pic>
                      <p:nvPicPr>
                        <p:cNvPr id="0" name="对象 197641" descr="21世纪教育网 -- 中国最大型、最专业的中小学教育资源门户网站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26" y="1434"/>
                          <a:ext cx="998" cy="55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3560" name="矩形 197642"/>
            <p:cNvSpPr>
              <a:spLocks noChangeArrowheads="1"/>
            </p:cNvSpPr>
            <p:nvPr/>
          </p:nvSpPr>
          <p:spPr bwMode="auto">
            <a:xfrm>
              <a:off x="1882" y="1621"/>
              <a:ext cx="459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pPr eaLnBrk="0" hangingPunct="0"/>
              <a:r>
                <a:rPr lang="zh-CN" altLang="en-US" sz="2800" b="1">
                  <a:latin typeface="宋体" panose="02010600030101010101" pitchFamily="2" charset="-122"/>
                </a:rPr>
                <a:t>（</a:t>
              </a:r>
              <a:r>
                <a:rPr lang="en-US" altLang="zh-CN" sz="2800" b="1">
                  <a:latin typeface="宋体" panose="02010600030101010101" pitchFamily="2" charset="-122"/>
                </a:rPr>
                <a:t>4</a:t>
              </a:r>
              <a:r>
                <a:rPr lang="zh-CN" altLang="en-US" sz="2800" b="1">
                  <a:latin typeface="宋体" panose="02010600030101010101" pitchFamily="2" charset="-122"/>
                </a:rPr>
                <a:t>）</a:t>
              </a:r>
              <a:endParaRPr lang="zh-CN" altLang="en-US" sz="2800" b="1"/>
            </a:p>
          </p:txBody>
        </p:sp>
      </p:grpSp>
      <p:grpSp>
        <p:nvGrpSpPr>
          <p:cNvPr id="23561" name="组合 197643"/>
          <p:cNvGrpSpPr/>
          <p:nvPr/>
        </p:nvGrpSpPr>
        <p:grpSpPr bwMode="auto">
          <a:xfrm>
            <a:off x="5519738" y="4221163"/>
            <a:ext cx="4416425" cy="1260475"/>
            <a:chOff x="2426" y="1480"/>
            <a:chExt cx="1951" cy="658"/>
          </a:xfrm>
        </p:grpSpPr>
        <p:graphicFrame>
          <p:nvGraphicFramePr>
            <p:cNvPr id="23562" name="对象 197644" descr="21世纪教育网 -- 中国最大型、最专业的中小学教育资源门户网站"/>
            <p:cNvGraphicFramePr/>
            <p:nvPr/>
          </p:nvGraphicFramePr>
          <p:xfrm>
            <a:off x="2991" y="1480"/>
            <a:ext cx="1386" cy="65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591" r:id="rId11" imgW="939800" imgH="444500" progId="Equation.3">
                    <p:embed/>
                  </p:oleObj>
                </mc:Choice>
                <mc:Fallback>
                  <p:oleObj r:id="rId11" imgW="939800" imgH="444500" progId="Equation.3">
                    <p:embed/>
                    <p:pic>
                      <p:nvPicPr>
                        <p:cNvPr id="0" name="对象 197644" descr="21世纪教育网 -- 中国最大型、最专业的中小学教育资源门户网站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91" y="1480"/>
                          <a:ext cx="1386" cy="65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3563" name="矩形 197645"/>
            <p:cNvSpPr>
              <a:spLocks noChangeArrowheads="1"/>
            </p:cNvSpPr>
            <p:nvPr/>
          </p:nvSpPr>
          <p:spPr bwMode="auto">
            <a:xfrm>
              <a:off x="2426" y="1644"/>
              <a:ext cx="480" cy="2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pPr eaLnBrk="0" hangingPunct="0"/>
              <a:r>
                <a:rPr lang="zh-CN" altLang="en-GB" sz="2800" b="1">
                  <a:latin typeface="宋体" panose="02010600030101010101" pitchFamily="2" charset="-122"/>
                </a:rPr>
                <a:t>（</a:t>
              </a:r>
              <a:r>
                <a:rPr lang="en-US" altLang="zh-CN" sz="2800" b="1">
                  <a:latin typeface="宋体" panose="02010600030101010101" pitchFamily="2" charset="-122"/>
                </a:rPr>
                <a:t>5</a:t>
              </a:r>
              <a:r>
                <a:rPr lang="zh-CN" altLang="en-US" sz="2800" b="1">
                  <a:latin typeface="宋体" panose="02010600030101010101" pitchFamily="2" charset="-122"/>
                </a:rPr>
                <a:t>）</a:t>
              </a:r>
              <a:endParaRPr lang="zh-CN" altLang="en-US" sz="2800" b="1"/>
            </a:p>
          </p:txBody>
        </p:sp>
      </p:grpSp>
      <p:sp>
        <p:nvSpPr>
          <p:cNvPr id="197647" name="矩形 197646"/>
          <p:cNvSpPr/>
          <p:nvPr/>
        </p:nvSpPr>
        <p:spPr>
          <a:xfrm>
            <a:off x="719138" y="549275"/>
            <a:ext cx="6145212" cy="579438"/>
          </a:xfrm>
          <a:prstGeom prst="rect">
            <a:avLst/>
          </a:prstGeom>
          <a:noFill/>
          <a:ln w="9525">
            <a:noFill/>
            <a:miter/>
          </a:ln>
        </p:spPr>
        <p:txBody>
          <a:bodyPr>
            <a:spAutoFit/>
          </a:bodyPr>
          <a:lstStyle/>
          <a:p>
            <a:pPr eaLnBrk="0" hangingPunct="0">
              <a:buClr>
                <a:srgbClr val="000000"/>
              </a:buClr>
              <a:buFontTx/>
              <a:buNone/>
              <a:defRPr/>
            </a:pPr>
            <a:r>
              <a:rPr lang="zh-CN" altLang="en-US" sz="3200" b="1" noProof="1">
                <a:effectLst>
                  <a:outerShdw blurRad="38100" dist="38100" dir="2700000">
                    <a:srgbClr val="C0C0C0"/>
                  </a:outerShdw>
                </a:effectLst>
                <a:latin typeface="宋体" panose="02010600030101010101" pitchFamily="2" charset="-122"/>
                <a:cs typeface="+mn-ea"/>
                <a:sym typeface="+mn-ea"/>
              </a:rPr>
              <a:t>约分</a:t>
            </a:r>
            <a:endParaRPr lang="zh-CN" altLang="en-US" sz="3200" b="1" noProof="1">
              <a:effectLst>
                <a:outerShdw blurRad="38100" dist="38100" dir="2700000">
                  <a:srgbClr val="C0C0C0"/>
                </a:outerShdw>
              </a:effectLst>
              <a:latin typeface="宋体" panose="02010600030101010101" pitchFamily="2" charset="-122"/>
              <a:sym typeface="+mn-ea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577" name="对象 153606"/>
          <p:cNvGraphicFramePr/>
          <p:nvPr/>
        </p:nvGraphicFramePr>
        <p:xfrm>
          <a:off x="1487488" y="1806575"/>
          <a:ext cx="3359150" cy="1384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16" r:id="rId3" imgW="812800" imgH="444500" progId="Equation.3">
                  <p:embed/>
                </p:oleObj>
              </mc:Choice>
              <mc:Fallback>
                <p:oleObj r:id="rId3" imgW="812800" imgH="444500" progId="Equation.3">
                  <p:embed/>
                  <p:pic>
                    <p:nvPicPr>
                      <p:cNvPr id="0" name="对象 153606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7488" y="1806575"/>
                        <a:ext cx="3359150" cy="1384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78" name="对象 153605"/>
          <p:cNvGraphicFramePr/>
          <p:nvPr/>
        </p:nvGraphicFramePr>
        <p:xfrm>
          <a:off x="6096000" y="2208213"/>
          <a:ext cx="3455988" cy="625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17" r:id="rId5" imgW="826135" imgH="203200" progId="Equation.3">
                  <p:embed/>
                </p:oleObj>
              </mc:Choice>
              <mc:Fallback>
                <p:oleObj r:id="rId5" imgW="826135" imgH="203200" progId="Equation.3">
                  <p:embed/>
                  <p:pic>
                    <p:nvPicPr>
                      <p:cNvPr id="0" name="对象 153605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2208213"/>
                        <a:ext cx="3455988" cy="625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79" name="对象 153604"/>
          <p:cNvGraphicFramePr/>
          <p:nvPr/>
        </p:nvGraphicFramePr>
        <p:xfrm>
          <a:off x="1481138" y="3648075"/>
          <a:ext cx="3559175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18" r:id="rId7" imgW="915035" imgH="419100" progId="Equation.3">
                  <p:embed/>
                </p:oleObj>
              </mc:Choice>
              <mc:Fallback>
                <p:oleObj r:id="rId7" imgW="915035" imgH="419100" progId="Equation.3">
                  <p:embed/>
                  <p:pic>
                    <p:nvPicPr>
                      <p:cNvPr id="0" name="对象 153604"/>
                      <p:cNvPicPr>
                        <a:picLocks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1138" y="3648075"/>
                        <a:ext cx="3559175" cy="121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0" name="对象 153603"/>
          <p:cNvGraphicFramePr/>
          <p:nvPr/>
        </p:nvGraphicFramePr>
        <p:xfrm>
          <a:off x="6383338" y="4008438"/>
          <a:ext cx="1822450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19" r:id="rId9" imgW="431165" imgH="177800" progId="Equation.3">
                  <p:embed/>
                </p:oleObj>
              </mc:Choice>
              <mc:Fallback>
                <p:oleObj r:id="rId9" imgW="431165" imgH="177800" progId="Equation.3">
                  <p:embed/>
                  <p:pic>
                    <p:nvPicPr>
                      <p:cNvPr id="0" name="对象 153603"/>
                      <p:cNvPicPr>
                        <a:picLocks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83338" y="4008438"/>
                        <a:ext cx="1822450" cy="577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1" name="矩形 153607"/>
          <p:cNvSpPr>
            <a:spLocks noChangeArrowheads="1"/>
          </p:cNvSpPr>
          <p:nvPr/>
        </p:nvSpPr>
        <p:spPr bwMode="auto">
          <a:xfrm>
            <a:off x="6383338" y="725488"/>
            <a:ext cx="42259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0" hangingPunct="0"/>
            <a:r>
              <a:rPr lang="zh-CN" altLang="en-US" sz="3200" b="1">
                <a:solidFill>
                  <a:srgbClr val="0000FF"/>
                </a:solidFill>
                <a:latin typeface="宋体" panose="02010600030101010101" pitchFamily="2" charset="-122"/>
              </a:rPr>
              <a:t>化简求值：</a:t>
            </a:r>
            <a:endParaRPr lang="zh-CN" altLang="en-US" sz="3200" b="1">
              <a:solidFill>
                <a:srgbClr val="0000FF"/>
              </a:solidFill>
            </a:endParaRPr>
          </a:p>
        </p:txBody>
      </p:sp>
      <p:sp>
        <p:nvSpPr>
          <p:cNvPr id="24582" name="矩形 153608"/>
          <p:cNvSpPr>
            <a:spLocks noChangeArrowheads="1"/>
          </p:cNvSpPr>
          <p:nvPr/>
        </p:nvSpPr>
        <p:spPr bwMode="auto">
          <a:xfrm>
            <a:off x="4846638" y="2208213"/>
            <a:ext cx="10096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zh-CN" altLang="en-US" sz="3200" b="1">
                <a:latin typeface="宋体" panose="02010600030101010101" pitchFamily="2" charset="-122"/>
              </a:rPr>
              <a:t>其中</a:t>
            </a:r>
            <a:endParaRPr lang="zh-CN" altLang="en-US" sz="3200" b="1"/>
          </a:p>
        </p:txBody>
      </p:sp>
      <p:sp>
        <p:nvSpPr>
          <p:cNvPr id="24583" name="矩形 153610"/>
          <p:cNvSpPr>
            <a:spLocks noChangeArrowheads="1"/>
          </p:cNvSpPr>
          <p:nvPr/>
        </p:nvSpPr>
        <p:spPr bwMode="auto">
          <a:xfrm>
            <a:off x="5041900" y="4008438"/>
            <a:ext cx="153511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0" hangingPunct="0"/>
            <a:r>
              <a:rPr lang="zh-CN" altLang="en-US" sz="3200" b="1">
                <a:latin typeface="宋体" panose="02010600030101010101" pitchFamily="2" charset="-122"/>
              </a:rPr>
              <a:t>其中</a:t>
            </a:r>
            <a:endParaRPr lang="zh-CN" altLang="en-US" sz="3200" b="1"/>
          </a:p>
        </p:txBody>
      </p:sp>
      <p:sp>
        <p:nvSpPr>
          <p:cNvPr id="24584" name="文本框 153614"/>
          <p:cNvSpPr txBox="1">
            <a:spLocks noChangeArrowheads="1"/>
          </p:cNvSpPr>
          <p:nvPr/>
        </p:nvSpPr>
        <p:spPr bwMode="auto">
          <a:xfrm>
            <a:off x="719138" y="657225"/>
            <a:ext cx="5568950" cy="650875"/>
          </a:xfrm>
          <a:prstGeom prst="rect">
            <a:avLst/>
          </a:prstGeom>
          <a:gradFill rotWithShape="1">
            <a:gsLst>
              <a:gs pos="0">
                <a:srgbClr val="FF9900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</a:ln>
          <a:effectLst>
            <a:outerShdw dist="53882" dir="2700000" algn="ctr" rotWithShape="0">
              <a:srgbClr val="4D4D4D"/>
            </a:outerShdw>
          </a:effec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600" b="1">
                <a:solidFill>
                  <a:srgbClr val="00FF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五、补充练习：</a:t>
            </a:r>
            <a:endParaRPr lang="zh-CN" altLang="en-US" sz="3600" b="1">
              <a:solidFill>
                <a:srgbClr val="00FF00"/>
              </a:solidFill>
              <a:ea typeface="方正大标宋简体" pitchFamily="2" charset="-122"/>
            </a:endParaRPr>
          </a:p>
        </p:txBody>
      </p:sp>
      <p:sp>
        <p:nvSpPr>
          <p:cNvPr id="153618" name="矩形 153617"/>
          <p:cNvSpPr>
            <a:spLocks noChangeArrowheads="1"/>
          </p:cNvSpPr>
          <p:nvPr/>
        </p:nvSpPr>
        <p:spPr bwMode="auto">
          <a:xfrm>
            <a:off x="7151688" y="1377950"/>
            <a:ext cx="2495550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altLang="en-US" sz="1400" b="1">
                <a:solidFill>
                  <a:srgbClr val="00FF00"/>
                </a:solidFill>
              </a:rPr>
              <a:t>（若</a:t>
            </a:r>
            <a:r>
              <a:rPr lang="zh-CN" altLang="en-US" sz="1400" b="1">
                <a:solidFill>
                  <a:srgbClr val="FF0000"/>
                </a:solidFill>
              </a:rPr>
              <a:t>时间不够</a:t>
            </a:r>
            <a:r>
              <a:rPr lang="zh-CN" altLang="en-US" sz="1400" b="1">
                <a:solidFill>
                  <a:srgbClr val="00FF00"/>
                </a:solidFill>
              </a:rPr>
              <a:t>，</a:t>
            </a:r>
            <a:r>
              <a:rPr lang="en-US" altLang="zh-CN" sz="1400" b="1">
                <a:solidFill>
                  <a:srgbClr val="00FF00"/>
                </a:solidFill>
              </a:rPr>
              <a:t>1</a:t>
            </a:r>
            <a:r>
              <a:rPr lang="zh-CN" altLang="en-US" sz="1400" b="1">
                <a:solidFill>
                  <a:srgbClr val="00FF00"/>
                </a:solidFill>
              </a:rPr>
              <a:t>分钟略点）</a:t>
            </a:r>
            <a:endParaRPr lang="zh-CN" altLang="en-US" sz="1400" b="1">
              <a:solidFill>
                <a:srgbClr val="00FF00"/>
              </a:solidFill>
              <a:latin typeface="黑体" panose="02010609060101010101" pitchFamily="49" charset="-122"/>
            </a:endParaRPr>
          </a:p>
        </p:txBody>
      </p:sp>
      <p:sp>
        <p:nvSpPr>
          <p:cNvPr id="24586" name="矩形 153618"/>
          <p:cNvSpPr>
            <a:spLocks noChangeArrowheads="1"/>
          </p:cNvSpPr>
          <p:nvPr/>
        </p:nvSpPr>
        <p:spPr bwMode="auto">
          <a:xfrm>
            <a:off x="-5256213" y="5435600"/>
            <a:ext cx="16151226" cy="6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zh-CN" altLang="en-US"/>
          </a:p>
        </p:txBody>
      </p:sp>
      <p:graphicFrame>
        <p:nvGraphicFramePr>
          <p:cNvPr id="24587" name="对象 153619"/>
          <p:cNvGraphicFramePr/>
          <p:nvPr/>
        </p:nvGraphicFramePr>
        <p:xfrm>
          <a:off x="1008063" y="5157788"/>
          <a:ext cx="3790950" cy="1360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20" r:id="rId11" imgW="673100" imgH="419100" progId="Equation.3">
                  <p:embed/>
                </p:oleObj>
              </mc:Choice>
              <mc:Fallback>
                <p:oleObj r:id="rId11" imgW="673100" imgH="419100" progId="Equation.3">
                  <p:embed/>
                  <p:pic>
                    <p:nvPicPr>
                      <p:cNvPr id="0" name="对象 153619"/>
                      <p:cNvPicPr>
                        <a:picLocks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8063" y="5157788"/>
                        <a:ext cx="3790950" cy="1360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8" name="矩形 153620"/>
          <p:cNvSpPr>
            <a:spLocks noChangeArrowheads="1"/>
          </p:cNvSpPr>
          <p:nvPr/>
        </p:nvSpPr>
        <p:spPr bwMode="auto">
          <a:xfrm>
            <a:off x="5135563" y="5734050"/>
            <a:ext cx="14208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zh-CN" altLang="en-GB" sz="3200" b="1"/>
              <a:t>，其中</a:t>
            </a:r>
          </a:p>
        </p:txBody>
      </p:sp>
      <p:graphicFrame>
        <p:nvGraphicFramePr>
          <p:cNvPr id="24589" name="对象 153621"/>
          <p:cNvGraphicFramePr/>
          <p:nvPr/>
        </p:nvGraphicFramePr>
        <p:xfrm>
          <a:off x="7345363" y="5526088"/>
          <a:ext cx="4032250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21" r:id="rId13" imgW="838835" imgH="241300" progId="Equation.3">
                  <p:embed/>
                </p:oleObj>
              </mc:Choice>
              <mc:Fallback>
                <p:oleObj r:id="rId13" imgW="838835" imgH="241300" progId="Equation.3">
                  <p:embed/>
                  <p:pic>
                    <p:nvPicPr>
                      <p:cNvPr id="0" name="对象 153621"/>
                      <p:cNvPicPr>
                        <a:picLocks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45363" y="5526088"/>
                        <a:ext cx="4032250" cy="857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3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1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文本框 63489"/>
          <p:cNvSpPr txBox="1"/>
          <p:nvPr/>
        </p:nvSpPr>
        <p:spPr>
          <a:xfrm>
            <a:off x="814388" y="1538288"/>
            <a:ext cx="11187112" cy="1076325"/>
          </a:xfrm>
          <a:prstGeom prst="rect">
            <a:avLst/>
          </a:prstGeom>
          <a:noFill/>
          <a:ln w="9525" cap="flat" cmpd="sng">
            <a:solidFill>
              <a:srgbClr val="00CC00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Clr>
                <a:srgbClr val="000000"/>
              </a:buClr>
              <a:buFontTx/>
              <a:buNone/>
              <a:defRPr/>
            </a:pPr>
            <a:r>
              <a:rPr lang="en-US" altLang="zh-CN" sz="3200" b="1" noProof="1">
                <a:effectLst>
                  <a:outerShdw blurRad="38100" dist="38100" dir="2700000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ea"/>
              </a:rPr>
              <a:t>  </a:t>
            </a:r>
            <a:r>
              <a:rPr lang="zh-CN" altLang="en-US" sz="3200" b="1" noProof="1" smtClean="0">
                <a:effectLst>
                  <a:outerShdw blurRad="38100" dist="38100" dir="2700000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ea"/>
              </a:rPr>
              <a:t>把</a:t>
            </a:r>
            <a:r>
              <a:rPr lang="zh-CN" altLang="en-US" sz="3200" b="1" noProof="1">
                <a:effectLst>
                  <a:outerShdw blurRad="38100" dist="38100" dir="2700000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ea"/>
              </a:rPr>
              <a:t>一个分式的分子和分母的</a:t>
            </a:r>
            <a:r>
              <a:rPr lang="zh-CN" altLang="en-US" sz="3200" b="1" noProof="1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ea"/>
              </a:rPr>
              <a:t>公因式</a:t>
            </a:r>
            <a:r>
              <a:rPr lang="zh-CN" altLang="en-US" sz="3200" b="1" noProof="1">
                <a:effectLst>
                  <a:outerShdw blurRad="38100" dist="38100" dir="2700000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ea"/>
              </a:rPr>
              <a:t>约去</a:t>
            </a:r>
            <a:r>
              <a:rPr lang="en-US" altLang="zh-CN" sz="3200" b="1" noProof="1">
                <a:effectLst>
                  <a:outerShdw blurRad="38100" dist="38100" dir="2700000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ea"/>
              </a:rPr>
              <a:t>,</a:t>
            </a:r>
            <a:r>
              <a:rPr lang="zh-CN" altLang="en-US" sz="3200" b="1" noProof="1">
                <a:effectLst>
                  <a:outerShdw blurRad="38100" dist="38100" dir="2700000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ea"/>
              </a:rPr>
              <a:t>不改变分式的值，这种变形叫做分式的</a:t>
            </a:r>
            <a:r>
              <a:rPr lang="zh-CN" altLang="en-US" sz="3200" b="1" noProof="1">
                <a:solidFill>
                  <a:srgbClr val="0000FF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ea"/>
              </a:rPr>
              <a:t>约分</a:t>
            </a:r>
            <a:r>
              <a:rPr lang="zh-CN" altLang="en-US" sz="3200" b="1" noProof="1">
                <a:effectLst>
                  <a:outerShdw blurRad="38100" dist="38100" dir="2700000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ea"/>
              </a:rPr>
              <a:t>。</a:t>
            </a:r>
            <a:endParaRPr lang="zh-CN" altLang="en-US" sz="3200" b="1" noProof="1">
              <a:effectLst>
                <a:outerShdw blurRad="38100" dist="38100" dir="2700000">
                  <a:srgbClr val="C0C0C0"/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63491" name="文本框 63490"/>
          <p:cNvSpPr txBox="1"/>
          <p:nvPr/>
        </p:nvSpPr>
        <p:spPr>
          <a:xfrm>
            <a:off x="719138" y="2874963"/>
            <a:ext cx="3595687" cy="579437"/>
          </a:xfrm>
          <a:prstGeom prst="rect">
            <a:avLst/>
          </a:prstGeom>
          <a:gradFill rotWithShape="1">
            <a:gsLst>
              <a:gs pos="0">
                <a:srgbClr val="0000FF"/>
              </a:gs>
              <a:gs pos="100000">
                <a:srgbClr val="66CCFF"/>
              </a:gs>
            </a:gsLst>
            <a:lin ang="5400000" scaled="1"/>
            <a:tileRect/>
          </a:gradFill>
          <a:ln w="9525">
            <a:noFill/>
            <a:miter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  <a:buClr>
                <a:srgbClr val="000000"/>
              </a:buClr>
              <a:buFontTx/>
              <a:buNone/>
              <a:defRPr/>
            </a:pPr>
            <a:r>
              <a:rPr lang="en-US" altLang="zh-CN" sz="3200" b="1" noProof="1">
                <a:effectLst>
                  <a:outerShdw blurRad="38100" dist="38100" dir="2700000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ea"/>
              </a:rPr>
              <a:t>1.</a:t>
            </a:r>
            <a:r>
              <a:rPr lang="zh-CN" altLang="en-US" sz="3200" b="1" noProof="1">
                <a:effectLst>
                  <a:outerShdw blurRad="38100" dist="38100" dir="2700000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ea"/>
              </a:rPr>
              <a:t>约分的依据是：</a:t>
            </a:r>
            <a:endParaRPr lang="zh-CN" altLang="en-US" sz="3200" b="1" noProof="1">
              <a:effectLst>
                <a:outerShdw blurRad="38100" dist="38100" dir="2700000">
                  <a:srgbClr val="C0C0C0"/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63492" name="文本框 63491"/>
          <p:cNvSpPr txBox="1"/>
          <p:nvPr/>
        </p:nvSpPr>
        <p:spPr>
          <a:xfrm>
            <a:off x="4319588" y="2874962"/>
            <a:ext cx="5327650" cy="579437"/>
          </a:xfrm>
          <a:prstGeom prst="rect">
            <a:avLst/>
          </a:prstGeom>
          <a:noFill/>
          <a:ln w="9525">
            <a:noFill/>
            <a:miter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Clr>
                <a:srgbClr val="000000"/>
              </a:buClr>
              <a:buFontTx/>
              <a:buNone/>
              <a:defRPr/>
            </a:pPr>
            <a:r>
              <a:rPr lang="zh-CN" altLang="en-US" sz="3200" b="1" noProof="1">
                <a:solidFill>
                  <a:srgbClr val="0000FF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ea"/>
              </a:rPr>
              <a:t>分式的性质（除法）</a:t>
            </a:r>
            <a:endParaRPr lang="zh-CN" altLang="en-US" sz="3200" b="1" noProof="1">
              <a:solidFill>
                <a:srgbClr val="0000FF"/>
              </a:solidFill>
              <a:effectLst>
                <a:outerShdw blurRad="38100" dist="38100" dir="2700000">
                  <a:srgbClr val="C0C0C0"/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25604" name="文本框 63492"/>
          <p:cNvSpPr txBox="1">
            <a:spLocks noChangeArrowheads="1"/>
          </p:cNvSpPr>
          <p:nvPr/>
        </p:nvSpPr>
        <p:spPr bwMode="auto">
          <a:xfrm>
            <a:off x="1103313" y="5373688"/>
            <a:ext cx="37433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endParaRPr lang="zh-CN" altLang="zh-CN" sz="3200"/>
          </a:p>
        </p:txBody>
      </p:sp>
      <p:sp>
        <p:nvSpPr>
          <p:cNvPr id="63494" name="文本框 63493"/>
          <p:cNvSpPr txBox="1"/>
          <p:nvPr/>
        </p:nvSpPr>
        <p:spPr>
          <a:xfrm>
            <a:off x="719138" y="3590925"/>
            <a:ext cx="5857875" cy="579438"/>
          </a:xfrm>
          <a:prstGeom prst="rect">
            <a:avLst/>
          </a:prstGeom>
          <a:gradFill rotWithShape="1">
            <a:gsLst>
              <a:gs pos="0">
                <a:srgbClr val="FF9900"/>
              </a:gs>
              <a:gs pos="100000">
                <a:srgbClr val="FFFF00"/>
              </a:gs>
            </a:gsLst>
            <a:lin ang="5400000" scaled="1"/>
            <a:tileRect/>
          </a:gradFill>
          <a:ln w="9525">
            <a:noFill/>
            <a:miter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Clr>
                <a:srgbClr val="000000"/>
              </a:buClr>
              <a:buFontTx/>
              <a:buNone/>
              <a:defRPr/>
            </a:pPr>
            <a:r>
              <a:rPr lang="en-US" altLang="zh-CN" sz="3200" b="1" noProof="1">
                <a:effectLst>
                  <a:outerShdw blurRad="38100" dist="38100" dir="2700000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ea"/>
              </a:rPr>
              <a:t>2.</a:t>
            </a:r>
            <a:r>
              <a:rPr lang="zh-CN" altLang="en-US" sz="3200" b="1" noProof="1">
                <a:effectLst>
                  <a:outerShdw blurRad="38100" dist="38100" dir="2700000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ea"/>
              </a:rPr>
              <a:t>约分的基本方法是：</a:t>
            </a:r>
            <a:endParaRPr lang="zh-CN" altLang="en-US" sz="3200" b="1" noProof="1">
              <a:effectLst>
                <a:outerShdw blurRad="38100" dist="38100" dir="2700000">
                  <a:srgbClr val="C0C0C0"/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25606" name="文本框 63501"/>
          <p:cNvSpPr txBox="1">
            <a:spLocks noChangeArrowheads="1"/>
          </p:cNvSpPr>
          <p:nvPr/>
        </p:nvSpPr>
        <p:spPr bwMode="auto">
          <a:xfrm>
            <a:off x="4464050" y="595313"/>
            <a:ext cx="2495550" cy="711200"/>
          </a:xfrm>
          <a:prstGeom prst="rect">
            <a:avLst/>
          </a:prstGeom>
          <a:gradFill rotWithShape="1">
            <a:gsLst>
              <a:gs pos="0">
                <a:srgbClr val="FF9900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</a:ln>
          <a:effectLst>
            <a:outerShdw dist="53882" dir="2700000" algn="ctr" rotWithShape="0">
              <a:srgbClr val="4D4D4D"/>
            </a:outerShdw>
          </a:effec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sz="4000" b="1" dirty="0">
                <a:solidFill>
                  <a:srgbClr val="00FF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小结</a:t>
            </a:r>
            <a:endParaRPr lang="zh-CN" altLang="en-US" sz="4000" b="1" dirty="0">
              <a:solidFill>
                <a:srgbClr val="00FF00"/>
              </a:solidFill>
              <a:ea typeface="方正大标宋简体" pitchFamily="2" charset="-122"/>
            </a:endParaRPr>
          </a:p>
        </p:txBody>
      </p:sp>
      <p:sp>
        <p:nvSpPr>
          <p:cNvPr id="63503" name="矩形 63502"/>
          <p:cNvSpPr/>
          <p:nvPr/>
        </p:nvSpPr>
        <p:spPr>
          <a:xfrm>
            <a:off x="1677988" y="4313238"/>
            <a:ext cx="7969250" cy="588962"/>
          </a:xfrm>
          <a:prstGeom prst="rect">
            <a:avLst/>
          </a:prstGeom>
          <a:noFill/>
          <a:ln w="9525" cap="flat" cmpd="sng">
            <a:solidFill>
              <a:srgbClr val="33CCFF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lstStyle/>
          <a:p>
            <a:pPr eaLnBrk="0" hangingPunct="0">
              <a:buFontTx/>
              <a:buNone/>
              <a:defRPr/>
            </a:pPr>
            <a:r>
              <a:rPr lang="en-US" altLang="zh-CN" sz="3200" b="1" noProof="1">
                <a:solidFill>
                  <a:srgbClr val="110F0D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ea"/>
              </a:rPr>
              <a:t>(1)</a:t>
            </a:r>
            <a:r>
              <a:rPr lang="zh-CN" altLang="en-US" sz="3200" b="1" noProof="1">
                <a:solidFill>
                  <a:srgbClr val="110F0D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ea"/>
              </a:rPr>
              <a:t>先</a:t>
            </a:r>
            <a:r>
              <a:rPr lang="zh-CN" altLang="en-US" sz="3200" b="1" noProof="1">
                <a:solidFill>
                  <a:srgbClr val="00CC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ea"/>
              </a:rPr>
              <a:t>因式分解</a:t>
            </a:r>
            <a:r>
              <a:rPr lang="zh-CN" altLang="en-US" sz="3200" b="1" noProof="1">
                <a:solidFill>
                  <a:srgbClr val="110F0D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ea"/>
              </a:rPr>
              <a:t>，找出公因式；</a:t>
            </a:r>
            <a:endParaRPr lang="zh-CN" altLang="en-US" sz="3200" b="1" noProof="1">
              <a:solidFill>
                <a:srgbClr val="110F0D"/>
              </a:solidFill>
              <a:effectLst>
                <a:outerShdw blurRad="38100" dist="38100" dir="2700000">
                  <a:srgbClr val="C0C0C0"/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63504" name="矩形 63503"/>
          <p:cNvSpPr/>
          <p:nvPr/>
        </p:nvSpPr>
        <p:spPr>
          <a:xfrm>
            <a:off x="2351088" y="5173663"/>
            <a:ext cx="8545512" cy="588962"/>
          </a:xfrm>
          <a:prstGeom prst="rect">
            <a:avLst/>
          </a:prstGeom>
          <a:noFill/>
          <a:ln w="9525" cap="flat" cmpd="sng">
            <a:solidFill>
              <a:srgbClr val="FF9900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lstStyle/>
          <a:p>
            <a:pPr eaLnBrk="0" hangingPunct="0">
              <a:buFontTx/>
              <a:buNone/>
              <a:defRPr/>
            </a:pPr>
            <a:r>
              <a:rPr lang="en-US" altLang="zh-CN" sz="3200" b="1" noProof="1">
                <a:solidFill>
                  <a:srgbClr val="110F0D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ea"/>
              </a:rPr>
              <a:t>(2)</a:t>
            </a:r>
            <a:r>
              <a:rPr lang="zh-CN" altLang="en-US" sz="3200" b="1" noProof="1">
                <a:solidFill>
                  <a:srgbClr val="110F0D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ea"/>
              </a:rPr>
              <a:t>约去公因式，化为</a:t>
            </a:r>
            <a:r>
              <a:rPr lang="zh-CN" altLang="en-US" sz="3200" b="1" noProof="1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ea"/>
              </a:rPr>
              <a:t>最简分式</a:t>
            </a:r>
            <a:r>
              <a:rPr lang="zh-CN" altLang="en-US" sz="3200" b="1" noProof="1">
                <a:solidFill>
                  <a:srgbClr val="110F0D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ea"/>
              </a:rPr>
              <a:t>；</a:t>
            </a:r>
            <a:endParaRPr lang="zh-CN" altLang="en-US" sz="3200" b="1" noProof="1">
              <a:solidFill>
                <a:srgbClr val="110F0D"/>
              </a:solidFill>
              <a:effectLst>
                <a:outerShdw blurRad="38100" dist="38100" dir="2700000">
                  <a:srgbClr val="C0C0C0"/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63505" name="文本框 63504"/>
          <p:cNvSpPr txBox="1"/>
          <p:nvPr/>
        </p:nvSpPr>
        <p:spPr>
          <a:xfrm>
            <a:off x="947738" y="5873750"/>
            <a:ext cx="5568950" cy="579438"/>
          </a:xfrm>
          <a:prstGeom prst="rect">
            <a:avLst/>
          </a:prstGeom>
          <a:noFill/>
          <a:ln w="9525">
            <a:noFill/>
            <a:miter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Clr>
                <a:srgbClr val="000000"/>
              </a:buClr>
              <a:buFontTx/>
              <a:buNone/>
              <a:defRPr/>
            </a:pPr>
            <a:r>
              <a:rPr lang="en-US" altLang="zh-CN" sz="3200" b="1" noProof="1">
                <a:effectLst>
                  <a:outerShdw blurRad="38100" dist="38100" dir="2700000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ea"/>
              </a:rPr>
              <a:t>3.</a:t>
            </a:r>
            <a:r>
              <a:rPr lang="zh-CN" altLang="en-US" sz="3200" b="1" noProof="1">
                <a:effectLst>
                  <a:outerShdw blurRad="38100" dist="38100" dir="2700000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ea"/>
              </a:rPr>
              <a:t>约分的结果是：</a:t>
            </a:r>
            <a:endParaRPr lang="zh-CN" altLang="en-US" sz="3200" b="1" noProof="1">
              <a:effectLst>
                <a:outerShdw blurRad="38100" dist="38100" dir="2700000">
                  <a:srgbClr val="C0C0C0"/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63506" name="矩形 63505"/>
          <p:cNvSpPr/>
          <p:nvPr/>
        </p:nvSpPr>
        <p:spPr>
          <a:xfrm>
            <a:off x="5403850" y="5873750"/>
            <a:ext cx="3068638" cy="58420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  <a:buClr>
                <a:srgbClr val="000000"/>
              </a:buClr>
              <a:buFontTx/>
              <a:buNone/>
              <a:defRPr/>
            </a:pPr>
            <a:r>
              <a:rPr lang="zh-CN" altLang="en-US" sz="3200" b="1" noProof="1">
                <a:solidFill>
                  <a:srgbClr val="333399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ea"/>
              </a:rPr>
              <a:t>整式或最简分式</a:t>
            </a:r>
            <a:endParaRPr lang="zh-CN" altLang="en-US" sz="3200" b="1" noProof="1">
              <a:solidFill>
                <a:srgbClr val="333399"/>
              </a:solidFill>
              <a:effectLst>
                <a:outerShdw blurRad="38100" dist="38100" dir="2700000">
                  <a:srgbClr val="C0C0C0"/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3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34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34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34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34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34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34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35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35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35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35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35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35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3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3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0" grpId="0" animBg="1"/>
      <p:bldP spid="63491" grpId="0" animBg="1"/>
      <p:bldP spid="63492" grpId="0"/>
      <p:bldP spid="63494" grpId="0" animBg="1"/>
      <p:bldP spid="63503" grpId="0" animBg="1"/>
      <p:bldP spid="63504" grpId="0" animBg="1"/>
      <p:bldP spid="63505" grpId="0"/>
      <p:bldP spid="6350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0226" name="对象 180225"/>
          <p:cNvGraphicFramePr/>
          <p:nvPr/>
        </p:nvGraphicFramePr>
        <p:xfrm>
          <a:off x="1581943" y="4822825"/>
          <a:ext cx="2682875" cy="1008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6" r:id="rId3" imgW="647700" imgH="393700" progId="Equation.3">
                  <p:embed/>
                </p:oleObj>
              </mc:Choice>
              <mc:Fallback>
                <p:oleObj r:id="rId3" imgW="647700" imgH="393700" progId="Equation.3">
                  <p:embed/>
                  <p:pic>
                    <p:nvPicPr>
                      <p:cNvPr id="0" name="对象 180225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1943" y="4822825"/>
                        <a:ext cx="2682875" cy="1008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0227" name="对象 180226"/>
          <p:cNvGraphicFramePr/>
          <p:nvPr/>
        </p:nvGraphicFramePr>
        <p:xfrm>
          <a:off x="4751388" y="4803775"/>
          <a:ext cx="3835400" cy="1008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7" r:id="rId5" imgW="1041400" imgH="393700" progId="Equation.3">
                  <p:embed/>
                </p:oleObj>
              </mc:Choice>
              <mc:Fallback>
                <p:oleObj r:id="rId5" imgW="1041400" imgH="393700" progId="Equation.3">
                  <p:embed/>
                  <p:pic>
                    <p:nvPicPr>
                      <p:cNvPr id="0" name="对象 180226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51388" y="4803775"/>
                        <a:ext cx="3835400" cy="1008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0228" name="矩形 180227"/>
          <p:cNvSpPr>
            <a:spLocks noChangeArrowheads="1"/>
          </p:cNvSpPr>
          <p:nvPr/>
        </p:nvSpPr>
        <p:spPr bwMode="auto">
          <a:xfrm>
            <a:off x="527050" y="1131888"/>
            <a:ext cx="11041063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333375" eaLnBrk="0" hangingPunct="0">
              <a:lnSpc>
                <a:spcPct val="120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1.</a:t>
            </a:r>
            <a:r>
              <a:rPr lang="zh-CN" altLang="en-US" sz="2800" b="1" dirty="0">
                <a:latin typeface="Times New Roman" panose="02020603050405020304" pitchFamily="18" charset="0"/>
              </a:rPr>
              <a:t>分式的基本性质：</a:t>
            </a:r>
            <a:endParaRPr lang="zh-CN" altLang="en-US" sz="2800" b="1" dirty="0"/>
          </a:p>
          <a:p>
            <a:pPr indent="333375" eaLnBrk="0" hangingPunct="0">
              <a:lnSpc>
                <a:spcPct val="120000"/>
              </a:lnSpc>
            </a:pPr>
            <a:r>
              <a:rPr lang="zh-CN" altLang="en-US" sz="2800" b="1" dirty="0">
                <a:latin typeface="Times New Roman" panose="02020603050405020304" pitchFamily="18" charset="0"/>
              </a:rPr>
              <a:t>一个分式的分子与分母</a:t>
            </a:r>
            <a:r>
              <a:rPr lang="en-US" altLang="zh-CN" b="1" dirty="0"/>
              <a:t>___________</a:t>
            </a:r>
            <a:r>
              <a:rPr lang="zh-CN" altLang="en-US" sz="2800" b="1" dirty="0">
                <a:latin typeface="Times New Roman" panose="02020603050405020304" pitchFamily="18" charset="0"/>
              </a:rPr>
              <a:t>（或除以）一个</a:t>
            </a:r>
          </a:p>
          <a:p>
            <a:pPr indent="333375" eaLnBrk="0" hangingPunct="0">
              <a:lnSpc>
                <a:spcPct val="120000"/>
              </a:lnSpc>
            </a:pPr>
            <a:r>
              <a:rPr lang="zh-CN" altLang="en-US" sz="2800" b="1" u="sng" dirty="0">
                <a:latin typeface="Times New Roman" panose="02020603050405020304" pitchFamily="18" charset="0"/>
              </a:rPr>
              <a:t>	               </a:t>
            </a:r>
            <a:r>
              <a:rPr lang="zh-CN" altLang="en-US" sz="2800" b="1" dirty="0">
                <a:latin typeface="Times New Roman" panose="02020603050405020304" pitchFamily="18" charset="0"/>
              </a:rPr>
              <a:t>的整式，分式的值不变</a:t>
            </a:r>
            <a:r>
              <a:rPr lang="en-US" altLang="zh-CN" sz="2800" b="1" dirty="0">
                <a:latin typeface="Times New Roman" panose="02020603050405020304" pitchFamily="18" charset="0"/>
              </a:rPr>
              <a:t>.</a:t>
            </a:r>
            <a:endParaRPr lang="en-US" altLang="zh-CN" sz="2800" b="1" dirty="0"/>
          </a:p>
          <a:p>
            <a:pPr indent="333375" eaLnBrk="0" hangingPunct="0">
              <a:lnSpc>
                <a:spcPct val="120000"/>
              </a:lnSpc>
            </a:pP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用字母表示为：</a:t>
            </a:r>
          </a:p>
        </p:txBody>
      </p:sp>
      <p:sp>
        <p:nvSpPr>
          <p:cNvPr id="6148" name="矩形 180228"/>
          <p:cNvSpPr>
            <a:spLocks noChangeArrowheads="1"/>
          </p:cNvSpPr>
          <p:nvPr/>
        </p:nvSpPr>
        <p:spPr bwMode="auto">
          <a:xfrm>
            <a:off x="2767013" y="4573588"/>
            <a:ext cx="312737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zh-CN" altLang="en-US" sz="1000">
                <a:latin typeface="Times New Roman" panose="02020603050405020304" pitchFamily="18" charset="0"/>
              </a:rPr>
              <a:t>，</a:t>
            </a:r>
            <a:endParaRPr lang="zh-CN" altLang="en-US"/>
          </a:p>
        </p:txBody>
      </p:sp>
      <p:sp>
        <p:nvSpPr>
          <p:cNvPr id="180230" name="矩形 180229"/>
          <p:cNvSpPr>
            <a:spLocks noChangeArrowheads="1"/>
          </p:cNvSpPr>
          <p:nvPr/>
        </p:nvSpPr>
        <p:spPr bwMode="auto">
          <a:xfrm>
            <a:off x="6961188" y="3448050"/>
            <a:ext cx="27844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0" hangingPunct="0"/>
            <a:r>
              <a:rPr lang="zh-CN" alt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（</a:t>
            </a:r>
            <a:r>
              <a:rPr lang="en-US" altLang="zh-CN" sz="3600" b="1">
                <a:solidFill>
                  <a:srgbClr val="FF0000"/>
                </a:solidFill>
                <a:latin typeface="宋体" panose="02010600030101010101" pitchFamily="2" charset="-122"/>
              </a:rPr>
              <a:t>C≠0</a:t>
            </a:r>
            <a:r>
              <a:rPr lang="zh-CN" altLang="en-US" sz="3600" b="1">
                <a:solidFill>
                  <a:srgbClr val="FF0000"/>
                </a:solidFill>
                <a:latin typeface="宋体" panose="02010600030101010101" pitchFamily="2" charset="-122"/>
              </a:rPr>
              <a:t>）</a:t>
            </a:r>
            <a:endParaRPr lang="zh-CN" altLang="en-US" sz="3600" b="1">
              <a:solidFill>
                <a:srgbClr val="FF0000"/>
              </a:solidFill>
            </a:endParaRPr>
          </a:p>
        </p:txBody>
      </p:sp>
      <p:sp>
        <p:nvSpPr>
          <p:cNvPr id="6150" name="矩形 180230"/>
          <p:cNvSpPr>
            <a:spLocks noChangeArrowheads="1"/>
          </p:cNvSpPr>
          <p:nvPr/>
        </p:nvSpPr>
        <p:spPr bwMode="auto">
          <a:xfrm>
            <a:off x="2649538" y="6121400"/>
            <a:ext cx="503237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>
              <a:tabLst>
                <a:tab pos="1600200" algn="l"/>
                <a:tab pos="2800350" algn="l"/>
                <a:tab pos="4000500" algn="l"/>
              </a:tabLst>
            </a:pPr>
            <a:r>
              <a:rPr lang="en-US" altLang="zh-CN" sz="1000" u="sng">
                <a:solidFill>
                  <a:srgbClr val="000000"/>
                </a:solidFill>
              </a:rPr>
              <a:t>         </a:t>
            </a:r>
            <a:endParaRPr lang="en-US" altLang="zh-CN"/>
          </a:p>
        </p:txBody>
      </p:sp>
      <p:graphicFrame>
        <p:nvGraphicFramePr>
          <p:cNvPr id="180232" name="对象 180231" descr="21世纪教育网 -- 中国最大型、最专业的中小学教育资源门户网站"/>
          <p:cNvGraphicFramePr/>
          <p:nvPr/>
        </p:nvGraphicFramePr>
        <p:xfrm>
          <a:off x="1350963" y="3219450"/>
          <a:ext cx="2770187" cy="957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8" r:id="rId7" imgW="635000" imgH="393700" progId="Equation.3">
                  <p:embed/>
                </p:oleObj>
              </mc:Choice>
              <mc:Fallback>
                <p:oleObj r:id="rId7" imgW="635000" imgH="393700" progId="Equation.3">
                  <p:embed/>
                  <p:pic>
                    <p:nvPicPr>
                      <p:cNvPr id="0" name="对象 180231" descr="21世纪教育网 -- 中国最大型、最专业的中小学教育资源门户网站"/>
                      <p:cNvPicPr>
                        <a:picLocks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0963" y="3219450"/>
                        <a:ext cx="2770187" cy="957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0233" name="对象 180232" descr="21世纪教育网 -- 中国最大型、最专业的中小学教育资源门户网站"/>
          <p:cNvGraphicFramePr/>
          <p:nvPr/>
        </p:nvGraphicFramePr>
        <p:xfrm>
          <a:off x="4395788" y="3219450"/>
          <a:ext cx="3016250" cy="1023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9" name="公式" r:id="rId9" imgW="698500" imgH="393700" progId="Equation.3">
                  <p:embed/>
                </p:oleObj>
              </mc:Choice>
              <mc:Fallback>
                <p:oleObj name="公式" r:id="rId9" imgW="698500" imgH="393700" progId="Equation.3">
                  <p:embed/>
                  <p:pic>
                    <p:nvPicPr>
                      <p:cNvPr id="0" name="对象 180232" descr="21世纪教育网 -- 中国最大型、最专业的中小学教育资源门户网站"/>
                      <p:cNvPicPr>
                        <a:picLocks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95788" y="3219450"/>
                        <a:ext cx="3016250" cy="1023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0234" name="矩形 180233"/>
          <p:cNvSpPr>
            <a:spLocks noChangeArrowheads="1"/>
          </p:cNvSpPr>
          <p:nvPr/>
        </p:nvSpPr>
        <p:spPr bwMode="auto">
          <a:xfrm>
            <a:off x="719138" y="4300538"/>
            <a:ext cx="346075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en-US" altLang="zh-CN" sz="2800" b="1" dirty="0">
                <a:latin typeface="Times New Roman" panose="02020603050405020304" pitchFamily="18" charset="0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</a:rPr>
              <a:t>2.</a:t>
            </a:r>
            <a:r>
              <a:rPr lang="zh-CN" altLang="en-US" sz="2800" b="1" dirty="0">
                <a:solidFill>
                  <a:srgbClr val="000000"/>
                </a:solidFill>
              </a:rPr>
              <a:t>分式的符号法则：</a:t>
            </a:r>
            <a:endParaRPr lang="zh-CN" altLang="en-US" sz="2800" b="1" dirty="0"/>
          </a:p>
        </p:txBody>
      </p:sp>
      <p:sp>
        <p:nvSpPr>
          <p:cNvPr id="180236" name="矩形 180235"/>
          <p:cNvSpPr>
            <a:spLocks noChangeArrowheads="1"/>
          </p:cNvSpPr>
          <p:nvPr/>
        </p:nvSpPr>
        <p:spPr bwMode="auto">
          <a:xfrm>
            <a:off x="1198563" y="2211388"/>
            <a:ext cx="2401887" cy="579437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不等于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0</a:t>
            </a:r>
            <a:endParaRPr lang="en-US" altLang="zh-CN" sz="3200" b="1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80237" name="矩形 180236"/>
          <p:cNvSpPr>
            <a:spLocks noChangeArrowheads="1"/>
          </p:cNvSpPr>
          <p:nvPr/>
        </p:nvSpPr>
        <p:spPr bwMode="auto">
          <a:xfrm>
            <a:off x="6192838" y="1563688"/>
            <a:ext cx="1535112" cy="579437"/>
          </a:xfrm>
          <a:prstGeom prst="rect">
            <a:avLst/>
          </a:prstGeom>
          <a:solidFill>
            <a:srgbClr val="339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 eaLnBrk="0" hangingPunct="0"/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同乘</a:t>
            </a:r>
            <a:endParaRPr lang="zh-CN" altLang="en-US" sz="32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80238" name="矩形 180237"/>
          <p:cNvSpPr>
            <a:spLocks noChangeArrowheads="1"/>
          </p:cNvSpPr>
          <p:nvPr/>
        </p:nvSpPr>
        <p:spPr bwMode="auto">
          <a:xfrm>
            <a:off x="1104900" y="5956300"/>
            <a:ext cx="9696450" cy="669925"/>
          </a:xfrm>
          <a:prstGeom prst="rect">
            <a:avLst/>
          </a:prstGeom>
          <a:gradFill rotWithShape="1">
            <a:gsLst>
              <a:gs pos="0">
                <a:srgbClr val="3399FF"/>
              </a:gs>
              <a:gs pos="100000">
                <a:srgbClr val="66CCFF"/>
              </a:gs>
            </a:gsLst>
            <a:lin ang="5400000" scaled="1"/>
          </a:gradFill>
          <a:ln w="28575">
            <a:solidFill>
              <a:srgbClr val="66FF33"/>
            </a:solidFill>
            <a:miter lim="800000"/>
          </a:ln>
        </p:spPr>
        <p:txBody>
          <a:bodyPr>
            <a:spAutoFit/>
          </a:bodyPr>
          <a:lstStyle/>
          <a:p>
            <a:pPr algn="just" eaLnBrk="0" hangingPunct="0"/>
            <a:r>
              <a:rPr lang="zh-CN" altLang="en-US" sz="36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偶数个</a:t>
            </a:r>
            <a:r>
              <a:rPr lang="zh-CN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为“正”</a:t>
            </a:r>
            <a:r>
              <a:rPr lang="zh-CN" altLang="en-US" sz="3600" b="1" dirty="0">
                <a:solidFill>
                  <a:srgbClr val="000066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；</a:t>
            </a:r>
            <a:r>
              <a:rPr lang="zh-CN" altLang="en-US" sz="3600" b="1" dirty="0">
                <a:latin typeface="黑体" panose="02010609060101010101" pitchFamily="49" charset="-122"/>
                <a:ea typeface="黑体" panose="02010609060101010101" pitchFamily="49" charset="-122"/>
              </a:rPr>
              <a:t>奇数个</a:t>
            </a:r>
            <a:r>
              <a:rPr lang="zh-CN" altLang="en-US" sz="3600" b="1" dirty="0">
                <a:solidFill>
                  <a:srgbClr val="FF99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为</a:t>
            </a:r>
            <a:r>
              <a:rPr lang="zh-CN" altLang="en-US" sz="3600" b="1" dirty="0">
                <a:solidFill>
                  <a:srgbClr val="FF9900"/>
                </a:solidFill>
                <a:latin typeface="宋体" panose="02010600030101010101" pitchFamily="2" charset="-122"/>
                <a:ea typeface="黑体" panose="02010609060101010101" pitchFamily="49" charset="-122"/>
              </a:rPr>
              <a:t>“</a:t>
            </a:r>
            <a:r>
              <a:rPr lang="zh-CN" altLang="en-US" sz="3600" b="1" dirty="0">
                <a:solidFill>
                  <a:srgbClr val="FF99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负</a:t>
            </a:r>
            <a:r>
              <a:rPr lang="zh-CN" altLang="en-US" sz="3600" b="1" dirty="0">
                <a:solidFill>
                  <a:srgbClr val="FF9900"/>
                </a:solidFill>
                <a:latin typeface="宋体" panose="02010600030101010101" pitchFamily="2" charset="-122"/>
                <a:ea typeface="黑体" panose="02010609060101010101" pitchFamily="49" charset="-122"/>
              </a:rPr>
              <a:t>”</a:t>
            </a:r>
            <a:r>
              <a:rPr lang="zh-CN" altLang="en-US" sz="3600" b="1" dirty="0">
                <a:latin typeface="黑体" panose="02010609060101010101" pitchFamily="49" charset="-122"/>
                <a:ea typeface="黑体" panose="02010609060101010101" pitchFamily="49" charset="-122"/>
              </a:rPr>
              <a:t>；      </a:t>
            </a:r>
          </a:p>
        </p:txBody>
      </p:sp>
      <p:sp>
        <p:nvSpPr>
          <p:cNvPr id="6157" name="文本框 180238"/>
          <p:cNvSpPr txBox="1">
            <a:spLocks noChangeArrowheads="1"/>
          </p:cNvSpPr>
          <p:nvPr/>
        </p:nvSpPr>
        <p:spPr bwMode="auto">
          <a:xfrm>
            <a:off x="431800" y="317500"/>
            <a:ext cx="3646488" cy="646113"/>
          </a:xfrm>
          <a:prstGeom prst="rect">
            <a:avLst/>
          </a:prstGeom>
          <a:gradFill rotWithShape="1">
            <a:gsLst>
              <a:gs pos="0">
                <a:srgbClr val="FF9900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</a:ln>
          <a:effectLst>
            <a:outerShdw dist="53882" dir="2700000" algn="ctr" rotWithShape="0">
              <a:srgbClr val="4D4D4D"/>
            </a:outerShdw>
          </a:effec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600" b="1" dirty="0">
                <a:solidFill>
                  <a:srgbClr val="00FF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一、复习：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0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802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802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0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80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0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80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802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2000"/>
                                        <p:tgtEl>
                                          <p:spTgt spid="180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2000"/>
                                        <p:tgtEl>
                                          <p:spTgt spid="180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80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80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80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80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80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80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80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80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80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80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0228" grpId="0" build="p"/>
      <p:bldP spid="180230" grpId="0"/>
      <p:bldP spid="180234" grpId="0"/>
      <p:bldP spid="180236" grpId="0" animBg="1"/>
      <p:bldP spid="180237" grpId="0" animBg="1"/>
      <p:bldP spid="18023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69" name="对象 157698" descr="21世纪教育网 -- 中国最大型、最专业的中小学教育资源门户网站"/>
          <p:cNvGraphicFramePr/>
          <p:nvPr/>
        </p:nvGraphicFramePr>
        <p:xfrm>
          <a:off x="1103313" y="3263900"/>
          <a:ext cx="1906587" cy="1204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0" r:id="rId3" imgW="393700" imgH="393700" progId="Equation.3">
                  <p:embed/>
                </p:oleObj>
              </mc:Choice>
              <mc:Fallback>
                <p:oleObj r:id="rId3" imgW="393700" imgH="393700" progId="Equation.3">
                  <p:embed/>
                  <p:pic>
                    <p:nvPicPr>
                      <p:cNvPr id="0" name="对象 157698" descr="21世纪教育网 -- 中国最大型、最专业的中小学教育资源门户网站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3313" y="3263900"/>
                        <a:ext cx="1906587" cy="1204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0" name="内容占位符 157707" descr="21世纪教育网 -- 中国最大型、最专业的中小学教育资源门户网站"/>
          <p:cNvGraphicFramePr>
            <a:graphicFrameLocks noGrp="1"/>
          </p:cNvGraphicFramePr>
          <p:nvPr>
            <p:ph sz="half" idx="2"/>
          </p:nvPr>
        </p:nvGraphicFramePr>
        <p:xfrm>
          <a:off x="3695700" y="3138488"/>
          <a:ext cx="2881313" cy="1350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1" r:id="rId5" imgW="711200" imgH="444500" progId="Equation.3">
                  <p:embed/>
                </p:oleObj>
              </mc:Choice>
              <mc:Fallback>
                <p:oleObj r:id="rId5" imgW="711200" imgH="444500" progId="Equation.3">
                  <p:embed/>
                  <p:pic>
                    <p:nvPicPr>
                      <p:cNvPr id="0" name="内容占位符 157707" descr="21世纪教育网 -- 中国最大型、最专业的中小学教育资源门户网站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95700" y="3138488"/>
                        <a:ext cx="2881313" cy="1350962"/>
                      </a:xfrm>
                      <a:prstGeom prst="rect">
                        <a:avLst/>
                      </a:prstGeom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1" name="矩形 157718"/>
          <p:cNvSpPr>
            <a:spLocks noChangeArrowheads="1"/>
          </p:cNvSpPr>
          <p:nvPr/>
        </p:nvSpPr>
        <p:spPr bwMode="auto">
          <a:xfrm>
            <a:off x="0" y="4632325"/>
            <a:ext cx="12192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zh-CN" altLang="en-US"/>
          </a:p>
        </p:txBody>
      </p:sp>
      <p:sp>
        <p:nvSpPr>
          <p:cNvPr id="7172" name="文本框 157723"/>
          <p:cNvSpPr txBox="1">
            <a:spLocks noChangeArrowheads="1"/>
          </p:cNvSpPr>
          <p:nvPr/>
        </p:nvSpPr>
        <p:spPr bwMode="auto">
          <a:xfrm>
            <a:off x="814388" y="2400300"/>
            <a:ext cx="1027271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b="1" dirty="0">
                <a:ea typeface="楷体_GB2312" pitchFamily="49" charset="-122"/>
              </a:rPr>
              <a:t>1.</a:t>
            </a:r>
            <a:r>
              <a:rPr lang="zh-CN" altLang="en-US" sz="3200" b="1" dirty="0">
                <a:ea typeface="楷体_GB2312" pitchFamily="49" charset="-122"/>
              </a:rPr>
              <a:t>观察下列式子，到底是多少呢？</a:t>
            </a:r>
          </a:p>
        </p:txBody>
      </p:sp>
      <p:graphicFrame>
        <p:nvGraphicFramePr>
          <p:cNvPr id="7173" name="内容占位符 157724" descr="21世纪教育网 -- 中国最大型、最专业的中小学教育资源门户网站"/>
          <p:cNvGraphicFramePr>
            <a:graphicFrameLocks noGrp="1"/>
          </p:cNvGraphicFramePr>
          <p:nvPr>
            <p:ph sz="half" idx="1"/>
          </p:nvPr>
        </p:nvGraphicFramePr>
        <p:xfrm>
          <a:off x="7056438" y="3208338"/>
          <a:ext cx="2786062" cy="1177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2" r:id="rId7" imgW="698500" imgH="393700" progId="Equation.3">
                  <p:embed/>
                </p:oleObj>
              </mc:Choice>
              <mc:Fallback>
                <p:oleObj r:id="rId7" imgW="698500" imgH="393700" progId="Equation.3">
                  <p:embed/>
                  <p:pic>
                    <p:nvPicPr>
                      <p:cNvPr id="0" name="内容占位符 157724" descr="21世纪教育网 -- 中国最大型、最专业的中小学教育资源门户网站"/>
                      <p:cNvPicPr>
                        <a:picLocks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56438" y="3208338"/>
                        <a:ext cx="2786062" cy="1177925"/>
                      </a:xfrm>
                      <a:prstGeom prst="rect">
                        <a:avLst/>
                      </a:prstGeom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4" name="文本框 157731"/>
          <p:cNvSpPr txBox="1">
            <a:spLocks noChangeArrowheads="1"/>
          </p:cNvSpPr>
          <p:nvPr/>
        </p:nvSpPr>
        <p:spPr bwMode="auto">
          <a:xfrm>
            <a:off x="527050" y="741363"/>
            <a:ext cx="4895850" cy="650875"/>
          </a:xfrm>
          <a:prstGeom prst="rect">
            <a:avLst/>
          </a:prstGeom>
          <a:gradFill rotWithShape="1">
            <a:gsLst>
              <a:gs pos="0">
                <a:srgbClr val="FF9900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</a:ln>
          <a:effectLst>
            <a:outerShdw dist="53882" dir="2700000" algn="ctr" rotWithShape="0">
              <a:srgbClr val="4D4D4D"/>
            </a:outerShdw>
          </a:effec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600" b="1">
                <a:solidFill>
                  <a:srgbClr val="00FF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二、问题情景：</a:t>
            </a:r>
          </a:p>
        </p:txBody>
      </p:sp>
      <p:sp>
        <p:nvSpPr>
          <p:cNvPr id="157733" name="云形标注 157732"/>
          <p:cNvSpPr>
            <a:spLocks noChangeArrowheads="1"/>
          </p:cNvSpPr>
          <p:nvPr/>
        </p:nvSpPr>
        <p:spPr bwMode="auto">
          <a:xfrm flipH="1">
            <a:off x="5519738" y="960438"/>
            <a:ext cx="5376862" cy="1439862"/>
          </a:xfrm>
          <a:prstGeom prst="cloudCallout">
            <a:avLst>
              <a:gd name="adj1" fmla="val 69014"/>
              <a:gd name="adj2" fmla="val -51769"/>
            </a:avLst>
          </a:prstGeom>
          <a:gradFill rotWithShape="1">
            <a:gsLst>
              <a:gs pos="0">
                <a:srgbClr val="00CC00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round/>
          </a:ln>
        </p:spPr>
        <p:txBody>
          <a:bodyPr/>
          <a:lstStyle/>
          <a:p>
            <a:pPr eaLnBrk="0" hangingPunct="0">
              <a:spcBef>
                <a:spcPct val="50000"/>
              </a:spcBef>
            </a:pPr>
            <a:r>
              <a:rPr lang="zh-CN" altLang="en-US" sz="3200" b="1">
                <a:solidFill>
                  <a:srgbClr val="0000FF"/>
                </a:solidFill>
                <a:ea typeface="楷体_GB2312" pitchFamily="49" charset="-122"/>
              </a:rPr>
              <a:t>分式的性质有什么用呢？</a:t>
            </a:r>
          </a:p>
        </p:txBody>
      </p:sp>
      <p:graphicFrame>
        <p:nvGraphicFramePr>
          <p:cNvPr id="157737" name="对象 157736"/>
          <p:cNvGraphicFramePr/>
          <p:nvPr/>
        </p:nvGraphicFramePr>
        <p:xfrm>
          <a:off x="1865313" y="4487863"/>
          <a:ext cx="1062037" cy="1368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3" r:id="rId9" imgW="304800" imgH="520700" progId="Equation.3">
                  <p:embed/>
                </p:oleObj>
              </mc:Choice>
              <mc:Fallback>
                <p:oleObj r:id="rId9" imgW="304800" imgH="520700" progId="Equation.3">
                  <p:embed/>
                  <p:pic>
                    <p:nvPicPr>
                      <p:cNvPr id="0" name="对象 157736"/>
                      <p:cNvPicPr>
                        <a:picLocks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65313" y="4487863"/>
                        <a:ext cx="1062037" cy="1368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7741" name="对象 157740"/>
          <p:cNvGraphicFramePr/>
          <p:nvPr/>
        </p:nvGraphicFramePr>
        <p:xfrm>
          <a:off x="4559300" y="4489450"/>
          <a:ext cx="1062038" cy="1368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4" r:id="rId11" imgW="304800" imgH="520700" progId="Equation.3">
                  <p:embed/>
                </p:oleObj>
              </mc:Choice>
              <mc:Fallback>
                <p:oleObj r:id="rId11" imgW="304800" imgH="520700" progId="Equation.3">
                  <p:embed/>
                  <p:pic>
                    <p:nvPicPr>
                      <p:cNvPr id="0" name="对象 157740"/>
                      <p:cNvPicPr>
                        <a:picLocks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9300" y="4489450"/>
                        <a:ext cx="1062038" cy="1368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7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57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57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73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1"/>
          <p:cNvGrpSpPr/>
          <p:nvPr/>
        </p:nvGrpSpPr>
        <p:grpSpPr bwMode="auto">
          <a:xfrm>
            <a:off x="5903913" y="2276475"/>
            <a:ext cx="3517900" cy="901700"/>
            <a:chOff x="3243" y="1434"/>
            <a:chExt cx="1662" cy="568"/>
          </a:xfrm>
        </p:grpSpPr>
        <p:graphicFrame>
          <p:nvGraphicFramePr>
            <p:cNvPr id="8194" name="Object 9"/>
            <p:cNvGraphicFramePr/>
            <p:nvPr/>
          </p:nvGraphicFramePr>
          <p:xfrm>
            <a:off x="3833" y="1434"/>
            <a:ext cx="1072" cy="56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45" r:id="rId3" imgW="647700" imgH="520700" progId="Equation.3">
                    <p:embed/>
                  </p:oleObj>
                </mc:Choice>
                <mc:Fallback>
                  <p:oleObj r:id="rId3" imgW="647700" imgH="520700" progId="Equation.3">
                    <p:embed/>
                    <p:pic>
                      <p:nvPicPr>
                        <p:cNvPr id="0" name="Object 9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33" y="1434"/>
                          <a:ext cx="1072" cy="56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195" name="Text Box 10"/>
            <p:cNvSpPr txBox="1">
              <a:spLocks noChangeArrowheads="1"/>
            </p:cNvSpPr>
            <p:nvPr/>
          </p:nvSpPr>
          <p:spPr bwMode="auto">
            <a:xfrm>
              <a:off x="3243" y="1570"/>
              <a:ext cx="883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zh-CN" altLang="en-US">
                  <a:latin typeface="Times New Roman" panose="02020603050405020304" pitchFamily="18" charset="0"/>
                </a:rPr>
                <a:t>（</a:t>
              </a:r>
              <a:r>
                <a:rPr lang="en-US" altLang="zh-CN">
                  <a:latin typeface="Times New Roman" panose="02020603050405020304" pitchFamily="18" charset="0"/>
                </a:rPr>
                <a:t>2</a:t>
              </a:r>
              <a:r>
                <a:rPr lang="zh-CN" altLang="en-US">
                  <a:latin typeface="Times New Roman" panose="02020603050405020304" pitchFamily="18" charset="0"/>
                </a:rPr>
                <a:t>）</a:t>
              </a:r>
            </a:p>
          </p:txBody>
        </p:sp>
      </p:grpSp>
      <p:sp>
        <p:nvSpPr>
          <p:cNvPr id="51212" name="Text Box 12"/>
          <p:cNvSpPr txBox="1">
            <a:spLocks noChangeArrowheads="1"/>
          </p:cNvSpPr>
          <p:nvPr/>
        </p:nvSpPr>
        <p:spPr bwMode="auto">
          <a:xfrm>
            <a:off x="814388" y="1484313"/>
            <a:ext cx="12192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GB" sz="2800"/>
              <a:t>例</a:t>
            </a:r>
            <a:r>
              <a:rPr lang="en-GB" altLang="zh-CN" sz="2800"/>
              <a:t>1</a:t>
            </a:r>
            <a:r>
              <a:rPr lang="zh-CN" altLang="en-GB" sz="2800"/>
              <a:t>、</a:t>
            </a:r>
            <a:r>
              <a:rPr lang="zh-CN" altLang="en-US" sz="2800"/>
              <a:t>下列等式的右边是怎样从左边得到的？</a:t>
            </a:r>
          </a:p>
        </p:txBody>
      </p:sp>
      <p:sp>
        <p:nvSpPr>
          <p:cNvPr id="51213" name="Rectangle 13"/>
          <p:cNvSpPr>
            <a:spLocks noChangeArrowheads="1"/>
          </p:cNvSpPr>
          <p:nvPr/>
        </p:nvSpPr>
        <p:spPr bwMode="auto">
          <a:xfrm>
            <a:off x="1200150" y="476250"/>
            <a:ext cx="3006725" cy="769938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  <a:buFontTx/>
              <a:buNone/>
              <a:defRPr/>
            </a:pPr>
            <a:r>
              <a:rPr lang="zh-CN" altLang="en-US" sz="440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探索新知：</a:t>
            </a:r>
          </a:p>
        </p:txBody>
      </p:sp>
      <p:grpSp>
        <p:nvGrpSpPr>
          <p:cNvPr id="3" name="Group 50"/>
          <p:cNvGrpSpPr/>
          <p:nvPr/>
        </p:nvGrpSpPr>
        <p:grpSpPr bwMode="auto">
          <a:xfrm>
            <a:off x="431800" y="2276475"/>
            <a:ext cx="5068888" cy="1073150"/>
            <a:chOff x="521" y="1437"/>
            <a:chExt cx="2395" cy="676"/>
          </a:xfrm>
        </p:grpSpPr>
        <p:graphicFrame>
          <p:nvGraphicFramePr>
            <p:cNvPr id="8199" name="Object 6"/>
            <p:cNvGraphicFramePr/>
            <p:nvPr/>
          </p:nvGraphicFramePr>
          <p:xfrm>
            <a:off x="1102" y="1437"/>
            <a:ext cx="1733" cy="5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46" r:id="rId5" imgW="1435100" imgH="558800" progId="Equation.3">
                    <p:embed/>
                  </p:oleObj>
                </mc:Choice>
                <mc:Fallback>
                  <p:oleObj r:id="rId5" imgW="1435100" imgH="558800" progId="Equation.3">
                    <p:embed/>
                    <p:pic>
                      <p:nvPicPr>
                        <p:cNvPr id="0" name="Object 6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02" y="1437"/>
                          <a:ext cx="1733" cy="5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200" name="Text Box 6"/>
            <p:cNvSpPr txBox="1">
              <a:spLocks noChangeArrowheads="1"/>
            </p:cNvSpPr>
            <p:nvPr/>
          </p:nvSpPr>
          <p:spPr bwMode="auto">
            <a:xfrm>
              <a:off x="521" y="1532"/>
              <a:ext cx="685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zh-CN" altLang="en-US">
                  <a:latin typeface="Times New Roman" panose="02020603050405020304" pitchFamily="18" charset="0"/>
                </a:rPr>
                <a:t>（</a:t>
              </a:r>
              <a:r>
                <a:rPr lang="en-US" altLang="zh-CN">
                  <a:latin typeface="Times New Roman" panose="02020603050405020304" pitchFamily="18" charset="0"/>
                </a:rPr>
                <a:t>1</a:t>
              </a:r>
              <a:r>
                <a:rPr lang="zh-CN" altLang="en-US">
                  <a:latin typeface="Times New Roman" panose="02020603050405020304" pitchFamily="18" charset="0"/>
                </a:rPr>
                <a:t>）</a:t>
              </a:r>
            </a:p>
          </p:txBody>
        </p:sp>
        <p:graphicFrame>
          <p:nvGraphicFramePr>
            <p:cNvPr id="8201" name="Object 7"/>
            <p:cNvGraphicFramePr/>
            <p:nvPr/>
          </p:nvGraphicFramePr>
          <p:xfrm>
            <a:off x="2844" y="1977"/>
            <a:ext cx="72" cy="1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47" r:id="rId7" imgW="114300" imgH="215900" progId="Equation.3">
                    <p:embed/>
                  </p:oleObj>
                </mc:Choice>
                <mc:Fallback>
                  <p:oleObj r:id="rId7" imgW="114300" imgH="215900" progId="Equation.3">
                    <p:embed/>
                    <p:pic>
                      <p:nvPicPr>
                        <p:cNvPr id="0" name="Object 7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44" y="1977"/>
                          <a:ext cx="72" cy="1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202" name="Object 8"/>
            <p:cNvGraphicFramePr/>
            <p:nvPr/>
          </p:nvGraphicFramePr>
          <p:xfrm>
            <a:off x="2844" y="1977"/>
            <a:ext cx="72" cy="1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48" r:id="rId9" imgW="114300" imgH="215900" progId="Equation.3">
                    <p:embed/>
                  </p:oleObj>
                </mc:Choice>
                <mc:Fallback>
                  <p:oleObj r:id="rId9" imgW="114300" imgH="215900" progId="Equation.3">
                    <p:embed/>
                    <p:pic>
                      <p:nvPicPr>
                        <p:cNvPr id="0" name="Object 8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44" y="1977"/>
                          <a:ext cx="72" cy="1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" name="Group 52"/>
          <p:cNvGrpSpPr/>
          <p:nvPr/>
        </p:nvGrpSpPr>
        <p:grpSpPr bwMode="auto">
          <a:xfrm>
            <a:off x="719138" y="3678238"/>
            <a:ext cx="5472112" cy="1579562"/>
            <a:chOff x="340" y="2317"/>
            <a:chExt cx="2585" cy="995"/>
          </a:xfrm>
        </p:grpSpPr>
        <p:sp>
          <p:nvSpPr>
            <p:cNvPr id="8204" name="Text Box 44"/>
            <p:cNvSpPr txBox="1">
              <a:spLocks noChangeArrowheads="1"/>
            </p:cNvSpPr>
            <p:nvPr/>
          </p:nvSpPr>
          <p:spPr bwMode="auto">
            <a:xfrm>
              <a:off x="340" y="2317"/>
              <a:ext cx="2585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508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zh-CN" altLang="en-US" sz="3200">
                  <a:solidFill>
                    <a:srgbClr val="0000FF"/>
                  </a:solidFill>
                </a:rPr>
                <a:t>解：因为             ，所以</a:t>
              </a:r>
            </a:p>
          </p:txBody>
        </p:sp>
        <p:graphicFrame>
          <p:nvGraphicFramePr>
            <p:cNvPr id="8205" name="Object 4"/>
            <p:cNvGraphicFramePr/>
            <p:nvPr/>
          </p:nvGraphicFramePr>
          <p:xfrm>
            <a:off x="703" y="2725"/>
            <a:ext cx="1897" cy="5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49" r:id="rId10" imgW="1574800" imgH="558800" progId="Equation.3">
                    <p:embed/>
                  </p:oleObj>
                </mc:Choice>
                <mc:Fallback>
                  <p:oleObj r:id="rId10" imgW="1574800" imgH="558800" progId="Equation.3">
                    <p:embed/>
                    <p:pic>
                      <p:nvPicPr>
                        <p:cNvPr id="0" name="Object 4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03" y="2725"/>
                          <a:ext cx="1897" cy="5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206" name="Object 5"/>
            <p:cNvGraphicFramePr/>
            <p:nvPr/>
          </p:nvGraphicFramePr>
          <p:xfrm>
            <a:off x="1270" y="2363"/>
            <a:ext cx="498" cy="2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50" r:id="rId12" imgW="495300" imgH="266700" progId="Equation.3">
                    <p:embed/>
                  </p:oleObj>
                </mc:Choice>
                <mc:Fallback>
                  <p:oleObj r:id="rId12" imgW="495300" imgH="266700" progId="Equation.3">
                    <p:embed/>
                    <p:pic>
                      <p:nvPicPr>
                        <p:cNvPr id="0" name="Object 5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70" y="2363"/>
                          <a:ext cx="498" cy="2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" name="Group 53"/>
          <p:cNvGrpSpPr/>
          <p:nvPr/>
        </p:nvGrpSpPr>
        <p:grpSpPr bwMode="auto">
          <a:xfrm>
            <a:off x="6000750" y="3644900"/>
            <a:ext cx="5472113" cy="1549400"/>
            <a:chOff x="2926" y="2363"/>
            <a:chExt cx="2585" cy="976"/>
          </a:xfrm>
        </p:grpSpPr>
        <p:sp>
          <p:nvSpPr>
            <p:cNvPr id="8208" name="Text Box 46"/>
            <p:cNvSpPr txBox="1">
              <a:spLocks noChangeArrowheads="1"/>
            </p:cNvSpPr>
            <p:nvPr/>
          </p:nvSpPr>
          <p:spPr bwMode="auto">
            <a:xfrm>
              <a:off x="2926" y="2363"/>
              <a:ext cx="2585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508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zh-CN" altLang="en-US" sz="3200">
                  <a:solidFill>
                    <a:srgbClr val="0000FF"/>
                  </a:solidFill>
                </a:rPr>
                <a:t>解：因为             ，所以</a:t>
              </a:r>
            </a:p>
          </p:txBody>
        </p:sp>
        <p:graphicFrame>
          <p:nvGraphicFramePr>
            <p:cNvPr id="8209" name="Object 2"/>
            <p:cNvGraphicFramePr/>
            <p:nvPr/>
          </p:nvGraphicFramePr>
          <p:xfrm>
            <a:off x="3833" y="2363"/>
            <a:ext cx="544" cy="27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51" r:id="rId14" imgW="469900" imgH="241300" progId="Equation.3">
                    <p:embed/>
                  </p:oleObj>
                </mc:Choice>
                <mc:Fallback>
                  <p:oleObj r:id="rId14" imgW="469900" imgH="241300" progId="Equation.3">
                    <p:embed/>
                    <p:pic>
                      <p:nvPicPr>
                        <p:cNvPr id="0" name="Object 2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33" y="2363"/>
                          <a:ext cx="544" cy="27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210" name="Object 3"/>
            <p:cNvGraphicFramePr/>
            <p:nvPr/>
          </p:nvGraphicFramePr>
          <p:xfrm>
            <a:off x="3198" y="2771"/>
            <a:ext cx="2258" cy="56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52" r:id="rId16" imgW="1358900" imgH="520700" progId="Equation.3">
                    <p:embed/>
                  </p:oleObj>
                </mc:Choice>
                <mc:Fallback>
                  <p:oleObj r:id="rId16" imgW="1358900" imgH="520700" progId="Equation.3">
                    <p:embed/>
                    <p:pic>
                      <p:nvPicPr>
                        <p:cNvPr id="0" name="Object 3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98" y="2771"/>
                          <a:ext cx="2258" cy="56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51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403225"/>
            <a:ext cx="10058400" cy="1295400"/>
          </a:xfrm>
        </p:spPr>
        <p:txBody>
          <a:bodyPr/>
          <a:lstStyle/>
          <a:p>
            <a:r>
              <a:rPr lang="zh-CN" altLang="en-US" smtClean="0"/>
              <a:t>回顾思考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1719263"/>
            <a:ext cx="10972800" cy="4411662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endParaRPr lang="en-US" altLang="zh-CN" smtClean="0"/>
          </a:p>
          <a:p>
            <a:r>
              <a:rPr lang="en-US" altLang="zh-CN" smtClean="0"/>
              <a:t>2</a:t>
            </a:r>
            <a:r>
              <a:rPr lang="zh-CN" altLang="en-US" smtClean="0"/>
              <a:t>化简</a:t>
            </a:r>
          </a:p>
          <a:p>
            <a:pPr>
              <a:buFont typeface="Wingdings" panose="05000000000000000000" pitchFamily="2" charset="2"/>
              <a:buNone/>
            </a:pPr>
            <a:r>
              <a:rPr lang="zh-CN" altLang="en-US" smtClean="0"/>
              <a:t>（</a:t>
            </a:r>
            <a:r>
              <a:rPr lang="en-US" altLang="zh-CN" smtClean="0"/>
              <a:t>1</a:t>
            </a:r>
            <a:r>
              <a:rPr lang="zh-CN" altLang="en-US" smtClean="0"/>
              <a:t>）             </a:t>
            </a:r>
            <a:r>
              <a:rPr lang="en-US" altLang="zh-CN" smtClean="0"/>
              <a:t>=                 =</a:t>
            </a:r>
          </a:p>
          <a:p>
            <a:pPr>
              <a:buFont typeface="Wingdings" panose="05000000000000000000" pitchFamily="2" charset="2"/>
              <a:buNone/>
            </a:pPr>
            <a:endParaRPr lang="en-US" altLang="zh-CN" smtClean="0"/>
          </a:p>
          <a:p>
            <a:pPr>
              <a:buFont typeface="Wingdings" panose="05000000000000000000" pitchFamily="2" charset="2"/>
              <a:buNone/>
            </a:pPr>
            <a:r>
              <a:rPr lang="zh-CN" altLang="en-US" smtClean="0"/>
              <a:t>（</a:t>
            </a:r>
            <a:r>
              <a:rPr lang="en-US" altLang="zh-CN" smtClean="0"/>
              <a:t>2</a:t>
            </a:r>
            <a:r>
              <a:rPr lang="zh-CN" altLang="en-US" smtClean="0"/>
              <a:t>）           </a:t>
            </a:r>
            <a:r>
              <a:rPr lang="en-US" altLang="zh-CN" smtClean="0"/>
              <a:t>=                     =</a:t>
            </a:r>
          </a:p>
          <a:p>
            <a:pPr>
              <a:buFont typeface="Wingdings" panose="05000000000000000000" pitchFamily="2" charset="2"/>
              <a:buNone/>
            </a:pPr>
            <a:endParaRPr lang="en-US" altLang="zh-CN" smtClean="0"/>
          </a:p>
          <a:p>
            <a:pPr>
              <a:buFont typeface="Wingdings" panose="05000000000000000000" pitchFamily="2" charset="2"/>
              <a:buNone/>
            </a:pPr>
            <a:r>
              <a:rPr lang="zh-CN" altLang="en-US" smtClean="0">
                <a:solidFill>
                  <a:srgbClr val="FF0000"/>
                </a:solidFill>
              </a:rPr>
              <a:t>思考：这是什么运算？运算的依据是什么？</a:t>
            </a:r>
          </a:p>
          <a:p>
            <a:pPr>
              <a:buFont typeface="Wingdings" panose="05000000000000000000" pitchFamily="2" charset="2"/>
              <a:buNone/>
            </a:pPr>
            <a:endParaRPr lang="zh-CN" altLang="en-US" smtClean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None/>
            </a:pPr>
            <a:endParaRPr lang="zh-CN" altLang="en-US" smtClean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None/>
            </a:pPr>
            <a:endParaRPr lang="zh-CN" altLang="en-US" smtClean="0"/>
          </a:p>
          <a:p>
            <a:pPr>
              <a:buFont typeface="Wingdings" panose="05000000000000000000" pitchFamily="2" charset="2"/>
              <a:buNone/>
            </a:pPr>
            <a:endParaRPr lang="zh-CN" altLang="en-US" smtClean="0"/>
          </a:p>
        </p:txBody>
      </p:sp>
      <p:sp>
        <p:nvSpPr>
          <p:cNvPr id="9219" name="Rectangle 6"/>
          <p:cNvSpPr>
            <a:spLocks noChangeArrowheads="1"/>
          </p:cNvSpPr>
          <p:nvPr/>
        </p:nvSpPr>
        <p:spPr bwMode="auto">
          <a:xfrm>
            <a:off x="0" y="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zh-CN" altLang="zh-CN"/>
          </a:p>
        </p:txBody>
      </p:sp>
      <p:graphicFrame>
        <p:nvGraphicFramePr>
          <p:cNvPr id="9220" name="Object 2"/>
          <p:cNvGraphicFramePr/>
          <p:nvPr/>
        </p:nvGraphicFramePr>
        <p:xfrm>
          <a:off x="1836738" y="2359025"/>
          <a:ext cx="811212" cy="1038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7" r:id="rId3" imgW="228600" imgH="393700" progId="Equation.3">
                  <p:embed/>
                </p:oleObj>
              </mc:Choice>
              <mc:Fallback>
                <p:oleObj r:id="rId3" imgW="228600" imgH="393700" progId="Equation.3">
                  <p:embed/>
                  <p:pic>
                    <p:nvPicPr>
                      <p:cNvPr id="0" name="Object 2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6738" y="2359025"/>
                        <a:ext cx="811212" cy="1038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1" name="Rectangle 8"/>
          <p:cNvSpPr>
            <a:spLocks noChangeArrowheads="1"/>
          </p:cNvSpPr>
          <p:nvPr/>
        </p:nvSpPr>
        <p:spPr bwMode="auto">
          <a:xfrm>
            <a:off x="0" y="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zh-CN" altLang="zh-CN"/>
          </a:p>
        </p:txBody>
      </p:sp>
      <p:graphicFrame>
        <p:nvGraphicFramePr>
          <p:cNvPr id="202759" name="Object 3"/>
          <p:cNvGraphicFramePr/>
          <p:nvPr/>
        </p:nvGraphicFramePr>
        <p:xfrm>
          <a:off x="3005138" y="2389188"/>
          <a:ext cx="1163637" cy="966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8" r:id="rId5" imgW="355600" imgH="393700" progId="Equation.3">
                  <p:embed/>
                </p:oleObj>
              </mc:Choice>
              <mc:Fallback>
                <p:oleObj r:id="rId5" imgW="355600" imgH="393700" progId="Equation.3">
                  <p:embed/>
                  <p:pic>
                    <p:nvPicPr>
                      <p:cNvPr id="0" name="Object 3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5138" y="2389188"/>
                        <a:ext cx="1163637" cy="966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3" name="Rectangle 10"/>
          <p:cNvSpPr>
            <a:spLocks noChangeArrowheads="1"/>
          </p:cNvSpPr>
          <p:nvPr/>
        </p:nvSpPr>
        <p:spPr bwMode="auto">
          <a:xfrm>
            <a:off x="0" y="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zh-CN" altLang="zh-CN"/>
          </a:p>
        </p:txBody>
      </p:sp>
      <p:graphicFrame>
        <p:nvGraphicFramePr>
          <p:cNvPr id="202761" name="Object 4"/>
          <p:cNvGraphicFramePr/>
          <p:nvPr/>
        </p:nvGraphicFramePr>
        <p:xfrm>
          <a:off x="4392613" y="2432050"/>
          <a:ext cx="539750" cy="1036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9" r:id="rId7" imgW="152400" imgH="393700" progId="Equation.3">
                  <p:embed/>
                </p:oleObj>
              </mc:Choice>
              <mc:Fallback>
                <p:oleObj r:id="rId7" imgW="152400" imgH="393700" progId="Equation.3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92613" y="2432050"/>
                        <a:ext cx="539750" cy="1036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5" name="Rectangle 12"/>
          <p:cNvSpPr>
            <a:spLocks noChangeArrowheads="1"/>
          </p:cNvSpPr>
          <p:nvPr/>
        </p:nvSpPr>
        <p:spPr bwMode="auto">
          <a:xfrm>
            <a:off x="0" y="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zh-CN" altLang="zh-CN"/>
          </a:p>
        </p:txBody>
      </p:sp>
      <p:graphicFrame>
        <p:nvGraphicFramePr>
          <p:cNvPr id="9226" name="Object 5"/>
          <p:cNvGraphicFramePr/>
          <p:nvPr/>
        </p:nvGraphicFramePr>
        <p:xfrm>
          <a:off x="1311275" y="3509963"/>
          <a:ext cx="1079500" cy="1038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0" r:id="rId9" imgW="304800" imgH="393700" progId="Equation.3">
                  <p:embed/>
                </p:oleObj>
              </mc:Choice>
              <mc:Fallback>
                <p:oleObj r:id="rId9" imgW="304800" imgH="393700" progId="Equation.3">
                  <p:embed/>
                  <p:pic>
                    <p:nvPicPr>
                      <p:cNvPr id="0" name="Object 5"/>
                      <p:cNvPicPr>
                        <a:picLocks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1275" y="3509963"/>
                        <a:ext cx="1079500" cy="1038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7" name="Rectangle 14"/>
          <p:cNvSpPr>
            <a:spLocks noChangeArrowheads="1"/>
          </p:cNvSpPr>
          <p:nvPr/>
        </p:nvSpPr>
        <p:spPr bwMode="auto">
          <a:xfrm>
            <a:off x="0" y="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zh-CN" altLang="zh-CN"/>
          </a:p>
        </p:txBody>
      </p:sp>
      <p:graphicFrame>
        <p:nvGraphicFramePr>
          <p:cNvPr id="202765" name="Object 6"/>
          <p:cNvGraphicFramePr/>
          <p:nvPr/>
        </p:nvGraphicFramePr>
        <p:xfrm>
          <a:off x="2894013" y="3509963"/>
          <a:ext cx="1536700" cy="1050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1" r:id="rId11" imgW="431800" imgH="393700" progId="Equation.3">
                  <p:embed/>
                </p:oleObj>
              </mc:Choice>
              <mc:Fallback>
                <p:oleObj r:id="rId11" imgW="431800" imgH="393700" progId="Equation.3">
                  <p:embed/>
                  <p:pic>
                    <p:nvPicPr>
                      <p:cNvPr id="0" name="Object 6"/>
                      <p:cNvPicPr>
                        <a:picLocks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4013" y="3509963"/>
                        <a:ext cx="1536700" cy="1050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9" name="Rectangle 16"/>
          <p:cNvSpPr>
            <a:spLocks noChangeArrowheads="1"/>
          </p:cNvSpPr>
          <p:nvPr/>
        </p:nvSpPr>
        <p:spPr bwMode="auto">
          <a:xfrm>
            <a:off x="0" y="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zh-CN" altLang="zh-CN"/>
          </a:p>
        </p:txBody>
      </p:sp>
      <p:graphicFrame>
        <p:nvGraphicFramePr>
          <p:cNvPr id="202767" name="Object 7"/>
          <p:cNvGraphicFramePr/>
          <p:nvPr/>
        </p:nvGraphicFramePr>
        <p:xfrm>
          <a:off x="4600575" y="3524250"/>
          <a:ext cx="809625" cy="1039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2" r:id="rId13" imgW="228600" imgH="393700" progId="Equation.3">
                  <p:embed/>
                </p:oleObj>
              </mc:Choice>
              <mc:Fallback>
                <p:oleObj r:id="rId13" imgW="228600" imgH="393700" progId="Equation.3">
                  <p:embed/>
                  <p:pic>
                    <p:nvPicPr>
                      <p:cNvPr id="0" name="Object 7"/>
                      <p:cNvPicPr>
                        <a:picLocks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00575" y="3524250"/>
                        <a:ext cx="809625" cy="1039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27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27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02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27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27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202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ext Box 2"/>
          <p:cNvSpPr txBox="1">
            <a:spLocks noChangeArrowheads="1"/>
          </p:cNvSpPr>
          <p:nvPr/>
        </p:nvSpPr>
        <p:spPr bwMode="auto">
          <a:xfrm>
            <a:off x="896938" y="1598613"/>
            <a:ext cx="10518775" cy="4165600"/>
          </a:xfrm>
          <a:prstGeom prst="rect">
            <a:avLst/>
          </a:prstGeom>
          <a:gradFill rotWithShape="1">
            <a:gsLst>
              <a:gs pos="0">
                <a:schemeClr val="accent1">
                  <a:alpha val="37999"/>
                </a:schemeClr>
              </a:gs>
              <a:gs pos="50000">
                <a:schemeClr val="bg1"/>
              </a:gs>
              <a:gs pos="100000">
                <a:schemeClr val="accent1">
                  <a:alpha val="37999"/>
                </a:schemeClr>
              </a:gs>
            </a:gsLst>
            <a:lin ang="5400000" scaled="1"/>
          </a:gradFill>
          <a:ln w="38100" cap="rnd">
            <a:solidFill>
              <a:srgbClr val="FF0000"/>
            </a:solidFill>
            <a:prstDash val="sysDot"/>
            <a:miter lim="800000"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endParaRPr lang="zh-CN" altLang="zh-CN" sz="240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8195" name="标题 1"/>
          <p:cNvSpPr>
            <a:spLocks noGrp="1"/>
          </p:cNvSpPr>
          <p:nvPr>
            <p:ph type="title" idx="4294967295"/>
          </p:nvPr>
        </p:nvSpPr>
        <p:spPr>
          <a:xfrm>
            <a:off x="1479550" y="2011363"/>
            <a:ext cx="8832850" cy="479425"/>
          </a:xfrm>
        </p:spPr>
        <p:txBody>
          <a:bodyPr>
            <a:spAutoFit/>
          </a:bodyPr>
          <a:lstStyle/>
          <a:p>
            <a:pPr marL="914400" indent="-914400" eaLnBrk="0" hangingPunct="0">
              <a:defRPr/>
            </a:pPr>
            <a:r>
              <a:rPr lang="zh-CN" altLang="en-US" sz="2800" kern="0" noProof="1">
                <a:solidFill>
                  <a:srgbClr val="FF33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宋体" panose="02010600030101010101" pitchFamily="2" charset="-122"/>
                <a:sym typeface="Calibri Light" panose="020F0302020204030204" pitchFamily="34" charset="0"/>
              </a:rPr>
              <a:t>分数是如何约分的</a:t>
            </a:r>
            <a:r>
              <a:rPr lang="en-US" altLang="zh-CN" sz="2800" kern="0" noProof="1">
                <a:solidFill>
                  <a:srgbClr val="FF33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宋体" panose="02010600030101010101" pitchFamily="2" charset="-122"/>
                <a:sym typeface="Calibri Light" panose="020F0302020204030204" pitchFamily="34" charset="0"/>
              </a:rPr>
              <a:t>?</a:t>
            </a:r>
          </a:p>
        </p:txBody>
      </p:sp>
      <p:sp>
        <p:nvSpPr>
          <p:cNvPr id="8196" name="内容占位符 2"/>
          <p:cNvSpPr>
            <a:spLocks noGrp="1" noChangeArrowheads="1"/>
          </p:cNvSpPr>
          <p:nvPr>
            <p:ph idx="4294967295"/>
          </p:nvPr>
        </p:nvSpPr>
        <p:spPr>
          <a:xfrm>
            <a:off x="939800" y="2614613"/>
            <a:ext cx="10363200" cy="1384300"/>
          </a:xfrm>
        </p:spPr>
        <p:txBody>
          <a:bodyPr>
            <a:spAutoFit/>
          </a:bodyPr>
          <a:lstStyle/>
          <a:p>
            <a:pPr marL="457200" indent="-457200">
              <a:lnSpc>
                <a:spcPct val="150000"/>
              </a:lnSpc>
              <a:spcBef>
                <a:spcPct val="0"/>
              </a:spcBef>
            </a:pPr>
            <a:r>
              <a:rPr lang="en-US" altLang="zh-CN" b="1" dirty="0" smtClean="0">
                <a:solidFill>
                  <a:srgbClr val="000000"/>
                </a:solidFill>
                <a:latin typeface="宋体" panose="02010600030101010101" pitchFamily="2" charset="-122"/>
              </a:rPr>
              <a:t>1</a:t>
            </a:r>
            <a:r>
              <a:rPr lang="zh-CN" altLang="en-US" b="1" dirty="0" smtClean="0">
                <a:solidFill>
                  <a:srgbClr val="000000"/>
                </a:solidFill>
                <a:latin typeface="宋体" panose="02010600030101010101" pitchFamily="2" charset="-122"/>
              </a:rPr>
              <a:t>、约分：</a:t>
            </a:r>
          </a:p>
          <a:p>
            <a:pPr marL="457200" indent="-457200">
              <a:lnSpc>
                <a:spcPct val="150000"/>
              </a:lnSpc>
              <a:spcBef>
                <a:spcPct val="0"/>
              </a:spcBef>
            </a:pPr>
            <a:r>
              <a:rPr lang="zh-CN" altLang="en-US" b="1" dirty="0" smtClean="0">
                <a:solidFill>
                  <a:srgbClr val="000000"/>
                </a:solidFill>
                <a:latin typeface="宋体" panose="02010600030101010101" pitchFamily="2" charset="-122"/>
              </a:rPr>
              <a:t>约去分子与分母的</a:t>
            </a:r>
            <a:r>
              <a:rPr lang="zh-CN" altLang="en-US" b="1" dirty="0" smtClean="0">
                <a:solidFill>
                  <a:srgbClr val="FF0000"/>
                </a:solidFill>
                <a:latin typeface="宋体" panose="02010600030101010101" pitchFamily="2" charset="-122"/>
              </a:rPr>
              <a:t>最大公约数</a:t>
            </a:r>
            <a:r>
              <a:rPr lang="zh-CN" altLang="en-US" b="1" dirty="0" smtClean="0">
                <a:solidFill>
                  <a:srgbClr val="000000"/>
                </a:solidFill>
                <a:latin typeface="宋体" panose="02010600030101010101" pitchFamily="2" charset="-122"/>
              </a:rPr>
              <a:t>，化为</a:t>
            </a:r>
            <a:r>
              <a:rPr lang="zh-CN" altLang="en-US" b="1" dirty="0" smtClean="0">
                <a:solidFill>
                  <a:srgbClr val="FF0000"/>
                </a:solidFill>
                <a:latin typeface="宋体" panose="02010600030101010101" pitchFamily="2" charset="-122"/>
              </a:rPr>
              <a:t>最简分数</a:t>
            </a:r>
            <a:r>
              <a:rPr lang="zh-CN" altLang="en-US" b="1" dirty="0" smtClean="0">
                <a:solidFill>
                  <a:srgbClr val="000000"/>
                </a:solidFill>
                <a:latin typeface="宋体" panose="02010600030101010101" pitchFamily="2" charset="-122"/>
              </a:rPr>
              <a:t>。</a:t>
            </a:r>
          </a:p>
        </p:txBody>
      </p:sp>
      <p:graphicFrame>
        <p:nvGraphicFramePr>
          <p:cNvPr id="203781" name="Object 5"/>
          <p:cNvGraphicFramePr/>
          <p:nvPr/>
        </p:nvGraphicFramePr>
        <p:xfrm>
          <a:off x="2927350" y="3971925"/>
          <a:ext cx="577850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8" r:id="rId3" imgW="215900" imgH="393700" progId="Equation.3">
                  <p:embed/>
                </p:oleObj>
              </mc:Choice>
              <mc:Fallback>
                <p:oleObj r:id="rId3" imgW="215900" imgH="393700" progId="Equation.3">
                  <p:embed/>
                  <p:pic>
                    <p:nvPicPr>
                      <p:cNvPr id="0" name="Object 5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7350" y="3971925"/>
                        <a:ext cx="577850" cy="792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3782" name="Object 6"/>
          <p:cNvGraphicFramePr/>
          <p:nvPr/>
        </p:nvGraphicFramePr>
        <p:xfrm>
          <a:off x="4464050" y="3971925"/>
          <a:ext cx="1631950" cy="823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9" r:id="rId5" imgW="584200" imgH="393700" progId="Equation.3">
                  <p:embed/>
                </p:oleObj>
              </mc:Choice>
              <mc:Fallback>
                <p:oleObj r:id="rId5" imgW="584200" imgH="393700" progId="Equation.3">
                  <p:embed/>
                  <p:pic>
                    <p:nvPicPr>
                      <p:cNvPr id="0" name="Object 6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64050" y="3971925"/>
                        <a:ext cx="1631950" cy="823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3600450" y="4114800"/>
            <a:ext cx="19685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800"/>
              <a:t>=</a:t>
            </a:r>
          </a:p>
        </p:txBody>
      </p:sp>
      <p:sp>
        <p:nvSpPr>
          <p:cNvPr id="10247" name="WordArt 8"/>
          <p:cNvSpPr>
            <a:spLocks noChangeArrowheads="1" noChangeShapeType="1" noTextEdit="1"/>
          </p:cNvSpPr>
          <p:nvPr/>
        </p:nvSpPr>
        <p:spPr bwMode="auto">
          <a:xfrm>
            <a:off x="973138" y="811213"/>
            <a:ext cx="1962150" cy="6635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2800" b="1" kern="1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复习回顾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37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37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37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37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/>
      <p:bldP spid="819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ext Box 2"/>
          <p:cNvSpPr txBox="1">
            <a:spLocks noChangeArrowheads="1"/>
          </p:cNvSpPr>
          <p:nvPr/>
        </p:nvSpPr>
        <p:spPr bwMode="auto">
          <a:xfrm flipV="1">
            <a:off x="811213" y="647700"/>
            <a:ext cx="10550525" cy="5664200"/>
          </a:xfrm>
          <a:prstGeom prst="rect">
            <a:avLst/>
          </a:prstGeom>
          <a:solidFill>
            <a:schemeClr val="bg1">
              <a:alpha val="43921"/>
            </a:schemeClr>
          </a:solidFill>
          <a:ln w="38100" cap="rnd">
            <a:solidFill>
              <a:srgbClr val="FFCC00"/>
            </a:solidFill>
            <a:prstDash val="sysDot"/>
            <a:miter lim="800000"/>
          </a:ln>
        </p:spPr>
        <p:txBody>
          <a:bodyPr rot="1080000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endParaRPr lang="zh-CN" altLang="zh-CN" sz="2400" b="1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graphicFrame>
        <p:nvGraphicFramePr>
          <p:cNvPr id="11266" name="Object 3"/>
          <p:cNvGraphicFramePr/>
          <p:nvPr/>
        </p:nvGraphicFramePr>
        <p:xfrm>
          <a:off x="1554163" y="1546225"/>
          <a:ext cx="1544637" cy="1352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8" r:id="rId3" imgW="355600" imgH="419100" progId="Equation.DSMT4">
                  <p:embed/>
                </p:oleObj>
              </mc:Choice>
              <mc:Fallback>
                <p:oleObj r:id="rId3" imgW="355600" imgH="419100" progId="Equation.DSMT4">
                  <p:embed/>
                  <p:pic>
                    <p:nvPicPr>
                      <p:cNvPr id="0" name="Object 3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54163" y="1546225"/>
                        <a:ext cx="1544637" cy="1352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04" name="Object 4"/>
          <p:cNvGraphicFramePr/>
          <p:nvPr/>
        </p:nvGraphicFramePr>
        <p:xfrm>
          <a:off x="3290888" y="1670050"/>
          <a:ext cx="2755900" cy="1127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9" r:id="rId5" imgW="762000" imgH="419100" progId="Equation.DSMT4">
                  <p:embed/>
                </p:oleObj>
              </mc:Choice>
              <mc:Fallback>
                <p:oleObj r:id="rId5" imgW="762000" imgH="419100" progId="Equation.DSMT4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90888" y="1670050"/>
                        <a:ext cx="2755900" cy="1127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05" name="Object 5"/>
          <p:cNvGraphicFramePr/>
          <p:nvPr/>
        </p:nvGraphicFramePr>
        <p:xfrm>
          <a:off x="6091238" y="2006600"/>
          <a:ext cx="120650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0" r:id="rId7" imgW="241300" imgH="139700" progId="Equation.DSMT4">
                  <p:embed/>
                </p:oleObj>
              </mc:Choice>
              <mc:Fallback>
                <p:oleObj r:id="rId7" imgW="241300" imgH="139700" progId="Equation.DSMT4">
                  <p:embed/>
                  <p:pic>
                    <p:nvPicPr>
                      <p:cNvPr id="0" name="Object 5"/>
                      <p:cNvPicPr>
                        <a:picLocks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1238" y="2006600"/>
                        <a:ext cx="1206500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1077913" y="3171825"/>
            <a:ext cx="10294937" cy="4206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marL="457200" indent="-457200" eaLnBrk="0" hangingPunct="0">
              <a:lnSpc>
                <a:spcPct val="90000"/>
              </a:lnSpc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None/>
              <a:defRPr/>
            </a:pPr>
            <a:r>
              <a:rPr kumimoji="1" lang="zh-CN" altLang="en-US" sz="2400" b="1" dirty="0">
                <a:solidFill>
                  <a:srgbClr val="04040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  <a:sym typeface="+mn-ea"/>
              </a:rPr>
              <a:t>这一过程实际上是将分式中分子与分母的</a:t>
            </a:r>
            <a:r>
              <a:rPr kumimoji="1" lang="zh-CN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  <a:sym typeface="+mn-ea"/>
              </a:rPr>
              <a:t>公因式</a:t>
            </a:r>
            <a:r>
              <a:rPr kumimoji="1" lang="zh-CN" altLang="en-US" sz="2400" b="1" dirty="0">
                <a:solidFill>
                  <a:srgbClr val="04040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  <a:sym typeface="+mn-ea"/>
              </a:rPr>
              <a:t>约去。</a:t>
            </a: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1077913" y="3632200"/>
            <a:ext cx="9844087" cy="6461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zh-CN" altLang="en-US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  <a:sym typeface="+mn-ea"/>
              </a:rPr>
              <a:t>把分式分子、分母的</a:t>
            </a:r>
            <a:r>
              <a:rPr lang="zh-CN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  <a:sym typeface="+mn-ea"/>
              </a:rPr>
              <a:t>公因式</a:t>
            </a:r>
            <a:r>
              <a:rPr lang="zh-CN" altLang="en-US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  <a:sym typeface="+mn-ea"/>
              </a:rPr>
              <a:t>约去，这种变形叫</a:t>
            </a:r>
            <a:r>
              <a:rPr lang="zh-CN" alt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  <a:sym typeface="+mn-ea"/>
              </a:rPr>
              <a:t>分式的约分</a:t>
            </a:r>
            <a:r>
              <a:rPr lang="en-US" altLang="zh-CN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  <a:sym typeface="+mn-ea"/>
              </a:rPr>
              <a:t>.</a:t>
            </a: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1047750" y="4899025"/>
            <a:ext cx="7843838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Tx/>
              <a:buNone/>
              <a:defRPr/>
            </a:pPr>
            <a:r>
              <a:rPr kumimoji="1" lang="zh-CN" alt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  <a:sym typeface="+mn-ea"/>
              </a:rPr>
              <a:t>分式约分的依据是什么？</a:t>
            </a: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1077913" y="5535613"/>
            <a:ext cx="57912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Tx/>
              <a:buNone/>
              <a:defRPr/>
            </a:pPr>
            <a:r>
              <a:rPr kumimoji="1" lang="zh-CN" altLang="en-US" sz="2400" b="1">
                <a:solidFill>
                  <a:srgbClr val="04040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  <a:sym typeface="+mn-ea"/>
              </a:rPr>
              <a:t>分式的基本性质</a:t>
            </a:r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1041400" y="1041400"/>
            <a:ext cx="9301163" cy="4206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marL="457200" indent="-457200" eaLnBrk="0" hangingPunct="0">
              <a:lnSpc>
                <a:spcPct val="90000"/>
              </a:lnSpc>
              <a:spcBef>
                <a:spcPct val="5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None/>
              <a:defRPr/>
            </a:pPr>
            <a:r>
              <a:rPr kumimoji="1" lang="zh-CN" alt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sym typeface="+mn-ea"/>
              </a:rPr>
              <a:t>观察下列化简过程，你能发现什么？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 decel="100000"/>
                                        <p:tgtEl>
                                          <p:spTgt spid="2048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decel="100000" fill="hold"/>
                                        <p:tgtEl>
                                          <p:spTgt spid="2048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decel="100000" fill="hold"/>
                                        <p:tgtEl>
                                          <p:spTgt spid="2048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400" decel="100000" fill="hold"/>
                                        <p:tgtEl>
                                          <p:spTgt spid="2048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48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48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400" decel="100000"/>
                                        <p:tgtEl>
                                          <p:spTgt spid="2048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400" decel="100000" fill="hold"/>
                                        <p:tgtEl>
                                          <p:spTgt spid="2048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400" decel="100000" fill="hold"/>
                                        <p:tgtEl>
                                          <p:spTgt spid="2048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400" decel="100000" fill="hold"/>
                                        <p:tgtEl>
                                          <p:spTgt spid="2048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48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48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400" decel="1000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400" decel="100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400" decel="100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400" decel="100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2" grpId="0"/>
      <p:bldP spid="9223" grpId="0"/>
      <p:bldP spid="9224" grpId="0"/>
      <p:bldP spid="922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6378" name="对象 186377"/>
          <p:cNvGraphicFramePr/>
          <p:nvPr/>
        </p:nvGraphicFramePr>
        <p:xfrm>
          <a:off x="4456113" y="1835150"/>
          <a:ext cx="3182937" cy="154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1" r:id="rId3" imgW="952500" imgH="596900" progId="Equation.3">
                  <p:embed/>
                </p:oleObj>
              </mc:Choice>
              <mc:Fallback>
                <p:oleObj r:id="rId3" imgW="952500" imgH="596900" progId="Equation.3">
                  <p:embed/>
                  <p:pic>
                    <p:nvPicPr>
                      <p:cNvPr id="0" name="对象 186377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56113" y="1835150"/>
                        <a:ext cx="3182937" cy="1546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0" name="矩形 186369"/>
          <p:cNvSpPr>
            <a:spLocks noChangeArrowheads="1"/>
          </p:cNvSpPr>
          <p:nvPr/>
        </p:nvSpPr>
        <p:spPr bwMode="auto">
          <a:xfrm>
            <a:off x="719138" y="862013"/>
            <a:ext cx="2017712" cy="579437"/>
          </a:xfrm>
          <a:prstGeom prst="rect">
            <a:avLst/>
          </a:prstGeom>
          <a:gradFill rotWithShape="1">
            <a:gsLst>
              <a:gs pos="0">
                <a:srgbClr val="00CC00"/>
              </a:gs>
              <a:gs pos="100000">
                <a:srgbClr val="CCFF33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0" hangingPunct="0"/>
            <a:r>
              <a:rPr lang="zh-CN" altLang="en-US" sz="3200" b="1">
                <a:latin typeface="黑体" panose="02010609060101010101" pitchFamily="49" charset="-122"/>
                <a:ea typeface="黑体" panose="02010609060101010101" pitchFamily="49" charset="-122"/>
              </a:rPr>
              <a:t>讲解：</a:t>
            </a:r>
          </a:p>
        </p:txBody>
      </p:sp>
      <p:sp>
        <p:nvSpPr>
          <p:cNvPr id="12291" name="矩形 186370"/>
          <p:cNvSpPr>
            <a:spLocks noChangeArrowheads="1"/>
          </p:cNvSpPr>
          <p:nvPr/>
        </p:nvSpPr>
        <p:spPr bwMode="auto">
          <a:xfrm>
            <a:off x="203200" y="5883275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zh-CN" altLang="zh-CN"/>
          </a:p>
        </p:txBody>
      </p:sp>
      <p:sp>
        <p:nvSpPr>
          <p:cNvPr id="12292" name="矩形 186371"/>
          <p:cNvSpPr>
            <a:spLocks noChangeArrowheads="1"/>
          </p:cNvSpPr>
          <p:nvPr/>
        </p:nvSpPr>
        <p:spPr bwMode="auto">
          <a:xfrm>
            <a:off x="0" y="3233738"/>
            <a:ext cx="12192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zh-CN" altLang="en-US"/>
          </a:p>
        </p:txBody>
      </p:sp>
      <p:graphicFrame>
        <p:nvGraphicFramePr>
          <p:cNvPr id="12293" name="内容占位符 186372" descr="21世纪教育网 -- 中国最大型、最专业的中小学教育资源门户网站"/>
          <p:cNvGraphicFramePr>
            <a:graphicFrameLocks noGrp="1"/>
          </p:cNvGraphicFramePr>
          <p:nvPr>
            <p:ph sz="half" idx="2"/>
          </p:nvPr>
        </p:nvGraphicFramePr>
        <p:xfrm>
          <a:off x="1344613" y="1892300"/>
          <a:ext cx="3024187" cy="1417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2" r:id="rId5" imgW="711200" imgH="444500" progId="Equation.3">
                  <p:embed/>
                </p:oleObj>
              </mc:Choice>
              <mc:Fallback>
                <p:oleObj r:id="rId5" imgW="711200" imgH="444500" progId="Equation.3">
                  <p:embed/>
                  <p:pic>
                    <p:nvPicPr>
                      <p:cNvPr id="0" name="内容占位符 186372" descr="21世纪教育网 -- 中国最大型、最专业的中小学教育资源门户网站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44613" y="1892300"/>
                        <a:ext cx="3024187" cy="1417638"/>
                      </a:xfrm>
                      <a:prstGeom prst="rect">
                        <a:avLst/>
                      </a:prstGeom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6374" name="椭圆 186373"/>
          <p:cNvSpPr>
            <a:spLocks noChangeArrowheads="1"/>
          </p:cNvSpPr>
          <p:nvPr/>
        </p:nvSpPr>
        <p:spPr bwMode="auto">
          <a:xfrm>
            <a:off x="5232400" y="1870075"/>
            <a:ext cx="1536700" cy="719138"/>
          </a:xfrm>
          <a:prstGeom prst="ellipse">
            <a:avLst/>
          </a:prstGeom>
          <a:solidFill>
            <a:schemeClr val="accent1">
              <a:alpha val="0"/>
            </a:schemeClr>
          </a:solidFill>
          <a:ln w="28575">
            <a:solidFill>
              <a:srgbClr val="FF3300"/>
            </a:solidFill>
            <a:round/>
          </a:ln>
        </p:spPr>
        <p:txBody>
          <a:bodyPr/>
          <a:lstStyle/>
          <a:p>
            <a:pPr eaLnBrk="0" hangingPunct="0"/>
            <a:endParaRPr lang="zh-CN" altLang="en-US"/>
          </a:p>
        </p:txBody>
      </p:sp>
      <p:sp>
        <p:nvSpPr>
          <p:cNvPr id="186375" name="椭圆 186374"/>
          <p:cNvSpPr>
            <a:spLocks noChangeArrowheads="1"/>
          </p:cNvSpPr>
          <p:nvPr/>
        </p:nvSpPr>
        <p:spPr bwMode="auto">
          <a:xfrm>
            <a:off x="5040313" y="2590800"/>
            <a:ext cx="1438275" cy="719138"/>
          </a:xfrm>
          <a:prstGeom prst="ellipse">
            <a:avLst/>
          </a:prstGeom>
          <a:solidFill>
            <a:schemeClr val="accent1">
              <a:alpha val="0"/>
            </a:schemeClr>
          </a:solidFill>
          <a:ln w="28575">
            <a:solidFill>
              <a:srgbClr val="FF3300"/>
            </a:solidFill>
            <a:round/>
          </a:ln>
        </p:spPr>
        <p:txBody>
          <a:bodyPr/>
          <a:lstStyle/>
          <a:p>
            <a:pPr eaLnBrk="0" hangingPunct="0"/>
            <a:endParaRPr lang="zh-CN" altLang="en-US"/>
          </a:p>
        </p:txBody>
      </p:sp>
      <p:sp>
        <p:nvSpPr>
          <p:cNvPr id="186376" name="直接连接符 186375"/>
          <p:cNvSpPr>
            <a:spLocks noChangeShapeType="1"/>
          </p:cNvSpPr>
          <p:nvPr/>
        </p:nvSpPr>
        <p:spPr bwMode="auto">
          <a:xfrm>
            <a:off x="6577013" y="2373313"/>
            <a:ext cx="2687637" cy="2089150"/>
          </a:xfrm>
          <a:prstGeom prst="line">
            <a:avLst/>
          </a:prstGeom>
          <a:noFill/>
          <a:ln w="19050">
            <a:solidFill>
              <a:srgbClr val="FF3300"/>
            </a:solidFill>
            <a:prstDash val="dash"/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86377" name="直接连接符 186376"/>
          <p:cNvSpPr>
            <a:spLocks noChangeShapeType="1"/>
          </p:cNvSpPr>
          <p:nvPr/>
        </p:nvSpPr>
        <p:spPr bwMode="auto">
          <a:xfrm>
            <a:off x="5519738" y="3094038"/>
            <a:ext cx="3649662" cy="1439862"/>
          </a:xfrm>
          <a:prstGeom prst="line">
            <a:avLst/>
          </a:prstGeom>
          <a:noFill/>
          <a:ln w="19050">
            <a:solidFill>
              <a:srgbClr val="FF3300"/>
            </a:solidFill>
            <a:prstDash val="dash"/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86379" name="矩形 186378"/>
          <p:cNvSpPr>
            <a:spLocks noChangeArrowheads="1"/>
          </p:cNvSpPr>
          <p:nvPr/>
        </p:nvSpPr>
        <p:spPr bwMode="auto">
          <a:xfrm>
            <a:off x="3887788" y="3598863"/>
            <a:ext cx="3359150" cy="669925"/>
          </a:xfrm>
          <a:prstGeom prst="rect">
            <a:avLst/>
          </a:prstGeom>
          <a:noFill/>
          <a:ln w="28575">
            <a:solidFill>
              <a:srgbClr val="FF99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zh-CN" altLang="en-US" sz="3600" b="1">
                <a:solidFill>
                  <a:srgbClr val="00CC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化为</a:t>
            </a:r>
            <a:r>
              <a:rPr lang="zh-CN" altLang="en-US" sz="36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“乘法”</a:t>
            </a:r>
          </a:p>
        </p:txBody>
      </p:sp>
      <p:grpSp>
        <p:nvGrpSpPr>
          <p:cNvPr id="2" name="组合 186383"/>
          <p:cNvGrpSpPr/>
          <p:nvPr/>
        </p:nvGrpSpPr>
        <p:grpSpPr bwMode="auto">
          <a:xfrm>
            <a:off x="7405688" y="4310063"/>
            <a:ext cx="3457575" cy="800100"/>
            <a:chOff x="2653" y="2771"/>
            <a:chExt cx="1633" cy="504"/>
          </a:xfrm>
        </p:grpSpPr>
        <p:sp>
          <p:nvSpPr>
            <p:cNvPr id="12300" name="矩形 186380"/>
            <p:cNvSpPr>
              <a:spLocks noChangeArrowheads="1"/>
            </p:cNvSpPr>
            <p:nvPr/>
          </p:nvSpPr>
          <p:spPr bwMode="auto">
            <a:xfrm>
              <a:off x="2653" y="2840"/>
              <a:ext cx="1285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zh-CN" sz="3200" b="1">
                  <a:latin typeface="Times New Roman" panose="02020603050405020304" pitchFamily="18" charset="0"/>
                  <a:ea typeface="黑体" panose="02010609060101010101" pitchFamily="49" charset="-122"/>
                </a:rPr>
                <a:t>(</a:t>
              </a:r>
              <a:r>
                <a:rPr lang="zh-CN" altLang="en-US" sz="32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公因式</a:t>
              </a:r>
              <a:r>
                <a:rPr lang="zh-CN" altLang="en-US" sz="3200" b="1">
                  <a:latin typeface="Times New Roman" panose="02020603050405020304" pitchFamily="18" charset="0"/>
                  <a:ea typeface="黑体" panose="02010609060101010101" pitchFamily="49" charset="-122"/>
                </a:rPr>
                <a:t>          </a:t>
              </a:r>
              <a:r>
                <a:rPr lang="en-US" altLang="zh-CN" sz="3200" b="1">
                  <a:latin typeface="Times New Roman" panose="02020603050405020304" pitchFamily="18" charset="0"/>
                  <a:ea typeface="黑体" panose="02010609060101010101" pitchFamily="49" charset="-122"/>
                </a:rPr>
                <a:t>)</a:t>
              </a:r>
            </a:p>
          </p:txBody>
        </p:sp>
        <p:graphicFrame>
          <p:nvGraphicFramePr>
            <p:cNvPr id="12301" name="内容占位符 186381"/>
            <p:cNvGraphicFramePr/>
            <p:nvPr/>
          </p:nvGraphicFramePr>
          <p:xfrm>
            <a:off x="3560" y="2771"/>
            <a:ext cx="726" cy="50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23" r:id="rId7" imgW="330200" imgH="228600" progId="Equation.3">
                    <p:embed/>
                  </p:oleObj>
                </mc:Choice>
                <mc:Fallback>
                  <p:oleObj r:id="rId7" imgW="330200" imgH="228600" progId="Equation.3">
                    <p:embed/>
                    <p:pic>
                      <p:nvPicPr>
                        <p:cNvPr id="0" name="内容占位符 186381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60" y="2771"/>
                          <a:ext cx="726" cy="50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86383" name="对象 186382"/>
          <p:cNvGraphicFramePr/>
          <p:nvPr/>
        </p:nvGraphicFramePr>
        <p:xfrm>
          <a:off x="7632700" y="1941513"/>
          <a:ext cx="1535113" cy="1368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4" r:id="rId9" imgW="457200" imgH="520700" progId="Equation.3">
                  <p:embed/>
                </p:oleObj>
              </mc:Choice>
              <mc:Fallback>
                <p:oleObj r:id="rId9" imgW="457200" imgH="520700" progId="Equation.3">
                  <p:embed/>
                  <p:pic>
                    <p:nvPicPr>
                      <p:cNvPr id="0" name="对象 186382"/>
                      <p:cNvPicPr>
                        <a:picLocks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32700" y="1941513"/>
                        <a:ext cx="1535113" cy="1368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86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86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86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86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86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86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500"/>
                                        <p:tgtEl>
                                          <p:spTgt spid="186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6376" grpId="0" animBg="1"/>
      <p:bldP spid="186377" grpId="0" animBg="1"/>
      <p:bldP spid="18637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矩形 121857"/>
          <p:cNvSpPr>
            <a:spLocks noChangeArrowheads="1"/>
          </p:cNvSpPr>
          <p:nvPr/>
        </p:nvSpPr>
        <p:spPr bwMode="auto">
          <a:xfrm>
            <a:off x="719138" y="669925"/>
            <a:ext cx="2017712" cy="579438"/>
          </a:xfrm>
          <a:prstGeom prst="rect">
            <a:avLst/>
          </a:prstGeom>
          <a:gradFill rotWithShape="1">
            <a:gsLst>
              <a:gs pos="0">
                <a:srgbClr val="0000FF"/>
              </a:gs>
              <a:gs pos="100000">
                <a:srgbClr val="33CC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0" hangingPunct="0"/>
            <a:r>
              <a:rPr lang="zh-CN" altLang="en-US" sz="3200" b="1">
                <a:latin typeface="黑体" panose="02010609060101010101" pitchFamily="49" charset="-122"/>
                <a:ea typeface="黑体" panose="02010609060101010101" pitchFamily="49" charset="-122"/>
              </a:rPr>
              <a:t>讲解：</a:t>
            </a:r>
          </a:p>
        </p:txBody>
      </p:sp>
      <p:sp>
        <p:nvSpPr>
          <p:cNvPr id="13314" name="矩形 121861"/>
          <p:cNvSpPr>
            <a:spLocks noChangeArrowheads="1"/>
          </p:cNvSpPr>
          <p:nvPr/>
        </p:nvSpPr>
        <p:spPr bwMode="auto">
          <a:xfrm>
            <a:off x="0" y="3233738"/>
            <a:ext cx="12192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zh-CN" altLang="en-US"/>
          </a:p>
        </p:txBody>
      </p:sp>
      <p:graphicFrame>
        <p:nvGraphicFramePr>
          <p:cNvPr id="13315" name="内容占位符 121862" descr="21世纪教育网 -- 中国最大型、最专业的中小学教育资源门户网站"/>
          <p:cNvGraphicFramePr>
            <a:graphicFrameLocks noGrp="1"/>
          </p:cNvGraphicFramePr>
          <p:nvPr>
            <p:ph sz="half" idx="2"/>
          </p:nvPr>
        </p:nvGraphicFramePr>
        <p:xfrm>
          <a:off x="1200150" y="1749425"/>
          <a:ext cx="2976563" cy="1258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4" r:id="rId3" imgW="698500" imgH="393700" progId="Equation.3">
                  <p:embed/>
                </p:oleObj>
              </mc:Choice>
              <mc:Fallback>
                <p:oleObj r:id="rId3" imgW="698500" imgH="393700" progId="Equation.3">
                  <p:embed/>
                  <p:pic>
                    <p:nvPicPr>
                      <p:cNvPr id="0" name="内容占位符 121862" descr="21世纪教育网 -- 中国最大型、最专业的中小学教育资源门户网站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0150" y="1749425"/>
                        <a:ext cx="2976563" cy="1258888"/>
                      </a:xfrm>
                      <a:prstGeom prst="rect">
                        <a:avLst/>
                      </a:prstGeom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1867" name="椭圆 121866"/>
          <p:cNvSpPr>
            <a:spLocks noChangeArrowheads="1"/>
          </p:cNvSpPr>
          <p:nvPr/>
        </p:nvSpPr>
        <p:spPr bwMode="auto">
          <a:xfrm>
            <a:off x="6096000" y="1749425"/>
            <a:ext cx="481013" cy="647700"/>
          </a:xfrm>
          <a:prstGeom prst="ellipse">
            <a:avLst/>
          </a:prstGeom>
          <a:solidFill>
            <a:schemeClr val="accent1">
              <a:alpha val="0"/>
            </a:schemeClr>
          </a:solidFill>
          <a:ln w="28575">
            <a:solidFill>
              <a:srgbClr val="FF3300"/>
            </a:solidFill>
            <a:round/>
          </a:ln>
        </p:spPr>
        <p:txBody>
          <a:bodyPr/>
          <a:lstStyle/>
          <a:p>
            <a:pPr eaLnBrk="0" hangingPunct="0"/>
            <a:endParaRPr lang="zh-CN" altLang="en-US"/>
          </a:p>
        </p:txBody>
      </p:sp>
      <p:sp>
        <p:nvSpPr>
          <p:cNvPr id="121868" name="椭圆 121867"/>
          <p:cNvSpPr>
            <a:spLocks noChangeArrowheads="1"/>
          </p:cNvSpPr>
          <p:nvPr/>
        </p:nvSpPr>
        <p:spPr bwMode="auto">
          <a:xfrm>
            <a:off x="5040313" y="2541588"/>
            <a:ext cx="479425" cy="647700"/>
          </a:xfrm>
          <a:prstGeom prst="ellipse">
            <a:avLst/>
          </a:prstGeom>
          <a:solidFill>
            <a:schemeClr val="accent1">
              <a:alpha val="0"/>
            </a:schemeClr>
          </a:solidFill>
          <a:ln w="28575">
            <a:solidFill>
              <a:srgbClr val="FF3300"/>
            </a:solidFill>
            <a:round/>
          </a:ln>
        </p:spPr>
        <p:txBody>
          <a:bodyPr/>
          <a:lstStyle/>
          <a:p>
            <a:pPr eaLnBrk="0" hangingPunct="0"/>
            <a:endParaRPr lang="zh-CN" altLang="en-US"/>
          </a:p>
        </p:txBody>
      </p:sp>
      <p:sp>
        <p:nvSpPr>
          <p:cNvPr id="121869" name="直接连接符 121868"/>
          <p:cNvSpPr>
            <a:spLocks noChangeShapeType="1"/>
          </p:cNvSpPr>
          <p:nvPr/>
        </p:nvSpPr>
        <p:spPr bwMode="auto">
          <a:xfrm>
            <a:off x="6577013" y="2181225"/>
            <a:ext cx="2687637" cy="2089150"/>
          </a:xfrm>
          <a:prstGeom prst="line">
            <a:avLst/>
          </a:prstGeom>
          <a:noFill/>
          <a:ln w="19050">
            <a:solidFill>
              <a:srgbClr val="FF3300"/>
            </a:solidFill>
            <a:prstDash val="dash"/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1870" name="直接连接符 121869"/>
          <p:cNvSpPr>
            <a:spLocks noChangeShapeType="1"/>
          </p:cNvSpPr>
          <p:nvPr/>
        </p:nvSpPr>
        <p:spPr bwMode="auto">
          <a:xfrm>
            <a:off x="5519738" y="2901950"/>
            <a:ext cx="3649662" cy="1439863"/>
          </a:xfrm>
          <a:prstGeom prst="line">
            <a:avLst/>
          </a:prstGeom>
          <a:noFill/>
          <a:ln w="19050">
            <a:solidFill>
              <a:srgbClr val="FF3300"/>
            </a:solidFill>
            <a:prstDash val="dash"/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graphicFrame>
        <p:nvGraphicFramePr>
          <p:cNvPr id="121872" name="对象 121871"/>
          <p:cNvGraphicFramePr/>
          <p:nvPr/>
        </p:nvGraphicFramePr>
        <p:xfrm>
          <a:off x="4400550" y="1731963"/>
          <a:ext cx="3295650" cy="1457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5" r:id="rId5" imgW="977900" imgH="558800" progId="Equation.3">
                  <p:embed/>
                </p:oleObj>
              </mc:Choice>
              <mc:Fallback>
                <p:oleObj r:id="rId5" imgW="977900" imgH="558800" progId="Equation.3">
                  <p:embed/>
                  <p:pic>
                    <p:nvPicPr>
                      <p:cNvPr id="0" name="对象 121871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00550" y="1731963"/>
                        <a:ext cx="3295650" cy="1457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1874" name="矩形 121873"/>
          <p:cNvSpPr>
            <a:spLocks noChangeArrowheads="1"/>
          </p:cNvSpPr>
          <p:nvPr/>
        </p:nvSpPr>
        <p:spPr bwMode="auto">
          <a:xfrm>
            <a:off x="3887788" y="3406775"/>
            <a:ext cx="3359150" cy="669925"/>
          </a:xfrm>
          <a:prstGeom prst="rect">
            <a:avLst/>
          </a:prstGeom>
          <a:noFill/>
          <a:ln w="28575">
            <a:solidFill>
              <a:srgbClr val="FF99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zh-CN" altLang="en-US" sz="3600" b="1">
                <a:solidFill>
                  <a:srgbClr val="00CC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化为</a:t>
            </a:r>
            <a:r>
              <a:rPr lang="zh-CN" altLang="en-US" sz="36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“乘法”</a:t>
            </a:r>
          </a:p>
        </p:txBody>
      </p:sp>
      <p:grpSp>
        <p:nvGrpSpPr>
          <p:cNvPr id="2" name="组合 121880"/>
          <p:cNvGrpSpPr/>
          <p:nvPr/>
        </p:nvGrpSpPr>
        <p:grpSpPr bwMode="auto">
          <a:xfrm>
            <a:off x="7285038" y="3860800"/>
            <a:ext cx="4705350" cy="584200"/>
            <a:chOff x="3016" y="3435"/>
            <a:chExt cx="2223" cy="368"/>
          </a:xfrm>
        </p:grpSpPr>
        <p:sp>
          <p:nvSpPr>
            <p:cNvPr id="13323" name="矩形 121876"/>
            <p:cNvSpPr>
              <a:spLocks noChangeArrowheads="1"/>
            </p:cNvSpPr>
            <p:nvPr/>
          </p:nvSpPr>
          <p:spPr bwMode="auto">
            <a:xfrm>
              <a:off x="3016" y="3435"/>
              <a:ext cx="1772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zh-CN" sz="3200" b="1">
                  <a:latin typeface="Times New Roman" panose="02020603050405020304" pitchFamily="18" charset="0"/>
                  <a:ea typeface="黑体" panose="02010609060101010101" pitchFamily="49" charset="-122"/>
                </a:rPr>
                <a:t>(</a:t>
              </a:r>
              <a:r>
                <a:rPr lang="zh-CN" altLang="en-US" sz="3200" b="1">
                  <a:latin typeface="Times New Roman" panose="02020603050405020304" pitchFamily="18" charset="0"/>
                  <a:ea typeface="黑体" panose="02010609060101010101" pitchFamily="49" charset="-122"/>
                </a:rPr>
                <a:t>同时除以</a:t>
              </a:r>
              <a:r>
                <a:rPr lang="zh-CN" altLang="en-US" sz="32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公因式</a:t>
              </a:r>
              <a:r>
                <a:rPr lang="zh-CN" altLang="en-US" sz="3200" b="1">
                  <a:latin typeface="Times New Roman" panose="02020603050405020304" pitchFamily="18" charset="0"/>
                  <a:ea typeface="黑体" panose="02010609060101010101" pitchFamily="49" charset="-122"/>
                </a:rPr>
                <a:t>    </a:t>
              </a:r>
              <a:r>
                <a:rPr lang="en-US" altLang="zh-CN" sz="3200" b="1">
                  <a:latin typeface="Times New Roman" panose="02020603050405020304" pitchFamily="18" charset="0"/>
                  <a:ea typeface="黑体" panose="02010609060101010101" pitchFamily="49" charset="-122"/>
                </a:rPr>
                <a:t>)</a:t>
              </a:r>
            </a:p>
          </p:txBody>
        </p:sp>
        <p:graphicFrame>
          <p:nvGraphicFramePr>
            <p:cNvPr id="13324" name="内容占位符 121877"/>
            <p:cNvGraphicFramePr/>
            <p:nvPr/>
          </p:nvGraphicFramePr>
          <p:xfrm>
            <a:off x="4958" y="3484"/>
            <a:ext cx="281" cy="30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46" r:id="rId7" imgW="127000" imgH="139700" progId="Equation.3">
                    <p:embed/>
                  </p:oleObj>
                </mc:Choice>
                <mc:Fallback>
                  <p:oleObj r:id="rId7" imgW="127000" imgH="139700" progId="Equation.3">
                    <p:embed/>
                    <p:pic>
                      <p:nvPicPr>
                        <p:cNvPr id="0" name="内容占位符 121877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58" y="3484"/>
                          <a:ext cx="281" cy="30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21885" name="对象 121884"/>
          <p:cNvGraphicFramePr/>
          <p:nvPr/>
        </p:nvGraphicFramePr>
        <p:xfrm>
          <a:off x="7727950" y="1749425"/>
          <a:ext cx="2159000" cy="1368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7" r:id="rId9" imgW="647700" imgH="520700" progId="Equation.3">
                  <p:embed/>
                </p:oleObj>
              </mc:Choice>
              <mc:Fallback>
                <p:oleObj r:id="rId9" imgW="647700" imgH="520700" progId="Equation.3">
                  <p:embed/>
                  <p:pic>
                    <p:nvPicPr>
                      <p:cNvPr id="0" name="对象 121884"/>
                      <p:cNvPicPr>
                        <a:picLocks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27950" y="1749425"/>
                        <a:ext cx="2159000" cy="1368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21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21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21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21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21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21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500"/>
                                        <p:tgtEl>
                                          <p:spTgt spid="1218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69" grpId="0" animBg="1"/>
      <p:bldP spid="121870" grpId="0" animBg="1"/>
      <p:bldP spid="121874" grpId="0" animBg="1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576</Words>
  <Application>Microsoft Office PowerPoint</Application>
  <PresentationFormat>宽屏</PresentationFormat>
  <Paragraphs>105</Paragraphs>
  <Slides>18</Slides>
  <Notes>5</Notes>
  <HiddenSlides>0</HiddenSlides>
  <MMClips>0</MMClips>
  <ScaleCrop>false</ScaleCrop>
  <HeadingPairs>
    <vt:vector size="8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3</vt:i4>
      </vt:variant>
      <vt:variant>
        <vt:lpstr>幻灯片标题</vt:lpstr>
      </vt:variant>
      <vt:variant>
        <vt:i4>18</vt:i4>
      </vt:variant>
    </vt:vector>
  </HeadingPairs>
  <TitlesOfParts>
    <vt:vector size="33" baseType="lpstr">
      <vt:lpstr>方正大标宋简体</vt:lpstr>
      <vt:lpstr>黑体</vt:lpstr>
      <vt:lpstr>楷体_GB2312</vt:lpstr>
      <vt:lpstr>隶书</vt:lpstr>
      <vt:lpstr>宋体</vt:lpstr>
      <vt:lpstr>微软雅黑</vt:lpstr>
      <vt:lpstr>Arial</vt:lpstr>
      <vt:lpstr>Calibri</vt:lpstr>
      <vt:lpstr>Calibri Light</vt:lpstr>
      <vt:lpstr>Times New Roman</vt:lpstr>
      <vt:lpstr>Wingdings</vt:lpstr>
      <vt:lpstr>WWW.2PPT.COM
</vt:lpstr>
      <vt:lpstr>Equation.3</vt:lpstr>
      <vt:lpstr>公式</vt:lpstr>
      <vt:lpstr>Equation.DSMT4</vt:lpstr>
      <vt:lpstr>PowerPoint 演示文稿</vt:lpstr>
      <vt:lpstr>PowerPoint 演示文稿</vt:lpstr>
      <vt:lpstr>PowerPoint 演示文稿</vt:lpstr>
      <vt:lpstr>PowerPoint 演示文稿</vt:lpstr>
      <vt:lpstr>回顾思考</vt:lpstr>
      <vt:lpstr>分数是如何约分的?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2013-07-01T03:05:00Z</dcterms:created>
  <dcterms:modified xsi:type="dcterms:W3CDTF">2023-01-16T19:22:07Z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D96A1BE2B5F84D65B8A96941DE68C3CF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