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8" r:id="rId2"/>
    <p:sldId id="259" r:id="rId3"/>
    <p:sldId id="317" r:id="rId4"/>
    <p:sldId id="304" r:id="rId5"/>
    <p:sldId id="327" r:id="rId6"/>
    <p:sldId id="326" r:id="rId7"/>
    <p:sldId id="305" r:id="rId8"/>
    <p:sldId id="306" r:id="rId9"/>
    <p:sldId id="316" r:id="rId10"/>
    <p:sldId id="318" r:id="rId11"/>
    <p:sldId id="319" r:id="rId12"/>
    <p:sldId id="321" r:id="rId13"/>
    <p:sldId id="320" r:id="rId14"/>
    <p:sldId id="322" r:id="rId15"/>
    <p:sldId id="323" r:id="rId16"/>
    <p:sldId id="324" r:id="rId17"/>
    <p:sldId id="310" r:id="rId18"/>
    <p:sldId id="284" r:id="rId19"/>
    <p:sldId id="311" r:id="rId20"/>
    <p:sldId id="315" r:id="rId21"/>
    <p:sldId id="312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E0000"/>
    <a:srgbClr val="FFFF00"/>
    <a:srgbClr val="B2B2B2"/>
    <a:srgbClr val="FFFF99"/>
    <a:srgbClr val="CCFF99"/>
    <a:srgbClr val="FF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6845B-5412-4937-9737-D7FDBD358B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1AAC9-58A2-4062-B56F-5EAAC9953E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1AAC9-58A2-4062-B56F-5EAAC9953E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7A93F-9322-4D83-8800-395853792C07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6AC42-1506-4936-8EC0-2431AC79AB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9B088-D3A6-4741-9D0D-EE7DA7BC6E7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20509-D3BA-43A8-B4C4-4CD451F7A41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EF52E-B480-47AD-AD74-EC440896769B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80CD-5131-4B24-9DBA-938CA333C0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F5416-0A1F-4E60-87A0-DDD3A06538EC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7627E-7590-441E-B45F-D06332D8BCF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21151-52BB-446E-8C9F-4FC5C693A9C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2D0E0-604D-41DE-A014-66CE04548B0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0E089-7CAB-4A8F-8B92-33764F7420D3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9822-EE94-4022-80B6-A9F1FE5C21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5E60F-EAB5-438D-9BB8-EADF7E198B6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CE68-384C-44E9-BA82-5EAF9BA774D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4CC8A6-03FA-490B-87A8-C13C16BD7771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48AC-2327-4C42-B4FD-4840DD827B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8A4C0-5D0D-49FF-89F1-6ABB55FCA4EF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96E1-1B89-4079-8F7D-B5EFC46F521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F716D-E8C0-4133-BFCA-DE058F33EC20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CF3E-1413-43CC-A704-6322088E302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图片 8" descr="数学ppt3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4E5CB68F-586D-424A-82E9-75AB6A89429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2FFA2E97-52CA-4C1A-8C34-0BA8837F87A2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0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028" y="4077072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/>
              <a:t>量与计量</a:t>
            </a:r>
            <a:endParaRPr lang="zh-CN" altLang="en-US" sz="4800" b="1" dirty="0"/>
          </a:p>
        </p:txBody>
      </p:sp>
      <p:sp>
        <p:nvSpPr>
          <p:cNvPr id="3" name="矩形 2"/>
          <p:cNvSpPr/>
          <p:nvPr/>
        </p:nvSpPr>
        <p:spPr>
          <a:xfrm>
            <a:off x="2604638" y="558924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416696"/>
            <a:ext cx="4047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 smtClean="0">
                <a:latin typeface="汉仪长美黑简" pitchFamily="49" charset="-122"/>
                <a:ea typeface="汉仪长美黑简" pitchFamily="49" charset="-122"/>
              </a:rPr>
              <a:t>欢</a:t>
            </a:r>
            <a:r>
              <a:rPr lang="zh-CN" altLang="en-US" sz="6000" b="1" dirty="0">
                <a:latin typeface="汉仪长美黑简" pitchFamily="49" charset="-122"/>
                <a:ea typeface="汉仪长美黑简" pitchFamily="49" charset="-122"/>
              </a:rPr>
              <a:t>乐农家</a:t>
            </a:r>
            <a:r>
              <a:rPr lang="zh-CN" altLang="en-US" sz="6000" b="1" dirty="0" smtClean="0">
                <a:latin typeface="汉仪长美黑简" pitchFamily="49" charset="-122"/>
                <a:ea typeface="汉仪长美黑简" pitchFamily="49" charset="-122"/>
              </a:rPr>
              <a:t>游</a:t>
            </a:r>
            <a:endParaRPr lang="en-US" altLang="zh-CN" sz="6000" b="1" dirty="0">
              <a:latin typeface="汉仪长美黑简" pitchFamily="49" charset="-122"/>
              <a:ea typeface="汉仪长美黑简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7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6985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200000"/>
              </a:lnSpc>
            </a:pPr>
            <a:r>
              <a:rPr lang="en-US" b="1" dirty="0"/>
              <a:t>A. </a:t>
            </a:r>
            <a:r>
              <a:rPr lang="zh-CN" altLang="en-US" b="1" dirty="0"/>
              <a:t>崂山水库的容量是</a:t>
            </a:r>
            <a:r>
              <a:rPr lang="en-US" b="1" dirty="0"/>
              <a:t>5601</a:t>
            </a:r>
            <a:r>
              <a:rPr lang="zh-CN" altLang="en-US" b="1" dirty="0"/>
              <a:t>万立方米。</a:t>
            </a:r>
          </a:p>
          <a:p>
            <a:pPr eaLnBrk="1" hangingPunct="1">
              <a:lnSpc>
                <a:spcPct val="200000"/>
              </a:lnSpc>
            </a:pPr>
            <a:r>
              <a:rPr lang="en-US" b="1" dirty="0"/>
              <a:t>B. </a:t>
            </a:r>
            <a:r>
              <a:rPr lang="zh-CN" altLang="en-US" b="1" dirty="0"/>
              <a:t>一个水桶的容量是</a:t>
            </a:r>
            <a:r>
              <a:rPr lang="en-US" b="1" dirty="0"/>
              <a:t>18.9</a:t>
            </a:r>
            <a:r>
              <a:rPr lang="zh-CN" altLang="en-US" b="1" dirty="0"/>
              <a:t>升。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67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楷体_GB2312" pitchFamily="1" charset="-122"/>
              </a:rPr>
              <a:t>1.</a:t>
            </a:r>
            <a:r>
              <a:rPr lang="zh-CN" altLang="en-US" b="1" dirty="0">
                <a:latin typeface="楷体_GB2312" pitchFamily="1" charset="-122"/>
              </a:rPr>
              <a:t>比一比，为什么要选择不同的计量单位呢？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12294" name="Text Box 17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500438"/>
            <a:ext cx="6985000" cy="14636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b="1" dirty="0"/>
              <a:t>A. </a:t>
            </a:r>
            <a:r>
              <a:rPr lang="zh-CN" altLang="en-US" b="1" dirty="0"/>
              <a:t>一列火车从济南到上海需要</a:t>
            </a:r>
            <a:r>
              <a:rPr lang="en-US" b="1" dirty="0"/>
              <a:t>10</a:t>
            </a:r>
            <a:r>
              <a:rPr lang="zh-CN" altLang="en-US" b="1" dirty="0"/>
              <a:t>小时。 </a:t>
            </a:r>
          </a:p>
          <a:p>
            <a:pPr eaLnBrk="1" hangingPunct="1">
              <a:lnSpc>
                <a:spcPct val="125000"/>
              </a:lnSpc>
            </a:pPr>
            <a:r>
              <a:rPr lang="en-US" b="1" dirty="0"/>
              <a:t>B. </a:t>
            </a:r>
            <a:r>
              <a:rPr lang="zh-CN" altLang="en-US" b="1" dirty="0"/>
              <a:t>我国运动员刘翔在雅典奥运会</a:t>
            </a:r>
            <a:r>
              <a:rPr lang="en-US" b="1" dirty="0"/>
              <a:t>110</a:t>
            </a:r>
            <a:r>
              <a:rPr lang="zh-CN" altLang="en-US" b="1" dirty="0"/>
              <a:t>米栏比赛中，创造了</a:t>
            </a:r>
            <a:r>
              <a:rPr lang="en-US" b="1" dirty="0"/>
              <a:t>12.91</a:t>
            </a:r>
            <a:r>
              <a:rPr lang="zh-CN" altLang="en-US" b="1" dirty="0"/>
              <a:t>秒的奥运会纪录。</a:t>
            </a:r>
          </a:p>
        </p:txBody>
      </p:sp>
      <p:sp>
        <p:nvSpPr>
          <p:cNvPr id="12295" name="Rectangle 1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042988" y="5084763"/>
            <a:ext cx="6985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1" hangingPunct="1">
              <a:lnSpc>
                <a:spcPct val="200000"/>
              </a:lnSpc>
              <a:buFont typeface="Arial" panose="020B0604020202020204" pitchFamily="34" charset="0"/>
              <a:buAutoNum type="alphaUcPeriod"/>
            </a:pPr>
            <a:r>
              <a:rPr lang="zh-CN" altLang="en-US" b="1" dirty="0"/>
              <a:t>五四广场的占地面积约为</a:t>
            </a:r>
            <a:r>
              <a:rPr lang="en-US" b="1" dirty="0"/>
              <a:t>10</a:t>
            </a:r>
            <a:r>
              <a:rPr lang="zh-CN" altLang="en-US" b="1" dirty="0"/>
              <a:t>公顷。</a:t>
            </a:r>
            <a:endParaRPr lang="en-US" b="1" dirty="0"/>
          </a:p>
          <a:p>
            <a:pPr indent="304800" eaLnBrk="1" hangingPunct="1">
              <a:lnSpc>
                <a:spcPct val="200000"/>
              </a:lnSpc>
              <a:buFont typeface="Arial" panose="020B0604020202020204" pitchFamily="34" charset="0"/>
              <a:buAutoNum type="alphaUcPeriod"/>
            </a:pPr>
            <a:r>
              <a:rPr lang="en-US" b="1" dirty="0"/>
              <a:t> </a:t>
            </a:r>
            <a:r>
              <a:rPr lang="zh-CN" altLang="en-US" b="1" dirty="0"/>
              <a:t>数学课本封面的面积是</a:t>
            </a:r>
            <a:r>
              <a:rPr lang="en-US" b="1" dirty="0"/>
              <a:t>4.81</a:t>
            </a:r>
            <a:r>
              <a:rPr lang="zh-CN" altLang="en-US" b="1" dirty="0"/>
              <a:t>平方分米。</a:t>
            </a:r>
          </a:p>
        </p:txBody>
      </p:sp>
      <p:grpSp>
        <p:nvGrpSpPr>
          <p:cNvPr id="12296" name="Group 19"/>
          <p:cNvGrpSpPr/>
          <p:nvPr/>
        </p:nvGrpSpPr>
        <p:grpSpPr bwMode="auto">
          <a:xfrm>
            <a:off x="320675" y="6092825"/>
            <a:ext cx="579438" cy="596900"/>
            <a:chOff x="0" y="0"/>
            <a:chExt cx="365" cy="376"/>
          </a:xfrm>
        </p:grpSpPr>
        <p:pic>
          <p:nvPicPr>
            <p:cNvPr id="12297" name="Picture 37" descr="蓝色按钮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9" y="129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38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zh-CN" sz="1200" b="1"/>
                <a:t>  </a:t>
              </a:r>
              <a:r>
                <a:rPr lang="zh-CN" sz="1200" b="1"/>
                <a:t>继续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4" grpId="0" animBg="1" autoUpdateAnimBg="0"/>
      <p:bldP spid="1229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4580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268413"/>
            <a:ext cx="6985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9" descr="C:\Documents and Settings\pub\Desktop\新ppt\返回首页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7394575" y="2722563"/>
            <a:ext cx="142875" cy="144462"/>
          </a:xfrm>
          <a:prstGeom prst="ellipse">
            <a:avLst/>
          </a:prstGeom>
          <a:noFill/>
          <a:ln w="28575" cmpd="sng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13317" name="Text Box 170"/>
          <p:cNvSpPr txBox="1">
            <a:spLocks noChangeArrowheads="1"/>
          </p:cNvSpPr>
          <p:nvPr/>
        </p:nvSpPr>
        <p:spPr bwMode="auto">
          <a:xfrm>
            <a:off x="1116013" y="3644900"/>
            <a:ext cx="69850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b="1" dirty="0"/>
              <a:t>A. </a:t>
            </a:r>
            <a:r>
              <a:rPr lang="zh-CN" altLang="en-US" b="1" dirty="0"/>
              <a:t>崂山水库的容量是</a:t>
            </a:r>
            <a:r>
              <a:rPr lang="en-US" b="1" dirty="0"/>
              <a:t>5601</a:t>
            </a:r>
            <a:r>
              <a:rPr lang="zh-CN" altLang="en-US" b="1" dirty="0"/>
              <a:t>万立方米。</a:t>
            </a:r>
          </a:p>
          <a:p>
            <a:pPr eaLnBrk="1" hangingPunct="1">
              <a:lnSpc>
                <a:spcPct val="125000"/>
              </a:lnSpc>
            </a:pPr>
            <a:r>
              <a:rPr lang="en-US" b="1" dirty="0"/>
              <a:t>B. </a:t>
            </a:r>
            <a:r>
              <a:rPr lang="zh-CN" altLang="en-US" b="1" dirty="0"/>
              <a:t>一个水桶的容量是</a:t>
            </a:r>
            <a:r>
              <a:rPr lang="en-US" b="1" dirty="0"/>
              <a:t>18.9</a:t>
            </a:r>
            <a:r>
              <a:rPr lang="zh-CN" altLang="en-US" b="1" dirty="0"/>
              <a:t>升。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4354513" y="2852738"/>
            <a:ext cx="2520950" cy="504825"/>
          </a:xfrm>
          <a:prstGeom prst="wedgeRectCallout">
            <a:avLst>
              <a:gd name="adj1" fmla="val -45782"/>
              <a:gd name="adj2" fmla="val 120125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56010000000</a:t>
            </a:r>
            <a:r>
              <a:rPr lang="zh-CN" altLang="en-US" b="1">
                <a:solidFill>
                  <a:schemeClr val="bg1"/>
                </a:solidFill>
              </a:rPr>
              <a:t>升</a:t>
            </a: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4354513" y="4797425"/>
            <a:ext cx="2520950" cy="504825"/>
          </a:xfrm>
          <a:prstGeom prst="wedgeRectCallout">
            <a:avLst>
              <a:gd name="adj1" fmla="val -52329"/>
              <a:gd name="adj2" fmla="val -93713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0.0189</a:t>
            </a:r>
            <a:r>
              <a:rPr lang="zh-CN" altLang="en-US" b="1">
                <a:solidFill>
                  <a:schemeClr val="bg1"/>
                </a:solidFill>
              </a:rPr>
              <a:t>立方米</a:t>
            </a:r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100138" y="1341438"/>
            <a:ext cx="6280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交换一下计量单位，看看这样表示是否合适？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073150" y="1341438"/>
            <a:ext cx="414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这样表示太麻烦了，不合适！</a:t>
            </a:r>
          </a:p>
        </p:txBody>
      </p:sp>
      <p:grpSp>
        <p:nvGrpSpPr>
          <p:cNvPr id="13323" name="Group 16"/>
          <p:cNvGrpSpPr/>
          <p:nvPr/>
        </p:nvGrpSpPr>
        <p:grpSpPr bwMode="auto">
          <a:xfrm>
            <a:off x="381000" y="6062663"/>
            <a:ext cx="576263" cy="627062"/>
            <a:chOff x="0" y="0"/>
            <a:chExt cx="363" cy="395"/>
          </a:xfrm>
        </p:grpSpPr>
        <p:pic>
          <p:nvPicPr>
            <p:cNvPr id="13324" name="Picture 37" descr="蓝色按钮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1" y="148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1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sz="1200" b="1"/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6" grpId="1" animBg="1" autoUpdateAnimBg="0"/>
      <p:bldP spid="13317" grpId="0" animBg="1" autoUpdateAnimBg="0"/>
      <p:bldP spid="13318" grpId="0" animBg="1" autoUpdateAnimBg="0"/>
      <p:bldP spid="13319" grpId="0" animBg="1" autoUpdateAnimBg="0"/>
      <p:bldP spid="13321" grpId="0" animBg="1" autoUpdateAnimBg="0"/>
      <p:bldP spid="13321" grpId="1" animBg="1" autoUpdateAnimBg="0"/>
      <p:bldP spid="133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u=1812714162,4291892410&amp;fm=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22116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u=1089281992,2780283399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92600"/>
            <a:ext cx="2876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72"/>
          <p:cNvSpPr txBox="1">
            <a:spLocks noChangeArrowheads="1"/>
          </p:cNvSpPr>
          <p:nvPr/>
        </p:nvSpPr>
        <p:spPr bwMode="auto">
          <a:xfrm>
            <a:off x="827088" y="2397125"/>
            <a:ext cx="6985000" cy="14636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b="1" dirty="0"/>
              <a:t>A. </a:t>
            </a:r>
            <a:r>
              <a:rPr lang="zh-CN" altLang="en-US" b="1" dirty="0"/>
              <a:t>一列火车从济南到上海需要</a:t>
            </a:r>
            <a:r>
              <a:rPr lang="en-US" b="1" dirty="0"/>
              <a:t>10</a:t>
            </a:r>
            <a:r>
              <a:rPr lang="zh-CN" altLang="en-US" b="1" dirty="0"/>
              <a:t>小时。 </a:t>
            </a:r>
          </a:p>
          <a:p>
            <a:pPr eaLnBrk="1" hangingPunct="1">
              <a:lnSpc>
                <a:spcPct val="125000"/>
              </a:lnSpc>
            </a:pPr>
            <a:r>
              <a:rPr lang="en-US" b="1" dirty="0"/>
              <a:t>B. </a:t>
            </a:r>
            <a:r>
              <a:rPr lang="zh-CN" altLang="en-US" b="1" dirty="0"/>
              <a:t>我国运动员刘翔在雅典奥运会</a:t>
            </a:r>
            <a:r>
              <a:rPr lang="en-US" b="1" dirty="0"/>
              <a:t>110</a:t>
            </a:r>
            <a:r>
              <a:rPr lang="zh-CN" altLang="en-US" b="1" dirty="0"/>
              <a:t>米栏比赛中，创造了</a:t>
            </a:r>
            <a:r>
              <a:rPr lang="en-US" b="1" dirty="0"/>
              <a:t>12.91</a:t>
            </a:r>
            <a:r>
              <a:rPr lang="zh-CN" altLang="en-US" b="1" dirty="0"/>
              <a:t>秒的奥运会纪录。</a:t>
            </a:r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4284663" y="1773238"/>
            <a:ext cx="2520950" cy="504825"/>
          </a:xfrm>
          <a:prstGeom prst="wedgeRectCallout">
            <a:avLst>
              <a:gd name="adj1" fmla="val -9509"/>
              <a:gd name="adj2" fmla="val 125157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/>
              <a:t>36000</a:t>
            </a:r>
            <a:r>
              <a:rPr lang="zh-CN" altLang="en-US"/>
              <a:t>秒</a:t>
            </a: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2124075" y="4005263"/>
            <a:ext cx="2520950" cy="504825"/>
          </a:xfrm>
          <a:prstGeom prst="wedgeRectCallout">
            <a:avLst>
              <a:gd name="adj1" fmla="val -52329"/>
              <a:gd name="adj2" fmla="val -93713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/>
              <a:t>≈0.0036</a:t>
            </a:r>
            <a:r>
              <a:rPr lang="zh-CN" altLang="en-US"/>
              <a:t>小时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67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楷体_GB2312" pitchFamily="1" charset="-122"/>
              </a:rPr>
              <a:t>1.</a:t>
            </a:r>
            <a:r>
              <a:rPr lang="zh-CN" altLang="en-US" b="1" dirty="0">
                <a:latin typeface="楷体_GB2312" pitchFamily="1" charset="-122"/>
              </a:rPr>
              <a:t>比一比，为什么要选择不同的计量单位呢？</a:t>
            </a: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1476375" y="6140450"/>
            <a:ext cx="597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交换一下计量单位来表示，看看是否合适？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2411413" y="6165850"/>
            <a:ext cx="414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这样表示太麻烦了，不合适！</a:t>
            </a:r>
          </a:p>
        </p:txBody>
      </p:sp>
      <p:grpSp>
        <p:nvGrpSpPr>
          <p:cNvPr id="14348" name="Group 16"/>
          <p:cNvGrpSpPr/>
          <p:nvPr/>
        </p:nvGrpSpPr>
        <p:grpSpPr bwMode="auto">
          <a:xfrm>
            <a:off x="381000" y="6062663"/>
            <a:ext cx="576263" cy="627062"/>
            <a:chOff x="0" y="0"/>
            <a:chExt cx="363" cy="395"/>
          </a:xfrm>
        </p:grpSpPr>
        <p:pic>
          <p:nvPicPr>
            <p:cNvPr id="14349" name="Picture 37" descr="蓝色按钮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1" y="148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8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sz="1200" b="1"/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 autoUpdateAnimBg="0"/>
      <p:bldP spid="14343" grpId="0" animBg="1" autoUpdateAnimBg="0"/>
      <p:bldP spid="14346" grpId="0" animBg="1" autoUpdateAnimBg="0"/>
      <p:bldP spid="14346" grpId="1" animBg="1" autoUpdateAnimBg="0"/>
      <p:bldP spid="143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=2564708110,2252553257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71900"/>
            <a:ext cx="47529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68"/>
          <p:cNvSpPr>
            <a:spLocks noChangeArrowheads="1"/>
          </p:cNvSpPr>
          <p:nvPr/>
        </p:nvSpPr>
        <p:spPr bwMode="auto">
          <a:xfrm>
            <a:off x="971550" y="2092325"/>
            <a:ext cx="6985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1" hangingPunct="1">
              <a:lnSpc>
                <a:spcPct val="200000"/>
              </a:lnSpc>
              <a:buFont typeface="Arial" panose="020B0604020202020204" pitchFamily="34" charset="0"/>
              <a:buAutoNum type="alphaUcPeriod"/>
            </a:pPr>
            <a:r>
              <a:rPr lang="zh-CN" altLang="en-US" b="1"/>
              <a:t>五四广场的占地面积约为</a:t>
            </a:r>
            <a:r>
              <a:rPr lang="en-US" b="1"/>
              <a:t>10</a:t>
            </a:r>
            <a:r>
              <a:rPr lang="zh-CN" altLang="en-US" b="1"/>
              <a:t>公顷。</a:t>
            </a:r>
            <a:endParaRPr lang="en-US" b="1"/>
          </a:p>
          <a:p>
            <a:pPr indent="304800" eaLnBrk="1" hangingPunct="1">
              <a:lnSpc>
                <a:spcPct val="200000"/>
              </a:lnSpc>
              <a:buFont typeface="Arial" panose="020B0604020202020204" pitchFamily="34" charset="0"/>
              <a:buAutoNum type="alphaUcPeriod"/>
            </a:pPr>
            <a:r>
              <a:rPr lang="en-US" b="1"/>
              <a:t> </a:t>
            </a:r>
            <a:r>
              <a:rPr lang="zh-CN" altLang="en-US" b="1"/>
              <a:t>数学课本封面的面积是</a:t>
            </a:r>
            <a:r>
              <a:rPr lang="en-US" b="1"/>
              <a:t>4.81</a:t>
            </a:r>
            <a:r>
              <a:rPr lang="zh-CN" altLang="en-US" b="1"/>
              <a:t>平方分米。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43438" y="1771650"/>
            <a:ext cx="3311525" cy="504825"/>
          </a:xfrm>
          <a:prstGeom prst="wedgeRectCallout">
            <a:avLst>
              <a:gd name="adj1" fmla="val -46787"/>
              <a:gd name="adj2" fmla="val 120125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/>
              <a:t>10000000</a:t>
            </a:r>
            <a:r>
              <a:rPr lang="zh-CN" altLang="en-US"/>
              <a:t>平方分米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787900" y="3644900"/>
            <a:ext cx="3168650" cy="504825"/>
          </a:xfrm>
          <a:prstGeom prst="wedgeRectCallout">
            <a:avLst>
              <a:gd name="adj1" fmla="val -51852"/>
              <a:gd name="adj2" fmla="val -93713"/>
            </a:avLst>
          </a:prstGeom>
          <a:noFill/>
          <a:ln w="9525" cmpd="sng">
            <a:solidFill>
              <a:srgbClr val="DE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/>
              <a:t>0.00000481</a:t>
            </a:r>
            <a:r>
              <a:rPr lang="zh-CN" altLang="en-US"/>
              <a:t>公顷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67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楷体_GB2312" pitchFamily="1" charset="-122"/>
              </a:rPr>
              <a:t>1.</a:t>
            </a:r>
            <a:r>
              <a:rPr lang="zh-CN" altLang="en-US" b="1">
                <a:latin typeface="楷体_GB2312" pitchFamily="1" charset="-122"/>
              </a:rPr>
              <a:t>比一比，为什么要选择不同的计量单位呢？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539750" y="549275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1492250" y="5995988"/>
            <a:ext cx="597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交换一下计量单位来表示，看看是否合适？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2055813" y="5995988"/>
            <a:ext cx="414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这样表示太麻烦了，不合适！</a:t>
            </a:r>
          </a:p>
        </p:txBody>
      </p:sp>
      <p:grpSp>
        <p:nvGrpSpPr>
          <p:cNvPr id="15371" name="Group 15"/>
          <p:cNvGrpSpPr/>
          <p:nvPr/>
        </p:nvGrpSpPr>
        <p:grpSpPr bwMode="auto">
          <a:xfrm>
            <a:off x="381000" y="6062663"/>
            <a:ext cx="576263" cy="627062"/>
            <a:chOff x="0" y="0"/>
            <a:chExt cx="363" cy="395"/>
          </a:xfrm>
        </p:grpSpPr>
        <p:pic>
          <p:nvPicPr>
            <p:cNvPr id="15372" name="Picture 37" descr="蓝色按钮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" y="148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 Box 1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sz="1200" b="1"/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66" grpId="0" animBg="1" autoUpdateAnimBg="0"/>
      <p:bldP spid="15369" grpId="0" animBg="1" autoUpdateAnimBg="0"/>
      <p:bldP spid="15369" grpId="1" animBg="1" autoUpdateAnimBg="0"/>
      <p:bldP spid="1537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2708275"/>
            <a:ext cx="3067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56338" y="27813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56325" y="3429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6250" y="1360488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/>
              <a:t>2.</a:t>
            </a:r>
            <a:r>
              <a:rPr lang="zh-CN" altLang="en-US" b="1"/>
              <a:t>请你填上合适的计量单位。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39750" y="549275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email"/>
          <a:srcRect r="-900"/>
          <a:stretch>
            <a:fillRect/>
          </a:stretch>
        </p:blipFill>
        <p:spPr bwMode="auto">
          <a:xfrm>
            <a:off x="971550" y="2133600"/>
            <a:ext cx="31686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539750" y="1989138"/>
            <a:ext cx="4176713" cy="35274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pic>
        <p:nvPicPr>
          <p:cNvPr id="1741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email"/>
          <a:srcRect b="-38"/>
          <a:stretch>
            <a:fillRect/>
          </a:stretch>
        </p:blipFill>
        <p:spPr bwMode="auto">
          <a:xfrm>
            <a:off x="5003800" y="2924175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653213" y="31035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km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566025" y="37385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6250" y="1360488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/>
              <a:t>2.</a:t>
            </a:r>
            <a:r>
              <a:rPr lang="zh-CN" altLang="en-US" b="1"/>
              <a:t>请你填上合适的计量单位。</a:t>
            </a: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539750" y="549275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5" cstate="email"/>
          <a:srcRect t="12494"/>
          <a:stretch>
            <a:fillRect/>
          </a:stretch>
        </p:blipFill>
        <p:spPr bwMode="auto">
          <a:xfrm>
            <a:off x="885825" y="2205038"/>
            <a:ext cx="35417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81300"/>
            <a:ext cx="30813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29375" y="28543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48450" y="34893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76250" y="1360488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/>
              <a:t>2.</a:t>
            </a:r>
            <a:r>
              <a:rPr lang="zh-CN" altLang="en-US" b="1"/>
              <a:t>请你填上合适的计量单位。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539750" y="549275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962150"/>
            <a:ext cx="302418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68325" y="1354138"/>
            <a:ext cx="803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楷体_GB2312" pitchFamily="1" charset="-122"/>
              </a:rPr>
              <a:t>3.</a:t>
            </a:r>
            <a:r>
              <a:rPr lang="zh-CN" altLang="en-US" b="1" dirty="0">
                <a:latin typeface="楷体_GB2312" pitchFamily="1" charset="-122"/>
              </a:rPr>
              <a:t>填一填。</a:t>
            </a:r>
          </a:p>
        </p:txBody>
      </p:sp>
      <p:pic>
        <p:nvPicPr>
          <p:cNvPr id="19459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19461" name="Rectangle 99"/>
          <p:cNvSpPr>
            <a:spLocks noChangeArrowheads="1"/>
          </p:cNvSpPr>
          <p:nvPr/>
        </p:nvSpPr>
        <p:spPr bwMode="auto">
          <a:xfrm>
            <a:off x="1195388" y="1916113"/>
            <a:ext cx="52482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8</a:t>
            </a:r>
            <a:r>
              <a:rPr lang="zh-CN" altLang="en-US" b="1" dirty="0">
                <a:latin typeface="楷体_GB2312" pitchFamily="1" charset="-122"/>
              </a:rPr>
              <a:t>米＝（    ）分米＝（    ）厘米  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2080</a:t>
            </a:r>
            <a:r>
              <a:rPr lang="zh-CN" altLang="en-US" b="1" dirty="0">
                <a:latin typeface="楷体_GB2312" pitchFamily="1" charset="-122"/>
              </a:rPr>
              <a:t>米＝（    ）千米（    ）米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6</a:t>
            </a:r>
            <a:r>
              <a:rPr lang="zh-CN" altLang="en-US" b="1" dirty="0">
                <a:latin typeface="楷体_GB2312" pitchFamily="1" charset="-122"/>
              </a:rPr>
              <a:t>平方千米＝（    ）公顷      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8.2</a:t>
            </a:r>
            <a:r>
              <a:rPr lang="zh-CN" altLang="en-US" b="1" dirty="0">
                <a:latin typeface="楷体_GB2312" pitchFamily="1" charset="-122"/>
              </a:rPr>
              <a:t>立方米＝（    ）升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3200</a:t>
            </a:r>
            <a:r>
              <a:rPr lang="zh-CN" altLang="en-US" b="1" dirty="0">
                <a:latin typeface="楷体_GB2312" pitchFamily="1" charset="-122"/>
              </a:rPr>
              <a:t>毫升＝（    ）升        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en-US" b="1" dirty="0">
                <a:latin typeface="楷体_GB2312" pitchFamily="1" charset="-122"/>
              </a:rPr>
              <a:t>3</a:t>
            </a:r>
            <a:r>
              <a:rPr lang="zh-CN" altLang="en-US" b="1" dirty="0">
                <a:latin typeface="楷体_GB2312" pitchFamily="1" charset="-122"/>
              </a:rPr>
              <a:t>吨</a:t>
            </a:r>
            <a:r>
              <a:rPr lang="en-US" b="1" dirty="0">
                <a:latin typeface="楷体_GB2312" pitchFamily="1" charset="-122"/>
              </a:rPr>
              <a:t>70</a:t>
            </a:r>
            <a:r>
              <a:rPr lang="zh-CN" altLang="en-US" b="1" dirty="0">
                <a:latin typeface="楷体_GB2312" pitchFamily="1" charset="-122"/>
              </a:rPr>
              <a:t>千克＝（    ）千克</a:t>
            </a:r>
          </a:p>
        </p:txBody>
      </p:sp>
      <p:sp>
        <p:nvSpPr>
          <p:cNvPr id="19462" name="Text Box 100"/>
          <p:cNvSpPr txBox="1">
            <a:spLocks noChangeArrowheads="1"/>
          </p:cNvSpPr>
          <p:nvPr/>
        </p:nvSpPr>
        <p:spPr bwMode="auto">
          <a:xfrm>
            <a:off x="2770188" y="20351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80</a:t>
            </a:r>
          </a:p>
        </p:txBody>
      </p:sp>
      <p:sp>
        <p:nvSpPr>
          <p:cNvPr id="19463" name="Text Box 101"/>
          <p:cNvSpPr txBox="1">
            <a:spLocks noChangeArrowheads="1"/>
          </p:cNvSpPr>
          <p:nvPr/>
        </p:nvSpPr>
        <p:spPr bwMode="auto">
          <a:xfrm>
            <a:off x="4840288" y="20351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800</a:t>
            </a:r>
          </a:p>
        </p:txBody>
      </p:sp>
      <p:sp>
        <p:nvSpPr>
          <p:cNvPr id="19464" name="Text Box 102"/>
          <p:cNvSpPr txBox="1">
            <a:spLocks noChangeArrowheads="1"/>
          </p:cNvSpPr>
          <p:nvPr/>
        </p:nvSpPr>
        <p:spPr bwMode="auto">
          <a:xfrm>
            <a:off x="3224213" y="26368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2</a:t>
            </a:r>
          </a:p>
        </p:txBody>
      </p:sp>
      <p:sp>
        <p:nvSpPr>
          <p:cNvPr id="19465" name="Text Box 103"/>
          <p:cNvSpPr txBox="1">
            <a:spLocks noChangeArrowheads="1"/>
          </p:cNvSpPr>
          <p:nvPr/>
        </p:nvSpPr>
        <p:spPr bwMode="auto">
          <a:xfrm>
            <a:off x="3524250" y="31845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600</a:t>
            </a:r>
          </a:p>
        </p:txBody>
      </p:sp>
      <p:sp>
        <p:nvSpPr>
          <p:cNvPr id="19466" name="Text Box 104"/>
          <p:cNvSpPr txBox="1">
            <a:spLocks noChangeArrowheads="1"/>
          </p:cNvSpPr>
          <p:nvPr/>
        </p:nvSpPr>
        <p:spPr bwMode="auto">
          <a:xfrm>
            <a:off x="3527425" y="3730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8200</a:t>
            </a:r>
          </a:p>
        </p:txBody>
      </p:sp>
      <p:sp>
        <p:nvSpPr>
          <p:cNvPr id="19467" name="Text Box 105"/>
          <p:cNvSpPr txBox="1">
            <a:spLocks noChangeArrowheads="1"/>
          </p:cNvSpPr>
          <p:nvPr/>
        </p:nvSpPr>
        <p:spPr bwMode="auto">
          <a:xfrm>
            <a:off x="3363913" y="429418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3.2</a:t>
            </a:r>
          </a:p>
        </p:txBody>
      </p:sp>
      <p:sp>
        <p:nvSpPr>
          <p:cNvPr id="19468" name="Text Box 108"/>
          <p:cNvSpPr txBox="1">
            <a:spLocks noChangeArrowheads="1"/>
          </p:cNvSpPr>
          <p:nvPr/>
        </p:nvSpPr>
        <p:spPr bwMode="auto">
          <a:xfrm>
            <a:off x="3527425" y="47974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3070</a:t>
            </a:r>
          </a:p>
        </p:txBody>
      </p:sp>
      <p:sp>
        <p:nvSpPr>
          <p:cNvPr id="19469" name="Text Box 109"/>
          <p:cNvSpPr txBox="1">
            <a:spLocks noChangeArrowheads="1"/>
          </p:cNvSpPr>
          <p:nvPr/>
        </p:nvSpPr>
        <p:spPr bwMode="auto">
          <a:xfrm>
            <a:off x="4978400" y="26368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6"/>
          <p:cNvSpPr>
            <a:spLocks noChangeArrowheads="1"/>
          </p:cNvSpPr>
          <p:nvPr/>
        </p:nvSpPr>
        <p:spPr bwMode="auto">
          <a:xfrm>
            <a:off x="611188" y="1341438"/>
            <a:ext cx="80930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1" hangingPunct="1"/>
            <a:r>
              <a:rPr lang="en-US" b="1">
                <a:latin typeface="楷体_GB2312" pitchFamily="1" charset="-122"/>
              </a:rPr>
              <a:t>4.</a:t>
            </a:r>
            <a:r>
              <a:rPr lang="zh-CN" altLang="en-US" b="1">
                <a:latin typeface="楷体_GB2312" pitchFamily="1" charset="-122"/>
              </a:rPr>
              <a:t>请</a:t>
            </a:r>
            <a:r>
              <a:rPr lang="zh-CN" altLang="en-US" b="1"/>
              <a:t>将小虎的日记补充完整：</a:t>
            </a:r>
          </a:p>
          <a:p>
            <a:pPr indent="304800" algn="ctr" eaLnBrk="1" hangingPunct="1">
              <a:lnSpc>
                <a:spcPct val="150000"/>
              </a:lnSpc>
            </a:pPr>
            <a:r>
              <a:rPr lang="zh-CN" altLang="en-US" b="1"/>
              <a:t>  </a:t>
            </a:r>
            <a:r>
              <a:rPr lang="en-US" b="1"/>
              <a:t>8</a:t>
            </a:r>
            <a:r>
              <a:rPr lang="zh-CN" altLang="en-US" b="1"/>
              <a:t>月</a:t>
            </a:r>
            <a:r>
              <a:rPr lang="en-US" b="1"/>
              <a:t>28</a:t>
            </a:r>
            <a:r>
              <a:rPr lang="zh-CN" altLang="en-US" b="1"/>
              <a:t>日                晴</a:t>
            </a:r>
          </a:p>
          <a:p>
            <a:pPr indent="304800" eaLnBrk="1" hangingPunct="1">
              <a:lnSpc>
                <a:spcPct val="150000"/>
              </a:lnSpc>
            </a:pPr>
            <a:r>
              <a:rPr lang="zh-CN" altLang="en-US" b="1"/>
              <a:t>      今天是</a:t>
            </a:r>
            <a:r>
              <a:rPr lang="en-US" b="1"/>
              <a:t>2013</a:t>
            </a:r>
            <a:r>
              <a:rPr lang="zh-CN" altLang="en-US" b="1"/>
              <a:t>年</a:t>
            </a:r>
            <a:r>
              <a:rPr lang="en-US" b="1"/>
              <a:t>8</a:t>
            </a:r>
            <a:r>
              <a:rPr lang="zh-CN" altLang="en-US" b="1"/>
              <a:t>月</a:t>
            </a:r>
            <a:r>
              <a:rPr lang="en-US" b="1"/>
              <a:t>28</a:t>
            </a:r>
            <a:r>
              <a:rPr lang="zh-CN" altLang="en-US" b="1"/>
              <a:t>日，早上</a:t>
            </a:r>
            <a:r>
              <a:rPr lang="en-US" b="1"/>
              <a:t>7</a:t>
            </a:r>
            <a:r>
              <a:rPr lang="zh-CN" altLang="en-US" b="1"/>
              <a:t>时，我就从</a:t>
            </a:r>
            <a:r>
              <a:rPr lang="en-US" b="1"/>
              <a:t>2</a:t>
            </a:r>
            <a:r>
              <a:rPr lang="zh-CN" altLang="en-US" b="1"/>
              <a:t>（   ）长的床上起来了。用</a:t>
            </a:r>
            <a:r>
              <a:rPr lang="en-US" b="1"/>
              <a:t>3</a:t>
            </a:r>
            <a:r>
              <a:rPr lang="zh-CN" altLang="en-US" b="1"/>
              <a:t>（     ）的时间很快的刷了牙洗了脸，然后吃了质量约</a:t>
            </a:r>
            <a:r>
              <a:rPr lang="en-US" b="1"/>
              <a:t>200</a:t>
            </a:r>
            <a:r>
              <a:rPr lang="zh-CN" altLang="en-US" b="1"/>
              <a:t>（     ）的蛋炒饭，喝了</a:t>
            </a:r>
            <a:r>
              <a:rPr lang="en-US" b="1"/>
              <a:t>50</a:t>
            </a:r>
            <a:r>
              <a:rPr lang="zh-CN" altLang="en-US" b="1"/>
              <a:t>（      ）水，背起</a:t>
            </a:r>
            <a:r>
              <a:rPr lang="en-US" b="1"/>
              <a:t>2</a:t>
            </a:r>
            <a:r>
              <a:rPr lang="zh-CN" altLang="en-US" b="1"/>
              <a:t>（     ）重的书包，以每秒</a:t>
            </a:r>
            <a:r>
              <a:rPr lang="en-US" b="1"/>
              <a:t>60</a:t>
            </a:r>
            <a:r>
              <a:rPr lang="zh-CN" altLang="en-US" b="1"/>
              <a:t>米的速度奔向学校。来到教室，坐在高</a:t>
            </a:r>
            <a:r>
              <a:rPr lang="en-US" b="1"/>
              <a:t>80</a:t>
            </a:r>
            <a:r>
              <a:rPr lang="zh-CN" altLang="en-US" b="1"/>
              <a:t>（     ）的课桌前，我马上拿出一本封面面积约是</a:t>
            </a:r>
            <a:r>
              <a:rPr lang="en-US" b="1"/>
              <a:t>2.2</a:t>
            </a:r>
            <a:r>
              <a:rPr lang="zh-CN" altLang="en-US" b="1"/>
              <a:t>（                ）、价格是</a:t>
            </a:r>
            <a:r>
              <a:rPr lang="en-US" b="1"/>
              <a:t>4</a:t>
            </a:r>
            <a:r>
              <a:rPr lang="zh-CN" altLang="en-US" b="1"/>
              <a:t>（   ）钱的</a:t>
            </a:r>
            <a:r>
              <a:rPr lang="en-US" b="1"/>
              <a:t>《</a:t>
            </a:r>
            <a:r>
              <a:rPr lang="zh-CN" altLang="en-US" b="1"/>
              <a:t>口算天天练</a:t>
            </a:r>
            <a:r>
              <a:rPr lang="en-US" b="1"/>
              <a:t>》</a:t>
            </a:r>
            <a:r>
              <a:rPr lang="zh-CN" altLang="en-US" b="1"/>
              <a:t>开始做题。</a:t>
            </a:r>
          </a:p>
        </p:txBody>
      </p:sp>
      <p:sp>
        <p:nvSpPr>
          <p:cNvPr id="20483" name="Text Box 179"/>
          <p:cNvSpPr txBox="1">
            <a:spLocks noChangeArrowheads="1"/>
          </p:cNvSpPr>
          <p:nvPr/>
        </p:nvSpPr>
        <p:spPr bwMode="auto">
          <a:xfrm>
            <a:off x="1258888" y="407828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千克</a:t>
            </a:r>
          </a:p>
        </p:txBody>
      </p:sp>
      <p:sp>
        <p:nvSpPr>
          <p:cNvPr id="20484" name="Text Box 178"/>
          <p:cNvSpPr txBox="1">
            <a:spLocks noChangeArrowheads="1"/>
          </p:cNvSpPr>
          <p:nvPr/>
        </p:nvSpPr>
        <p:spPr bwMode="auto">
          <a:xfrm>
            <a:off x="2943225" y="46101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厘米</a:t>
            </a:r>
          </a:p>
        </p:txBody>
      </p:sp>
      <p:sp>
        <p:nvSpPr>
          <p:cNvPr id="20485" name="Text Box 170"/>
          <p:cNvSpPr txBox="1">
            <a:spLocks noChangeArrowheads="1"/>
          </p:cNvSpPr>
          <p:nvPr/>
        </p:nvSpPr>
        <p:spPr bwMode="auto">
          <a:xfrm>
            <a:off x="7450138" y="2438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米</a:t>
            </a:r>
          </a:p>
        </p:txBody>
      </p:sp>
      <p:sp>
        <p:nvSpPr>
          <p:cNvPr id="20486" name="Text Box 172"/>
          <p:cNvSpPr txBox="1">
            <a:spLocks noChangeArrowheads="1"/>
          </p:cNvSpPr>
          <p:nvPr/>
        </p:nvSpPr>
        <p:spPr bwMode="auto">
          <a:xfrm>
            <a:off x="3402013" y="298291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分钟</a:t>
            </a:r>
          </a:p>
        </p:txBody>
      </p:sp>
      <p:pic>
        <p:nvPicPr>
          <p:cNvPr id="2048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20489" name="Rectangle 34"/>
          <p:cNvSpPr>
            <a:spLocks noChangeArrowheads="1"/>
          </p:cNvSpPr>
          <p:nvPr/>
        </p:nvSpPr>
        <p:spPr bwMode="auto">
          <a:xfrm>
            <a:off x="539750" y="539750"/>
            <a:ext cx="3671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三、应用与反思</a:t>
            </a:r>
          </a:p>
        </p:txBody>
      </p:sp>
      <p:sp>
        <p:nvSpPr>
          <p:cNvPr id="20490" name="Rectangle 169"/>
          <p:cNvSpPr>
            <a:spLocks noChangeArrowheads="1"/>
          </p:cNvSpPr>
          <p:nvPr/>
        </p:nvSpPr>
        <p:spPr bwMode="auto">
          <a:xfrm>
            <a:off x="7451725" y="2492375"/>
            <a:ext cx="792163" cy="360363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1" name="Rectangle 171"/>
          <p:cNvSpPr>
            <a:spLocks noChangeArrowheads="1"/>
          </p:cNvSpPr>
          <p:nvPr/>
        </p:nvSpPr>
        <p:spPr bwMode="auto">
          <a:xfrm>
            <a:off x="3492500" y="2997200"/>
            <a:ext cx="935038" cy="360363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2" name="Text Box 173"/>
          <p:cNvSpPr txBox="1">
            <a:spLocks noChangeArrowheads="1"/>
          </p:cNvSpPr>
          <p:nvPr/>
        </p:nvSpPr>
        <p:spPr bwMode="auto">
          <a:xfrm>
            <a:off x="3132138" y="35004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克</a:t>
            </a:r>
          </a:p>
        </p:txBody>
      </p:sp>
      <p:sp>
        <p:nvSpPr>
          <p:cNvPr id="20493" name="Rectangle 174"/>
          <p:cNvSpPr>
            <a:spLocks noChangeArrowheads="1"/>
          </p:cNvSpPr>
          <p:nvPr/>
        </p:nvSpPr>
        <p:spPr bwMode="auto">
          <a:xfrm>
            <a:off x="539750" y="2060575"/>
            <a:ext cx="936625" cy="2889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4" name="Text Box 175"/>
          <p:cNvSpPr txBox="1">
            <a:spLocks noChangeArrowheads="1"/>
          </p:cNvSpPr>
          <p:nvPr/>
        </p:nvSpPr>
        <p:spPr bwMode="auto">
          <a:xfrm>
            <a:off x="6675438" y="351631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毫升</a:t>
            </a:r>
          </a:p>
        </p:txBody>
      </p:sp>
      <p:sp>
        <p:nvSpPr>
          <p:cNvPr id="20495" name="Rectangle 176"/>
          <p:cNvSpPr>
            <a:spLocks noChangeArrowheads="1"/>
          </p:cNvSpPr>
          <p:nvPr/>
        </p:nvSpPr>
        <p:spPr bwMode="auto">
          <a:xfrm>
            <a:off x="6588125" y="3429000"/>
            <a:ext cx="1008063" cy="5048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6" name="Rectangle 180"/>
          <p:cNvSpPr>
            <a:spLocks noChangeArrowheads="1"/>
          </p:cNvSpPr>
          <p:nvPr/>
        </p:nvSpPr>
        <p:spPr bwMode="auto">
          <a:xfrm>
            <a:off x="2916238" y="4581525"/>
            <a:ext cx="1008062" cy="5048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7" name="Text Box 181"/>
          <p:cNvSpPr txBox="1">
            <a:spLocks noChangeArrowheads="1"/>
          </p:cNvSpPr>
          <p:nvPr/>
        </p:nvSpPr>
        <p:spPr bwMode="auto">
          <a:xfrm>
            <a:off x="2212975" y="51577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平方分米</a:t>
            </a:r>
          </a:p>
        </p:txBody>
      </p:sp>
      <p:sp>
        <p:nvSpPr>
          <p:cNvPr id="20498" name="Rectangle 182"/>
          <p:cNvSpPr>
            <a:spLocks noChangeArrowheads="1"/>
          </p:cNvSpPr>
          <p:nvPr/>
        </p:nvSpPr>
        <p:spPr bwMode="auto">
          <a:xfrm>
            <a:off x="2051050" y="5157788"/>
            <a:ext cx="1800225" cy="5048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499" name="Text Box 183"/>
          <p:cNvSpPr txBox="1">
            <a:spLocks noChangeArrowheads="1"/>
          </p:cNvSpPr>
          <p:nvPr/>
        </p:nvSpPr>
        <p:spPr bwMode="auto">
          <a:xfrm>
            <a:off x="5534025" y="515778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元</a:t>
            </a:r>
          </a:p>
        </p:txBody>
      </p:sp>
      <p:sp>
        <p:nvSpPr>
          <p:cNvPr id="20500" name="Rectangle 184"/>
          <p:cNvSpPr>
            <a:spLocks noChangeArrowheads="1"/>
          </p:cNvSpPr>
          <p:nvPr/>
        </p:nvSpPr>
        <p:spPr bwMode="auto">
          <a:xfrm>
            <a:off x="5508625" y="5157788"/>
            <a:ext cx="792163" cy="5048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501" name="Rectangle 185"/>
          <p:cNvSpPr>
            <a:spLocks noChangeArrowheads="1"/>
          </p:cNvSpPr>
          <p:nvPr/>
        </p:nvSpPr>
        <p:spPr bwMode="auto">
          <a:xfrm>
            <a:off x="1258888" y="4076700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502" name="Rectangle 186"/>
          <p:cNvSpPr>
            <a:spLocks noChangeArrowheads="1"/>
          </p:cNvSpPr>
          <p:nvPr/>
        </p:nvSpPr>
        <p:spPr bwMode="auto">
          <a:xfrm>
            <a:off x="1258888" y="4076700"/>
            <a:ext cx="792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503" name="Rectangle 187"/>
          <p:cNvSpPr>
            <a:spLocks noChangeArrowheads="1"/>
          </p:cNvSpPr>
          <p:nvPr/>
        </p:nvSpPr>
        <p:spPr bwMode="auto">
          <a:xfrm>
            <a:off x="1331913" y="4119563"/>
            <a:ext cx="863600" cy="360362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20504" name="Rectangle 184"/>
          <p:cNvSpPr>
            <a:spLocks noChangeArrowheads="1"/>
          </p:cNvSpPr>
          <p:nvPr/>
        </p:nvSpPr>
        <p:spPr bwMode="auto">
          <a:xfrm>
            <a:off x="2843213" y="3500438"/>
            <a:ext cx="1295400" cy="504825"/>
          </a:xfrm>
          <a:prstGeom prst="rect">
            <a:avLst/>
          </a:prstGeom>
          <a:solidFill>
            <a:srgbClr val="DE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92" grpId="0" autoUpdateAnimBg="0"/>
      <p:bldP spid="20494" grpId="0" autoUpdateAnimBg="0"/>
      <p:bldP spid="20497" grpId="0" autoUpdateAnimBg="0"/>
      <p:bldP spid="204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03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楷体_GB2312" pitchFamily="1" charset="-122"/>
              </a:rPr>
              <a:t>5.</a:t>
            </a:r>
            <a:r>
              <a:rPr lang="zh-CN" altLang="en-US" b="1">
                <a:latin typeface="楷体_GB2312" pitchFamily="1" charset="-122"/>
              </a:rPr>
              <a:t>你能在括号里填上合适的计量单位吗？</a:t>
            </a:r>
          </a:p>
        </p:txBody>
      </p:sp>
      <p:pic>
        <p:nvPicPr>
          <p:cNvPr id="2150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21509" name="Text Box 55"/>
          <p:cNvSpPr txBox="1">
            <a:spLocks noChangeArrowheads="1"/>
          </p:cNvSpPr>
          <p:nvPr/>
        </p:nvSpPr>
        <p:spPr bwMode="auto">
          <a:xfrm>
            <a:off x="611188" y="21336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（    ）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latin typeface="楷体_GB2312" pitchFamily="1" charset="-122"/>
              </a:rPr>
              <a:t>（    ）</a:t>
            </a:r>
            <a:endParaRPr lang="en-US" b="1">
              <a:latin typeface="楷体_GB2312" pitchFamily="1" charset="-122"/>
            </a:endParaRPr>
          </a:p>
        </p:txBody>
      </p:sp>
      <p:sp>
        <p:nvSpPr>
          <p:cNvPr id="21510" name="Text Box 56"/>
          <p:cNvSpPr txBox="1">
            <a:spLocks noChangeArrowheads="1"/>
          </p:cNvSpPr>
          <p:nvPr/>
        </p:nvSpPr>
        <p:spPr bwMode="auto">
          <a:xfrm>
            <a:off x="4578350" y="2133600"/>
            <a:ext cx="388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（    ）</a:t>
            </a:r>
            <a:r>
              <a:rPr lang="en-US" b="1">
                <a:latin typeface="楷体_GB2312" pitchFamily="1" charset="-122"/>
              </a:rPr>
              <a:t>= 60</a:t>
            </a:r>
            <a:r>
              <a:rPr lang="zh-CN" altLang="en-US" b="1">
                <a:latin typeface="楷体_GB2312" pitchFamily="1" charset="-122"/>
              </a:rPr>
              <a:t>（    ）</a:t>
            </a:r>
            <a:endParaRPr lang="en-US" b="1">
              <a:latin typeface="楷体_GB2312" pitchFamily="1" charset="-122"/>
            </a:endParaRPr>
          </a:p>
        </p:txBody>
      </p:sp>
      <p:sp>
        <p:nvSpPr>
          <p:cNvPr id="21511" name="Text Box 60"/>
          <p:cNvSpPr txBox="1">
            <a:spLocks noChangeArrowheads="1"/>
          </p:cNvSpPr>
          <p:nvPr/>
        </p:nvSpPr>
        <p:spPr bwMode="auto">
          <a:xfrm>
            <a:off x="1535113" y="2736850"/>
            <a:ext cx="258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米</a:t>
            </a:r>
            <a:r>
              <a:rPr lang="zh-CN" altLang="en-US" b="1">
                <a:latin typeface="楷体_GB2312" pitchFamily="1" charset="-122"/>
              </a:rPr>
              <a:t> 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分米</a:t>
            </a:r>
          </a:p>
        </p:txBody>
      </p:sp>
      <p:sp>
        <p:nvSpPr>
          <p:cNvPr id="21512" name="Text Box 61"/>
          <p:cNvSpPr txBox="1">
            <a:spLocks noChangeArrowheads="1"/>
          </p:cNvSpPr>
          <p:nvPr/>
        </p:nvSpPr>
        <p:spPr bwMode="auto">
          <a:xfrm>
            <a:off x="1244600" y="3346450"/>
            <a:ext cx="282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分米 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厘米</a:t>
            </a:r>
          </a:p>
        </p:txBody>
      </p:sp>
      <p:sp>
        <p:nvSpPr>
          <p:cNvPr id="21513" name="Text Box 62"/>
          <p:cNvSpPr txBox="1">
            <a:spLocks noChangeArrowheads="1"/>
          </p:cNvSpPr>
          <p:nvPr/>
        </p:nvSpPr>
        <p:spPr bwMode="auto">
          <a:xfrm>
            <a:off x="1236663" y="3979863"/>
            <a:ext cx="2741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厘米</a:t>
            </a:r>
            <a:r>
              <a:rPr lang="zh-CN" altLang="en-US" b="1">
                <a:latin typeface="楷体_GB2312" pitchFamily="1" charset="-122"/>
              </a:rPr>
              <a:t> 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毫米</a:t>
            </a:r>
          </a:p>
        </p:txBody>
      </p:sp>
      <p:sp>
        <p:nvSpPr>
          <p:cNvPr id="21514" name="Text Box 63"/>
          <p:cNvSpPr txBox="1">
            <a:spLocks noChangeArrowheads="1"/>
          </p:cNvSpPr>
          <p:nvPr/>
        </p:nvSpPr>
        <p:spPr bwMode="auto">
          <a:xfrm>
            <a:off x="1550988" y="4556125"/>
            <a:ext cx="206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元 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角</a:t>
            </a:r>
          </a:p>
        </p:txBody>
      </p:sp>
      <p:sp>
        <p:nvSpPr>
          <p:cNvPr id="21515" name="Text Box 64"/>
          <p:cNvSpPr txBox="1">
            <a:spLocks noChangeArrowheads="1"/>
          </p:cNvSpPr>
          <p:nvPr/>
        </p:nvSpPr>
        <p:spPr bwMode="auto">
          <a:xfrm>
            <a:off x="1547813" y="5132388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角 </a:t>
            </a:r>
            <a:r>
              <a:rPr lang="en-US" b="1">
                <a:latin typeface="楷体_GB2312" pitchFamily="1" charset="-122"/>
              </a:rPr>
              <a:t>= 10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</a:t>
            </a:r>
          </a:p>
        </p:txBody>
      </p:sp>
      <p:sp>
        <p:nvSpPr>
          <p:cNvPr id="21516" name="Text Box 65"/>
          <p:cNvSpPr txBox="1">
            <a:spLocks noChangeArrowheads="1"/>
          </p:cNvSpPr>
          <p:nvPr/>
        </p:nvSpPr>
        <p:spPr bwMode="auto">
          <a:xfrm>
            <a:off x="5414963" y="2786063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时 </a:t>
            </a:r>
            <a:r>
              <a:rPr lang="en-US" b="1">
                <a:latin typeface="楷体_GB2312" pitchFamily="1" charset="-122"/>
              </a:rPr>
              <a:t>= 60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 </a:t>
            </a:r>
          </a:p>
        </p:txBody>
      </p:sp>
      <p:sp>
        <p:nvSpPr>
          <p:cNvPr id="21517" name="Text Box 67"/>
          <p:cNvSpPr txBox="1">
            <a:spLocks noChangeArrowheads="1"/>
          </p:cNvSpPr>
          <p:nvPr/>
        </p:nvSpPr>
        <p:spPr bwMode="auto">
          <a:xfrm>
            <a:off x="5443538" y="3432175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 </a:t>
            </a:r>
            <a:r>
              <a:rPr lang="en-US" b="1">
                <a:latin typeface="楷体_GB2312" pitchFamily="1" charset="-122"/>
              </a:rPr>
              <a:t>= 60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秒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1"/>
          <p:cNvSpPr>
            <a:spLocks noChangeArrowheads="1"/>
          </p:cNvSpPr>
          <p:nvPr/>
        </p:nvSpPr>
        <p:spPr bwMode="auto">
          <a:xfrm>
            <a:off x="971550" y="2349500"/>
            <a:ext cx="7416800" cy="3311525"/>
          </a:xfrm>
          <a:prstGeom prst="foldedCorner">
            <a:avLst>
              <a:gd name="adj" fmla="val 12500"/>
            </a:avLst>
          </a:prstGeom>
          <a:solidFill>
            <a:srgbClr val="FF6600">
              <a:alpha val="39000"/>
            </a:srgbClr>
          </a:solidFill>
          <a:ln w="25400" cmpd="sng">
            <a:solidFill>
              <a:srgbClr val="FF6600"/>
            </a:solidFill>
            <a:prstDash val="sysDot"/>
            <a:round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4099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一、回顾与梳理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grpSp>
        <p:nvGrpSpPr>
          <p:cNvPr id="4102" name="Group 61"/>
          <p:cNvGrpSpPr/>
          <p:nvPr/>
        </p:nvGrpSpPr>
        <p:grpSpPr bwMode="auto">
          <a:xfrm>
            <a:off x="719138" y="1425575"/>
            <a:ext cx="7219950" cy="457200"/>
            <a:chOff x="0" y="0"/>
            <a:chExt cx="4548" cy="288"/>
          </a:xfrm>
        </p:grpSpPr>
        <p:pic>
          <p:nvPicPr>
            <p:cNvPr id="4103" name="Picture 31"/>
            <p:cNvPicPr preferRelativeResize="0"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11"/>
            <p:cNvSpPr>
              <a:spLocks noChangeArrowheads="1"/>
            </p:cNvSpPr>
            <p:nvPr/>
          </p:nvSpPr>
          <p:spPr bwMode="auto">
            <a:xfrm>
              <a:off x="283" y="0"/>
              <a:ext cx="4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b="1" dirty="0"/>
                <a:t>我们学过哪些计量单位？</a:t>
              </a:r>
            </a:p>
          </p:txBody>
        </p:sp>
      </p:grpSp>
      <p:sp>
        <p:nvSpPr>
          <p:cNvPr id="4105" name="Text Box 153"/>
          <p:cNvSpPr txBox="1">
            <a:spLocks noChangeArrowheads="1"/>
          </p:cNvSpPr>
          <p:nvPr/>
        </p:nvSpPr>
        <p:spPr bwMode="auto">
          <a:xfrm>
            <a:off x="3492500" y="2349500"/>
            <a:ext cx="23764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ct val="150000"/>
              </a:lnSpc>
            </a:pPr>
            <a:r>
              <a:rPr lang="zh-CN" b="1" dirty="0"/>
              <a:t>整理要求</a:t>
            </a:r>
          </a:p>
        </p:txBody>
      </p:sp>
      <p:sp>
        <p:nvSpPr>
          <p:cNvPr id="4106" name="Text Box 153"/>
          <p:cNvSpPr txBox="1">
            <a:spLocks noChangeArrowheads="1"/>
          </p:cNvSpPr>
          <p:nvPr/>
        </p:nvSpPr>
        <p:spPr bwMode="auto">
          <a:xfrm>
            <a:off x="1187450" y="4322763"/>
            <a:ext cx="7705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b="1" dirty="0"/>
              <a:t>2.</a:t>
            </a:r>
            <a:r>
              <a:rPr lang="zh-CN" altLang="en-US" b="1" dirty="0"/>
              <a:t>整理后，在小组内进行交流、补充、完善。</a:t>
            </a:r>
          </a:p>
        </p:txBody>
      </p:sp>
      <p:sp>
        <p:nvSpPr>
          <p:cNvPr id="4107" name="Text Box 153"/>
          <p:cNvSpPr txBox="1">
            <a:spLocks noChangeArrowheads="1"/>
          </p:cNvSpPr>
          <p:nvPr/>
        </p:nvSpPr>
        <p:spPr bwMode="auto">
          <a:xfrm>
            <a:off x="1187450" y="3055938"/>
            <a:ext cx="71294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b="1" dirty="0"/>
              <a:t>1.</a:t>
            </a:r>
            <a:r>
              <a:rPr lang="zh-CN" altLang="en-US" b="1" dirty="0"/>
              <a:t>自己将学过的计量单位分类并有序地进行整理，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/>
              <a:t>   使它们系统化。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5" grpId="0" autoUpdateAnimBg="0"/>
      <p:bldP spid="4106" grpId="0" autoUpdateAnimBg="0"/>
      <p:bldP spid="410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68325" y="1354138"/>
            <a:ext cx="803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楷体_GB2312" pitchFamily="1" charset="-122"/>
              </a:rPr>
              <a:t>5.</a:t>
            </a:r>
            <a:r>
              <a:rPr lang="zh-CN" altLang="en-US" b="1">
                <a:latin typeface="楷体_GB2312" pitchFamily="1" charset="-122"/>
              </a:rPr>
              <a:t>你能在括号里填上合适的计量单位吗？</a:t>
            </a:r>
          </a:p>
        </p:txBody>
      </p:sp>
      <p:pic>
        <p:nvPicPr>
          <p:cNvPr id="2253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128713" y="2060575"/>
            <a:ext cx="358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（    ）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latin typeface="楷体_GB2312" pitchFamily="1" charset="-122"/>
              </a:rPr>
              <a:t>（    ）</a:t>
            </a:r>
            <a:endParaRPr lang="en-US" b="1">
              <a:latin typeface="楷体_GB2312" pitchFamily="1" charset="-122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545013" y="2060575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（    ）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latin typeface="楷体_GB2312" pitchFamily="1" charset="-122"/>
              </a:rPr>
              <a:t>（   ）</a:t>
            </a:r>
            <a:endParaRPr lang="en-US" b="1">
              <a:latin typeface="楷体_GB2312" pitchFamily="1" charset="-122"/>
            </a:endParaRPr>
          </a:p>
        </p:txBody>
      </p:sp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766763" y="2709863"/>
            <a:ext cx="348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平方千米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公顷</a:t>
            </a: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1081088" y="3214688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平方米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平方分米</a:t>
            </a: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774700" y="3719513"/>
            <a:ext cx="422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平方分米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平方厘米</a:t>
            </a:r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1684338" y="422275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米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厘米</a:t>
            </a: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1376363" y="4727575"/>
            <a:ext cx="2741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分米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毫米</a:t>
            </a:r>
          </a:p>
        </p:txBody>
      </p:sp>
      <p:sp>
        <p:nvSpPr>
          <p:cNvPr id="22540" name="Text Box 22"/>
          <p:cNvSpPr txBox="1">
            <a:spLocks noChangeArrowheads="1"/>
          </p:cNvSpPr>
          <p:nvPr/>
        </p:nvSpPr>
        <p:spPr bwMode="auto">
          <a:xfrm>
            <a:off x="1671638" y="523081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元 </a:t>
            </a:r>
            <a:r>
              <a:rPr lang="en-US" b="1">
                <a:latin typeface="楷体_GB2312" pitchFamily="1" charset="-122"/>
              </a:rPr>
              <a:t>= 100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分</a:t>
            </a:r>
          </a:p>
        </p:txBody>
      </p:sp>
      <p:sp>
        <p:nvSpPr>
          <p:cNvPr id="22541" name="Text Box 23"/>
          <p:cNvSpPr txBox="1">
            <a:spLocks noChangeArrowheads="1"/>
          </p:cNvSpPr>
          <p:nvPr/>
        </p:nvSpPr>
        <p:spPr bwMode="auto">
          <a:xfrm>
            <a:off x="1374775" y="5735638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 dirty="0">
                <a:latin typeface="楷体_GB2312" pitchFamily="1" charset="-122"/>
              </a:rPr>
              <a:t>1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世纪 </a:t>
            </a:r>
            <a:r>
              <a:rPr lang="en-US" b="1" dirty="0">
                <a:latin typeface="楷体_GB2312" pitchFamily="1" charset="-122"/>
              </a:rPr>
              <a:t>= 100</a:t>
            </a:r>
            <a:r>
              <a:rPr lang="zh-CN" altLang="en-US" b="1" dirty="0" smtClean="0">
                <a:solidFill>
                  <a:srgbClr val="DE0000"/>
                </a:solidFill>
                <a:latin typeface="楷体_GB2312" pitchFamily="1" charset="-122"/>
              </a:rPr>
              <a:t>年 </a:t>
            </a:r>
            <a:endParaRPr lang="zh-CN" altLang="en-US" b="1" dirty="0">
              <a:solidFill>
                <a:srgbClr val="DE0000"/>
              </a:solidFill>
              <a:latin typeface="楷体_GB2312" pitchFamily="1" charset="-122"/>
            </a:endParaRPr>
          </a:p>
        </p:txBody>
      </p:sp>
      <p:sp>
        <p:nvSpPr>
          <p:cNvPr id="22542" name="Text Box 24"/>
          <p:cNvSpPr txBox="1">
            <a:spLocks noChangeArrowheads="1"/>
          </p:cNvSpPr>
          <p:nvPr/>
        </p:nvSpPr>
        <p:spPr bwMode="auto">
          <a:xfrm>
            <a:off x="4460875" y="2636838"/>
            <a:ext cx="536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立方米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立方分米</a:t>
            </a:r>
          </a:p>
        </p:txBody>
      </p:sp>
      <p:sp>
        <p:nvSpPr>
          <p:cNvPr id="22543" name="Text Box 25"/>
          <p:cNvSpPr txBox="1">
            <a:spLocks noChangeArrowheads="1"/>
          </p:cNvSpPr>
          <p:nvPr/>
        </p:nvSpPr>
        <p:spPr bwMode="auto">
          <a:xfrm>
            <a:off x="5064125" y="3141663"/>
            <a:ext cx="340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升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毫升</a:t>
            </a:r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5049838" y="3646488"/>
            <a:ext cx="340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米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毫米</a:t>
            </a:r>
          </a:p>
        </p:txBody>
      </p:sp>
      <p:sp>
        <p:nvSpPr>
          <p:cNvPr id="22545" name="Text Box 27"/>
          <p:cNvSpPr txBox="1">
            <a:spLocks noChangeArrowheads="1"/>
          </p:cNvSpPr>
          <p:nvPr/>
        </p:nvSpPr>
        <p:spPr bwMode="auto">
          <a:xfrm>
            <a:off x="5051425" y="4149725"/>
            <a:ext cx="340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吨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千克</a:t>
            </a:r>
          </a:p>
        </p:txBody>
      </p:sp>
      <p:sp>
        <p:nvSpPr>
          <p:cNvPr id="22546" name="Text Box 28"/>
          <p:cNvSpPr txBox="1">
            <a:spLocks noChangeArrowheads="1"/>
          </p:cNvSpPr>
          <p:nvPr/>
        </p:nvSpPr>
        <p:spPr bwMode="auto">
          <a:xfrm>
            <a:off x="4748213" y="4654550"/>
            <a:ext cx="340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千克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solidFill>
                  <a:srgbClr val="DE0000"/>
                </a:solidFill>
                <a:latin typeface="楷体_GB2312" pitchFamily="1" charset="-122"/>
              </a:rPr>
              <a:t>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  <p:bldP spid="22542" grpId="0" autoUpdateAnimBg="0"/>
      <p:bldP spid="22543" grpId="0" autoUpdateAnimBg="0"/>
      <p:bldP spid="22544" grpId="0" autoUpdateAnimBg="0"/>
      <p:bldP spid="22545" grpId="0" autoUpdateAnimBg="0"/>
      <p:bldP spid="225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39738" y="1165225"/>
            <a:ext cx="8035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en-US" b="1">
                <a:latin typeface="楷体_GB2312" pitchFamily="1" charset="-122"/>
              </a:rPr>
              <a:t>6.</a:t>
            </a:r>
            <a:r>
              <a:rPr lang="zh-CN" altLang="en-US" b="1"/>
              <a:t>一列</a:t>
            </a:r>
            <a:r>
              <a:rPr lang="en-US" b="1"/>
              <a:t>470</a:t>
            </a:r>
            <a:r>
              <a:rPr lang="zh-CN" altLang="en-US" b="1"/>
              <a:t>米长的火车，用</a:t>
            </a:r>
            <a:r>
              <a:rPr lang="en-US" b="1"/>
              <a:t>1</a:t>
            </a:r>
            <a:r>
              <a:rPr lang="zh-CN" altLang="en-US" b="1"/>
              <a:t>分</a:t>
            </a:r>
            <a:r>
              <a:rPr lang="en-US" b="1"/>
              <a:t>20</a:t>
            </a:r>
            <a:r>
              <a:rPr lang="zh-CN" altLang="en-US" b="1"/>
              <a:t>秒通过</a:t>
            </a:r>
            <a:r>
              <a:rPr lang="en-US" b="1"/>
              <a:t>1130</a:t>
            </a:r>
            <a:r>
              <a:rPr lang="zh-CN" altLang="en-US" b="1"/>
              <a:t>米长的大桥，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/>
              <a:t>    又以同样的速度用</a:t>
            </a:r>
            <a:r>
              <a:rPr lang="en-US" b="1"/>
              <a:t>40</a:t>
            </a:r>
            <a:r>
              <a:rPr lang="zh-CN" altLang="en-US" b="1"/>
              <a:t>秒通过隧道，隧道长几千米？</a:t>
            </a:r>
            <a:endParaRPr lang="zh-CN" altLang="en-US" b="1">
              <a:latin typeface="楷体_GB2312" pitchFamily="1" charset="-122"/>
            </a:endParaRPr>
          </a:p>
        </p:txBody>
      </p:sp>
      <p:pic>
        <p:nvPicPr>
          <p:cNvPr id="23555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9750" y="539750"/>
            <a:ext cx="3960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三、应用与反思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rPr>
              <a:t>        </a:t>
            </a:r>
          </a:p>
        </p:txBody>
      </p:sp>
      <p:sp>
        <p:nvSpPr>
          <p:cNvPr id="23557" name="Text Box 198"/>
          <p:cNvSpPr txBox="1">
            <a:spLocks noChangeArrowheads="1"/>
          </p:cNvSpPr>
          <p:nvPr/>
        </p:nvSpPr>
        <p:spPr bwMode="auto">
          <a:xfrm>
            <a:off x="827088" y="2540000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分</a:t>
            </a:r>
            <a:r>
              <a:rPr lang="en-US" b="1">
                <a:latin typeface="楷体_GB2312" pitchFamily="1" charset="-122"/>
              </a:rPr>
              <a:t>20</a:t>
            </a:r>
            <a:r>
              <a:rPr lang="zh-CN" altLang="en-US" b="1">
                <a:latin typeface="楷体_GB2312" pitchFamily="1" charset="-122"/>
              </a:rPr>
              <a:t>秒 </a:t>
            </a:r>
            <a:r>
              <a:rPr lang="en-US" b="1">
                <a:latin typeface="楷体_GB2312" pitchFamily="1" charset="-122"/>
              </a:rPr>
              <a:t>= 80</a:t>
            </a:r>
            <a:r>
              <a:rPr lang="zh-CN" altLang="en-US" b="1">
                <a:latin typeface="楷体_GB2312" pitchFamily="1" charset="-122"/>
              </a:rPr>
              <a:t>秒</a:t>
            </a:r>
          </a:p>
        </p:txBody>
      </p:sp>
      <p:sp>
        <p:nvSpPr>
          <p:cNvPr id="23558" name="Text Box 199"/>
          <p:cNvSpPr txBox="1">
            <a:spLocks noChangeArrowheads="1"/>
          </p:cNvSpPr>
          <p:nvPr/>
        </p:nvSpPr>
        <p:spPr bwMode="auto">
          <a:xfrm>
            <a:off x="741363" y="29448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>
                <a:latin typeface="楷体_GB2312" pitchFamily="1" charset="-122"/>
              </a:rPr>
              <a:t>（</a:t>
            </a:r>
            <a:r>
              <a:rPr lang="en-US" b="1">
                <a:latin typeface="楷体_GB2312" pitchFamily="1" charset="-122"/>
              </a:rPr>
              <a:t>1130 + 470</a:t>
            </a:r>
            <a:r>
              <a:rPr lang="zh-CN" altLang="en-US" b="1">
                <a:latin typeface="楷体_GB2312" pitchFamily="1" charset="-122"/>
              </a:rPr>
              <a:t>）</a:t>
            </a:r>
            <a:r>
              <a:rPr lang="en-US" b="1">
                <a:latin typeface="楷体_GB2312" pitchFamily="1" charset="-122"/>
              </a:rPr>
              <a:t>÷ 80</a:t>
            </a:r>
            <a:endParaRPr lang="zh-CN" altLang="en-US" b="1">
              <a:latin typeface="楷体_GB2312" pitchFamily="1" charset="-122"/>
            </a:endParaRPr>
          </a:p>
        </p:txBody>
      </p:sp>
      <p:sp>
        <p:nvSpPr>
          <p:cNvPr id="23559" name="Text Box 200"/>
          <p:cNvSpPr txBox="1">
            <a:spLocks noChangeArrowheads="1"/>
          </p:cNvSpPr>
          <p:nvPr/>
        </p:nvSpPr>
        <p:spPr bwMode="auto">
          <a:xfrm>
            <a:off x="900113" y="4268788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b="1">
                <a:solidFill>
                  <a:schemeClr val="hlink"/>
                </a:solidFill>
              </a:rPr>
              <a:t>再求隧道的长：</a:t>
            </a:r>
          </a:p>
        </p:txBody>
      </p:sp>
      <p:sp>
        <p:nvSpPr>
          <p:cNvPr id="23560" name="Text Box 202"/>
          <p:cNvSpPr txBox="1">
            <a:spLocks noChangeArrowheads="1"/>
          </p:cNvSpPr>
          <p:nvPr/>
        </p:nvSpPr>
        <p:spPr bwMode="auto">
          <a:xfrm>
            <a:off x="4513263" y="2557463"/>
            <a:ext cx="4033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80 ÷ 40 = 2</a:t>
            </a:r>
          </a:p>
        </p:txBody>
      </p:sp>
      <p:sp>
        <p:nvSpPr>
          <p:cNvPr id="23561" name="Text Box 203"/>
          <p:cNvSpPr txBox="1">
            <a:spLocks noChangeArrowheads="1"/>
          </p:cNvSpPr>
          <p:nvPr/>
        </p:nvSpPr>
        <p:spPr bwMode="auto">
          <a:xfrm>
            <a:off x="4441825" y="210820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分</a:t>
            </a:r>
            <a:r>
              <a:rPr lang="en-US" b="1">
                <a:latin typeface="楷体_GB2312" pitchFamily="1" charset="-122"/>
              </a:rPr>
              <a:t>20</a:t>
            </a:r>
            <a:r>
              <a:rPr lang="zh-CN" altLang="en-US" b="1">
                <a:latin typeface="楷体_GB2312" pitchFamily="1" charset="-122"/>
              </a:rPr>
              <a:t>秒 </a:t>
            </a:r>
            <a:r>
              <a:rPr lang="en-US" b="1">
                <a:latin typeface="楷体_GB2312" pitchFamily="1" charset="-122"/>
              </a:rPr>
              <a:t>= 80</a:t>
            </a:r>
            <a:r>
              <a:rPr lang="zh-CN" altLang="en-US" b="1">
                <a:latin typeface="楷体_GB2312" pitchFamily="1" charset="-122"/>
              </a:rPr>
              <a:t>秒</a:t>
            </a:r>
          </a:p>
        </p:txBody>
      </p:sp>
      <p:sp>
        <p:nvSpPr>
          <p:cNvPr id="23562" name="Text Box 204"/>
          <p:cNvSpPr txBox="1">
            <a:spLocks noChangeArrowheads="1"/>
          </p:cNvSpPr>
          <p:nvPr/>
        </p:nvSpPr>
        <p:spPr bwMode="auto">
          <a:xfrm>
            <a:off x="4427538" y="4124325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>
                <a:latin typeface="楷体_GB2312" pitchFamily="1" charset="-122"/>
              </a:rPr>
              <a:t>（</a:t>
            </a:r>
            <a:r>
              <a:rPr lang="en-US" b="1">
                <a:latin typeface="楷体_GB2312" pitchFamily="1" charset="-122"/>
              </a:rPr>
              <a:t>1130 + 470</a:t>
            </a:r>
            <a:r>
              <a:rPr lang="zh-CN" altLang="en-US" b="1">
                <a:latin typeface="楷体_GB2312" pitchFamily="1" charset="-122"/>
              </a:rPr>
              <a:t>）</a:t>
            </a:r>
            <a:r>
              <a:rPr lang="en-US" b="1">
                <a:latin typeface="楷体_GB2312" pitchFamily="1" charset="-122"/>
              </a:rPr>
              <a:t>÷ 2 - 470</a:t>
            </a:r>
          </a:p>
        </p:txBody>
      </p:sp>
      <p:sp>
        <p:nvSpPr>
          <p:cNvPr id="23563" name="Text Box 205"/>
          <p:cNvSpPr txBox="1">
            <a:spLocks noChangeArrowheads="1"/>
          </p:cNvSpPr>
          <p:nvPr/>
        </p:nvSpPr>
        <p:spPr bwMode="auto">
          <a:xfrm>
            <a:off x="4498975" y="2971800"/>
            <a:ext cx="3889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>
                <a:solidFill>
                  <a:schemeClr val="hlink"/>
                </a:solidFill>
              </a:rPr>
              <a:t>火车通过大桥的时间是通过隧道的</a:t>
            </a:r>
            <a:r>
              <a:rPr lang="en-US" b="1">
                <a:solidFill>
                  <a:schemeClr val="hlink"/>
                </a:solidFill>
              </a:rPr>
              <a:t>2</a:t>
            </a:r>
            <a:r>
              <a:rPr lang="zh-CN" altLang="en-US" b="1">
                <a:solidFill>
                  <a:schemeClr val="hlink"/>
                </a:solidFill>
              </a:rPr>
              <a:t>倍，所行驶的路程也就是通过隧道的</a:t>
            </a:r>
            <a:r>
              <a:rPr lang="en-US" b="1">
                <a:solidFill>
                  <a:schemeClr val="hlink"/>
                </a:solidFill>
              </a:rPr>
              <a:t>2</a:t>
            </a:r>
            <a:r>
              <a:rPr lang="zh-CN" altLang="en-US" b="1">
                <a:solidFill>
                  <a:schemeClr val="hlink"/>
                </a:solidFill>
              </a:rPr>
              <a:t>倍。</a:t>
            </a:r>
          </a:p>
        </p:txBody>
      </p:sp>
      <p:sp>
        <p:nvSpPr>
          <p:cNvPr id="23564" name="Text Box 199"/>
          <p:cNvSpPr txBox="1">
            <a:spLocks noChangeArrowheads="1"/>
          </p:cNvSpPr>
          <p:nvPr/>
        </p:nvSpPr>
        <p:spPr bwMode="auto">
          <a:xfrm>
            <a:off x="755650" y="2108200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b="1">
                <a:solidFill>
                  <a:schemeClr val="hlink"/>
                </a:solidFill>
              </a:rPr>
              <a:t>先求火车的速度：</a:t>
            </a:r>
          </a:p>
        </p:txBody>
      </p:sp>
      <p:sp>
        <p:nvSpPr>
          <p:cNvPr id="23565" name="Text Box 199"/>
          <p:cNvSpPr txBox="1">
            <a:spLocks noChangeArrowheads="1"/>
          </p:cNvSpPr>
          <p:nvPr/>
        </p:nvSpPr>
        <p:spPr bwMode="auto">
          <a:xfrm>
            <a:off x="652463" y="3351213"/>
            <a:ext cx="3732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1600 ÷ 80</a:t>
            </a:r>
          </a:p>
        </p:txBody>
      </p:sp>
      <p:sp>
        <p:nvSpPr>
          <p:cNvPr id="23566" name="Text Box 199"/>
          <p:cNvSpPr txBox="1">
            <a:spLocks noChangeArrowheads="1"/>
          </p:cNvSpPr>
          <p:nvPr/>
        </p:nvSpPr>
        <p:spPr bwMode="auto">
          <a:xfrm>
            <a:off x="696913" y="376555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20</a:t>
            </a:r>
            <a:r>
              <a:rPr lang="zh-CN" altLang="en-US" b="1">
                <a:latin typeface="楷体_GB2312" pitchFamily="1" charset="-122"/>
              </a:rPr>
              <a:t>（米）</a:t>
            </a:r>
          </a:p>
        </p:txBody>
      </p:sp>
      <p:sp>
        <p:nvSpPr>
          <p:cNvPr id="23567" name="Text Box 200"/>
          <p:cNvSpPr txBox="1">
            <a:spLocks noChangeArrowheads="1"/>
          </p:cNvSpPr>
          <p:nvPr/>
        </p:nvSpPr>
        <p:spPr bwMode="auto">
          <a:xfrm>
            <a:off x="969963" y="4643438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20 × 40 - 470</a:t>
            </a:r>
          </a:p>
        </p:txBody>
      </p:sp>
      <p:sp>
        <p:nvSpPr>
          <p:cNvPr id="23568" name="Text Box 200"/>
          <p:cNvSpPr txBox="1">
            <a:spLocks noChangeArrowheads="1"/>
          </p:cNvSpPr>
          <p:nvPr/>
        </p:nvSpPr>
        <p:spPr bwMode="auto">
          <a:xfrm>
            <a:off x="611188" y="537845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330</a:t>
            </a:r>
            <a:r>
              <a:rPr lang="zh-CN" altLang="en-US" b="1">
                <a:latin typeface="楷体_GB2312" pitchFamily="1" charset="-122"/>
              </a:rPr>
              <a:t>（米）</a:t>
            </a:r>
          </a:p>
        </p:txBody>
      </p:sp>
      <p:sp>
        <p:nvSpPr>
          <p:cNvPr id="23569" name="Text Box 200"/>
          <p:cNvSpPr txBox="1">
            <a:spLocks noChangeArrowheads="1"/>
          </p:cNvSpPr>
          <p:nvPr/>
        </p:nvSpPr>
        <p:spPr bwMode="auto">
          <a:xfrm>
            <a:off x="611188" y="500380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800 - 470</a:t>
            </a:r>
            <a:endParaRPr lang="zh-CN" altLang="en-US" b="1">
              <a:latin typeface="楷体_GB2312" pitchFamily="1" charset="-122"/>
            </a:endParaRPr>
          </a:p>
        </p:txBody>
      </p:sp>
      <p:sp>
        <p:nvSpPr>
          <p:cNvPr id="23570" name="Text Box 200"/>
          <p:cNvSpPr txBox="1">
            <a:spLocks noChangeArrowheads="1"/>
          </p:cNvSpPr>
          <p:nvPr/>
        </p:nvSpPr>
        <p:spPr bwMode="auto">
          <a:xfrm>
            <a:off x="611188" y="5780088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</a:rPr>
              <a:t>0.33</a:t>
            </a:r>
            <a:r>
              <a:rPr lang="zh-CN" altLang="en-US" b="1">
                <a:latin typeface="楷体_GB2312" pitchFamily="1" charset="-122"/>
              </a:rPr>
              <a:t>（千米）</a:t>
            </a:r>
          </a:p>
        </p:txBody>
      </p:sp>
      <p:sp>
        <p:nvSpPr>
          <p:cNvPr id="23571" name="Text Box 204"/>
          <p:cNvSpPr txBox="1">
            <a:spLocks noChangeArrowheads="1"/>
          </p:cNvSpPr>
          <p:nvPr/>
        </p:nvSpPr>
        <p:spPr bwMode="auto">
          <a:xfrm>
            <a:off x="4225925" y="4541838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1600 ÷ 2 - 470</a:t>
            </a:r>
            <a:endParaRPr lang="zh-CN" altLang="en-US" b="1">
              <a:latin typeface="楷体_GB2312" pitchFamily="1" charset="-122"/>
            </a:endParaRPr>
          </a:p>
        </p:txBody>
      </p:sp>
      <p:sp>
        <p:nvSpPr>
          <p:cNvPr id="23572" name="Text Box 204"/>
          <p:cNvSpPr txBox="1">
            <a:spLocks noChangeArrowheads="1"/>
          </p:cNvSpPr>
          <p:nvPr/>
        </p:nvSpPr>
        <p:spPr bwMode="auto">
          <a:xfrm>
            <a:off x="4225925" y="49736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800 - 470</a:t>
            </a:r>
          </a:p>
        </p:txBody>
      </p:sp>
      <p:sp>
        <p:nvSpPr>
          <p:cNvPr id="23573" name="Text Box 204"/>
          <p:cNvSpPr txBox="1">
            <a:spLocks noChangeArrowheads="1"/>
          </p:cNvSpPr>
          <p:nvPr/>
        </p:nvSpPr>
        <p:spPr bwMode="auto">
          <a:xfrm>
            <a:off x="4225925" y="54054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330</a:t>
            </a:r>
            <a:r>
              <a:rPr lang="zh-CN" altLang="en-US" b="1">
                <a:latin typeface="楷体_GB2312" pitchFamily="1" charset="-122"/>
              </a:rPr>
              <a:t>（米）</a:t>
            </a:r>
          </a:p>
        </p:txBody>
      </p:sp>
      <p:sp>
        <p:nvSpPr>
          <p:cNvPr id="23574" name="Text Box 204"/>
          <p:cNvSpPr txBox="1">
            <a:spLocks noChangeArrowheads="1"/>
          </p:cNvSpPr>
          <p:nvPr/>
        </p:nvSpPr>
        <p:spPr bwMode="auto">
          <a:xfrm>
            <a:off x="4211638" y="5765800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</a:rPr>
              <a:t>= 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</a:rPr>
              <a:t>0.33</a:t>
            </a:r>
            <a:r>
              <a:rPr lang="zh-CN" altLang="en-US" b="1">
                <a:latin typeface="楷体_GB2312" pitchFamily="1" charset="-122"/>
              </a:rPr>
              <a:t>（千米）</a:t>
            </a: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2311400" y="6135688"/>
            <a:ext cx="4608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b="1">
                <a:latin typeface="楷体_GB2312" pitchFamily="1" charset="-122"/>
              </a:rPr>
              <a:t>答：隧道长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</a:rPr>
              <a:t>0.33</a:t>
            </a:r>
            <a:r>
              <a:rPr lang="zh-CN" altLang="en-US" b="1">
                <a:latin typeface="楷体_GB2312" pitchFamily="1" charset="-122"/>
              </a:rPr>
              <a:t>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  <p:bldP spid="23566" grpId="0" autoUpdateAnimBg="0"/>
      <p:bldP spid="23567" grpId="0" autoUpdateAnimBg="0"/>
      <p:bldP spid="23568" grpId="0" autoUpdateAnimBg="0"/>
      <p:bldP spid="23569" grpId="0" autoUpdateAnimBg="0"/>
      <p:bldP spid="23570" grpId="0" autoUpdateAnimBg="0"/>
      <p:bldP spid="23571" grpId="0" autoUpdateAnimBg="0"/>
      <p:bldP spid="23572" grpId="0" autoUpdateAnimBg="0"/>
      <p:bldP spid="23573" grpId="0" autoUpdateAnimBg="0"/>
      <p:bldP spid="23574" grpId="0" autoUpdateAnimBg="0"/>
      <p:bldP spid="235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grpSp>
        <p:nvGrpSpPr>
          <p:cNvPr id="5124" name="Group 61"/>
          <p:cNvGrpSpPr/>
          <p:nvPr/>
        </p:nvGrpSpPr>
        <p:grpSpPr bwMode="auto">
          <a:xfrm>
            <a:off x="719138" y="1425575"/>
            <a:ext cx="7219950" cy="457200"/>
            <a:chOff x="0" y="0"/>
            <a:chExt cx="4548" cy="288"/>
          </a:xfrm>
        </p:grpSpPr>
        <p:pic>
          <p:nvPicPr>
            <p:cNvPr id="5125" name="Picture 31"/>
            <p:cNvPicPr preferRelativeResize="0"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11"/>
            <p:cNvSpPr>
              <a:spLocks noChangeArrowheads="1"/>
            </p:cNvSpPr>
            <p:nvPr/>
          </p:nvSpPr>
          <p:spPr bwMode="auto">
            <a:xfrm>
              <a:off x="283" y="0"/>
              <a:ext cx="4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b="1" dirty="0"/>
                <a:t>我们学过哪些计量单位？</a:t>
              </a:r>
            </a:p>
          </p:txBody>
        </p:sp>
      </p:grpSp>
      <p:graphicFrame>
        <p:nvGraphicFramePr>
          <p:cNvPr id="5127" name="Group 7"/>
          <p:cNvGraphicFramePr>
            <a:graphicFrameLocks noGrp="1"/>
          </p:cNvGraphicFramePr>
          <p:nvPr/>
        </p:nvGraphicFramePr>
        <p:xfrm>
          <a:off x="755650" y="2852738"/>
          <a:ext cx="7920038" cy="3169922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48" name="Text Box 141"/>
          <p:cNvSpPr txBox="1">
            <a:spLocks noChangeArrowheads="1"/>
          </p:cNvSpPr>
          <p:nvPr/>
        </p:nvSpPr>
        <p:spPr bwMode="auto">
          <a:xfrm>
            <a:off x="1225550" y="34639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质量</a:t>
            </a:r>
          </a:p>
        </p:txBody>
      </p:sp>
      <p:sp>
        <p:nvSpPr>
          <p:cNvPr id="5149" name="Text Box 150"/>
          <p:cNvSpPr txBox="1">
            <a:spLocks noChangeArrowheads="1"/>
          </p:cNvSpPr>
          <p:nvPr/>
        </p:nvSpPr>
        <p:spPr bwMode="auto">
          <a:xfrm>
            <a:off x="1222375" y="454501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长度</a:t>
            </a:r>
          </a:p>
        </p:txBody>
      </p:sp>
      <p:sp>
        <p:nvSpPr>
          <p:cNvPr id="5150" name="Text Box 151"/>
          <p:cNvSpPr txBox="1">
            <a:spLocks noChangeArrowheads="1"/>
          </p:cNvSpPr>
          <p:nvPr/>
        </p:nvSpPr>
        <p:spPr bwMode="auto">
          <a:xfrm>
            <a:off x="1222375" y="50514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面积</a:t>
            </a:r>
          </a:p>
        </p:txBody>
      </p:sp>
      <p:sp>
        <p:nvSpPr>
          <p:cNvPr id="5151" name="Text Box 152"/>
          <p:cNvSpPr txBox="1">
            <a:spLocks noChangeArrowheads="1"/>
          </p:cNvSpPr>
          <p:nvPr/>
        </p:nvSpPr>
        <p:spPr bwMode="auto">
          <a:xfrm>
            <a:off x="827088" y="55673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体积（容积）</a:t>
            </a:r>
          </a:p>
        </p:txBody>
      </p:sp>
      <p:sp>
        <p:nvSpPr>
          <p:cNvPr id="5152" name="Text Box 149"/>
          <p:cNvSpPr txBox="1">
            <a:spLocks noChangeArrowheads="1"/>
          </p:cNvSpPr>
          <p:nvPr/>
        </p:nvSpPr>
        <p:spPr bwMode="auto">
          <a:xfrm>
            <a:off x="1228725" y="40052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时间</a:t>
            </a:r>
          </a:p>
        </p:txBody>
      </p:sp>
      <p:sp>
        <p:nvSpPr>
          <p:cNvPr id="5153" name="Text Box 217"/>
          <p:cNvSpPr txBox="1">
            <a:spLocks noChangeArrowheads="1"/>
          </p:cNvSpPr>
          <p:nvPr/>
        </p:nvSpPr>
        <p:spPr bwMode="auto">
          <a:xfrm>
            <a:off x="4481513" y="2960688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计量单位及进率</a:t>
            </a:r>
          </a:p>
        </p:txBody>
      </p:sp>
      <p:sp>
        <p:nvSpPr>
          <p:cNvPr id="5154" name="Text Box 218"/>
          <p:cNvSpPr txBox="1">
            <a:spLocks noChangeArrowheads="1"/>
          </p:cNvSpPr>
          <p:nvPr/>
        </p:nvSpPr>
        <p:spPr bwMode="auto">
          <a:xfrm>
            <a:off x="3817938" y="35766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吨</a:t>
            </a:r>
          </a:p>
        </p:txBody>
      </p:sp>
      <p:sp>
        <p:nvSpPr>
          <p:cNvPr id="5155" name="Text Box 219"/>
          <p:cNvSpPr txBox="1">
            <a:spLocks noChangeArrowheads="1"/>
          </p:cNvSpPr>
          <p:nvPr/>
        </p:nvSpPr>
        <p:spPr bwMode="auto">
          <a:xfrm>
            <a:off x="4638675" y="357663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千克</a:t>
            </a:r>
          </a:p>
        </p:txBody>
      </p:sp>
      <p:sp>
        <p:nvSpPr>
          <p:cNvPr id="5156" name="Text Box 220"/>
          <p:cNvSpPr txBox="1">
            <a:spLocks noChangeArrowheads="1"/>
          </p:cNvSpPr>
          <p:nvPr/>
        </p:nvSpPr>
        <p:spPr bwMode="auto">
          <a:xfrm>
            <a:off x="5726113" y="35893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克</a:t>
            </a:r>
          </a:p>
        </p:txBody>
      </p:sp>
      <p:sp>
        <p:nvSpPr>
          <p:cNvPr id="5157" name="Line 221"/>
          <p:cNvSpPr>
            <a:spLocks noChangeShapeType="1"/>
          </p:cNvSpPr>
          <p:nvPr/>
        </p:nvSpPr>
        <p:spPr bwMode="auto">
          <a:xfrm>
            <a:off x="4195763" y="3797300"/>
            <a:ext cx="53975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8" name="Text Box 222"/>
          <p:cNvSpPr txBox="1">
            <a:spLocks noChangeArrowheads="1"/>
          </p:cNvSpPr>
          <p:nvPr/>
        </p:nvSpPr>
        <p:spPr bwMode="auto">
          <a:xfrm>
            <a:off x="4130675" y="351313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1000</a:t>
            </a:r>
          </a:p>
        </p:txBody>
      </p:sp>
      <p:sp>
        <p:nvSpPr>
          <p:cNvPr id="5159" name="Line 223"/>
          <p:cNvSpPr>
            <a:spLocks noChangeShapeType="1"/>
          </p:cNvSpPr>
          <p:nvPr/>
        </p:nvSpPr>
        <p:spPr bwMode="auto">
          <a:xfrm>
            <a:off x="5243513" y="3802063"/>
            <a:ext cx="53975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0" name="Text Box 224"/>
          <p:cNvSpPr txBox="1">
            <a:spLocks noChangeArrowheads="1"/>
          </p:cNvSpPr>
          <p:nvPr/>
        </p:nvSpPr>
        <p:spPr bwMode="auto">
          <a:xfrm>
            <a:off x="5173663" y="351313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1000</a:t>
            </a:r>
          </a:p>
        </p:txBody>
      </p:sp>
      <p:sp>
        <p:nvSpPr>
          <p:cNvPr id="5161" name="Rectangle 225"/>
          <p:cNvSpPr>
            <a:spLocks noChangeArrowheads="1"/>
          </p:cNvSpPr>
          <p:nvPr/>
        </p:nvSpPr>
        <p:spPr bwMode="auto">
          <a:xfrm>
            <a:off x="1187450" y="3500438"/>
            <a:ext cx="792163" cy="3603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162" name="Text Box 226"/>
          <p:cNvSpPr txBox="1">
            <a:spLocks noChangeArrowheads="1"/>
          </p:cNvSpPr>
          <p:nvPr/>
        </p:nvSpPr>
        <p:spPr bwMode="auto">
          <a:xfrm>
            <a:off x="3279775" y="40640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世纪</a:t>
            </a:r>
          </a:p>
        </p:txBody>
      </p:sp>
      <p:sp>
        <p:nvSpPr>
          <p:cNvPr id="5163" name="Text Box 227"/>
          <p:cNvSpPr txBox="1">
            <a:spLocks noChangeArrowheads="1"/>
          </p:cNvSpPr>
          <p:nvPr/>
        </p:nvSpPr>
        <p:spPr bwMode="auto">
          <a:xfrm>
            <a:off x="4173538" y="40687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年</a:t>
            </a:r>
          </a:p>
        </p:txBody>
      </p:sp>
      <p:sp>
        <p:nvSpPr>
          <p:cNvPr id="5164" name="Text Box 228"/>
          <p:cNvSpPr txBox="1">
            <a:spLocks noChangeArrowheads="1"/>
          </p:cNvSpPr>
          <p:nvPr/>
        </p:nvSpPr>
        <p:spPr bwMode="auto">
          <a:xfrm>
            <a:off x="4784725" y="40513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月</a:t>
            </a:r>
          </a:p>
        </p:txBody>
      </p:sp>
      <p:sp>
        <p:nvSpPr>
          <p:cNvPr id="5165" name="Text Box 229"/>
          <p:cNvSpPr txBox="1">
            <a:spLocks noChangeArrowheads="1"/>
          </p:cNvSpPr>
          <p:nvPr/>
        </p:nvSpPr>
        <p:spPr bwMode="auto">
          <a:xfrm>
            <a:off x="5338763" y="40513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日</a:t>
            </a:r>
          </a:p>
        </p:txBody>
      </p:sp>
      <p:sp>
        <p:nvSpPr>
          <p:cNvPr id="5166" name="Text Box 230"/>
          <p:cNvSpPr txBox="1">
            <a:spLocks noChangeArrowheads="1"/>
          </p:cNvSpPr>
          <p:nvPr/>
        </p:nvSpPr>
        <p:spPr bwMode="auto">
          <a:xfrm>
            <a:off x="5970588" y="40481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时</a:t>
            </a:r>
          </a:p>
        </p:txBody>
      </p:sp>
      <p:sp>
        <p:nvSpPr>
          <p:cNvPr id="5167" name="Text Box 231"/>
          <p:cNvSpPr txBox="1">
            <a:spLocks noChangeArrowheads="1"/>
          </p:cNvSpPr>
          <p:nvPr/>
        </p:nvSpPr>
        <p:spPr bwMode="auto">
          <a:xfrm>
            <a:off x="6588125" y="40386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分</a:t>
            </a:r>
          </a:p>
        </p:txBody>
      </p:sp>
      <p:sp>
        <p:nvSpPr>
          <p:cNvPr id="5168" name="Text Box 232"/>
          <p:cNvSpPr txBox="1">
            <a:spLocks noChangeArrowheads="1"/>
          </p:cNvSpPr>
          <p:nvPr/>
        </p:nvSpPr>
        <p:spPr bwMode="auto">
          <a:xfrm>
            <a:off x="7207250" y="40433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秒</a:t>
            </a:r>
          </a:p>
        </p:txBody>
      </p:sp>
      <p:sp>
        <p:nvSpPr>
          <p:cNvPr id="5169" name="Rectangle 233"/>
          <p:cNvSpPr>
            <a:spLocks noChangeArrowheads="1"/>
          </p:cNvSpPr>
          <p:nvPr/>
        </p:nvSpPr>
        <p:spPr bwMode="auto">
          <a:xfrm>
            <a:off x="1116013" y="4005263"/>
            <a:ext cx="865187" cy="3603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170" name="Line 234"/>
          <p:cNvSpPr>
            <a:spLocks noChangeShapeType="1"/>
          </p:cNvSpPr>
          <p:nvPr/>
        </p:nvSpPr>
        <p:spPr bwMode="auto">
          <a:xfrm>
            <a:off x="3851275" y="4330700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1" name="Text Box 235"/>
          <p:cNvSpPr txBox="1">
            <a:spLocks noChangeArrowheads="1"/>
          </p:cNvSpPr>
          <p:nvPr/>
        </p:nvSpPr>
        <p:spPr bwMode="auto">
          <a:xfrm>
            <a:off x="3771900" y="4062413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100</a:t>
            </a:r>
          </a:p>
        </p:txBody>
      </p:sp>
      <p:sp>
        <p:nvSpPr>
          <p:cNvPr id="5172" name="Line 236"/>
          <p:cNvSpPr>
            <a:spLocks noChangeShapeType="1"/>
          </p:cNvSpPr>
          <p:nvPr/>
        </p:nvSpPr>
        <p:spPr bwMode="auto">
          <a:xfrm>
            <a:off x="4498975" y="4330700"/>
            <a:ext cx="395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3" name="Text Box 237"/>
          <p:cNvSpPr txBox="1">
            <a:spLocks noChangeArrowheads="1"/>
          </p:cNvSpPr>
          <p:nvPr/>
        </p:nvSpPr>
        <p:spPr bwMode="auto">
          <a:xfrm>
            <a:off x="4424363" y="40640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12</a:t>
            </a:r>
          </a:p>
        </p:txBody>
      </p:sp>
      <p:sp>
        <p:nvSpPr>
          <p:cNvPr id="5174" name="Line 238"/>
          <p:cNvSpPr>
            <a:spLocks noChangeShapeType="1"/>
          </p:cNvSpPr>
          <p:nvPr/>
        </p:nvSpPr>
        <p:spPr bwMode="auto">
          <a:xfrm>
            <a:off x="5102225" y="4340225"/>
            <a:ext cx="395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5" name="AutoShape 240"/>
          <p:cNvSpPr/>
          <p:nvPr/>
        </p:nvSpPr>
        <p:spPr bwMode="auto">
          <a:xfrm>
            <a:off x="5508625" y="404813"/>
            <a:ext cx="2735263" cy="1481137"/>
          </a:xfrm>
          <a:prstGeom prst="borderCallout2">
            <a:avLst>
              <a:gd name="adj1" fmla="val 7718"/>
              <a:gd name="adj2" fmla="val -2787"/>
              <a:gd name="adj3" fmla="val 7718"/>
              <a:gd name="adj4" fmla="val -6676"/>
              <a:gd name="adj5" fmla="val 261736"/>
              <a:gd name="adj6" fmla="val -10736"/>
            </a:avLst>
          </a:prstGeom>
          <a:noFill/>
          <a:ln w="12700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zh-CN" altLang="en-US" sz="2000"/>
              <a:t>      大月：</a:t>
            </a:r>
            <a:r>
              <a:rPr lang="en-US" sz="2000"/>
              <a:t>1</a:t>
            </a:r>
            <a:r>
              <a:rPr lang="zh-CN" altLang="en-US" sz="2000"/>
              <a:t>月</a:t>
            </a:r>
            <a:r>
              <a:rPr lang="en-US" sz="2000"/>
              <a:t>=31</a:t>
            </a:r>
            <a:r>
              <a:rPr lang="zh-CN" altLang="en-US" sz="2000"/>
              <a:t>日</a:t>
            </a:r>
          </a:p>
          <a:p>
            <a:pPr algn="ctr" eaLnBrk="1" hangingPunct="1"/>
            <a:r>
              <a:rPr lang="zh-CN" altLang="en-US" sz="2000"/>
              <a:t>      小月：</a:t>
            </a:r>
            <a:r>
              <a:rPr lang="en-US" sz="2000"/>
              <a:t>1</a:t>
            </a:r>
            <a:r>
              <a:rPr lang="zh-CN" altLang="en-US" sz="2000"/>
              <a:t>月</a:t>
            </a:r>
            <a:r>
              <a:rPr lang="en-US" sz="2000"/>
              <a:t>=30</a:t>
            </a:r>
            <a:r>
              <a:rPr lang="zh-CN" altLang="en-US" sz="2000"/>
              <a:t>日</a:t>
            </a:r>
          </a:p>
          <a:p>
            <a:pPr algn="ctr" eaLnBrk="1" hangingPunct="1"/>
            <a:r>
              <a:rPr lang="zh-CN" altLang="en-US" sz="2000"/>
              <a:t>平年二月：</a:t>
            </a:r>
            <a:r>
              <a:rPr lang="en-US" sz="2000"/>
              <a:t>1</a:t>
            </a:r>
            <a:r>
              <a:rPr lang="zh-CN" altLang="en-US" sz="2000"/>
              <a:t>月</a:t>
            </a:r>
            <a:r>
              <a:rPr lang="en-US" sz="2000"/>
              <a:t>=28</a:t>
            </a:r>
            <a:r>
              <a:rPr lang="zh-CN" altLang="en-US" sz="2000"/>
              <a:t>日</a:t>
            </a:r>
          </a:p>
          <a:p>
            <a:pPr algn="ctr" eaLnBrk="1" hangingPunct="1"/>
            <a:r>
              <a:rPr lang="zh-CN" altLang="en-US" sz="2000"/>
              <a:t>闰年二月：</a:t>
            </a:r>
            <a:r>
              <a:rPr lang="en-US" sz="2000"/>
              <a:t>1</a:t>
            </a:r>
            <a:r>
              <a:rPr lang="zh-CN" altLang="en-US" sz="2000"/>
              <a:t>月</a:t>
            </a:r>
            <a:r>
              <a:rPr lang="en-US" sz="2000"/>
              <a:t>=29</a:t>
            </a:r>
            <a:r>
              <a:rPr lang="zh-CN" altLang="en-US" sz="2000"/>
              <a:t>日</a:t>
            </a:r>
          </a:p>
        </p:txBody>
      </p:sp>
      <p:sp>
        <p:nvSpPr>
          <p:cNvPr id="5176" name="Line 241"/>
          <p:cNvSpPr>
            <a:spLocks noChangeShapeType="1"/>
          </p:cNvSpPr>
          <p:nvPr/>
        </p:nvSpPr>
        <p:spPr bwMode="auto">
          <a:xfrm>
            <a:off x="5662613" y="4316413"/>
            <a:ext cx="449262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7" name="Text Box 242"/>
          <p:cNvSpPr txBox="1">
            <a:spLocks noChangeArrowheads="1"/>
          </p:cNvSpPr>
          <p:nvPr/>
        </p:nvSpPr>
        <p:spPr bwMode="auto">
          <a:xfrm>
            <a:off x="5638800" y="4032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24</a:t>
            </a:r>
          </a:p>
        </p:txBody>
      </p:sp>
      <p:sp>
        <p:nvSpPr>
          <p:cNvPr id="5178" name="Text Box 243"/>
          <p:cNvSpPr txBox="1">
            <a:spLocks noChangeArrowheads="1"/>
          </p:cNvSpPr>
          <p:nvPr/>
        </p:nvSpPr>
        <p:spPr bwMode="auto">
          <a:xfrm>
            <a:off x="3279775" y="45815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千米</a:t>
            </a:r>
          </a:p>
        </p:txBody>
      </p:sp>
      <p:sp>
        <p:nvSpPr>
          <p:cNvPr id="5179" name="Text Box 244"/>
          <p:cNvSpPr txBox="1">
            <a:spLocks noChangeArrowheads="1"/>
          </p:cNvSpPr>
          <p:nvPr/>
        </p:nvSpPr>
        <p:spPr bwMode="auto">
          <a:xfrm>
            <a:off x="4152900" y="45815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米</a:t>
            </a:r>
          </a:p>
        </p:txBody>
      </p:sp>
      <p:sp>
        <p:nvSpPr>
          <p:cNvPr id="5180" name="Text Box 245"/>
          <p:cNvSpPr txBox="1">
            <a:spLocks noChangeArrowheads="1"/>
          </p:cNvSpPr>
          <p:nvPr/>
        </p:nvSpPr>
        <p:spPr bwMode="auto">
          <a:xfrm>
            <a:off x="4826000" y="45847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分米</a:t>
            </a:r>
          </a:p>
        </p:txBody>
      </p:sp>
      <p:sp>
        <p:nvSpPr>
          <p:cNvPr id="5181" name="Text Box 246"/>
          <p:cNvSpPr txBox="1">
            <a:spLocks noChangeArrowheads="1"/>
          </p:cNvSpPr>
          <p:nvPr/>
        </p:nvSpPr>
        <p:spPr bwMode="auto">
          <a:xfrm>
            <a:off x="5795963" y="458311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厘米</a:t>
            </a:r>
          </a:p>
        </p:txBody>
      </p:sp>
      <p:sp>
        <p:nvSpPr>
          <p:cNvPr id="5182" name="Text Box 247"/>
          <p:cNvSpPr txBox="1">
            <a:spLocks noChangeArrowheads="1"/>
          </p:cNvSpPr>
          <p:nvPr/>
        </p:nvSpPr>
        <p:spPr bwMode="auto">
          <a:xfrm>
            <a:off x="6732588" y="4576763"/>
            <a:ext cx="908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毫米</a:t>
            </a:r>
          </a:p>
        </p:txBody>
      </p:sp>
      <p:sp>
        <p:nvSpPr>
          <p:cNvPr id="5183" name="Rectangle 249"/>
          <p:cNvSpPr>
            <a:spLocks noChangeArrowheads="1"/>
          </p:cNvSpPr>
          <p:nvPr/>
        </p:nvSpPr>
        <p:spPr bwMode="auto">
          <a:xfrm>
            <a:off x="1116013" y="4508500"/>
            <a:ext cx="865187" cy="433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184" name="Line 250"/>
          <p:cNvSpPr>
            <a:spLocks noChangeShapeType="1"/>
          </p:cNvSpPr>
          <p:nvPr/>
        </p:nvSpPr>
        <p:spPr bwMode="auto">
          <a:xfrm>
            <a:off x="6283325" y="4327525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5" name="Text Box 251"/>
          <p:cNvSpPr txBox="1">
            <a:spLocks noChangeArrowheads="1"/>
          </p:cNvSpPr>
          <p:nvPr/>
        </p:nvSpPr>
        <p:spPr bwMode="auto">
          <a:xfrm>
            <a:off x="6300788" y="404971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60</a:t>
            </a:r>
          </a:p>
        </p:txBody>
      </p:sp>
      <p:sp>
        <p:nvSpPr>
          <p:cNvPr id="5186" name="Text Box 252"/>
          <p:cNvSpPr txBox="1">
            <a:spLocks noChangeArrowheads="1"/>
          </p:cNvSpPr>
          <p:nvPr/>
        </p:nvSpPr>
        <p:spPr bwMode="auto">
          <a:xfrm>
            <a:off x="6899275" y="40513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60</a:t>
            </a:r>
          </a:p>
        </p:txBody>
      </p:sp>
      <p:sp>
        <p:nvSpPr>
          <p:cNvPr id="5187" name="Line 253"/>
          <p:cNvSpPr>
            <a:spLocks noChangeShapeType="1"/>
          </p:cNvSpPr>
          <p:nvPr/>
        </p:nvSpPr>
        <p:spPr bwMode="auto">
          <a:xfrm>
            <a:off x="6877050" y="4318000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8" name="Line 254"/>
          <p:cNvSpPr>
            <a:spLocks noChangeShapeType="1"/>
          </p:cNvSpPr>
          <p:nvPr/>
        </p:nvSpPr>
        <p:spPr bwMode="auto">
          <a:xfrm>
            <a:off x="3851275" y="4868863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9" name="Text Box 255"/>
          <p:cNvSpPr txBox="1">
            <a:spLocks noChangeArrowheads="1"/>
          </p:cNvSpPr>
          <p:nvPr/>
        </p:nvSpPr>
        <p:spPr bwMode="auto">
          <a:xfrm>
            <a:off x="3733800" y="458152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1000</a:t>
            </a:r>
          </a:p>
        </p:txBody>
      </p:sp>
      <p:sp>
        <p:nvSpPr>
          <p:cNvPr id="5190" name="Line 256"/>
          <p:cNvSpPr>
            <a:spLocks noChangeShapeType="1"/>
          </p:cNvSpPr>
          <p:nvPr/>
        </p:nvSpPr>
        <p:spPr bwMode="auto">
          <a:xfrm>
            <a:off x="4486275" y="4868863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1" name="Text Box 257"/>
          <p:cNvSpPr txBox="1">
            <a:spLocks noChangeArrowheads="1"/>
          </p:cNvSpPr>
          <p:nvPr/>
        </p:nvSpPr>
        <p:spPr bwMode="auto">
          <a:xfrm>
            <a:off x="4479925" y="45815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</a:t>
            </a:r>
          </a:p>
        </p:txBody>
      </p:sp>
      <p:sp>
        <p:nvSpPr>
          <p:cNvPr id="5192" name="Line 258"/>
          <p:cNvSpPr>
            <a:spLocks noChangeShapeType="1"/>
          </p:cNvSpPr>
          <p:nvPr/>
        </p:nvSpPr>
        <p:spPr bwMode="auto">
          <a:xfrm>
            <a:off x="5422900" y="4868863"/>
            <a:ext cx="44926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3" name="Text Box 259"/>
          <p:cNvSpPr txBox="1">
            <a:spLocks noChangeArrowheads="1"/>
          </p:cNvSpPr>
          <p:nvPr/>
        </p:nvSpPr>
        <p:spPr bwMode="auto">
          <a:xfrm>
            <a:off x="5416550" y="45815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</a:t>
            </a:r>
          </a:p>
        </p:txBody>
      </p:sp>
      <p:sp>
        <p:nvSpPr>
          <p:cNvPr id="5194" name="Line 260"/>
          <p:cNvSpPr>
            <a:spLocks noChangeShapeType="1"/>
          </p:cNvSpPr>
          <p:nvPr/>
        </p:nvSpPr>
        <p:spPr bwMode="auto">
          <a:xfrm>
            <a:off x="6427788" y="4868863"/>
            <a:ext cx="449262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5" name="Text Box 261"/>
          <p:cNvSpPr txBox="1">
            <a:spLocks noChangeArrowheads="1"/>
          </p:cNvSpPr>
          <p:nvPr/>
        </p:nvSpPr>
        <p:spPr bwMode="auto">
          <a:xfrm>
            <a:off x="6421438" y="45815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1600" b="1"/>
              <a:t>10</a:t>
            </a:r>
          </a:p>
        </p:txBody>
      </p:sp>
      <p:sp>
        <p:nvSpPr>
          <p:cNvPr id="5196" name="Text Box 262"/>
          <p:cNvSpPr txBox="1">
            <a:spLocks noChangeArrowheads="1"/>
          </p:cNvSpPr>
          <p:nvPr/>
        </p:nvSpPr>
        <p:spPr bwMode="auto">
          <a:xfrm>
            <a:off x="2484438" y="5110163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平方千米</a:t>
            </a:r>
          </a:p>
        </p:txBody>
      </p:sp>
      <p:sp>
        <p:nvSpPr>
          <p:cNvPr id="5197" name="Text Box 263"/>
          <p:cNvSpPr txBox="1">
            <a:spLocks noChangeArrowheads="1"/>
          </p:cNvSpPr>
          <p:nvPr/>
        </p:nvSpPr>
        <p:spPr bwMode="auto">
          <a:xfrm>
            <a:off x="3851275" y="51355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公顷</a:t>
            </a:r>
          </a:p>
        </p:txBody>
      </p:sp>
      <p:sp>
        <p:nvSpPr>
          <p:cNvPr id="5198" name="Text Box 264"/>
          <p:cNvSpPr txBox="1">
            <a:spLocks noChangeArrowheads="1"/>
          </p:cNvSpPr>
          <p:nvPr/>
        </p:nvSpPr>
        <p:spPr bwMode="auto">
          <a:xfrm>
            <a:off x="5089525" y="5119688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平方米</a:t>
            </a:r>
          </a:p>
        </p:txBody>
      </p:sp>
      <p:sp>
        <p:nvSpPr>
          <p:cNvPr id="5199" name="Text Box 265"/>
          <p:cNvSpPr txBox="1">
            <a:spLocks noChangeArrowheads="1"/>
          </p:cNvSpPr>
          <p:nvPr/>
        </p:nvSpPr>
        <p:spPr bwMode="auto">
          <a:xfrm>
            <a:off x="7596188" y="508476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平方厘米</a:t>
            </a:r>
          </a:p>
        </p:txBody>
      </p:sp>
      <p:sp>
        <p:nvSpPr>
          <p:cNvPr id="5200" name="Text Box 266"/>
          <p:cNvSpPr txBox="1">
            <a:spLocks noChangeArrowheads="1"/>
          </p:cNvSpPr>
          <p:nvPr/>
        </p:nvSpPr>
        <p:spPr bwMode="auto">
          <a:xfrm>
            <a:off x="6245225" y="5119688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平方分米</a:t>
            </a:r>
          </a:p>
        </p:txBody>
      </p:sp>
      <p:sp>
        <p:nvSpPr>
          <p:cNvPr id="5201" name="Rectangle 274"/>
          <p:cNvSpPr>
            <a:spLocks noChangeArrowheads="1"/>
          </p:cNvSpPr>
          <p:nvPr/>
        </p:nvSpPr>
        <p:spPr bwMode="auto">
          <a:xfrm>
            <a:off x="1116013" y="5013325"/>
            <a:ext cx="936625" cy="431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202" name="Line 275"/>
          <p:cNvSpPr>
            <a:spLocks noChangeShapeType="1"/>
          </p:cNvSpPr>
          <p:nvPr/>
        </p:nvSpPr>
        <p:spPr bwMode="auto">
          <a:xfrm>
            <a:off x="3608388" y="5416550"/>
            <a:ext cx="360362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3" name="Line 276"/>
          <p:cNvSpPr>
            <a:spLocks noChangeShapeType="1"/>
          </p:cNvSpPr>
          <p:nvPr/>
        </p:nvSpPr>
        <p:spPr bwMode="auto">
          <a:xfrm>
            <a:off x="4557713" y="5402263"/>
            <a:ext cx="539750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4" name="Line 277"/>
          <p:cNvSpPr>
            <a:spLocks noChangeShapeType="1"/>
          </p:cNvSpPr>
          <p:nvPr/>
        </p:nvSpPr>
        <p:spPr bwMode="auto">
          <a:xfrm>
            <a:off x="5976938" y="5402263"/>
            <a:ext cx="395287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5" name="Line 278"/>
          <p:cNvSpPr>
            <a:spLocks noChangeShapeType="1"/>
          </p:cNvSpPr>
          <p:nvPr/>
        </p:nvSpPr>
        <p:spPr bwMode="auto">
          <a:xfrm>
            <a:off x="7416800" y="5402263"/>
            <a:ext cx="395288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6" name="Text Box 281"/>
          <p:cNvSpPr txBox="1">
            <a:spLocks noChangeArrowheads="1"/>
          </p:cNvSpPr>
          <p:nvPr/>
        </p:nvSpPr>
        <p:spPr bwMode="auto">
          <a:xfrm>
            <a:off x="3419475" y="5084763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</a:t>
            </a:r>
          </a:p>
        </p:txBody>
      </p:sp>
      <p:sp>
        <p:nvSpPr>
          <p:cNvPr id="5207" name="Text Box 282"/>
          <p:cNvSpPr txBox="1">
            <a:spLocks noChangeArrowheads="1"/>
          </p:cNvSpPr>
          <p:nvPr/>
        </p:nvSpPr>
        <p:spPr bwMode="auto">
          <a:xfrm>
            <a:off x="4371975" y="5041900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10000</a:t>
            </a:r>
          </a:p>
        </p:txBody>
      </p:sp>
      <p:sp>
        <p:nvSpPr>
          <p:cNvPr id="5208" name="Text Box 283"/>
          <p:cNvSpPr txBox="1">
            <a:spLocks noChangeArrowheads="1"/>
          </p:cNvSpPr>
          <p:nvPr/>
        </p:nvSpPr>
        <p:spPr bwMode="auto">
          <a:xfrm>
            <a:off x="5835650" y="504825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</a:t>
            </a:r>
          </a:p>
        </p:txBody>
      </p:sp>
      <p:sp>
        <p:nvSpPr>
          <p:cNvPr id="5209" name="Text Box 284"/>
          <p:cNvSpPr txBox="1">
            <a:spLocks noChangeArrowheads="1"/>
          </p:cNvSpPr>
          <p:nvPr/>
        </p:nvSpPr>
        <p:spPr bwMode="auto">
          <a:xfrm>
            <a:off x="7235825" y="504825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</a:t>
            </a:r>
          </a:p>
        </p:txBody>
      </p:sp>
      <p:sp>
        <p:nvSpPr>
          <p:cNvPr id="5210" name="Text Box 285"/>
          <p:cNvSpPr txBox="1">
            <a:spLocks noChangeArrowheads="1"/>
          </p:cNvSpPr>
          <p:nvPr/>
        </p:nvSpPr>
        <p:spPr bwMode="auto">
          <a:xfrm>
            <a:off x="2484438" y="5624513"/>
            <a:ext cx="950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立方米</a:t>
            </a:r>
          </a:p>
        </p:txBody>
      </p:sp>
      <p:sp>
        <p:nvSpPr>
          <p:cNvPr id="5211" name="Text Box 286"/>
          <p:cNvSpPr txBox="1">
            <a:spLocks noChangeArrowheads="1"/>
          </p:cNvSpPr>
          <p:nvPr/>
        </p:nvSpPr>
        <p:spPr bwMode="auto">
          <a:xfrm>
            <a:off x="3894138" y="5624513"/>
            <a:ext cx="197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立方分米（升）</a:t>
            </a:r>
          </a:p>
        </p:txBody>
      </p:sp>
      <p:sp>
        <p:nvSpPr>
          <p:cNvPr id="5212" name="Text Box 287"/>
          <p:cNvSpPr txBox="1">
            <a:spLocks noChangeArrowheads="1"/>
          </p:cNvSpPr>
          <p:nvPr/>
        </p:nvSpPr>
        <p:spPr bwMode="auto">
          <a:xfrm>
            <a:off x="6230938" y="5624513"/>
            <a:ext cx="222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立方厘米（毫升）</a:t>
            </a:r>
          </a:p>
        </p:txBody>
      </p:sp>
      <p:sp>
        <p:nvSpPr>
          <p:cNvPr id="5213" name="Rectangle 288"/>
          <p:cNvSpPr>
            <a:spLocks noChangeArrowheads="1"/>
          </p:cNvSpPr>
          <p:nvPr/>
        </p:nvSpPr>
        <p:spPr bwMode="auto">
          <a:xfrm>
            <a:off x="885825" y="5561013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214" name="Line 289"/>
          <p:cNvSpPr>
            <a:spLocks noChangeShapeType="1"/>
          </p:cNvSpPr>
          <p:nvPr/>
        </p:nvSpPr>
        <p:spPr bwMode="auto">
          <a:xfrm>
            <a:off x="3419475" y="5948363"/>
            <a:ext cx="539750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15" name="Text Box 290"/>
          <p:cNvSpPr txBox="1">
            <a:spLocks noChangeArrowheads="1"/>
          </p:cNvSpPr>
          <p:nvPr/>
        </p:nvSpPr>
        <p:spPr bwMode="auto">
          <a:xfrm>
            <a:off x="3278188" y="56245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1000</a:t>
            </a:r>
          </a:p>
        </p:txBody>
      </p:sp>
      <p:sp>
        <p:nvSpPr>
          <p:cNvPr id="5216" name="Line 291"/>
          <p:cNvSpPr>
            <a:spLocks noChangeShapeType="1"/>
          </p:cNvSpPr>
          <p:nvPr/>
        </p:nvSpPr>
        <p:spPr bwMode="auto">
          <a:xfrm>
            <a:off x="5761038" y="5949950"/>
            <a:ext cx="539750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17" name="Text Box 292"/>
          <p:cNvSpPr txBox="1">
            <a:spLocks noChangeArrowheads="1"/>
          </p:cNvSpPr>
          <p:nvPr/>
        </p:nvSpPr>
        <p:spPr bwMode="auto">
          <a:xfrm>
            <a:off x="5622925" y="5589588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/>
              <a:t>1000</a:t>
            </a:r>
          </a:p>
        </p:txBody>
      </p:sp>
      <p:grpSp>
        <p:nvGrpSpPr>
          <p:cNvPr id="5218" name="Group 19"/>
          <p:cNvGrpSpPr/>
          <p:nvPr/>
        </p:nvGrpSpPr>
        <p:grpSpPr bwMode="auto">
          <a:xfrm>
            <a:off x="320675" y="6092825"/>
            <a:ext cx="574675" cy="596900"/>
            <a:chOff x="0" y="0"/>
            <a:chExt cx="362" cy="376"/>
          </a:xfrm>
        </p:grpSpPr>
        <p:pic>
          <p:nvPicPr>
            <p:cNvPr id="5219" name="Picture 37" descr="蓝色按钮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9" y="129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0" name="Text Box 3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zh-CN" sz="1200" b="1"/>
                <a:t>  </a:t>
              </a:r>
              <a:r>
                <a:rPr lang="zh-CN" sz="1200" b="1"/>
                <a:t>继续</a:t>
              </a:r>
            </a:p>
          </p:txBody>
        </p:sp>
      </p:grpSp>
      <p:sp>
        <p:nvSpPr>
          <p:cNvPr id="5221" name="Rectangle 10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32138" y="4508500"/>
            <a:ext cx="1511300" cy="476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222" name="Rectangle 10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5738" y="5013325"/>
            <a:ext cx="1944687" cy="5032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5223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一、回顾与梳理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3"/>
                  </p:tgtEl>
                </p:cond>
              </p:nextCondLst>
            </p:seq>
          </p:childTnLst>
        </p:cTn>
      </p:par>
    </p:tnLst>
    <p:bldLst>
      <p:bldP spid="5148" grpId="0" autoUpdateAnimBg="0"/>
      <p:bldP spid="5149" grpId="0" autoUpdateAnimBg="0"/>
      <p:bldP spid="5150" grpId="0" autoUpdateAnimBg="0"/>
      <p:bldP spid="5151" grpId="0" autoUpdateAnimBg="0"/>
      <p:bldP spid="5152" grpId="0" autoUpdateAnimBg="0"/>
      <p:bldP spid="5153" grpId="0" autoUpdateAnimBg="0"/>
      <p:bldP spid="5154" grpId="0" autoUpdateAnimBg="0"/>
      <p:bldP spid="5155" grpId="0" autoUpdateAnimBg="0"/>
      <p:bldP spid="5156" grpId="0" autoUpdateAnimBg="0"/>
      <p:bldP spid="5157" grpId="0" animBg="1"/>
      <p:bldP spid="5158" grpId="0" autoUpdateAnimBg="0"/>
      <p:bldP spid="5159" grpId="0" animBg="1"/>
      <p:bldP spid="5160" grpId="0" autoUpdateAnimBg="0"/>
      <p:bldP spid="5162" grpId="0" autoUpdateAnimBg="0"/>
      <p:bldP spid="5163" grpId="0" autoUpdateAnimBg="0"/>
      <p:bldP spid="5164" grpId="0" autoUpdateAnimBg="0"/>
      <p:bldP spid="5165" grpId="0" autoUpdateAnimBg="0"/>
      <p:bldP spid="5166" grpId="0" autoUpdateAnimBg="0"/>
      <p:bldP spid="5167" grpId="0" autoUpdateAnimBg="0"/>
      <p:bldP spid="5168" grpId="0" autoUpdateAnimBg="0"/>
      <p:bldP spid="5170" grpId="0" animBg="1"/>
      <p:bldP spid="5171" grpId="0" autoUpdateAnimBg="0"/>
      <p:bldP spid="5172" grpId="0" animBg="1"/>
      <p:bldP spid="5173" grpId="0" autoUpdateAnimBg="0"/>
      <p:bldP spid="5174" grpId="0" animBg="1"/>
      <p:bldP spid="5175" grpId="0" animBg="1" autoUpdateAnimBg="0"/>
      <p:bldP spid="5176" grpId="0" animBg="1"/>
      <p:bldP spid="5177" grpId="0" autoUpdateAnimBg="0"/>
      <p:bldP spid="5178" grpId="0" autoUpdateAnimBg="0"/>
      <p:bldP spid="5179" grpId="0" autoUpdateAnimBg="0"/>
      <p:bldP spid="5180" grpId="0" autoUpdateAnimBg="0"/>
      <p:bldP spid="5181" grpId="0" autoUpdateAnimBg="0"/>
      <p:bldP spid="5182" grpId="0" autoUpdateAnimBg="0"/>
      <p:bldP spid="5184" grpId="0" animBg="1"/>
      <p:bldP spid="5185" grpId="0" autoUpdateAnimBg="0"/>
      <p:bldP spid="5186" grpId="0" autoUpdateAnimBg="0"/>
      <p:bldP spid="5187" grpId="0" animBg="1"/>
      <p:bldP spid="5188" grpId="0" animBg="1"/>
      <p:bldP spid="5189" grpId="0" autoUpdateAnimBg="0"/>
      <p:bldP spid="5190" grpId="0" animBg="1"/>
      <p:bldP spid="5191" grpId="0" autoUpdateAnimBg="0"/>
      <p:bldP spid="5192" grpId="0" animBg="1"/>
      <p:bldP spid="5193" grpId="0" autoUpdateAnimBg="0"/>
      <p:bldP spid="5194" grpId="0" animBg="1"/>
      <p:bldP spid="5195" grpId="0" autoUpdateAnimBg="0"/>
      <p:bldP spid="5196" grpId="0" autoUpdateAnimBg="0"/>
      <p:bldP spid="5197" grpId="0" autoUpdateAnimBg="0"/>
      <p:bldP spid="5198" grpId="0" autoUpdateAnimBg="0"/>
      <p:bldP spid="5199" grpId="0" autoUpdateAnimBg="0"/>
      <p:bldP spid="5200" grpId="0" autoUpdateAnimBg="0"/>
      <p:bldP spid="5202" grpId="0" animBg="1"/>
      <p:bldP spid="5203" grpId="0" animBg="1"/>
      <p:bldP spid="5204" grpId="0" animBg="1"/>
      <p:bldP spid="5205" grpId="0" animBg="1"/>
      <p:bldP spid="5206" grpId="0" autoUpdateAnimBg="0"/>
      <p:bldP spid="5207" grpId="0" autoUpdateAnimBg="0"/>
      <p:bldP spid="5208" grpId="0" autoUpdateAnimBg="0"/>
      <p:bldP spid="5209" grpId="0" autoUpdateAnimBg="0"/>
      <p:bldP spid="5210" grpId="0" autoUpdateAnimBg="0"/>
      <p:bldP spid="5211" grpId="0" autoUpdateAnimBg="0"/>
      <p:bldP spid="5212" grpId="0" autoUpdateAnimBg="0"/>
      <p:bldP spid="5214" grpId="0" animBg="1"/>
      <p:bldP spid="5215" grpId="0" autoUpdateAnimBg="0"/>
      <p:bldP spid="5216" grpId="0" animBg="1"/>
      <p:bldP spid="52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6148" name="Text Box 58"/>
          <p:cNvSpPr txBox="1">
            <a:spLocks noChangeArrowheads="1"/>
          </p:cNvSpPr>
          <p:nvPr/>
        </p:nvSpPr>
        <p:spPr bwMode="auto">
          <a:xfrm>
            <a:off x="346075" y="1341438"/>
            <a:ext cx="8905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b="1"/>
              <a:t>        为什么千米和米之间的进率是</a:t>
            </a:r>
            <a:r>
              <a:rPr lang="en-US" b="1"/>
              <a:t>1000</a:t>
            </a:r>
            <a:r>
              <a:rPr lang="zh-CN" altLang="en-US" b="1"/>
              <a:t>，而其他相邻长度单位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/>
              <a:t>之间的进率是</a:t>
            </a:r>
            <a:r>
              <a:rPr lang="en-US" b="1"/>
              <a:t>10</a:t>
            </a:r>
            <a:r>
              <a:rPr lang="zh-CN" altLang="en-US" b="1"/>
              <a:t>。</a:t>
            </a:r>
          </a:p>
        </p:txBody>
      </p:sp>
      <p:sp>
        <p:nvSpPr>
          <p:cNvPr id="6149" name="Text Box 64"/>
          <p:cNvSpPr txBox="1">
            <a:spLocks noChangeArrowheads="1"/>
          </p:cNvSpPr>
          <p:nvPr/>
        </p:nvSpPr>
        <p:spPr bwMode="auto">
          <a:xfrm>
            <a:off x="4659313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latin typeface="楷体_GB2312" pitchFamily="1" charset="-122"/>
              </a:rPr>
              <a:t>米</a:t>
            </a: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2366963" y="31940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b="1"/>
              <a:t>千米</a:t>
            </a:r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3421063" y="2971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1000</a:t>
            </a:r>
            <a:endParaRPr lang="zh-CN" altLang="en-US" b="1"/>
          </a:p>
        </p:txBody>
      </p:sp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4541838" y="4711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十米</a:t>
            </a: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2916238" y="47291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百米</a:t>
            </a:r>
          </a:p>
        </p:txBody>
      </p:sp>
      <p:sp>
        <p:nvSpPr>
          <p:cNvPr id="6154" name="Line 27"/>
          <p:cNvSpPr>
            <a:spLocks noChangeShapeType="1"/>
          </p:cNvSpPr>
          <p:nvPr/>
        </p:nvSpPr>
        <p:spPr bwMode="auto">
          <a:xfrm>
            <a:off x="3260725" y="3500438"/>
            <a:ext cx="12969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Line 28"/>
          <p:cNvSpPr>
            <a:spLocks noChangeShapeType="1"/>
          </p:cNvSpPr>
          <p:nvPr/>
        </p:nvSpPr>
        <p:spPr bwMode="auto">
          <a:xfrm>
            <a:off x="2051050" y="4941888"/>
            <a:ext cx="863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Line 29"/>
          <p:cNvSpPr>
            <a:spLocks noChangeShapeType="1"/>
          </p:cNvSpPr>
          <p:nvPr/>
        </p:nvSpPr>
        <p:spPr bwMode="auto">
          <a:xfrm>
            <a:off x="3779838" y="4941888"/>
            <a:ext cx="863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Line 30"/>
          <p:cNvSpPr>
            <a:spLocks noChangeShapeType="1"/>
          </p:cNvSpPr>
          <p:nvPr/>
        </p:nvSpPr>
        <p:spPr bwMode="auto">
          <a:xfrm>
            <a:off x="5364163" y="4941888"/>
            <a:ext cx="863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8" name="Rectangle 31"/>
          <p:cNvSpPr>
            <a:spLocks noChangeArrowheads="1"/>
          </p:cNvSpPr>
          <p:nvPr/>
        </p:nvSpPr>
        <p:spPr bwMode="auto">
          <a:xfrm>
            <a:off x="2168525" y="44656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</a:t>
            </a:r>
            <a:endParaRPr lang="zh-CN" altLang="en-US" b="1"/>
          </a:p>
        </p:txBody>
      </p:sp>
      <p:sp>
        <p:nvSpPr>
          <p:cNvPr id="6159" name="Rectangle 32"/>
          <p:cNvSpPr>
            <a:spLocks noChangeArrowheads="1"/>
          </p:cNvSpPr>
          <p:nvPr/>
        </p:nvSpPr>
        <p:spPr bwMode="auto">
          <a:xfrm>
            <a:off x="3895725" y="4437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</a:t>
            </a:r>
            <a:endParaRPr lang="zh-CN" altLang="en-US" b="1"/>
          </a:p>
        </p:txBody>
      </p:sp>
      <p:sp>
        <p:nvSpPr>
          <p:cNvPr id="6160" name="Rectangle 33"/>
          <p:cNvSpPr>
            <a:spLocks noChangeArrowheads="1"/>
          </p:cNvSpPr>
          <p:nvPr/>
        </p:nvSpPr>
        <p:spPr bwMode="auto">
          <a:xfrm>
            <a:off x="5435600" y="4437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</a:t>
            </a:r>
            <a:endParaRPr lang="zh-CN" altLang="en-US" b="1"/>
          </a:p>
        </p:txBody>
      </p:sp>
      <p:sp>
        <p:nvSpPr>
          <p:cNvPr id="6161" name="Rectangle 34"/>
          <p:cNvSpPr>
            <a:spLocks noChangeArrowheads="1"/>
          </p:cNvSpPr>
          <p:nvPr/>
        </p:nvSpPr>
        <p:spPr bwMode="auto">
          <a:xfrm>
            <a:off x="2339975" y="31845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b="1"/>
              <a:t>千米</a:t>
            </a:r>
          </a:p>
        </p:txBody>
      </p:sp>
      <p:sp>
        <p:nvSpPr>
          <p:cNvPr id="6162" name="Text Box 64"/>
          <p:cNvSpPr txBox="1">
            <a:spLocks noChangeArrowheads="1"/>
          </p:cNvSpPr>
          <p:nvPr/>
        </p:nvSpPr>
        <p:spPr bwMode="auto">
          <a:xfrm>
            <a:off x="4632325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latin typeface="楷体_GB2312" pitchFamily="1" charset="-122"/>
              </a:rPr>
              <a:t>米</a:t>
            </a:r>
          </a:p>
        </p:txBody>
      </p:sp>
      <p:grpSp>
        <p:nvGrpSpPr>
          <p:cNvPr id="6163" name="Group 19"/>
          <p:cNvGrpSpPr/>
          <p:nvPr/>
        </p:nvGrpSpPr>
        <p:grpSpPr bwMode="auto">
          <a:xfrm>
            <a:off x="320675" y="6092825"/>
            <a:ext cx="574675" cy="596900"/>
            <a:chOff x="0" y="0"/>
            <a:chExt cx="362" cy="376"/>
          </a:xfrm>
        </p:grpSpPr>
        <p:pic>
          <p:nvPicPr>
            <p:cNvPr id="6164" name="Picture 37" descr="蓝色按钮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9" y="129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 Box 3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zh-CN" sz="1200" b="1"/>
                <a:t>  </a:t>
              </a:r>
              <a:r>
                <a:rPr lang="zh-CN" sz="1200" b="1"/>
                <a:t>返回</a:t>
              </a:r>
            </a:p>
          </p:txBody>
        </p:sp>
      </p:grpSp>
      <p:sp>
        <p:nvSpPr>
          <p:cNvPr id="6166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一、回顾与梳理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9017E-6 L -0.11719 0.221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1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763E-6 L 0.16841 0.2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49" grpId="1" autoUpdateAnimBg="0"/>
      <p:bldP spid="6150" grpId="0" autoUpdateAnimBg="0"/>
      <p:bldP spid="6150" grpId="1" autoUpdateAnimBg="0"/>
      <p:bldP spid="6151" grpId="0" autoUpdateAnimBg="0"/>
      <p:bldP spid="6152" grpId="0" autoUpdateAnimBg="0"/>
      <p:bldP spid="6153" grpId="0" autoUpdateAnimBg="0"/>
      <p:bldP spid="6154" grpId="0" animBg="1"/>
      <p:bldP spid="6155" grpId="0" animBg="1"/>
      <p:bldP spid="6156" grpId="0" animBg="1"/>
      <p:bldP spid="6157" grpId="0" animBg="1"/>
      <p:bldP spid="6158" grpId="0" autoUpdateAnimBg="0"/>
      <p:bldP spid="6159" grpId="0" autoUpdateAnimBg="0"/>
      <p:bldP spid="6160" grpId="0" autoUpdateAnimBg="0"/>
      <p:bldP spid="6161" grpId="0" autoUpdateAnimBg="0"/>
      <p:bldP spid="61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7172" name="Text Box 58"/>
          <p:cNvSpPr txBox="1">
            <a:spLocks noChangeArrowheads="1"/>
          </p:cNvSpPr>
          <p:nvPr/>
        </p:nvSpPr>
        <p:spPr bwMode="auto">
          <a:xfrm>
            <a:off x="346075" y="1341438"/>
            <a:ext cx="8905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/>
              <a:t>        为什么公顷和平方米之间的进率是</a:t>
            </a:r>
            <a:r>
              <a:rPr lang="en-US" b="1" dirty="0"/>
              <a:t>10000</a:t>
            </a:r>
            <a:r>
              <a:rPr lang="zh-CN" altLang="en-US" b="1" dirty="0"/>
              <a:t>，而其他相邻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/>
              <a:t>面积单位之间的进率是</a:t>
            </a:r>
            <a:r>
              <a:rPr lang="en-US" b="1" dirty="0"/>
              <a:t>100</a:t>
            </a:r>
            <a:r>
              <a:rPr lang="zh-CN" altLang="en-US" b="1" dirty="0"/>
              <a:t>。</a:t>
            </a:r>
          </a:p>
        </p:txBody>
      </p:sp>
      <p:sp>
        <p:nvSpPr>
          <p:cNvPr id="7173" name="Text Box 64"/>
          <p:cNvSpPr txBox="1">
            <a:spLocks noChangeArrowheads="1"/>
          </p:cNvSpPr>
          <p:nvPr/>
        </p:nvSpPr>
        <p:spPr bwMode="auto">
          <a:xfrm>
            <a:off x="4552950" y="32131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latin typeface="楷体_GB2312" pitchFamily="1" charset="-122"/>
              </a:rPr>
              <a:t>平方米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366963" y="31940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b="1"/>
              <a:t>公顷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336925" y="2971800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10000</a:t>
            </a:r>
            <a:endParaRPr lang="zh-CN" altLang="en-US" b="1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635375" y="4711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公亩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3260725" y="3500438"/>
            <a:ext cx="12969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2051050" y="4941888"/>
            <a:ext cx="1368425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4551363" y="4941888"/>
            <a:ext cx="1584325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2293938" y="4465638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100</a:t>
            </a:r>
            <a:endParaRPr lang="zh-CN" altLang="en-US" b="1"/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5003800" y="4437063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100</a:t>
            </a:r>
            <a:endParaRPr lang="zh-CN" altLang="en-US" b="1"/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2354263" y="3187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b="1"/>
              <a:t>公顷</a:t>
            </a:r>
          </a:p>
        </p:txBody>
      </p:sp>
      <p:sp>
        <p:nvSpPr>
          <p:cNvPr id="7183" name="Text Box 64"/>
          <p:cNvSpPr txBox="1">
            <a:spLocks noChangeArrowheads="1"/>
          </p:cNvSpPr>
          <p:nvPr/>
        </p:nvSpPr>
        <p:spPr bwMode="auto">
          <a:xfrm>
            <a:off x="4557713" y="32131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latin typeface="楷体_GB2312" pitchFamily="1" charset="-122"/>
              </a:rPr>
              <a:t>平方米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385763" y="5229225"/>
            <a:ext cx="2386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边长</a:t>
            </a:r>
            <a:r>
              <a:rPr lang="en-US" sz="2000" b="1" dirty="0"/>
              <a:t>100</a:t>
            </a:r>
            <a:r>
              <a:rPr lang="zh-CN" altLang="en-US" sz="2000" b="1" dirty="0"/>
              <a:t>米的正方形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的面积是</a:t>
            </a:r>
            <a:r>
              <a:rPr lang="en-US" sz="2000" b="1" dirty="0"/>
              <a:t>1</a:t>
            </a:r>
            <a:r>
              <a:rPr lang="zh-CN" altLang="en-US" sz="2000" b="1" dirty="0"/>
              <a:t>公顷</a:t>
            </a: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2974975" y="5229225"/>
            <a:ext cx="2244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边长</a:t>
            </a:r>
            <a:r>
              <a:rPr lang="en-US" sz="2000" b="1" dirty="0"/>
              <a:t>10</a:t>
            </a:r>
            <a:r>
              <a:rPr lang="zh-CN" altLang="en-US" sz="2000" b="1" dirty="0"/>
              <a:t>米的正方形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的面积是</a:t>
            </a:r>
            <a:r>
              <a:rPr lang="en-US" sz="2000" b="1" dirty="0"/>
              <a:t>1</a:t>
            </a:r>
            <a:r>
              <a:rPr lang="zh-CN" altLang="en-US" sz="2000" b="1" dirty="0"/>
              <a:t>公亩</a:t>
            </a: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5911850" y="5214938"/>
            <a:ext cx="2103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边长</a:t>
            </a:r>
            <a:r>
              <a:rPr lang="en-US" sz="2000" b="1" dirty="0"/>
              <a:t>1</a:t>
            </a:r>
            <a:r>
              <a:rPr lang="zh-CN" altLang="en-US" sz="2000" b="1" dirty="0"/>
              <a:t>米的正方形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的面积是</a:t>
            </a:r>
            <a:r>
              <a:rPr lang="en-US" sz="2000" b="1" dirty="0"/>
              <a:t>1</a:t>
            </a:r>
            <a:r>
              <a:rPr lang="zh-CN" altLang="en-US" sz="2000" b="1" dirty="0"/>
              <a:t>平方米</a:t>
            </a:r>
          </a:p>
        </p:txBody>
      </p:sp>
      <p:grpSp>
        <p:nvGrpSpPr>
          <p:cNvPr id="7187" name="Group 19"/>
          <p:cNvGrpSpPr/>
          <p:nvPr/>
        </p:nvGrpSpPr>
        <p:grpSpPr bwMode="auto">
          <a:xfrm>
            <a:off x="320675" y="6092825"/>
            <a:ext cx="574675" cy="596900"/>
            <a:chOff x="0" y="0"/>
            <a:chExt cx="362" cy="376"/>
          </a:xfrm>
        </p:grpSpPr>
        <p:pic>
          <p:nvPicPr>
            <p:cNvPr id="7188" name="Picture 37" descr="蓝色按钮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9" y="129"/>
              <a:ext cx="27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 Box 3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zh-CN" sz="1200" b="1"/>
                <a:t>  </a:t>
              </a:r>
              <a:r>
                <a:rPr lang="zh-CN" sz="1200" b="1"/>
                <a:t>返回</a:t>
              </a:r>
            </a:p>
          </p:txBody>
        </p:sp>
      </p:grpSp>
      <p:sp>
        <p:nvSpPr>
          <p:cNvPr id="7190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一、回顾与梳理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9017E-6 L -0.11719 0.221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1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763E-6 L 0.16841 0.2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3" grpId="1" autoUpdateAnimBg="0"/>
      <p:bldP spid="7174" grpId="0" autoUpdateAnimBg="0"/>
      <p:bldP spid="7174" grpId="1" autoUpdateAnimBg="0"/>
      <p:bldP spid="7175" grpId="0" autoUpdateAnimBg="0"/>
      <p:bldP spid="7176" grpId="0" autoUpdateAnimBg="0"/>
      <p:bldP spid="7177" grpId="0" animBg="1"/>
      <p:bldP spid="7178" grpId="0" animBg="1"/>
      <p:bldP spid="7179" grpId="0" animBg="1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8196" name="Text Box 58"/>
          <p:cNvSpPr txBox="1">
            <a:spLocks noChangeArrowheads="1"/>
          </p:cNvSpPr>
          <p:nvPr/>
        </p:nvSpPr>
        <p:spPr bwMode="auto">
          <a:xfrm>
            <a:off x="395288" y="1316038"/>
            <a:ext cx="890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b="1" dirty="0"/>
              <a:t>长度单位、面积单位、体积（容积）单位之间有着怎样的联系？</a:t>
            </a:r>
          </a:p>
        </p:txBody>
      </p:sp>
      <p:sp>
        <p:nvSpPr>
          <p:cNvPr id="8197" name="Line 59"/>
          <p:cNvSpPr>
            <a:spLocks noChangeShapeType="1"/>
          </p:cNvSpPr>
          <p:nvPr/>
        </p:nvSpPr>
        <p:spPr bwMode="auto">
          <a:xfrm>
            <a:off x="1697038" y="2781300"/>
            <a:ext cx="360362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2"/>
          <p:cNvSpPr txBox="1">
            <a:spLocks noChangeArrowheads="1"/>
          </p:cNvSpPr>
          <p:nvPr/>
        </p:nvSpPr>
        <p:spPr bwMode="auto">
          <a:xfrm>
            <a:off x="342900" y="2492375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 dirty="0"/>
              <a:t>长度单位</a:t>
            </a:r>
          </a:p>
        </p:txBody>
      </p:sp>
      <p:sp>
        <p:nvSpPr>
          <p:cNvPr id="8199" name="Text Box 63"/>
          <p:cNvSpPr txBox="1">
            <a:spLocks noChangeArrowheads="1"/>
          </p:cNvSpPr>
          <p:nvPr/>
        </p:nvSpPr>
        <p:spPr bwMode="auto">
          <a:xfrm>
            <a:off x="2368550" y="2527300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厘米</a:t>
            </a:r>
          </a:p>
        </p:txBody>
      </p:sp>
      <p:sp>
        <p:nvSpPr>
          <p:cNvPr id="8200" name="Text Box 64"/>
          <p:cNvSpPr txBox="1">
            <a:spLocks noChangeArrowheads="1"/>
          </p:cNvSpPr>
          <p:nvPr/>
        </p:nvSpPr>
        <p:spPr bwMode="auto">
          <a:xfrm>
            <a:off x="323850" y="3716338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面积单位</a:t>
            </a:r>
          </a:p>
        </p:txBody>
      </p:sp>
      <p:sp>
        <p:nvSpPr>
          <p:cNvPr id="8201" name="Rectangle 65"/>
          <p:cNvSpPr>
            <a:spLocks noChangeArrowheads="1"/>
          </p:cNvSpPr>
          <p:nvPr/>
        </p:nvSpPr>
        <p:spPr bwMode="auto">
          <a:xfrm>
            <a:off x="1619250" y="3716338"/>
            <a:ext cx="360363" cy="360362"/>
          </a:xfrm>
          <a:prstGeom prst="rect">
            <a:avLst/>
          </a:prstGeom>
          <a:solidFill>
            <a:srgbClr val="969696"/>
          </a:solidFill>
          <a:ln w="9525" cmpd="sng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8202" name="Text Box 67"/>
          <p:cNvSpPr txBox="1">
            <a:spLocks noChangeArrowheads="1"/>
          </p:cNvSpPr>
          <p:nvPr/>
        </p:nvSpPr>
        <p:spPr bwMode="auto">
          <a:xfrm>
            <a:off x="2359025" y="3679825"/>
            <a:ext cx="134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平方厘米</a:t>
            </a:r>
          </a:p>
        </p:txBody>
      </p:sp>
      <p:sp>
        <p:nvSpPr>
          <p:cNvPr id="8203" name="Text Box 68"/>
          <p:cNvSpPr txBox="1">
            <a:spLocks noChangeArrowheads="1"/>
          </p:cNvSpPr>
          <p:nvPr/>
        </p:nvSpPr>
        <p:spPr bwMode="auto">
          <a:xfrm>
            <a:off x="398463" y="4941888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2000" b="1"/>
              <a:t>体积单位</a:t>
            </a:r>
          </a:p>
        </p:txBody>
      </p:sp>
      <p:sp>
        <p:nvSpPr>
          <p:cNvPr id="8204" name="AutoShape 69"/>
          <p:cNvSpPr>
            <a:spLocks noChangeAspect="1" noChangeArrowheads="1"/>
          </p:cNvSpPr>
          <p:nvPr/>
        </p:nvSpPr>
        <p:spPr bwMode="auto">
          <a:xfrm>
            <a:off x="1692275" y="4881563"/>
            <a:ext cx="471488" cy="504825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sp>
        <p:nvSpPr>
          <p:cNvPr id="8205" name="Text Box 71"/>
          <p:cNvSpPr txBox="1">
            <a:spLocks noChangeArrowheads="1"/>
          </p:cNvSpPr>
          <p:nvPr/>
        </p:nvSpPr>
        <p:spPr bwMode="auto">
          <a:xfrm>
            <a:off x="2339975" y="4941888"/>
            <a:ext cx="134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立方厘米</a:t>
            </a:r>
          </a:p>
        </p:txBody>
      </p:sp>
      <p:sp>
        <p:nvSpPr>
          <p:cNvPr id="8206" name="Text Box 73"/>
          <p:cNvSpPr txBox="1">
            <a:spLocks noChangeArrowheads="1"/>
          </p:cNvSpPr>
          <p:nvPr/>
        </p:nvSpPr>
        <p:spPr bwMode="auto">
          <a:xfrm>
            <a:off x="5148263" y="2527300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分米</a:t>
            </a:r>
            <a:r>
              <a:rPr lang="en-US" sz="2000" b="1"/>
              <a:t>=10</a:t>
            </a:r>
            <a:r>
              <a:rPr lang="zh-CN" altLang="en-US" sz="2000" b="1"/>
              <a:t>厘米</a:t>
            </a:r>
          </a:p>
        </p:txBody>
      </p:sp>
      <p:sp>
        <p:nvSpPr>
          <p:cNvPr id="8207" name="Text Box 74"/>
          <p:cNvSpPr txBox="1">
            <a:spLocks noChangeArrowheads="1"/>
          </p:cNvSpPr>
          <p:nvPr/>
        </p:nvSpPr>
        <p:spPr bwMode="auto">
          <a:xfrm>
            <a:off x="4217988" y="3644900"/>
            <a:ext cx="389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平方分米</a:t>
            </a:r>
            <a:r>
              <a:rPr lang="en-US" sz="2000" b="1"/>
              <a:t>=10×10=100</a:t>
            </a:r>
            <a:r>
              <a:rPr lang="zh-CN" altLang="en-US" sz="2000" b="1"/>
              <a:t>平方厘米</a:t>
            </a:r>
          </a:p>
        </p:txBody>
      </p:sp>
      <p:sp>
        <p:nvSpPr>
          <p:cNvPr id="8208" name="Text Box 75"/>
          <p:cNvSpPr txBox="1">
            <a:spLocks noChangeArrowheads="1"/>
          </p:cNvSpPr>
          <p:nvPr/>
        </p:nvSpPr>
        <p:spPr bwMode="auto">
          <a:xfrm>
            <a:off x="3932238" y="4941888"/>
            <a:ext cx="4573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000" b="1"/>
              <a:t>1</a:t>
            </a:r>
            <a:r>
              <a:rPr lang="zh-CN" altLang="en-US" sz="2000" b="1"/>
              <a:t>立方分米</a:t>
            </a:r>
            <a:r>
              <a:rPr lang="en-US" sz="2000" b="1"/>
              <a:t>=10×10×10=1000</a:t>
            </a:r>
            <a:r>
              <a:rPr lang="zh-CN" altLang="en-US" sz="2000" b="1"/>
              <a:t>立方厘米</a:t>
            </a:r>
          </a:p>
        </p:txBody>
      </p:sp>
      <p:sp>
        <p:nvSpPr>
          <p:cNvPr id="8209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一、回顾与梳理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nimBg="1"/>
      <p:bldP spid="8198" grpId="0" autoUpdateAnimBg="0"/>
      <p:bldP spid="8199" grpId="0" autoUpdateAnimBg="0"/>
      <p:bldP spid="8200" grpId="0" autoUpdateAnimBg="0"/>
      <p:bldP spid="8201" grpId="0" animBg="1" autoUpdateAnimBg="0"/>
      <p:bldP spid="8202" grpId="0" autoUpdateAnimBg="0"/>
      <p:bldP spid="8203" grpId="0" autoUpdateAnimBg="0"/>
      <p:bldP spid="8204" grpId="0" animBg="1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9220" name="Text Box 35"/>
          <p:cNvSpPr txBox="1">
            <a:spLocks noChangeArrowheads="1"/>
          </p:cNvSpPr>
          <p:nvPr/>
        </p:nvSpPr>
        <p:spPr bwMode="auto">
          <a:xfrm>
            <a:off x="947738" y="2468563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/>
              <a:t>4</a:t>
            </a:r>
            <a:r>
              <a:rPr lang="zh-CN" altLang="en-US" b="1" dirty="0"/>
              <a:t>米</a:t>
            </a:r>
            <a:r>
              <a:rPr lang="en-US" b="1" dirty="0"/>
              <a:t>=</a:t>
            </a:r>
            <a:r>
              <a:rPr lang="zh-CN" altLang="en-US" b="1" dirty="0"/>
              <a:t>（    ）分米</a:t>
            </a:r>
          </a:p>
        </p:txBody>
      </p:sp>
      <p:sp>
        <p:nvSpPr>
          <p:cNvPr id="9221" name="Text Box 36"/>
          <p:cNvSpPr txBox="1">
            <a:spLocks noChangeArrowheads="1"/>
          </p:cNvSpPr>
          <p:nvPr/>
        </p:nvSpPr>
        <p:spPr bwMode="auto">
          <a:xfrm>
            <a:off x="4356100" y="2493963"/>
            <a:ext cx="290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/>
              <a:t>6500</a:t>
            </a:r>
            <a:r>
              <a:rPr lang="zh-CN" altLang="en-US" b="1" dirty="0"/>
              <a:t>毫升</a:t>
            </a:r>
            <a:r>
              <a:rPr lang="en-US" b="1" dirty="0"/>
              <a:t>=</a:t>
            </a:r>
            <a:r>
              <a:rPr lang="zh-CN" altLang="en-US" b="1" dirty="0"/>
              <a:t>（    ）升</a:t>
            </a:r>
          </a:p>
        </p:txBody>
      </p:sp>
      <p:sp>
        <p:nvSpPr>
          <p:cNvPr id="9222" name="Text Box 37"/>
          <p:cNvSpPr txBox="1">
            <a:spLocks noChangeArrowheads="1"/>
          </p:cNvSpPr>
          <p:nvPr/>
        </p:nvSpPr>
        <p:spPr bwMode="auto">
          <a:xfrm>
            <a:off x="1114425" y="3070225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>
                <a:solidFill>
                  <a:srgbClr val="DE0000"/>
                </a:solidFill>
              </a:rPr>
              <a:t>1</a:t>
            </a:r>
            <a:r>
              <a:rPr lang="zh-CN" altLang="en-US" b="1" dirty="0">
                <a:solidFill>
                  <a:srgbClr val="DE0000"/>
                </a:solidFill>
              </a:rPr>
              <a:t>米</a:t>
            </a:r>
            <a:r>
              <a:rPr lang="en-US" b="1" dirty="0">
                <a:solidFill>
                  <a:srgbClr val="DE0000"/>
                </a:solidFill>
              </a:rPr>
              <a:t>=10</a:t>
            </a:r>
            <a:r>
              <a:rPr lang="zh-CN" altLang="en-US" b="1" dirty="0">
                <a:solidFill>
                  <a:srgbClr val="DE0000"/>
                </a:solidFill>
              </a:rPr>
              <a:t>分米</a:t>
            </a:r>
            <a:endParaRPr lang="en-US" b="1" dirty="0">
              <a:solidFill>
                <a:srgbClr val="DE0000"/>
              </a:solidFill>
            </a:endParaRPr>
          </a:p>
        </p:txBody>
      </p:sp>
      <p:sp>
        <p:nvSpPr>
          <p:cNvPr id="9223" name="Text Box 38"/>
          <p:cNvSpPr txBox="1">
            <a:spLocks noChangeArrowheads="1"/>
          </p:cNvSpPr>
          <p:nvPr/>
        </p:nvSpPr>
        <p:spPr bwMode="auto">
          <a:xfrm>
            <a:off x="947738" y="3644900"/>
            <a:ext cx="212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>
                <a:solidFill>
                  <a:srgbClr val="DE0000"/>
                </a:solidFill>
              </a:rPr>
              <a:t>4×10=40</a:t>
            </a:r>
            <a:r>
              <a:rPr lang="zh-CN" altLang="en-US" b="1" dirty="0">
                <a:solidFill>
                  <a:srgbClr val="DE0000"/>
                </a:solidFill>
              </a:rPr>
              <a:t>分米</a:t>
            </a:r>
            <a:endParaRPr lang="en-US" b="1" dirty="0">
              <a:solidFill>
                <a:srgbClr val="DE0000"/>
              </a:solidFill>
            </a:endParaRPr>
          </a:p>
        </p:txBody>
      </p:sp>
      <p:sp>
        <p:nvSpPr>
          <p:cNvPr id="9224" name="Text Box 39"/>
          <p:cNvSpPr txBox="1">
            <a:spLocks noChangeArrowheads="1"/>
          </p:cNvSpPr>
          <p:nvPr/>
        </p:nvSpPr>
        <p:spPr bwMode="auto">
          <a:xfrm>
            <a:off x="1893888" y="2479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>
                <a:solidFill>
                  <a:srgbClr val="DE0000"/>
                </a:solidFill>
              </a:rPr>
              <a:t>40</a:t>
            </a:r>
          </a:p>
        </p:txBody>
      </p:sp>
      <p:sp>
        <p:nvSpPr>
          <p:cNvPr id="9225" name="Text Box 40"/>
          <p:cNvSpPr txBox="1">
            <a:spLocks noChangeArrowheads="1"/>
          </p:cNvSpPr>
          <p:nvPr/>
        </p:nvSpPr>
        <p:spPr bwMode="auto">
          <a:xfrm>
            <a:off x="4546600" y="3070225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>
                <a:solidFill>
                  <a:srgbClr val="DE0000"/>
                </a:solidFill>
              </a:rPr>
              <a:t>1000</a:t>
            </a:r>
            <a:r>
              <a:rPr lang="zh-CN" altLang="en-US" b="1" dirty="0">
                <a:solidFill>
                  <a:srgbClr val="DE0000"/>
                </a:solidFill>
              </a:rPr>
              <a:t>毫升</a:t>
            </a:r>
            <a:r>
              <a:rPr lang="en-US" b="1" dirty="0">
                <a:solidFill>
                  <a:srgbClr val="DE0000"/>
                </a:solidFill>
              </a:rPr>
              <a:t>=1</a:t>
            </a:r>
            <a:r>
              <a:rPr lang="zh-CN" altLang="en-US" b="1" dirty="0">
                <a:solidFill>
                  <a:srgbClr val="DE0000"/>
                </a:solidFill>
              </a:rPr>
              <a:t>升</a:t>
            </a:r>
          </a:p>
        </p:txBody>
      </p:sp>
      <p:sp>
        <p:nvSpPr>
          <p:cNvPr id="9226" name="Text Box 41"/>
          <p:cNvSpPr txBox="1">
            <a:spLocks noChangeArrowheads="1"/>
          </p:cNvSpPr>
          <p:nvPr/>
        </p:nvSpPr>
        <p:spPr bwMode="auto">
          <a:xfrm>
            <a:off x="4338638" y="3644900"/>
            <a:ext cx="275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>
                <a:solidFill>
                  <a:srgbClr val="DE0000"/>
                </a:solidFill>
              </a:rPr>
              <a:t>6500÷1000=6.5</a:t>
            </a:r>
            <a:r>
              <a:rPr lang="zh-CN" altLang="en-US" b="1" dirty="0">
                <a:solidFill>
                  <a:srgbClr val="DE0000"/>
                </a:solidFill>
              </a:rPr>
              <a:t>升</a:t>
            </a:r>
          </a:p>
        </p:txBody>
      </p:sp>
      <p:sp>
        <p:nvSpPr>
          <p:cNvPr id="9227" name="Text Box 43"/>
          <p:cNvSpPr txBox="1">
            <a:spLocks noChangeArrowheads="1"/>
          </p:cNvSpPr>
          <p:nvPr/>
        </p:nvSpPr>
        <p:spPr bwMode="auto">
          <a:xfrm>
            <a:off x="6086475" y="2493963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>
                <a:solidFill>
                  <a:srgbClr val="DE0000"/>
                </a:solidFill>
              </a:rPr>
              <a:t>6.5</a:t>
            </a:r>
          </a:p>
        </p:txBody>
      </p:sp>
      <p:sp>
        <p:nvSpPr>
          <p:cNvPr id="9228" name="Rectangle 34"/>
          <p:cNvSpPr>
            <a:spLocks noChangeArrowheads="1"/>
          </p:cNvSpPr>
          <p:nvPr/>
        </p:nvSpPr>
        <p:spPr bwMode="auto">
          <a:xfrm>
            <a:off x="539750" y="539750"/>
            <a:ext cx="50403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二、讨论与交流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9" name="Text Box 55"/>
          <p:cNvSpPr txBox="1">
            <a:spLocks noChangeArrowheads="1"/>
          </p:cNvSpPr>
          <p:nvPr/>
        </p:nvSpPr>
        <p:spPr bwMode="auto">
          <a:xfrm>
            <a:off x="539750" y="1325563"/>
            <a:ext cx="554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altLang="zh-CN" sz="2800" dirty="0">
                <a:solidFill>
                  <a:srgbClr val="FFFF00"/>
                </a:solidFill>
              </a:rPr>
              <a:t>●</a:t>
            </a:r>
            <a:r>
              <a:rPr lang="zh-CN" sz="2800" b="1" dirty="0"/>
              <a:t>如何进行计量单位之间的换算。</a:t>
            </a:r>
          </a:p>
        </p:txBody>
      </p:sp>
      <p:sp>
        <p:nvSpPr>
          <p:cNvPr id="9230" name="Text Box 48"/>
          <p:cNvSpPr txBox="1">
            <a:spLocks noChangeArrowheads="1"/>
          </p:cNvSpPr>
          <p:nvPr/>
        </p:nvSpPr>
        <p:spPr bwMode="auto">
          <a:xfrm>
            <a:off x="1089025" y="4700588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高级单位</a:t>
            </a:r>
          </a:p>
        </p:txBody>
      </p:sp>
      <p:sp>
        <p:nvSpPr>
          <p:cNvPr id="9231" name="Text Box 49"/>
          <p:cNvSpPr txBox="1">
            <a:spLocks noChangeArrowheads="1"/>
          </p:cNvSpPr>
          <p:nvPr/>
        </p:nvSpPr>
        <p:spPr bwMode="auto">
          <a:xfrm>
            <a:off x="6040438" y="4700588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/>
              <a:t>低级单位</a:t>
            </a:r>
          </a:p>
        </p:txBody>
      </p:sp>
      <p:sp>
        <p:nvSpPr>
          <p:cNvPr id="9232" name="Line 50"/>
          <p:cNvSpPr>
            <a:spLocks noChangeShapeType="1"/>
          </p:cNvSpPr>
          <p:nvPr/>
        </p:nvSpPr>
        <p:spPr bwMode="auto">
          <a:xfrm>
            <a:off x="2411413" y="4916488"/>
            <a:ext cx="3673475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3" name="Text Box 51"/>
          <p:cNvSpPr txBox="1">
            <a:spLocks noChangeArrowheads="1"/>
          </p:cNvSpPr>
          <p:nvPr/>
        </p:nvSpPr>
        <p:spPr bwMode="auto">
          <a:xfrm>
            <a:off x="3748088" y="419576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乘进率</a:t>
            </a:r>
          </a:p>
        </p:txBody>
      </p:sp>
      <p:sp>
        <p:nvSpPr>
          <p:cNvPr id="9234" name="Line 52"/>
          <p:cNvSpPr>
            <a:spLocks noChangeShapeType="1"/>
          </p:cNvSpPr>
          <p:nvPr/>
        </p:nvSpPr>
        <p:spPr bwMode="auto">
          <a:xfrm>
            <a:off x="2411413" y="5060950"/>
            <a:ext cx="3673475" cy="0"/>
          </a:xfrm>
          <a:prstGeom prst="line">
            <a:avLst/>
          </a:prstGeom>
          <a:noFill/>
          <a:ln w="22225" cmpd="sng">
            <a:solidFill>
              <a:schemeClr val="tx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Text Box 53"/>
          <p:cNvSpPr txBox="1">
            <a:spLocks noChangeArrowheads="1"/>
          </p:cNvSpPr>
          <p:nvPr/>
        </p:nvSpPr>
        <p:spPr bwMode="auto">
          <a:xfrm>
            <a:off x="3730625" y="52768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b="1">
                <a:solidFill>
                  <a:srgbClr val="DE0000"/>
                </a:solidFill>
              </a:rPr>
              <a:t>除以进率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9" grpId="0" autoUpdateAnimBg="0"/>
      <p:bldP spid="9230" grpId="0" autoUpdateAnimBg="0"/>
      <p:bldP spid="9231" grpId="0" autoUpdateAnimBg="0"/>
      <p:bldP spid="9232" grpId="0" animBg="1"/>
      <p:bldP spid="9233" grpId="0" autoUpdateAnimBg="0"/>
      <p:bldP spid="9234" grpId="0" animBg="1"/>
      <p:bldP spid="92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10244" name="Text Box 45"/>
          <p:cNvSpPr txBox="1">
            <a:spLocks noChangeArrowheads="1"/>
          </p:cNvSpPr>
          <p:nvPr/>
        </p:nvSpPr>
        <p:spPr bwMode="auto">
          <a:xfrm>
            <a:off x="1441450" y="21336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 dirty="0">
                <a:latin typeface="楷体_GB2312" pitchFamily="1" charset="-122"/>
              </a:rPr>
              <a:t>5</a:t>
            </a:r>
            <a:r>
              <a:rPr lang="zh-CN" altLang="en-US" b="1" dirty="0">
                <a:latin typeface="楷体_GB2312" pitchFamily="1" charset="-122"/>
              </a:rPr>
              <a:t>千克</a:t>
            </a:r>
            <a:r>
              <a:rPr lang="en-US" b="1" dirty="0">
                <a:latin typeface="楷体_GB2312" pitchFamily="1" charset="-122"/>
              </a:rPr>
              <a:t>80</a:t>
            </a:r>
            <a:r>
              <a:rPr lang="zh-CN" altLang="en-US" b="1" dirty="0">
                <a:latin typeface="楷体_GB2312" pitchFamily="1" charset="-122"/>
              </a:rPr>
              <a:t>克 </a:t>
            </a:r>
            <a:r>
              <a:rPr lang="en-US" b="1" dirty="0">
                <a:latin typeface="楷体_GB2312" pitchFamily="1" charset="-122"/>
              </a:rPr>
              <a:t>=</a:t>
            </a:r>
            <a:r>
              <a:rPr lang="zh-CN" altLang="en-US" b="1" dirty="0">
                <a:latin typeface="楷体_GB2312" pitchFamily="1" charset="-122"/>
              </a:rPr>
              <a:t>（       ）千克</a:t>
            </a:r>
          </a:p>
        </p:txBody>
      </p:sp>
      <p:sp>
        <p:nvSpPr>
          <p:cNvPr id="10245" name="Text Box 46"/>
          <p:cNvSpPr txBox="1">
            <a:spLocks noChangeArrowheads="1"/>
          </p:cNvSpPr>
          <p:nvPr/>
        </p:nvSpPr>
        <p:spPr bwMode="auto">
          <a:xfrm>
            <a:off x="1489075" y="4005263"/>
            <a:ext cx="445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 dirty="0">
                <a:latin typeface="楷体_GB2312" pitchFamily="1" charset="-122"/>
              </a:rPr>
              <a:t>3.2</a:t>
            </a:r>
            <a:r>
              <a:rPr lang="zh-CN" altLang="en-US" b="1" dirty="0">
                <a:latin typeface="楷体_GB2312" pitchFamily="1" charset="-122"/>
              </a:rPr>
              <a:t>米</a:t>
            </a:r>
            <a:r>
              <a:rPr lang="en-US" b="1" dirty="0">
                <a:latin typeface="楷体_GB2312" pitchFamily="1" charset="-122"/>
              </a:rPr>
              <a:t>=</a:t>
            </a:r>
            <a:r>
              <a:rPr lang="zh-CN" altLang="en-US" b="1" dirty="0">
                <a:latin typeface="楷体_GB2312" pitchFamily="1" charset="-122"/>
              </a:rPr>
              <a:t>（    ）米（    ）厘米</a:t>
            </a:r>
          </a:p>
        </p:txBody>
      </p:sp>
      <p:sp>
        <p:nvSpPr>
          <p:cNvPr id="10246" name="Text Box 47"/>
          <p:cNvSpPr txBox="1">
            <a:spLocks noChangeArrowheads="1"/>
          </p:cNvSpPr>
          <p:nvPr/>
        </p:nvSpPr>
        <p:spPr bwMode="auto">
          <a:xfrm>
            <a:off x="1431925" y="27241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 dirty="0">
                <a:solidFill>
                  <a:srgbClr val="DE0000"/>
                </a:solidFill>
                <a:latin typeface="楷体_GB2312" pitchFamily="1" charset="-122"/>
              </a:rPr>
              <a:t>80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克 </a:t>
            </a:r>
            <a:r>
              <a:rPr lang="en-US" b="1" dirty="0">
                <a:solidFill>
                  <a:srgbClr val="DE0000"/>
                </a:solidFill>
                <a:latin typeface="楷体_GB2312" pitchFamily="1" charset="-122"/>
              </a:rPr>
              <a:t>= 0.08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千克</a:t>
            </a:r>
          </a:p>
        </p:txBody>
      </p:sp>
      <p:sp>
        <p:nvSpPr>
          <p:cNvPr id="10247" name="Text Box 48"/>
          <p:cNvSpPr txBox="1">
            <a:spLocks noChangeArrowheads="1"/>
          </p:cNvSpPr>
          <p:nvPr/>
        </p:nvSpPr>
        <p:spPr bwMode="auto">
          <a:xfrm>
            <a:off x="1476375" y="32131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 dirty="0">
                <a:solidFill>
                  <a:srgbClr val="DE0000"/>
                </a:solidFill>
                <a:latin typeface="楷体_GB2312" pitchFamily="1" charset="-122"/>
              </a:rPr>
              <a:t>5 + 0.08 = 5.08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千克</a:t>
            </a:r>
          </a:p>
        </p:txBody>
      </p:sp>
      <p:sp>
        <p:nvSpPr>
          <p:cNvPr id="10248" name="Text Box 49"/>
          <p:cNvSpPr txBox="1">
            <a:spLocks noChangeArrowheads="1"/>
          </p:cNvSpPr>
          <p:nvPr/>
        </p:nvSpPr>
        <p:spPr bwMode="auto">
          <a:xfrm>
            <a:off x="3625850" y="2133600"/>
            <a:ext cx="332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5. 08</a:t>
            </a:r>
          </a:p>
        </p:txBody>
      </p:sp>
      <p:sp>
        <p:nvSpPr>
          <p:cNvPr id="10249" name="Text Box 50"/>
          <p:cNvSpPr txBox="1">
            <a:spLocks noChangeArrowheads="1"/>
          </p:cNvSpPr>
          <p:nvPr/>
        </p:nvSpPr>
        <p:spPr bwMode="auto">
          <a:xfrm>
            <a:off x="1524000" y="4725988"/>
            <a:ext cx="394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 dirty="0">
                <a:solidFill>
                  <a:srgbClr val="DE0000"/>
                </a:solidFill>
                <a:latin typeface="楷体_GB2312" pitchFamily="1" charset="-122"/>
              </a:rPr>
              <a:t>0.2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米 </a:t>
            </a:r>
            <a:r>
              <a:rPr lang="en-US" b="1" dirty="0">
                <a:solidFill>
                  <a:srgbClr val="DE0000"/>
                </a:solidFill>
                <a:latin typeface="楷体_GB2312" pitchFamily="1" charset="-122"/>
              </a:rPr>
              <a:t>= 20</a:t>
            </a:r>
            <a:r>
              <a:rPr lang="zh-CN" altLang="en-US" b="1" dirty="0">
                <a:solidFill>
                  <a:srgbClr val="DE0000"/>
                </a:solidFill>
                <a:latin typeface="楷体_GB2312" pitchFamily="1" charset="-122"/>
              </a:rPr>
              <a:t>厘米</a:t>
            </a:r>
          </a:p>
        </p:txBody>
      </p:sp>
      <p:sp>
        <p:nvSpPr>
          <p:cNvPr id="10250" name="Text Box 51"/>
          <p:cNvSpPr txBox="1">
            <a:spLocks noChangeArrowheads="1"/>
          </p:cNvSpPr>
          <p:nvPr/>
        </p:nvSpPr>
        <p:spPr bwMode="auto">
          <a:xfrm>
            <a:off x="2627313" y="4005263"/>
            <a:ext cx="976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3</a:t>
            </a:r>
          </a:p>
        </p:txBody>
      </p:sp>
      <p:sp>
        <p:nvSpPr>
          <p:cNvPr id="10251" name="Text Box 53"/>
          <p:cNvSpPr txBox="1">
            <a:spLocks noChangeArrowheads="1"/>
          </p:cNvSpPr>
          <p:nvPr/>
        </p:nvSpPr>
        <p:spPr bwMode="auto">
          <a:xfrm>
            <a:off x="4067175" y="3990975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b="1">
                <a:solidFill>
                  <a:srgbClr val="DE0000"/>
                </a:solidFill>
                <a:latin typeface="楷体_GB2312" pitchFamily="1" charset="-122"/>
              </a:rPr>
              <a:t>20</a:t>
            </a:r>
          </a:p>
        </p:txBody>
      </p:sp>
      <p:sp>
        <p:nvSpPr>
          <p:cNvPr id="10252" name="Text Box 23"/>
          <p:cNvSpPr txBox="1">
            <a:spLocks noChangeArrowheads="1"/>
          </p:cNvSpPr>
          <p:nvPr/>
        </p:nvSpPr>
        <p:spPr bwMode="auto">
          <a:xfrm>
            <a:off x="179388" y="692150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/>
              <a:t>试一试</a:t>
            </a:r>
            <a:endParaRPr lang="en-US" sz="3200" b="1" dirty="0"/>
          </a:p>
        </p:txBody>
      </p:sp>
      <p:sp>
        <p:nvSpPr>
          <p:cNvPr id="10253" name="Text Box 23"/>
          <p:cNvSpPr txBox="1">
            <a:spLocks noChangeArrowheads="1"/>
          </p:cNvSpPr>
          <p:nvPr/>
        </p:nvSpPr>
        <p:spPr bwMode="auto">
          <a:xfrm>
            <a:off x="539750" y="14128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b="1" dirty="0"/>
              <a:t>填一填。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6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79525"/>
            <a:ext cx="8229600" cy="452596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DE0000"/>
                </a:solidFill>
                <a:ea typeface="楷体_GB2312" pitchFamily="1" charset="-122"/>
              </a:rPr>
              <a:t>●</a:t>
            </a:r>
            <a:r>
              <a:rPr lang="zh-CN" altLang="en-US" sz="2400" b="1">
                <a:ea typeface="楷体_GB2312" pitchFamily="1" charset="-122"/>
              </a:rPr>
              <a:t>你还知道哪些计量单位？与同伴交流一下。</a:t>
            </a:r>
            <a:endParaRPr lang="en-US" sz="2400" b="1">
              <a:ea typeface="楷体_GB2312" pitchFamily="1" charset="-122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55663" y="4819650"/>
            <a:ext cx="784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楷体_GB2312" pitchFamily="1" charset="-122"/>
              </a:rPr>
              <a:t>石油的计量单位：桶、吨、加仑和升 </a:t>
            </a:r>
            <a:r>
              <a:rPr lang="en-US" b="1"/>
              <a:t>……</a:t>
            </a:r>
            <a:endParaRPr lang="en-US">
              <a:latin typeface="楷体_GB2312" pitchFamily="1" charset="-122"/>
            </a:endParaRPr>
          </a:p>
        </p:txBody>
      </p:sp>
      <p:sp>
        <p:nvSpPr>
          <p:cNvPr id="11268" name="Rectangle 3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1" charset="-122"/>
              </a:rPr>
              <a:t>二、讨论与交流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841375" y="3082925"/>
            <a:ext cx="5327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楷体_GB2312" pitchFamily="1" charset="-122"/>
              </a:rPr>
              <a:t>长度的计量单位：</a:t>
            </a:r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光年</a:t>
            </a:r>
            <a:r>
              <a:rPr lang="en-US" b="1">
                <a:latin typeface="楷体_GB2312" pitchFamily="1" charset="-122"/>
              </a:rPr>
              <a:t>=9.46×10</a:t>
            </a:r>
            <a:r>
              <a:rPr lang="en-US" b="1" baseline="30000">
                <a:latin typeface="楷体_GB2312" pitchFamily="1" charset="-122"/>
              </a:rPr>
              <a:t>15</a:t>
            </a:r>
            <a:r>
              <a:rPr lang="zh-CN" altLang="en-US" b="1">
                <a:latin typeface="楷体_GB2312" pitchFamily="1" charset="-122"/>
              </a:rPr>
              <a:t>米</a:t>
            </a:r>
            <a:br>
              <a:rPr lang="zh-CN" altLang="en-US" b="1">
                <a:latin typeface="楷体_GB2312" pitchFamily="1" charset="-122"/>
              </a:rPr>
            </a:br>
            <a:r>
              <a:rPr lang="zh-CN" altLang="en-US" b="1">
                <a:latin typeface="楷体_GB2312" pitchFamily="1" charset="-122"/>
              </a:rPr>
              <a:t>                </a:t>
            </a:r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拍米</a:t>
            </a:r>
            <a:r>
              <a:rPr lang="en-US" b="1">
                <a:latin typeface="楷体_GB2312" pitchFamily="1" charset="-122"/>
              </a:rPr>
              <a:t>=1×10</a:t>
            </a:r>
            <a:r>
              <a:rPr lang="en-US" b="1" baseline="30000">
                <a:latin typeface="楷体_GB2312" pitchFamily="1" charset="-122"/>
              </a:rPr>
              <a:t>15</a:t>
            </a:r>
            <a:r>
              <a:rPr lang="zh-CN" altLang="en-US" b="1">
                <a:latin typeface="楷体_GB2312" pitchFamily="1" charset="-122"/>
              </a:rPr>
              <a:t>米</a:t>
            </a:r>
            <a:br>
              <a:rPr lang="zh-CN" altLang="en-US" b="1">
                <a:latin typeface="楷体_GB2312" pitchFamily="1" charset="-122"/>
              </a:rPr>
            </a:br>
            <a:r>
              <a:rPr lang="zh-CN" altLang="en-US" b="1">
                <a:latin typeface="楷体_GB2312" pitchFamily="1" charset="-122"/>
              </a:rPr>
              <a:t>                </a:t>
            </a:r>
            <a:r>
              <a:rPr lang="en-US" b="1">
                <a:latin typeface="楷体_GB2312" pitchFamily="1" charset="-122"/>
              </a:rPr>
              <a:t>1</a:t>
            </a:r>
            <a:r>
              <a:rPr lang="zh-CN" altLang="en-US" b="1">
                <a:latin typeface="楷体_GB2312" pitchFamily="1" charset="-122"/>
              </a:rPr>
              <a:t>兆米</a:t>
            </a:r>
            <a:r>
              <a:rPr lang="en-US" b="1">
                <a:latin typeface="楷体_GB2312" pitchFamily="1" charset="-122"/>
              </a:rPr>
              <a:t>=1×10</a:t>
            </a:r>
            <a:r>
              <a:rPr lang="en-US" b="1" baseline="30000">
                <a:latin typeface="楷体_GB2312" pitchFamily="1" charset="-122"/>
              </a:rPr>
              <a:t>6</a:t>
            </a:r>
            <a:r>
              <a:rPr lang="zh-CN" altLang="en-US" b="1">
                <a:latin typeface="楷体_GB2312" pitchFamily="1" charset="-122"/>
              </a:rPr>
              <a:t>米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869950" y="4221163"/>
            <a:ext cx="7848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楷体_GB2312" pitchFamily="1" charset="-122"/>
              </a:rPr>
              <a:t>能源的计量单位：标准煤、标准油和标准气。</a:t>
            </a:r>
            <a:endParaRPr lang="en-US">
              <a:latin typeface="楷体_GB2312" pitchFamily="1" charset="-122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27088" y="1844675"/>
            <a:ext cx="7127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楷体_GB2312" pitchFamily="1" charset="-122"/>
              </a:rPr>
              <a:t>质量的计量单位：</a:t>
            </a:r>
            <a:r>
              <a:rPr lang="en-US" b="1">
                <a:latin typeface="楷体_GB2312" pitchFamily="1" charset="-122"/>
              </a:rPr>
              <a:t>1 </a:t>
            </a:r>
            <a:r>
              <a:rPr lang="zh-CN" altLang="en-US" b="1">
                <a:latin typeface="楷体_GB2312" pitchFamily="1" charset="-122"/>
              </a:rPr>
              <a:t>微克 </a:t>
            </a:r>
            <a:r>
              <a:rPr lang="en-US" b="1">
                <a:latin typeface="楷体_GB2312" pitchFamily="1" charset="-122"/>
              </a:rPr>
              <a:t>= 1000 </a:t>
            </a:r>
            <a:r>
              <a:rPr lang="zh-CN" altLang="en-US" b="1">
                <a:latin typeface="楷体_GB2312" pitchFamily="1" charset="-122"/>
              </a:rPr>
              <a:t>纳克</a:t>
            </a:r>
            <a:br>
              <a:rPr lang="zh-CN" altLang="en-US" b="1">
                <a:latin typeface="楷体_GB2312" pitchFamily="1" charset="-122"/>
              </a:rPr>
            </a:br>
            <a:r>
              <a:rPr lang="zh-CN" altLang="en-US" b="1">
                <a:latin typeface="楷体_GB2312" pitchFamily="1" charset="-122"/>
              </a:rPr>
              <a:t>                </a:t>
            </a:r>
            <a:r>
              <a:rPr lang="en-US" b="1">
                <a:latin typeface="楷体_GB2312" pitchFamily="1" charset="-122"/>
              </a:rPr>
              <a:t>1 </a:t>
            </a:r>
            <a:r>
              <a:rPr lang="zh-CN" altLang="en-US" b="1">
                <a:latin typeface="楷体_GB2312" pitchFamily="1" charset="-122"/>
              </a:rPr>
              <a:t>毫克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latin typeface="楷体_GB2312" pitchFamily="1" charset="-122"/>
              </a:rPr>
              <a:t>微克</a:t>
            </a:r>
            <a:br>
              <a:rPr lang="zh-CN" altLang="en-US" b="1">
                <a:latin typeface="楷体_GB2312" pitchFamily="1" charset="-122"/>
              </a:rPr>
            </a:br>
            <a:r>
              <a:rPr lang="zh-CN" altLang="en-US" b="1">
                <a:latin typeface="楷体_GB2312" pitchFamily="1" charset="-122"/>
              </a:rPr>
              <a:t>                </a:t>
            </a:r>
            <a:r>
              <a:rPr lang="en-US" b="1">
                <a:latin typeface="楷体_GB2312" pitchFamily="1" charset="-122"/>
              </a:rPr>
              <a:t>1 </a:t>
            </a:r>
            <a:r>
              <a:rPr lang="zh-CN" altLang="en-US" b="1">
                <a:latin typeface="楷体_GB2312" pitchFamily="1" charset="-122"/>
              </a:rPr>
              <a:t>克 </a:t>
            </a:r>
            <a:r>
              <a:rPr lang="en-US" b="1">
                <a:latin typeface="楷体_GB2312" pitchFamily="1" charset="-122"/>
              </a:rPr>
              <a:t>= 1000</a:t>
            </a:r>
            <a:r>
              <a:rPr lang="zh-CN" altLang="en-US" b="1">
                <a:latin typeface="楷体_GB2312" pitchFamily="1" charset="-122"/>
              </a:rPr>
              <a:t>毫克</a:t>
            </a:r>
          </a:p>
        </p:txBody>
      </p:sp>
      <p:sp>
        <p:nvSpPr>
          <p:cNvPr id="11272" name="AutoShape 16"/>
          <p:cNvSpPr>
            <a:spLocks noChangeArrowheads="1"/>
          </p:cNvSpPr>
          <p:nvPr/>
        </p:nvSpPr>
        <p:spPr bwMode="auto">
          <a:xfrm>
            <a:off x="468313" y="5386388"/>
            <a:ext cx="8064500" cy="1152525"/>
          </a:xfrm>
          <a:prstGeom prst="horizontalScroll">
            <a:avLst>
              <a:gd name="adj" fmla="val 12500"/>
            </a:avLst>
          </a:prstGeom>
          <a:solidFill>
            <a:srgbClr val="00CCFF">
              <a:alpha val="31999"/>
            </a:srgbClr>
          </a:solidFill>
          <a:ln w="9525" cmpd="sng">
            <a:solidFill>
              <a:srgbClr val="33CCCC"/>
            </a:solidFill>
            <a:round/>
          </a:ln>
        </p:spPr>
        <p:txBody>
          <a:bodyPr wrap="none" anchor="ctr"/>
          <a:lstStyle/>
          <a:p>
            <a:pPr eaLnBrk="1" hangingPunct="1"/>
            <a:r>
              <a:rPr lang="zh-CN" altLang="zh-CN" b="1"/>
              <a:t>       </a:t>
            </a:r>
            <a:r>
              <a:rPr lang="zh-CN" b="1"/>
              <a:t>随着国际交流的日益频繁，不同的计量制度逐步趋于</a:t>
            </a:r>
          </a:p>
          <a:p>
            <a:pPr eaLnBrk="1" hangingPunct="1"/>
            <a:r>
              <a:rPr lang="zh-CN" b="1"/>
              <a:t>统一，给人们的生活带来很大的便利。</a:t>
            </a:r>
          </a:p>
        </p:txBody>
      </p:sp>
      <p:pic>
        <p:nvPicPr>
          <p:cNvPr id="1127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9" grpId="0" autoUpdateAnimBg="0"/>
      <p:bldP spid="11270" grpId="0" autoUpdateAnimBg="0"/>
      <p:bldP spid="11271" grpId="0" autoUpdateAnimBg="0"/>
      <p:bldP spid="11272" grpId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1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全屏显示(4:3)</PresentationFormat>
  <Paragraphs>262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汉仪长美黑简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二、讨论与交流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2021-12-31T02:40:33Z</dcterms:created>
  <dcterms:modified xsi:type="dcterms:W3CDTF">2023-01-16T19:22:18Z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1DCCB77C09A444D1BFE67F7F0B633465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