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320" r:id="rId4"/>
    <p:sldId id="322" r:id="rId5"/>
    <p:sldId id="323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3" r:id="rId14"/>
    <p:sldId id="334" r:id="rId15"/>
    <p:sldId id="337" r:id="rId16"/>
    <p:sldId id="338" r:id="rId17"/>
    <p:sldId id="339" r:id="rId18"/>
    <p:sldId id="343" r:id="rId19"/>
    <p:sldId id="257" r:id="rId20"/>
  </p:sldIdLst>
  <p:sldSz cx="12192000" cy="6858000"/>
  <p:notesSz cx="6858000" cy="9144000"/>
  <p:embeddedFontLst>
    <p:embeddedFont>
      <p:font typeface="演示斜黑体" panose="02010600030101010101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andolFang R" panose="02010600030101010101" charset="-122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A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6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82783-CE79-4896-8FF3-64AB1FA10A31}" type="datetimeFigureOut">
              <a:rPr lang="zh-CN" altLang="en-US" smtClean="0">
                <a:latin typeface="FandolFang R" panose="02010600030101010101" pitchFamily="50" charset="-122"/>
                <a:ea typeface="FandolFang R" panose="02010600030101010101" pitchFamily="50" charset="-122"/>
              </a:rPr>
              <a:t>2023-01-10</a:t>
            </a:fld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69EE3-AF99-40B5-AA5C-B08962360FD6}" type="slidenum">
              <a:rPr lang="zh-CN" altLang="en-US" smtClean="0">
                <a:latin typeface="FandolFang R" panose="02010600030101010101" pitchFamily="50" charset="-122"/>
                <a:ea typeface="FandolFang R" panose="02010600030101010101" pitchFamily="50" charset="-122"/>
              </a:rPr>
              <a:t>‹#›</a:t>
            </a:fld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AF2CC456-C3DE-4CA3-A55B-78804A8D1B4B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F5E24118-C255-4987-A878-CFD1C74C51D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325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32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B831DE-47A5-420B-8253-2C8EE93B2A52}" type="slidenum">
              <a:rPr kumimoji="0" lang="en-US" altLang="zh-CN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427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42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6D583-6F53-410B-BD72-A7998B2301FB}" type="slidenum">
              <a:rPr kumimoji="0" lang="en-US" altLang="zh-CN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529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53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E8435D-4543-4BA7-85C5-934BE4369E30}" type="slidenum">
              <a:rPr kumimoji="0" lang="en-US" altLang="zh-CN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017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B9BDF9-F132-4CD8-8B9F-6D6C8BE68A57}" type="slidenum">
              <a:rPr kumimoji="0" lang="en-US" altLang="zh-CN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24118-C255-4987-A878-CFD1C74C51D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86A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86A758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FandolFang R" panose="02010600030101010101" pitchFamily="50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FandolFang R" panose="02010600030101010101" pitchFamily="50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FandolFang R" panose="02010600030101010101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FandolFang R" panose="02010600030101010101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FandolFang R" panose="02010600030101010101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andolFang R" panose="02010600030101010101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2010600030101010101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2010600030101010101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 b="1055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369515" y="4450558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67616" y="1206330"/>
            <a:ext cx="5575569" cy="2356709"/>
            <a:chOff x="4745870" y="2043057"/>
            <a:chExt cx="5575569" cy="2356709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847769" y="2043057"/>
              <a:ext cx="3126285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麻雀</a:t>
              </a:r>
              <a:endParaRPr lang="en-US" altLang="zh-CN" sz="9600" spc="600" dirty="0">
                <a:solidFill>
                  <a:schemeClr val="bg1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458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847769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790964" y="1114944"/>
            <a:ext cx="8913813" cy="271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1.默读课文，把描写小麻雀的语句画出来。</a:t>
            </a: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2.猎狗发现小麻雀后是怎样做的？小麻雀的表情又是怎样的？</a:t>
            </a: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3.在危急关头，老麻雀是怎么做的？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自主学习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921" y="284194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74489" y="1316832"/>
            <a:ext cx="3868738" cy="52322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麻雀的样子：</a:t>
            </a:r>
          </a:p>
        </p:txBody>
      </p:sp>
      <p:sp>
        <p:nvSpPr>
          <p:cNvPr id="122883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674489" y="2205879"/>
            <a:ext cx="10739535" cy="7187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fontAlgn="auto">
              <a:lnSpc>
                <a:spcPct val="16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它嘴角嫩黄，头上长着绒毛，分明是刚出生不久，从巢里掉下来的。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2393788" y="4212317"/>
            <a:ext cx="51498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563C1"/>
              </a:buClr>
              <a:buSzPct val="75000"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明明，显然的意思。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自主学习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  <p:bldP spid="1228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806645" y="1083683"/>
            <a:ext cx="810101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猎狗发现小麻雀后是怎样做的？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579924" y="1958503"/>
            <a:ext cx="97186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/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563C1"/>
              </a:buClr>
              <a:buSzPct val="75000"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猎狗慢慢地</a:t>
            </a:r>
            <a:r>
              <a:rPr kumimoji="0" lang="zh-CN" altLang="en-US" sz="24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走近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小麻雀，</a:t>
            </a:r>
            <a:r>
              <a:rPr kumimoji="0" lang="zh-CN" altLang="en-US" sz="24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嗅了嗅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zh-CN" altLang="en-US" sz="24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张开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大嘴，</a:t>
            </a:r>
            <a:r>
              <a:rPr kumimoji="0" lang="zh-CN" altLang="en-US" sz="24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露出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锋利的牙齿。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6645" y="2526726"/>
            <a:ext cx="97186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/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563C1"/>
              </a:buClr>
              <a:buSzPct val="75000"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从画线的词语可以看出这句话是对猎狗的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563C1"/>
              </a:buClr>
              <a:buSzPct val="75000"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描写，写出了小麻雀当时处境很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4609" y="4609701"/>
            <a:ext cx="97186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563C1"/>
              </a:buClr>
              <a:buSzPct val="75000"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仿写一个句子，描写某种动物的动作。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14609" y="5401864"/>
            <a:ext cx="971867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/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563C1"/>
              </a:buClr>
              <a:buSzPct val="75000"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小猫小心地走近小老鼠，闻了闻，抬起腿，露出锋利的爪子。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888746" y="2681011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动作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279751" y="3432692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危险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自主学习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391" y="291184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P spid="5" grpId="0"/>
      <p:bldP spid="6" grpId="0"/>
      <p:bldP spid="6" grpId="1"/>
      <p:bldP spid="7" grpId="0"/>
      <p:bldP spid="7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371601" y="3556324"/>
            <a:ext cx="8054975" cy="603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比喻，说明老麻雀救子心切，落地很快。</a:t>
            </a:r>
          </a:p>
        </p:txBody>
      </p:sp>
      <p:sp>
        <p:nvSpPr>
          <p:cNvPr id="52227" name="文本占位符 4"/>
          <p:cNvSpPr>
            <a:spLocks noGrp="1" noChangeArrowheads="1"/>
          </p:cNvSpPr>
          <p:nvPr>
            <p:ph type="body" idx="4294967295"/>
          </p:nvPr>
        </p:nvSpPr>
        <p:spPr>
          <a:xfrm>
            <a:off x="674489" y="1288794"/>
            <a:ext cx="10580914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fontAlgn="auto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突然，一只老麻雀从一棵树上飞下来，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像一块石头似的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落在猎狗面前。</a:t>
            </a:r>
          </a:p>
        </p:txBody>
      </p:sp>
      <p:sp>
        <p:nvSpPr>
          <p:cNvPr id="31748" name="文本框 2"/>
          <p:cNvSpPr txBox="1">
            <a:spLocks noChangeArrowheads="1"/>
          </p:cNvSpPr>
          <p:nvPr/>
        </p:nvSpPr>
        <p:spPr bwMode="auto">
          <a:xfrm>
            <a:off x="1240000" y="2614357"/>
            <a:ext cx="756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“像一块儿石头似的”说明了什么？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课文精读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391" y="291184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  <p:bldP spid="121859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文本占位符 4"/>
          <p:cNvSpPr>
            <a:spLocks noGrp="1" noChangeArrowheads="1"/>
          </p:cNvSpPr>
          <p:nvPr>
            <p:ph type="body" idx="4294967295"/>
          </p:nvPr>
        </p:nvSpPr>
        <p:spPr>
          <a:xfrm>
            <a:off x="753350" y="1914526"/>
            <a:ext cx="10014176" cy="5232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fontAlgn="auto">
              <a:lnSpc>
                <a:spcPct val="120000"/>
              </a:lnSpc>
              <a:spcBef>
                <a:spcPts val="7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扎煞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起全身的羽毛，绝望地尖叫着。从这句话中你读出了什么？</a:t>
            </a: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4202113" y="785813"/>
            <a:ext cx="1720850" cy="844550"/>
          </a:xfrm>
          <a:prstGeom prst="wedgeEllipseCallout">
            <a:avLst>
              <a:gd name="adj1" fmla="val -107528"/>
              <a:gd name="adj2" fmla="val 83986"/>
            </a:avLst>
          </a:prstGeom>
          <a:solidFill>
            <a:srgbClr val="00B0F0"/>
          </a:solidFill>
          <a:ln w="38100">
            <a:solidFill>
              <a:schemeClr val="bg1"/>
            </a:solidFill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张开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66366" y="2861453"/>
            <a:ext cx="7972361" cy="146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读出了老麻雀明知斗不过猎狗，只想借助羽毛和尖叫来发泄自己的愤怒和恐惧，吓退猎狗。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课文精读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391" y="291184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49085" y="3761324"/>
            <a:ext cx="6340475" cy="619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B.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猎狗被老麻雀的勇气征服了。</a:t>
            </a:r>
            <a:endParaRPr lang="en-US" altLang="zh-CN" sz="2400" b="1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371" name="文本占位符 4"/>
          <p:cNvSpPr>
            <a:spLocks noGrp="1" noChangeArrowheads="1"/>
          </p:cNvSpPr>
          <p:nvPr>
            <p:ph type="body" idx="4294967295"/>
          </p:nvPr>
        </p:nvSpPr>
        <p:spPr>
          <a:xfrm>
            <a:off x="578498" y="1309431"/>
            <a:ext cx="10773747" cy="1343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fontAlgn="auto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猎狗为什么愣住？又慢慢地向后退呢？你认为下面哪种说法正确？（       ）</a:t>
            </a:r>
            <a:endParaRPr lang="en-US" altLang="zh-CN" sz="24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844" name="TextBox 10"/>
          <p:cNvSpPr txBox="1">
            <a:spLocks noChangeArrowheads="1"/>
          </p:cNvSpPr>
          <p:nvPr/>
        </p:nvSpPr>
        <p:spPr bwMode="auto">
          <a:xfrm>
            <a:off x="849085" y="4669374"/>
            <a:ext cx="6024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C.猎狗后退是准备往前扑。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0348589" y="1227267"/>
            <a:ext cx="481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35847" name="Rectangle 3"/>
          <p:cNvSpPr>
            <a:spLocks noGrp="1" noRot="1" noChangeArrowheads="1"/>
          </p:cNvSpPr>
          <p:nvPr/>
        </p:nvSpPr>
        <p:spPr bwMode="auto">
          <a:xfrm>
            <a:off x="849085" y="2883437"/>
            <a:ext cx="634047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猎狗害怕了。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合作探究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391" y="291184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749203" y="2328086"/>
            <a:ext cx="8839200" cy="18272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fontAlgn="auto">
              <a:lnSpc>
                <a:spcPct val="140000"/>
              </a:lnSpc>
              <a:spcBef>
                <a:spcPts val="0"/>
              </a:spcBef>
              <a:defRPr/>
            </a:pP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因为“我”崇敬那只小小的、英勇的鸟，“我”崇敬它那爱的冲动。</a:t>
            </a:r>
            <a:endParaRPr lang="en-US" altLang="zh-CN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defRPr/>
            </a:pPr>
            <a:endParaRPr lang="en-US" altLang="zh-CN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419" name="文本占位符 4"/>
          <p:cNvSpPr>
            <a:spLocks noGrp="1" noChangeArrowheads="1"/>
          </p:cNvSpPr>
          <p:nvPr>
            <p:ph type="body" idx="4294967295"/>
          </p:nvPr>
        </p:nvSpPr>
        <p:spPr>
          <a:xfrm>
            <a:off x="749203" y="1364328"/>
            <a:ext cx="9847262" cy="6302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fontAlgn="auto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为什么“我”急忙唤回猎狗，带着它走开了？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合作探究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391" y="291184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02433" y="3895531"/>
            <a:ext cx="10257388" cy="1714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 fontAlgn="auto">
              <a:lnSpc>
                <a:spcPct val="200000"/>
              </a:lnSpc>
              <a:spcBef>
                <a:spcPts val="7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同学们，正是这种强大的爱，拯救了小麻雀；正是这种强大的爱，吓住了猎狗；正是这种强大的爱，感动了“我”。这种爱就是世上最伟大的母爱。</a:t>
            </a:r>
          </a:p>
        </p:txBody>
      </p:sp>
      <p:sp>
        <p:nvSpPr>
          <p:cNvPr id="62467" name="文本占位符 4"/>
          <p:cNvSpPr>
            <a:spLocks noGrp="1" noChangeArrowheads="1"/>
          </p:cNvSpPr>
          <p:nvPr>
            <p:ph type="body" idx="4294967295"/>
          </p:nvPr>
        </p:nvSpPr>
        <p:spPr>
          <a:xfrm>
            <a:off x="802433" y="1060450"/>
            <a:ext cx="10412963" cy="23685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 fontAlgn="auto">
              <a:lnSpc>
                <a:spcPct val="200000"/>
              </a:lnSpc>
              <a:spcBef>
                <a:spcPts val="7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本文按照事情发展顺序写了猎狗想要吃掉小麻雀，老麻雀奋不顾身地保护小麻雀，勇敢地与庞然大物猎狗搏斗的故事。体会母爱的巨大力量，理解作者所表达的同情、爱护弱小者，藐视、不畏惧强权的思想感情。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674489" y="1289763"/>
            <a:ext cx="9286875" cy="146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有感情地朗读课文，复述课文。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将这个故事讲给自己的家人或朋友听。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课后作业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391" y="2911843"/>
            <a:ext cx="26670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 b="1055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369515" y="4450558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67616" y="1206330"/>
            <a:ext cx="5575569" cy="2356709"/>
            <a:chOff x="4745870" y="2043057"/>
            <a:chExt cx="5575569" cy="2356709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847769" y="2043057"/>
              <a:ext cx="547367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9600" spc="600" dirty="0">
                <a:solidFill>
                  <a:schemeClr val="bg1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458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847769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学习目标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91708" y="1214794"/>
            <a:ext cx="8175010" cy="308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0050" indent="-4000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400050" marR="0" lvl="0" indent="-40005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正确、流利、有感情地朗读课文，结合文本理解“拯救”“搏斗”“扎煞”“嘶哑”“庞大”等词语。  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400050" marR="0" lvl="0" indent="-40005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联系上下文，通过品读重点词句体会老麻雀的爱子之情，感受母爱的无私伟大。  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400050" marR="0" lvl="0" indent="-40005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通过品读重点词句体会老麻雀的爱子之情，感受母爱的无私伟大。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921" y="284194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1"/>
          <p:cNvSpPr txBox="1">
            <a:spLocks noChangeArrowheads="1"/>
          </p:cNvSpPr>
          <p:nvPr/>
        </p:nvSpPr>
        <p:spPr bwMode="auto">
          <a:xfrm>
            <a:off x="4640392" y="1698171"/>
            <a:ext cx="6547800" cy="294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伊凡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谢尔盖耶维奇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屠格涅夫（</a:t>
            </a:r>
            <a:r>
              <a:rPr kumimoji="0" lang="az-Cyrl-AZ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1818-1883</a:t>
            </a:r>
            <a:r>
              <a:rPr kumimoji="0" lang="zh-CN" altLang="az-Cyrl-AZ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），</a:t>
            </a:r>
            <a:r>
              <a:rPr kumimoji="0" lang="az-Cyrl-AZ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世纪俄国批判现实主义作家。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成名作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猎人笔记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，他的作品极大俄国文学宝库，为俄国文学的发展做出了巨大的贡献。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8435" name="Picture 6" descr="https://timgsa.baidu.com/timg?image&amp;quality=80&amp;size=b9999_10000&amp;sec=1554185556934&amp;di=7a98c4cb4013c3535a48915a8905b018&amp;imgtype=0&amp;src=http%3A%2F%2Fimg9.ph.126.net%2FWiWsu5KnIpk7B3QjzOoYHw%3D%3D%2F1583015269038259679.jpg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08" y="1502228"/>
            <a:ext cx="2844239" cy="3704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走近作者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2"/>
          <p:cNvSpPr txBox="1">
            <a:spLocks noChangeArrowheads="1"/>
          </p:cNvSpPr>
          <p:nvPr/>
        </p:nvSpPr>
        <p:spPr bwMode="auto">
          <a:xfrm>
            <a:off x="974660" y="2283571"/>
            <a:ext cx="880268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嗅   奈   煞      拯    嘶   哑   庞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74660" y="1639046"/>
            <a:ext cx="93710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xiù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shā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zhěng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sī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yǎ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páng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我会认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921" y="284194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158875" y="1752600"/>
            <a:ext cx="877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嗅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6384925" y="1752600"/>
            <a:ext cx="877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呆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158875" y="3211513"/>
            <a:ext cx="877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奈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6384925" y="3211513"/>
            <a:ext cx="10699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巢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1158875" y="4678363"/>
            <a:ext cx="9461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齿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6384925" y="4678363"/>
            <a:ext cx="877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躯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8469313" y="3257550"/>
            <a:ext cx="26484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）</a:t>
            </a: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3025775" y="4724400"/>
            <a:ext cx="26484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）</a:t>
            </a: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3025775" y="1798638"/>
            <a:ext cx="26484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）</a:t>
            </a: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8469313" y="1798638"/>
            <a:ext cx="26484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）</a:t>
            </a:r>
          </a:p>
        </p:txBody>
      </p:sp>
      <p:sp>
        <p:nvSpPr>
          <p:cNvPr id="115724" name="Text Box 12"/>
          <p:cNvSpPr txBox="1">
            <a:spLocks noChangeArrowheads="1"/>
          </p:cNvSpPr>
          <p:nvPr/>
        </p:nvSpPr>
        <p:spPr bwMode="auto">
          <a:xfrm>
            <a:off x="3025775" y="3257550"/>
            <a:ext cx="26484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）</a:t>
            </a:r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8469313" y="4724400"/>
            <a:ext cx="26484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）</a:t>
            </a:r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7285038" y="1798638"/>
            <a:ext cx="10759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dāi</a:t>
            </a:r>
          </a:p>
        </p:txBody>
      </p:sp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9261087" y="1876811"/>
            <a:ext cx="11336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发呆</a:t>
            </a:r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9261087" y="3335723"/>
            <a:ext cx="11336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鸟巢</a:t>
            </a:r>
          </a:p>
        </p:txBody>
      </p:sp>
      <p:sp>
        <p:nvSpPr>
          <p:cNvPr id="115729" name="Text Box 17"/>
          <p:cNvSpPr txBox="1">
            <a:spLocks noChangeArrowheads="1"/>
          </p:cNvSpPr>
          <p:nvPr/>
        </p:nvSpPr>
        <p:spPr bwMode="auto">
          <a:xfrm>
            <a:off x="9261087" y="4802573"/>
            <a:ext cx="11336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身躯</a:t>
            </a:r>
          </a:p>
        </p:txBody>
      </p:sp>
      <p:sp>
        <p:nvSpPr>
          <p:cNvPr id="115730" name="Text Box 18"/>
          <p:cNvSpPr txBox="1">
            <a:spLocks noChangeArrowheads="1"/>
          </p:cNvSpPr>
          <p:nvPr/>
        </p:nvSpPr>
        <p:spPr bwMode="auto">
          <a:xfrm>
            <a:off x="3782844" y="1876811"/>
            <a:ext cx="11336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嗅觉</a:t>
            </a:r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auto">
          <a:xfrm>
            <a:off x="3782844" y="3335723"/>
            <a:ext cx="11336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奈何</a:t>
            </a:r>
          </a:p>
        </p:txBody>
      </p:sp>
      <p:sp>
        <p:nvSpPr>
          <p:cNvPr id="115732" name="Text Box 20"/>
          <p:cNvSpPr txBox="1">
            <a:spLocks noChangeArrowheads="1"/>
          </p:cNvSpPr>
          <p:nvPr/>
        </p:nvSpPr>
        <p:spPr bwMode="auto">
          <a:xfrm>
            <a:off x="3782844" y="4802573"/>
            <a:ext cx="11336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牙齿</a:t>
            </a:r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>
            <a:off x="7285038" y="3257550"/>
            <a:ext cx="16241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cháo</a:t>
            </a:r>
          </a:p>
        </p:txBody>
      </p:sp>
      <p:sp>
        <p:nvSpPr>
          <p:cNvPr id="115734" name="Text Box 22"/>
          <p:cNvSpPr txBox="1">
            <a:spLocks noChangeArrowheads="1"/>
          </p:cNvSpPr>
          <p:nvPr/>
        </p:nvSpPr>
        <p:spPr bwMode="auto">
          <a:xfrm>
            <a:off x="7285038" y="4724400"/>
            <a:ext cx="9380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qū</a:t>
            </a:r>
          </a:p>
        </p:txBody>
      </p:sp>
      <p:sp>
        <p:nvSpPr>
          <p:cNvPr id="115735" name="Text Box 23"/>
          <p:cNvSpPr txBox="1">
            <a:spLocks noChangeArrowheads="1"/>
          </p:cNvSpPr>
          <p:nvPr/>
        </p:nvSpPr>
        <p:spPr bwMode="auto">
          <a:xfrm>
            <a:off x="2025650" y="1798638"/>
            <a:ext cx="1277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xiù</a:t>
            </a:r>
          </a:p>
        </p:txBody>
      </p:sp>
      <p:sp>
        <p:nvSpPr>
          <p:cNvPr id="115736" name="Text Box 24"/>
          <p:cNvSpPr txBox="1">
            <a:spLocks noChangeArrowheads="1"/>
          </p:cNvSpPr>
          <p:nvPr/>
        </p:nvSpPr>
        <p:spPr bwMode="auto">
          <a:xfrm>
            <a:off x="2025650" y="3257550"/>
            <a:ext cx="10759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nài</a:t>
            </a:r>
          </a:p>
        </p:txBody>
      </p:sp>
      <p:sp>
        <p:nvSpPr>
          <p:cNvPr id="115737" name="Text Box 25"/>
          <p:cNvSpPr txBox="1">
            <a:spLocks noChangeArrowheads="1"/>
          </p:cNvSpPr>
          <p:nvPr/>
        </p:nvSpPr>
        <p:spPr bwMode="auto">
          <a:xfrm>
            <a:off x="2025650" y="4724400"/>
            <a:ext cx="10759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chǐ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字词乐园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/>
      <p:bldP spid="115716" grpId="0"/>
      <p:bldP spid="115717" grpId="0"/>
      <p:bldP spid="115718" grpId="0"/>
      <p:bldP spid="115719" grpId="0"/>
      <p:bldP spid="115720" grpId="0"/>
      <p:bldP spid="115721" grpId="0"/>
      <p:bldP spid="115722" grpId="0"/>
      <p:bldP spid="115723" grpId="0"/>
      <p:bldP spid="115724" grpId="0"/>
      <p:bldP spid="115725" grpId="0"/>
      <p:bldP spid="115726" grpId="0"/>
      <p:bldP spid="115727" grpId="0"/>
      <p:bldP spid="115728" grpId="0"/>
      <p:bldP spid="115729" grpId="0"/>
      <p:bldP spid="115730" grpId="0"/>
      <p:bldP spid="115731" grpId="0"/>
      <p:bldP spid="115732" grpId="0"/>
      <p:bldP spid="115733" grpId="0"/>
      <p:bldP spid="115734" grpId="0"/>
      <p:bldP spid="115735" grpId="0"/>
      <p:bldP spid="115736" grpId="0"/>
      <p:bldP spid="1157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1007900" y="1763583"/>
            <a:ext cx="915193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打猎  野物  猛烈  摇撼  拍打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嘴角  绝望  尖叫  身躯  掩护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拯救  幼儿  嘶哑  搏斗  庞大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怪物  强大  力量  无可奈何  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字词乐园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921" y="284194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054155" y="3189978"/>
            <a:ext cx="44005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没有办法，只能这样。</a:t>
            </a:r>
          </a:p>
        </p:txBody>
      </p:sp>
      <p:sp>
        <p:nvSpPr>
          <p:cNvPr id="24579" name="文本框 2"/>
          <p:cNvSpPr txBox="1">
            <a:spLocks noChangeArrowheads="1"/>
          </p:cNvSpPr>
          <p:nvPr/>
        </p:nvSpPr>
        <p:spPr bwMode="auto">
          <a:xfrm>
            <a:off x="804668" y="2253905"/>
            <a:ext cx="11192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庞大</a:t>
            </a:r>
            <a:r>
              <a:rPr kumimoji="0" lang="en-US" altLang="zh-CN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24580" name="文本框 3"/>
          <p:cNvSpPr txBox="1">
            <a:spLocks noChangeArrowheads="1"/>
          </p:cNvSpPr>
          <p:nvPr/>
        </p:nvSpPr>
        <p:spPr bwMode="auto">
          <a:xfrm>
            <a:off x="804668" y="3189978"/>
            <a:ext cx="20072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无可奈何</a:t>
            </a:r>
            <a:r>
              <a:rPr kumimoji="0" lang="en-US" altLang="zh-CN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122293" y="1357864"/>
            <a:ext cx="10278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摇动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112768" y="2201517"/>
            <a:ext cx="9195934" cy="64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很大。本文是就猎狗的身躯同麻雀相比较而言。</a:t>
            </a:r>
          </a:p>
        </p:txBody>
      </p:sp>
      <p:sp>
        <p:nvSpPr>
          <p:cNvPr id="24583" name="文本框 6"/>
          <p:cNvSpPr txBox="1">
            <a:spLocks noChangeArrowheads="1"/>
          </p:cNvSpPr>
          <p:nvPr/>
        </p:nvSpPr>
        <p:spPr bwMode="auto">
          <a:xfrm>
            <a:off x="804668" y="1340402"/>
            <a:ext cx="11192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摇撼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字词乐园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921" y="284194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674489" y="2643225"/>
            <a:ext cx="9299575" cy="4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思考：这小小的麻雀究竟发生了一个怎样的故事？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70384" y="3937075"/>
            <a:ext cx="94052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（猎狗想吃掉小麻雀，老麻雀奋不顾身地保护小麻雀）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74489" y="1349375"/>
            <a:ext cx="9299575" cy="4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请同学们自读课文，读准字音，读通句子，难读的地方多读几遍。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674489" y="5278438"/>
            <a:ext cx="9299575" cy="4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这篇文章是按照什么顺序写的？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整体感知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782151" y="1286943"/>
            <a:ext cx="10312400" cy="11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这篇文章是按照什么顺序写的？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事情发展顺序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说说文章的起因、经过、结果。</a:t>
            </a: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917834" y="3084353"/>
            <a:ext cx="124142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起因：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经过：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结果：</a:t>
            </a:r>
            <a:endParaRPr kumimoji="0" lang="zh-CN" altLang="en-US" sz="3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127509" y="3068478"/>
            <a:ext cx="744855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小麻雀从巢里掉下来，猎狗想要吃它。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127509" y="4124165"/>
            <a:ext cx="74612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老麻雀奋不顾身地保护小麻雀。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127509" y="5178265"/>
            <a:ext cx="74612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猎狗慢慢地向后退，</a:t>
            </a:r>
            <a:r>
              <a:rPr kumimoji="0" lang="en-US" altLang="zh-CN" sz="3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3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</a:t>
            </a:r>
            <a:r>
              <a:rPr kumimoji="0" lang="en-US" altLang="zh-CN" sz="3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3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唤回猎狗。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整体感知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855</Words>
  <Application>Microsoft Office PowerPoint</Application>
  <PresentationFormat>宽屏</PresentationFormat>
  <Paragraphs>133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阿里巴巴普惠体 M</vt:lpstr>
      <vt:lpstr>演示斜黑体</vt:lpstr>
      <vt:lpstr>思源黑体 CN Regular</vt:lpstr>
      <vt:lpstr>Calibri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1.麻雀的样子：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2021-05-10T01:10:05Z</dcterms:created>
  <dcterms:modified xsi:type="dcterms:W3CDTF">2023-01-10T11:20:02Z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9A1ED002B58E4D74A558F4556DA1E9E5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