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1" r:id="rId3"/>
    <p:sldId id="278" r:id="rId4"/>
    <p:sldId id="312" r:id="rId5"/>
    <p:sldId id="315" r:id="rId6"/>
    <p:sldId id="287" r:id="rId7"/>
    <p:sldId id="304" r:id="rId8"/>
    <p:sldId id="314" r:id="rId9"/>
    <p:sldId id="298" r:id="rId10"/>
    <p:sldId id="316" r:id="rId11"/>
    <p:sldId id="289" r:id="rId12"/>
    <p:sldId id="313" r:id="rId13"/>
    <p:sldId id="290" r:id="rId14"/>
    <p:sldId id="311" r:id="rId15"/>
    <p:sldId id="317" r:id="rId16"/>
    <p:sldId id="271" r:id="rId17"/>
    <p:sldId id="318" r:id="rId18"/>
    <p:sldId id="272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57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0" y="4731992"/>
            <a:ext cx="9144000" cy="41150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41176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9512" y="9298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用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的乘法口诀求商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二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年级  上册</a:t>
                </a:r>
                <a:endParaRPr kumimoji="1"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4750" y="1563638"/>
            <a:ext cx="9148750" cy="74635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用</a:t>
            </a:r>
            <a:r>
              <a:rPr lang="en-US" altLang="zh-CN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7</a:t>
            </a: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的乘法口诀求商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8" y="4457280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矩形 23"/>
          <p:cNvSpPr/>
          <p:nvPr/>
        </p:nvSpPr>
        <p:spPr>
          <a:xfrm>
            <a:off x="1159626" y="673375"/>
            <a:ext cx="3831818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表</a:t>
            </a:r>
            <a:r>
              <a:rPr lang="zh-CN" altLang="en-US" sz="2400" b="1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内乘法和表内除法（二）</a:t>
            </a:r>
            <a:endParaRPr lang="zh-CN" altLang="en-US" sz="2400" b="1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4750" y="545006"/>
            <a:ext cx="1120366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矩形 22"/>
          <p:cNvSpPr/>
          <p:nvPr/>
        </p:nvSpPr>
        <p:spPr>
          <a:xfrm>
            <a:off x="2953183" y="439749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03600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899592" y="1779662"/>
            <a:ext cx="432048" cy="46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287644" y="1779662"/>
            <a:ext cx="6380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35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任选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个数，写出两道乘法算式和两道除法算式。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547664" y="2643758"/>
            <a:ext cx="1512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14÷2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 14÷7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139952" y="2658274"/>
            <a:ext cx="1512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35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35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35÷5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 35÷7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131591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738792" y="1787892"/>
            <a:ext cx="43204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" name="图片 26" descr="2－5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454" y="1682016"/>
            <a:ext cx="2765714" cy="163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2169160" y="2762138"/>
            <a:ext cx="873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42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颗</a:t>
            </a:r>
            <a:endParaRPr lang="zh-CN" altLang="en-US" sz="2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1358204" y="3380928"/>
            <a:ext cx="3024336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spc="15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每串穿</a:t>
            </a:r>
            <a:r>
              <a:rPr lang="en-US" altLang="zh-CN" sz="2400" spc="15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 spc="15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颗，一共可以穿成多少串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220072" y="1989386"/>
            <a:ext cx="2597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42÷6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445819" y="2019364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6406995" y="1997153"/>
            <a:ext cx="43204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7105401" y="1997153"/>
            <a:ext cx="43204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串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4860032" y="2571750"/>
            <a:ext cx="3456384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spc="15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答：一共可以穿成</a:t>
            </a:r>
            <a:r>
              <a:rPr lang="en-US" altLang="zh-CN" sz="2400" b="1" spc="15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400" b="1" spc="15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串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2" grpId="0"/>
      <p:bldP spid="33" grpId="0"/>
      <p:bldP spid="34" grpId="0" animBg="1"/>
      <p:bldP spid="35" grpId="0"/>
      <p:bldP spid="36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131591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738792" y="1787892"/>
            <a:ext cx="43204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" name="图片 27" descr="2－6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8" y="1754024"/>
            <a:ext cx="3257143" cy="1531428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2004878" y="2762138"/>
            <a:ext cx="873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42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颗</a:t>
            </a:r>
            <a:endParaRPr lang="zh-CN" altLang="en-US" sz="2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1331639" y="3380928"/>
            <a:ext cx="3096344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spc="15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平均穿成</a:t>
            </a:r>
            <a:r>
              <a:rPr lang="en-US" altLang="zh-CN" sz="2400" spc="15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400" b="1" spc="15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串，每串穿多少颗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04048" y="1966071"/>
            <a:ext cx="2597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42÷7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229795" y="1996049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6216138" y="1973838"/>
            <a:ext cx="43204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6889377" y="1973838"/>
            <a:ext cx="43204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颗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5076056" y="2571750"/>
            <a:ext cx="3096344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spc="15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答：每串穿</a:t>
            </a:r>
            <a:r>
              <a:rPr lang="en-US" altLang="zh-CN" sz="2400" b="1" spc="15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 spc="15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/>
      <p:bldP spid="37" grpId="0"/>
      <p:bldP spid="38" grpId="0" animBg="1"/>
      <p:bldP spid="39" grpId="0"/>
      <p:bldP spid="4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059583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3955376" y="3219822"/>
            <a:ext cx="3096344" cy="360040"/>
          </a:xfrm>
          <a:prstGeom prst="wedgeRoundRectCallout">
            <a:avLst>
              <a:gd name="adj1" fmla="val 55822"/>
              <a:gd name="adj2" fmla="val 4228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787024" y="1735498"/>
            <a:ext cx="504056" cy="420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3883369" y="3219822"/>
            <a:ext cx="3240360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一共有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49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块，能拼几排？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4456367" y="3748056"/>
            <a:ext cx="503485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192056" y="383715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104157" y="383715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898760" y="383715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661928" y="3830165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3083465" y="3756813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49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4027384" y="3756813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4803645" y="3756813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3603882" y="3723880"/>
            <a:ext cx="50405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÷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5175872" y="3748056"/>
            <a:ext cx="108012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标题 3"/>
          <p:cNvSpPr>
            <a:spLocks noGrp="1" noChangeArrowheads="1"/>
          </p:cNvSpPr>
          <p:nvPr/>
        </p:nvSpPr>
        <p:spPr bwMode="auto">
          <a:xfrm>
            <a:off x="5561550" y="3723879"/>
            <a:ext cx="36004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排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3" name="图片 62" descr="2－7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7234" y="1563640"/>
            <a:ext cx="6325773" cy="1587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7032" y="4299944"/>
            <a:ext cx="2651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能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拼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排。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/>
      <p:bldP spid="32" grpId="0"/>
      <p:bldP spid="33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59" grpId="0"/>
      <p:bldP spid="60" grpId="0"/>
      <p:bldP spid="61" grpId="0"/>
      <p:bldP spid="6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059583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8" name="图片 27" descr="天蓝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8" y="1635648"/>
            <a:ext cx="1944217" cy="1131887"/>
          </a:xfrm>
          <a:prstGeom prst="rect">
            <a:avLst/>
          </a:prstGeom>
        </p:spPr>
      </p:pic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755576" y="1719657"/>
            <a:ext cx="504056" cy="420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1619673" y="1707655"/>
            <a:ext cx="1944216" cy="72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spc="-25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再过几个星期艺术节开幕？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4212535" y="3660207"/>
            <a:ext cx="503485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948224" y="3749305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860325" y="3749305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654928" y="3749305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418096" y="3742316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2839633" y="3684805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35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3783552" y="3684805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4559813" y="3684805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3360050" y="3684805"/>
            <a:ext cx="50405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÷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4932040" y="3684805"/>
            <a:ext cx="108012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标题 3"/>
          <p:cNvSpPr>
            <a:spLocks noGrp="1" noChangeArrowheads="1"/>
          </p:cNvSpPr>
          <p:nvPr/>
        </p:nvSpPr>
        <p:spPr bwMode="auto">
          <a:xfrm>
            <a:off x="5317718" y="3666978"/>
            <a:ext cx="36004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3" name="图片 62" descr="2－8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9419" y="1592028"/>
            <a:ext cx="5560795" cy="1987834"/>
          </a:xfrm>
          <a:prstGeom prst="rect">
            <a:avLst/>
          </a:prstGeom>
        </p:spPr>
      </p:pic>
      <p:sp>
        <p:nvSpPr>
          <p:cNvPr id="64" name="椭圆 63"/>
          <p:cNvSpPr/>
          <p:nvPr/>
        </p:nvSpPr>
        <p:spPr>
          <a:xfrm>
            <a:off x="3563888" y="2067694"/>
            <a:ext cx="360040" cy="216024"/>
          </a:xfrm>
          <a:prstGeom prst="ellipse">
            <a:avLst/>
          </a:prstGeom>
          <a:solidFill>
            <a:srgbClr val="9DD8FD"/>
          </a:solidFill>
          <a:ln w="12700">
            <a:solidFill>
              <a:srgbClr val="289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4004482" y="2139702"/>
            <a:ext cx="216024" cy="144016"/>
          </a:xfrm>
          <a:prstGeom prst="ellipse">
            <a:avLst/>
          </a:prstGeom>
          <a:solidFill>
            <a:srgbClr val="9DD8FD"/>
          </a:solidFill>
          <a:ln w="12700">
            <a:solidFill>
              <a:srgbClr val="289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312376" y="4270327"/>
            <a:ext cx="441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答：再过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个星期艺术节开幕。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59" grpId="0"/>
      <p:bldP spid="60" grpId="0"/>
      <p:bldP spid="61" grpId="0"/>
      <p:bldP spid="62" grpId="0"/>
      <p:bldP spid="64" grpId="0" animBg="1"/>
      <p:bldP spid="65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59632" y="1719657"/>
            <a:ext cx="2559918" cy="24186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72832" y="1059583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755576" y="1719657"/>
            <a:ext cx="504056" cy="420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5652695" y="3363840"/>
            <a:ext cx="503485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88384" y="3452938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300485" y="3452938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095088" y="3452938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858256" y="3445949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4279793" y="3388438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28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5223712" y="3388438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5999973" y="3388438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4800210" y="3388438"/>
            <a:ext cx="50405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÷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6372200" y="3388438"/>
            <a:ext cx="108012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标题 3"/>
          <p:cNvSpPr>
            <a:spLocks noGrp="1" noChangeArrowheads="1"/>
          </p:cNvSpPr>
          <p:nvPr/>
        </p:nvSpPr>
        <p:spPr bwMode="auto">
          <a:xfrm>
            <a:off x="6757878" y="3370611"/>
            <a:ext cx="36004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0568" y="4054303"/>
            <a:ext cx="441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月份有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个星期。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1691681" y="2073650"/>
            <a:ext cx="1738549" cy="17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3999579" y="1491630"/>
            <a:ext cx="3596761" cy="648072"/>
          </a:xfrm>
          <a:prstGeom prst="wedgeRoundRectCallout">
            <a:avLst>
              <a:gd name="adj1" fmla="val 35129"/>
              <a:gd name="adj2" fmla="val 69854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月份有几个星期？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/>
      <p:bldP spid="33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59" grpId="0"/>
      <p:bldP spid="60" grpId="0"/>
      <p:bldP spid="61" grpId="0"/>
      <p:bldP spid="62" grpId="0"/>
      <p:bldP spid="5" grpId="0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2359647"/>
            <a:ext cx="6192688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我们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学习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了用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的乘法口诀求商。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640" y="3151735"/>
            <a:ext cx="6624736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计算除法，都可以根据乘法口诀来想。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21647" y="2139702"/>
            <a:ext cx="6624736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有的乘法口诀可以计算两道除法算式，如二七十四。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3147815"/>
            <a:ext cx="6624736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的乘法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口诀可以计算一道除法算式，如七七四十九。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2149606" y="1673247"/>
            <a:ext cx="4608512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从补充习题中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0522" y="3147816"/>
            <a:ext cx="1009150" cy="1265255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018713" y="1075735"/>
            <a:ext cx="632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把口诀补充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完整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909888" y="1925638"/>
            <a:ext cx="365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七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   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3009900"/>
            <a:ext cx="4433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）四十二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4067944" y="1916113"/>
            <a:ext cx="1262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三十五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131840" y="3009900"/>
            <a:ext cx="1262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六七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96336" y="2629547"/>
            <a:ext cx="622259" cy="1598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96336" y="2629547"/>
            <a:ext cx="622259" cy="1598389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066925" y="1808163"/>
            <a:ext cx="2046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4×7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066925" y="2417763"/>
            <a:ext cx="2046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7×4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335592" y="1808163"/>
            <a:ext cx="2046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3×7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324478" y="2417763"/>
            <a:ext cx="2047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7×3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907704" y="3003798"/>
            <a:ext cx="2016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四七二十八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5364092" y="3075806"/>
            <a:ext cx="2046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三七二十一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619672" y="1184434"/>
            <a:ext cx="7021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算一算，再说说用的哪句口诀。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971550" y="3003798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口诀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4356100" y="3075806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口诀</a:t>
            </a: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3165925" y="1789113"/>
            <a:ext cx="1262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3131844" y="2389188"/>
            <a:ext cx="1262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6444212" y="1779588"/>
            <a:ext cx="6480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6444212" y="2430463"/>
            <a:ext cx="6480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6016" y="1738545"/>
            <a:ext cx="1009150" cy="1265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47" y="919231"/>
            <a:ext cx="4400487" cy="23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AutoShape 12"/>
          <p:cNvSpPr>
            <a:spLocks noChangeArrowheads="1"/>
          </p:cNvSpPr>
          <p:nvPr/>
        </p:nvSpPr>
        <p:spPr bwMode="auto">
          <a:xfrm flipH="1">
            <a:off x="1979712" y="2372952"/>
            <a:ext cx="1800200" cy="1008112"/>
          </a:xfrm>
          <a:prstGeom prst="wedgeRoundRectCallout">
            <a:avLst>
              <a:gd name="adj1" fmla="val 58975"/>
              <a:gd name="adj2" fmla="val 3359"/>
              <a:gd name="adj3" fmla="val 16667"/>
            </a:avLst>
          </a:prstGeom>
          <a:solidFill>
            <a:srgbClr val="C3EAB8"/>
          </a:solidFill>
          <a:ln w="9525">
            <a:solidFill>
              <a:srgbClr val="68A828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971600" y="1101973"/>
            <a:ext cx="360000" cy="380282"/>
            <a:chOff x="719592" y="1018103"/>
            <a:chExt cx="360000" cy="380282"/>
          </a:xfrm>
        </p:grpSpPr>
        <p:pic>
          <p:nvPicPr>
            <p:cNvPr id="47" name="Picture 6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49" name="AutoShape 12"/>
          <p:cNvSpPr>
            <a:spLocks noChangeArrowheads="1"/>
          </p:cNvSpPr>
          <p:nvPr/>
        </p:nvSpPr>
        <p:spPr bwMode="auto">
          <a:xfrm flipV="1">
            <a:off x="5292084" y="2384979"/>
            <a:ext cx="1800143" cy="1008112"/>
          </a:xfrm>
          <a:prstGeom prst="wedgeRoundRectCallout">
            <a:avLst>
              <a:gd name="adj1" fmla="val 57925"/>
              <a:gd name="adj2" fmla="val 1323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1950358" y="2303886"/>
            <a:ext cx="1973570" cy="1124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spc="13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每</a:t>
            </a:r>
            <a:r>
              <a:rPr lang="en-US" altLang="zh-CN" sz="2200" spc="13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200" b="1" spc="13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朵花扎成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一个花环，可</a:t>
            </a:r>
            <a:r>
              <a:rPr lang="zh-CN" altLang="en-US" sz="2200" b="1" spc="-16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以扎几个花环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？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470924" y="3622255"/>
            <a:ext cx="2597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28÷7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5265042" y="2384979"/>
            <a:ext cx="1800200" cy="1008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spc="15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扎</a:t>
            </a:r>
            <a:r>
              <a:rPr lang="en-US" altLang="zh-CN" sz="2200" spc="15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200" b="1" spc="15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个花环，</a:t>
            </a:r>
            <a:r>
              <a:rPr lang="zh-CN" altLang="en-US" sz="2200" b="1" spc="-12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平均每个花环</a:t>
            </a:r>
            <a:r>
              <a:rPr lang="zh-CN" altLang="en-US" sz="2200" b="1" spc="13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有几朵花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？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696671" y="3652233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287348" y="3622255"/>
            <a:ext cx="2597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28÷4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513095" y="3652233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403648" y="4198319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想：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（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七二十八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220072" y="4198319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想：四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（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二十八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2364685" y="4198317"/>
            <a:ext cx="43204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6499438" y="3630022"/>
            <a:ext cx="43204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标题 3"/>
          <p:cNvSpPr>
            <a:spLocks noGrp="1" noChangeArrowheads="1"/>
          </p:cNvSpPr>
          <p:nvPr/>
        </p:nvSpPr>
        <p:spPr bwMode="auto">
          <a:xfrm>
            <a:off x="6477764" y="4198317"/>
            <a:ext cx="43204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七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" name="标题 3"/>
          <p:cNvSpPr>
            <a:spLocks noGrp="1" noChangeArrowheads="1"/>
          </p:cNvSpPr>
          <p:nvPr/>
        </p:nvSpPr>
        <p:spPr bwMode="auto">
          <a:xfrm>
            <a:off x="2657847" y="3630022"/>
            <a:ext cx="43204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" name="标题 3"/>
          <p:cNvSpPr>
            <a:spLocks noGrp="1" noChangeArrowheads="1"/>
          </p:cNvSpPr>
          <p:nvPr/>
        </p:nvSpPr>
        <p:spPr bwMode="auto">
          <a:xfrm>
            <a:off x="3356253" y="3630022"/>
            <a:ext cx="43204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" name="标题 3"/>
          <p:cNvSpPr>
            <a:spLocks noGrp="1" noChangeArrowheads="1"/>
          </p:cNvSpPr>
          <p:nvPr/>
        </p:nvSpPr>
        <p:spPr bwMode="auto">
          <a:xfrm>
            <a:off x="7172677" y="3630022"/>
            <a:ext cx="43204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朵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9" grpId="0" animBg="1"/>
      <p:bldP spid="50" grpId="0"/>
      <p:bldP spid="51" grpId="0"/>
      <p:bldP spid="52" grpId="0"/>
      <p:bldP spid="55" grpId="0" animBg="1"/>
      <p:bldP spid="56" grpId="0"/>
      <p:bldP spid="57" grpId="0" animBg="1"/>
      <p:bldP spid="58" grpId="0"/>
      <p:bldP spid="59" grpId="0"/>
      <p:bldP spid="60" grpId="0"/>
      <p:bldP spid="61" grpId="0"/>
      <p:bldP spid="62" grpId="0"/>
      <p:bldP spid="66" grpId="0"/>
      <p:bldP spid="67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8" y="1661999"/>
            <a:ext cx="8139295" cy="270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683568" y="1203598"/>
            <a:ext cx="6408712" cy="481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你能背出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1-7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的乘法口诀吗？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059583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755576" y="1707654"/>
            <a:ext cx="43204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3" name="图片 42" descr="2－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874350"/>
            <a:ext cx="6840760" cy="1777520"/>
          </a:xfrm>
          <a:prstGeom prst="rect">
            <a:avLst/>
          </a:prstGeom>
        </p:spPr>
      </p:pic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2654354" y="2267946"/>
            <a:ext cx="576064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42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2674625" y="2713279"/>
            <a:ext cx="576064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2674625" y="3153716"/>
            <a:ext cx="576064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4848150" y="2267946"/>
            <a:ext cx="576064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4848150" y="2713279"/>
            <a:ext cx="576064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4848150" y="3153716"/>
            <a:ext cx="576064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7144017" y="2276335"/>
            <a:ext cx="576064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35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7164288" y="2721668"/>
            <a:ext cx="576064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7164288" y="3162105"/>
            <a:ext cx="576064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4" grpId="0"/>
      <p:bldP spid="45" grpId="0"/>
      <p:bldP spid="46" grpId="0"/>
      <p:bldP spid="49" grpId="0"/>
      <p:bldP spid="50" grpId="0"/>
      <p:bldP spid="53" grpId="0"/>
      <p:bldP spid="55" grpId="0"/>
      <p:bldP spid="57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059583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2195736" y="2538195"/>
            <a:ext cx="1584176" cy="360040"/>
          </a:xfrm>
          <a:prstGeom prst="wedgeRoundRectCallout">
            <a:avLst>
              <a:gd name="adj1" fmla="val -61902"/>
              <a:gd name="adj2" fmla="val 29902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755576" y="1671613"/>
            <a:ext cx="6408712" cy="481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根据一句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的乘法口诀说出两道除法算式。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5" name="图片 44" descr="2－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4" y="2283718"/>
            <a:ext cx="1239365" cy="1676190"/>
          </a:xfrm>
          <a:prstGeom prst="rect">
            <a:avLst/>
          </a:prstGeom>
        </p:spPr>
      </p:pic>
      <p:pic>
        <p:nvPicPr>
          <p:cNvPr id="47" name="图片 46" descr="2－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12" y="2355728"/>
            <a:ext cx="1188571" cy="1605079"/>
          </a:xfrm>
          <a:prstGeom prst="rect">
            <a:avLst/>
          </a:prstGeom>
        </p:spPr>
      </p:pic>
      <p:sp>
        <p:nvSpPr>
          <p:cNvPr id="48" name="AutoShape 12"/>
          <p:cNvSpPr>
            <a:spLocks noChangeArrowheads="1"/>
          </p:cNvSpPr>
          <p:nvPr/>
        </p:nvSpPr>
        <p:spPr bwMode="auto">
          <a:xfrm flipH="1">
            <a:off x="5076056" y="2538194"/>
            <a:ext cx="1345670" cy="648072"/>
          </a:xfrm>
          <a:prstGeom prst="wedgeRoundRectCallout">
            <a:avLst>
              <a:gd name="adj1" fmla="val -74648"/>
              <a:gd name="adj2" fmla="val 11280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2123732" y="2538195"/>
            <a:ext cx="1800771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三七二十一。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066264" y="2474577"/>
            <a:ext cx="15121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21÷3</a:t>
            </a: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 21÷7</a:t>
            </a: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2" grpId="0"/>
      <p:bldP spid="48" grpId="0" animBg="1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059583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2195736" y="2877331"/>
            <a:ext cx="1584176" cy="360040"/>
          </a:xfrm>
          <a:prstGeom prst="wedgeRoundRectCallout">
            <a:avLst>
              <a:gd name="adj1" fmla="val -61902"/>
              <a:gd name="adj2" fmla="val 29902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755579" y="1946359"/>
            <a:ext cx="7056785" cy="481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根据一句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的乘法口诀说出两道乘法算式和两道除法算式。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5" name="图片 44" descr="2－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4" y="2767768"/>
            <a:ext cx="1239365" cy="1676190"/>
          </a:xfrm>
          <a:prstGeom prst="rect">
            <a:avLst/>
          </a:prstGeom>
        </p:spPr>
      </p:pic>
      <p:pic>
        <p:nvPicPr>
          <p:cNvPr id="47" name="图片 46" descr="2－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12" y="2694865"/>
            <a:ext cx="1188571" cy="1605079"/>
          </a:xfrm>
          <a:prstGeom prst="rect">
            <a:avLst/>
          </a:prstGeom>
        </p:spPr>
      </p:pic>
      <p:sp>
        <p:nvSpPr>
          <p:cNvPr id="48" name="AutoShape 12"/>
          <p:cNvSpPr>
            <a:spLocks noChangeArrowheads="1"/>
          </p:cNvSpPr>
          <p:nvPr/>
        </p:nvSpPr>
        <p:spPr bwMode="auto">
          <a:xfrm flipH="1">
            <a:off x="5076056" y="2187047"/>
            <a:ext cx="1345670" cy="1338357"/>
          </a:xfrm>
          <a:prstGeom prst="wedgeRoundRectCallout">
            <a:avLst>
              <a:gd name="adj1" fmla="val -74648"/>
              <a:gd name="adj2" fmla="val 11280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2123732" y="2877331"/>
            <a:ext cx="1800771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四七二十八。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066264" y="2139702"/>
            <a:ext cx="15121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en-US" altLang="zh-CN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en-US" altLang="zh-CN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28</a:t>
            </a:r>
            <a:endParaRPr lang="en-US" altLang="zh-CN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en-US" altLang="zh-CN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en-US" altLang="zh-CN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28</a:t>
            </a:r>
            <a:endParaRPr lang="en-US" altLang="zh-CN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28÷4</a:t>
            </a: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 28÷7</a:t>
            </a: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2" grpId="0"/>
      <p:bldP spid="48" grpId="0" animBg="1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03600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755576" y="1923678"/>
            <a:ext cx="432048" cy="46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15636" y="1923680"/>
            <a:ext cx="1372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28÷7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215636" y="2535748"/>
            <a:ext cx="1372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14÷2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215636" y="3147816"/>
            <a:ext cx="1372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35÷5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663908" y="1923680"/>
            <a:ext cx="1372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7÷1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63908" y="2535748"/>
            <a:ext cx="1579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42–7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663908" y="3147816"/>
            <a:ext cx="1372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49÷7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112180" y="1923680"/>
            <a:ext cx="1372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21÷7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112180" y="2535748"/>
            <a:ext cx="1702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35 + 7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112180" y="3147816"/>
            <a:ext cx="1372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42÷6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401948" y="1923680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641476" y="1923680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281400" y="1923680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381216" y="2535748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814326" y="2532781"/>
            <a:ext cx="707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35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314656" y="2532781"/>
            <a:ext cx="571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42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386122" y="3147816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825848" y="3147816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265574" y="3147816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51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Office PowerPoint</Application>
  <PresentationFormat>全屏显示(16:9)</PresentationFormat>
  <Paragraphs>165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黑体</vt:lpstr>
      <vt:lpstr>华文楷体</vt:lpstr>
      <vt:lpstr>楷体</vt:lpstr>
      <vt:lpstr>楷体_GB2312</vt:lpstr>
      <vt:lpstr>宋体</vt:lpstr>
      <vt:lpstr>微软雅黑</vt:lpstr>
      <vt:lpstr>幼圆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2023-01-16T19:22:33Z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04CD7F8E65224A7D9E4C1D550DE85F6C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