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2" r:id="rId2"/>
    <p:sldId id="258" r:id="rId3"/>
    <p:sldId id="256" r:id="rId4"/>
    <p:sldId id="277" r:id="rId5"/>
    <p:sldId id="259" r:id="rId6"/>
    <p:sldId id="260" r:id="rId7"/>
    <p:sldId id="262" r:id="rId8"/>
    <p:sldId id="280" r:id="rId9"/>
    <p:sldId id="281" r:id="rId10"/>
    <p:sldId id="261" r:id="rId11"/>
    <p:sldId id="282" r:id="rId12"/>
    <p:sldId id="268" r:id="rId13"/>
    <p:sldId id="264" r:id="rId14"/>
    <p:sldId id="263" r:id="rId15"/>
    <p:sldId id="273" r:id="rId16"/>
    <p:sldId id="265" r:id="rId17"/>
    <p:sldId id="270" r:id="rId18"/>
    <p:sldId id="283" r:id="rId19"/>
    <p:sldId id="28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4196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8328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2524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76657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08530" algn="l" defTabSz="883285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650490" algn="l" defTabSz="883285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091815" algn="l" defTabSz="883285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533775" algn="l" defTabSz="883285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  <a:srgbClr val="FFFF99"/>
    <a:srgbClr val="66CCFF"/>
    <a:srgbClr val="99FF99"/>
    <a:srgbClr val="CCECFF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6AE7-2D61-447A-A5AB-8F791A5B8E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C467-7A4E-4FDD-800B-4757671872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1960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83285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25245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66570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08530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50490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91815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33775" algn="l" defTabSz="883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7C467-7A4E-4FDD-800B-4757671872E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1A8D4-C3EF-4B80-8197-39A1026B15C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F80B7-9846-45A1-B7CC-1CB11DFFB1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447" y="275167"/>
            <a:ext cx="2056121" cy="58510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433" y="275167"/>
            <a:ext cx="6024154" cy="58510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C9670-9257-492A-9D11-09EECC67F9D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9C8F-8140-4EB6-89D9-C9B61922CF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E0FE1-7968-44DA-834E-AC036F0D000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D1642-980F-40B2-8922-724C6788F95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588" y="4407203"/>
            <a:ext cx="7771702" cy="136222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588" y="2907393"/>
            <a:ext cx="7771702" cy="1499810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960" indent="0">
              <a:buNone/>
              <a:defRPr sz="1700"/>
            </a:lvl2pPr>
            <a:lvl3pPr marL="883285" indent="0">
              <a:buNone/>
              <a:defRPr sz="1500"/>
            </a:lvl3pPr>
            <a:lvl4pPr marL="1325245" indent="0">
              <a:buNone/>
              <a:defRPr sz="1400"/>
            </a:lvl4pPr>
            <a:lvl5pPr marL="1766570" indent="0">
              <a:buNone/>
              <a:defRPr sz="1400"/>
            </a:lvl5pPr>
            <a:lvl6pPr marL="2208530" indent="0">
              <a:buNone/>
              <a:defRPr sz="1400"/>
            </a:lvl6pPr>
            <a:lvl7pPr marL="2650490" indent="0">
              <a:buNone/>
              <a:defRPr sz="1400"/>
            </a:lvl7pPr>
            <a:lvl8pPr marL="3091815" indent="0">
              <a:buNone/>
              <a:defRPr sz="1400"/>
            </a:lvl8pPr>
            <a:lvl9pPr marL="3533775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0C806-85C4-414A-B2E6-91F78B23623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CFE79-DB73-466C-A1D0-071D9BF8D1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433" y="1599596"/>
            <a:ext cx="4039362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5655" y="1599596"/>
            <a:ext cx="4040913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A2153-823C-4FBA-88C4-F334830CBF1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ACCDE-2A05-4D6B-9F63-73C5819CDF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433" y="1534584"/>
            <a:ext cx="4039362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285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6570" indent="0">
              <a:buNone/>
              <a:defRPr sz="1500" b="1"/>
            </a:lvl5pPr>
            <a:lvl6pPr marL="2208530" indent="0">
              <a:buNone/>
              <a:defRPr sz="1500" b="1"/>
            </a:lvl6pPr>
            <a:lvl7pPr marL="2650490" indent="0">
              <a:buNone/>
              <a:defRPr sz="1500" b="1"/>
            </a:lvl7pPr>
            <a:lvl8pPr marL="3091815" indent="0">
              <a:buNone/>
              <a:defRPr sz="1500" b="1"/>
            </a:lvl8pPr>
            <a:lvl9pPr marL="3533775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433" y="2175632"/>
            <a:ext cx="4039362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655" y="1534584"/>
            <a:ext cx="4040913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285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6570" indent="0">
              <a:buNone/>
              <a:defRPr sz="1500" b="1"/>
            </a:lvl5pPr>
            <a:lvl6pPr marL="2208530" indent="0">
              <a:buNone/>
              <a:defRPr sz="1500" b="1"/>
            </a:lvl6pPr>
            <a:lvl7pPr marL="2650490" indent="0">
              <a:buNone/>
              <a:defRPr sz="1500" b="1"/>
            </a:lvl7pPr>
            <a:lvl8pPr marL="3091815" indent="0">
              <a:buNone/>
              <a:defRPr sz="1500" b="1"/>
            </a:lvl8pPr>
            <a:lvl9pPr marL="3533775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655" y="2175632"/>
            <a:ext cx="4040913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4BCAE-A2B2-4668-B680-8224A0EA651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FBF05-2329-474C-AA44-20C054DD932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46293-9DD7-4E98-B628-E1B0FBD1FAB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671B1-1AD1-4E6E-A3F0-FFAD8A0680E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E01CA7-F3F6-4B00-8A1F-5111A6C6236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E6D5D-FF18-4FC0-B627-5E3DE35080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433" y="273655"/>
            <a:ext cx="3008201" cy="116114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727" y="273655"/>
            <a:ext cx="5110840" cy="585258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433" y="1434798"/>
            <a:ext cx="3008201" cy="4691440"/>
          </a:xfrm>
        </p:spPr>
        <p:txBody>
          <a:bodyPr/>
          <a:lstStyle>
            <a:lvl1pPr marL="0" indent="0">
              <a:buNone/>
              <a:defRPr sz="1400"/>
            </a:lvl1pPr>
            <a:lvl2pPr marL="441960" indent="0">
              <a:buNone/>
              <a:defRPr sz="1200"/>
            </a:lvl2pPr>
            <a:lvl3pPr marL="883285" indent="0">
              <a:buNone/>
              <a:defRPr sz="1000"/>
            </a:lvl3pPr>
            <a:lvl4pPr marL="1325245" indent="0">
              <a:buNone/>
              <a:defRPr sz="900"/>
            </a:lvl4pPr>
            <a:lvl5pPr marL="1766570" indent="0">
              <a:buNone/>
              <a:defRPr sz="900"/>
            </a:lvl5pPr>
            <a:lvl6pPr marL="2208530" indent="0">
              <a:buNone/>
              <a:defRPr sz="900"/>
            </a:lvl6pPr>
            <a:lvl7pPr marL="2650490" indent="0">
              <a:buNone/>
              <a:defRPr sz="900"/>
            </a:lvl7pPr>
            <a:lvl8pPr marL="3091815" indent="0">
              <a:buNone/>
              <a:defRPr sz="900"/>
            </a:lvl8pPr>
            <a:lvl9pPr marL="353377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BA2B47-B2B4-4F6B-ACD2-841B66258C3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F1AB-C277-4128-976B-EC298088B1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516" y="4800298"/>
            <a:ext cx="5486090" cy="56696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516" y="612322"/>
            <a:ext cx="5486090" cy="4115405"/>
          </a:xfrm>
        </p:spPr>
        <p:txBody>
          <a:bodyPr/>
          <a:lstStyle>
            <a:lvl1pPr marL="0" indent="0">
              <a:buNone/>
              <a:defRPr sz="3100"/>
            </a:lvl1pPr>
            <a:lvl2pPr marL="441960" indent="0">
              <a:buNone/>
              <a:defRPr sz="2700"/>
            </a:lvl2pPr>
            <a:lvl3pPr marL="883285" indent="0">
              <a:buNone/>
              <a:defRPr sz="2300"/>
            </a:lvl3pPr>
            <a:lvl4pPr marL="1325245" indent="0">
              <a:buNone/>
              <a:defRPr sz="1900"/>
            </a:lvl4pPr>
            <a:lvl5pPr marL="1766570" indent="0">
              <a:buNone/>
              <a:defRPr sz="1900"/>
            </a:lvl5pPr>
            <a:lvl6pPr marL="2208530" indent="0">
              <a:buNone/>
              <a:defRPr sz="1900"/>
            </a:lvl6pPr>
            <a:lvl7pPr marL="2650490" indent="0">
              <a:buNone/>
              <a:defRPr sz="1900"/>
            </a:lvl7pPr>
            <a:lvl8pPr marL="3091815" indent="0">
              <a:buNone/>
              <a:defRPr sz="1900"/>
            </a:lvl8pPr>
            <a:lvl9pPr marL="3533775" indent="0">
              <a:buNone/>
              <a:defRPr sz="19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516" y="5367262"/>
            <a:ext cx="548609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41960" indent="0">
              <a:buNone/>
              <a:defRPr sz="1200"/>
            </a:lvl2pPr>
            <a:lvl3pPr marL="883285" indent="0">
              <a:buNone/>
              <a:defRPr sz="1000"/>
            </a:lvl3pPr>
            <a:lvl4pPr marL="1325245" indent="0">
              <a:buNone/>
              <a:defRPr sz="900"/>
            </a:lvl4pPr>
            <a:lvl5pPr marL="1766570" indent="0">
              <a:buNone/>
              <a:defRPr sz="900"/>
            </a:lvl5pPr>
            <a:lvl6pPr marL="2208530" indent="0">
              <a:buNone/>
              <a:defRPr sz="900"/>
            </a:lvl6pPr>
            <a:lvl7pPr marL="2650490" indent="0">
              <a:buNone/>
              <a:defRPr sz="900"/>
            </a:lvl7pPr>
            <a:lvl8pPr marL="3091815" indent="0">
              <a:buNone/>
              <a:defRPr sz="900"/>
            </a:lvl8pPr>
            <a:lvl9pPr marL="353377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3E664-9479-4FA0-A3D0-93B6D6DEC24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12B60-2F73-47FD-B25E-E7DF21AA8C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33" y="275167"/>
            <a:ext cx="822913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33" y="1599596"/>
            <a:ext cx="8229134" cy="452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33" y="6245679"/>
            <a:ext cx="21336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/>
          <a:lstStyle>
            <a:lvl1pPr defTabSz="913765">
              <a:defRPr sz="1400"/>
            </a:lvl1pPr>
          </a:lstStyle>
          <a:p>
            <a:fld id="{67582626-D87F-4BE6-8123-58F93EB2333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98" y="6245679"/>
            <a:ext cx="289500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/>
          <a:lstStyle>
            <a:lvl1pPr algn="ctr" defTabSz="913765">
              <a:defRPr sz="1400"/>
            </a:lvl1pPr>
          </a:lstStyle>
          <a:p>
            <a:endParaRPr lang="en-US" altLang="zh-CN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15" y="6245679"/>
            <a:ext cx="21336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/>
          <a:lstStyle>
            <a:lvl1pPr algn="r" defTabSz="913765">
              <a:defRPr sz="1400"/>
            </a:lvl1pPr>
          </a:lstStyle>
          <a:p>
            <a:fld id="{F33DDA30-C455-433F-AF81-7E1C54596A4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4196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88328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25245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766570" algn="ctr" defTabSz="913765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3535" indent="-343535" algn="l" defTabSz="913765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315" indent="-285115" algn="l" defTabSz="91376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365" indent="-228600" algn="l" defTabSz="913765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565" indent="-228600" algn="l" defTabSz="91376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765" indent="-228600" algn="l" defTabSz="91376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98090" indent="-228600" algn="l" defTabSz="91376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40050" indent="-228600" algn="l" defTabSz="91376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82010" indent="-228600" algn="l" defTabSz="91376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23335" indent="-228600" algn="l" defTabSz="91376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960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285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245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570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30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490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815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775" algn="l" defTabSz="88328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25999"/>
            <a:ext cx="9144000" cy="981755"/>
          </a:xfrm>
          <a:prstGeom prst="rect">
            <a:avLst/>
          </a:prstGeom>
        </p:spPr>
        <p:txBody>
          <a:bodyPr wrap="square" lIns="88340" tIns="44170" rIns="88340" bIns="44170">
            <a:spAutoFit/>
          </a:bodyPr>
          <a:lstStyle/>
          <a:p>
            <a:pPr algn="ctr">
              <a:defRPr/>
            </a:pPr>
            <a:r>
              <a:rPr lang="en-US" altLang="zh-CN" sz="5800" b="1" kern="10" dirty="0">
                <a:ln w="9525">
                  <a:noFill/>
                  <a:rou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7.5  </a:t>
            </a:r>
            <a:r>
              <a:rPr lang="zh-CN" altLang="en-US" sz="5800" b="1" kern="10" dirty="0">
                <a:ln w="9525">
                  <a:noFill/>
                  <a:round/>
                </a:ln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2992005" y="5349214"/>
            <a:ext cx="3159991" cy="478540"/>
          </a:xfrm>
          <a:prstGeom prst="rect">
            <a:avLst/>
          </a:prstGeom>
        </p:spPr>
        <p:txBody>
          <a:bodyPr wrap="none" lIns="88340" tIns="44170" rIns="88340" bIns="4417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3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90846" y="4936370"/>
            <a:ext cx="6045863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>
              <a:spcBef>
                <a:spcPct val="50000"/>
              </a:spcBef>
              <a:defRPr/>
            </a:pPr>
            <a:r>
              <a:rPr kumimoji="1"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两直线平行，内错角相等。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90847" y="5624286"/>
            <a:ext cx="6551364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>
              <a:spcBef>
                <a:spcPct val="50000"/>
              </a:spcBef>
              <a:defRPr/>
            </a:pPr>
            <a:r>
              <a:rPr kumimoji="1"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两直线平行，同旁内角互补。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990846" y="4251477"/>
            <a:ext cx="5714030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algn="ctr" defTabSz="913765">
              <a:spcBef>
                <a:spcPct val="50000"/>
              </a:spcBef>
              <a:defRPr/>
            </a:pPr>
            <a:r>
              <a:rPr kumimoji="1"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两直线平行，同位角相等。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591532" y="990298"/>
            <a:ext cx="3124498" cy="39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000" b="1">
                <a:solidFill>
                  <a:srgbClr val="FF0066"/>
                </a:solidFill>
                <a:latin typeface="Times New Roman" panose="02020603050405020304" pitchFamily="18" charset="0"/>
              </a:rPr>
              <a:t>同位角相等，两直线平行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627197" y="1448405"/>
            <a:ext cx="3200477" cy="40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000" b="1">
                <a:solidFill>
                  <a:srgbClr val="FF0066"/>
                </a:solidFill>
                <a:latin typeface="Times New Roman" panose="02020603050405020304" pitchFamily="18" charset="0"/>
              </a:rPr>
              <a:t>内错角相等，两直线平行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627197" y="1980596"/>
            <a:ext cx="3505949" cy="39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000" b="1">
                <a:solidFill>
                  <a:srgbClr val="FF0066"/>
                </a:solidFill>
                <a:latin typeface="Times New Roman" panose="02020603050405020304" pitchFamily="18" charset="0"/>
              </a:rPr>
              <a:t>同旁内角互补，两直线平行</a:t>
            </a:r>
          </a:p>
        </p:txBody>
      </p:sp>
      <p:pic>
        <p:nvPicPr>
          <p:cNvPr id="12296" name="Picture 8" descr="dw0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24080" y="332619"/>
            <a:ext cx="1152109" cy="12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 flipH="1">
            <a:off x="1763054" y="1197429"/>
            <a:ext cx="2304220" cy="1294190"/>
          </a:xfrm>
          <a:prstGeom prst="cloudCallout">
            <a:avLst>
              <a:gd name="adj1" fmla="val 63986"/>
              <a:gd name="adj2" fmla="val -50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91416" tIns="45708" rIns="91416" bIns="45708"/>
          <a:lstStyle/>
          <a:p>
            <a:pPr algn="ctr" defTabSz="913765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0141" y="1197429"/>
            <a:ext cx="2244477" cy="107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  </a:t>
            </a:r>
            <a:r>
              <a:rPr kumimoji="1" lang="zh-CN" altLang="en-US" sz="3200" b="1">
                <a:latin typeface="Times New Roman" panose="02020603050405020304" pitchFamily="18" charset="0"/>
              </a:rPr>
              <a:t>你记</a:t>
            </a:r>
          </a:p>
          <a:p>
            <a:pPr eaLnBrk="1" hangingPunct="1"/>
            <a:r>
              <a:rPr kumimoji="1" lang="zh-CN" altLang="en-US" sz="3200" b="1">
                <a:latin typeface="Times New Roman" panose="02020603050405020304" pitchFamily="18" charset="0"/>
              </a:rPr>
              <a:t>清楚了吗？</a:t>
            </a:r>
          </a:p>
        </p:txBody>
      </p:sp>
      <p:sp>
        <p:nvSpPr>
          <p:cNvPr id="59403" name="WordArt 11"/>
          <p:cNvSpPr>
            <a:spLocks noChangeArrowheads="1" noChangeShapeType="1" noTextEdit="1"/>
          </p:cNvSpPr>
          <p:nvPr/>
        </p:nvSpPr>
        <p:spPr bwMode="auto">
          <a:xfrm>
            <a:off x="562875" y="3155346"/>
            <a:ext cx="2251499" cy="766535"/>
          </a:xfrm>
          <a:prstGeom prst="rect">
            <a:avLst/>
          </a:prstGeom>
        </p:spPr>
        <p:txBody>
          <a:bodyPr wrap="none" lIns="88340" tIns="44170" rIns="88340" bIns="4417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5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本节结论：</a:t>
            </a: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4923215" y="0"/>
            <a:ext cx="3924616" cy="3069167"/>
            <a:chOff x="3288" y="0"/>
            <a:chExt cx="2472" cy="1933"/>
          </a:xfrm>
        </p:grpSpPr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3360" y="240"/>
              <a:ext cx="100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上节结论</a:t>
              </a:r>
            </a:p>
          </p:txBody>
        </p:sp>
        <p:grpSp>
          <p:nvGrpSpPr>
            <p:cNvPr id="12302" name="Group 14"/>
            <p:cNvGrpSpPr/>
            <p:nvPr/>
          </p:nvGrpSpPr>
          <p:grpSpPr bwMode="auto">
            <a:xfrm>
              <a:off x="3288" y="0"/>
              <a:ext cx="2472" cy="1933"/>
              <a:chOff x="3288" y="0"/>
              <a:chExt cx="2472" cy="1933"/>
            </a:xfrm>
          </p:grpSpPr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>
                <a:off x="3288" y="0"/>
                <a:ext cx="0" cy="1933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>
                <a:off x="3288" y="1933"/>
                <a:ext cx="2472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autoUpdateAnimBg="0"/>
      <p:bldP spid="59396" grpId="0" autoUpdateAnimBg="0"/>
      <p:bldP spid="59397" grpId="0" autoUpdateAnimBg="0"/>
      <p:bldP spid="59398" grpId="0" autoUpdateAnimBg="0"/>
      <p:bldP spid="59399" grpId="0" autoUpdateAnimBg="0"/>
      <p:bldP spid="594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9777" y="1019786"/>
            <a:ext cx="8933116" cy="45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例</a:t>
            </a:r>
            <a:r>
              <a:rPr lang="en-US" altLang="zh-CN" sz="2400" b="1" dirty="0"/>
              <a:t>1  </a:t>
            </a:r>
            <a:r>
              <a:rPr lang="zh-CN" altLang="en-US" sz="2400" b="1" dirty="0"/>
              <a:t>已知</a:t>
            </a:r>
            <a:r>
              <a:rPr lang="en-US" altLang="zh-CN" sz="2400" b="1" dirty="0"/>
              <a:t>:</a:t>
            </a:r>
            <a:r>
              <a:rPr lang="zh-CN" altLang="en-US" sz="2400" b="1" dirty="0"/>
              <a:t>如图</a:t>
            </a:r>
            <a:r>
              <a:rPr lang="en-US" altLang="zh-CN" sz="2400" b="1" dirty="0"/>
              <a:t>7-5-4,a∥b,c∥d, ∠1=73°.</a:t>
            </a:r>
            <a:r>
              <a:rPr lang="zh-CN" altLang="en-US" sz="2400" b="1" dirty="0"/>
              <a:t>求∠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和∠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的度数</a:t>
            </a:r>
            <a:r>
              <a:rPr lang="en-US" altLang="zh-CN" sz="2400" b="1" dirty="0"/>
              <a:t>.</a:t>
            </a:r>
          </a:p>
        </p:txBody>
      </p:sp>
      <p:grpSp>
        <p:nvGrpSpPr>
          <p:cNvPr id="2" name="Group 27"/>
          <p:cNvGrpSpPr/>
          <p:nvPr/>
        </p:nvGrpSpPr>
        <p:grpSpPr bwMode="auto">
          <a:xfrm>
            <a:off x="6118742" y="1474108"/>
            <a:ext cx="2884151" cy="3924904"/>
            <a:chOff x="3946" y="975"/>
            <a:chExt cx="1860" cy="2596"/>
          </a:xfrm>
        </p:grpSpPr>
        <p:grpSp>
          <p:nvGrpSpPr>
            <p:cNvPr id="13317" name="Group 25"/>
            <p:cNvGrpSpPr/>
            <p:nvPr/>
          </p:nvGrpSpPr>
          <p:grpSpPr bwMode="auto">
            <a:xfrm>
              <a:off x="3946" y="975"/>
              <a:ext cx="1770" cy="2131"/>
              <a:chOff x="3946" y="998"/>
              <a:chExt cx="1770" cy="2131"/>
            </a:xfrm>
          </p:grpSpPr>
          <p:grpSp>
            <p:nvGrpSpPr>
              <p:cNvPr id="13319" name="Group 17"/>
              <p:cNvGrpSpPr/>
              <p:nvPr/>
            </p:nvGrpSpPr>
            <p:grpSpPr bwMode="auto">
              <a:xfrm>
                <a:off x="3946" y="1225"/>
                <a:ext cx="1499" cy="1904"/>
                <a:chOff x="1497" y="1134"/>
                <a:chExt cx="2405" cy="2449"/>
              </a:xfrm>
            </p:grpSpPr>
            <p:grpSp>
              <p:nvGrpSpPr>
                <p:cNvPr id="13327" name="Group 16"/>
                <p:cNvGrpSpPr/>
                <p:nvPr/>
              </p:nvGrpSpPr>
              <p:grpSpPr bwMode="auto">
                <a:xfrm>
                  <a:off x="1497" y="1134"/>
                  <a:ext cx="2405" cy="2449"/>
                  <a:chOff x="1497" y="1134"/>
                  <a:chExt cx="2405" cy="2449"/>
                </a:xfrm>
              </p:grpSpPr>
              <p:sp>
                <p:nvSpPr>
                  <p:cNvPr id="13329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520" y="1860"/>
                    <a:ext cx="23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497" y="2971"/>
                    <a:ext cx="23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905" y="1202"/>
                    <a:ext cx="454" cy="23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153" y="1134"/>
                    <a:ext cx="454" cy="23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3" name="Arc 12"/>
                  <p:cNvSpPr/>
                  <p:nvPr/>
                </p:nvSpPr>
                <p:spPr bwMode="auto">
                  <a:xfrm flipV="1">
                    <a:off x="2064" y="1860"/>
                    <a:ext cx="136" cy="159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4" name="Arc 14"/>
                  <p:cNvSpPr/>
                  <p:nvPr/>
                </p:nvSpPr>
                <p:spPr bwMode="auto">
                  <a:xfrm flipH="1">
                    <a:off x="2041" y="2767"/>
                    <a:ext cx="161" cy="204"/>
                  </a:xfrm>
                  <a:custGeom>
                    <a:avLst/>
                    <a:gdLst>
                      <a:gd name="T0" fmla="*/ 0 w 21969"/>
                      <a:gd name="T1" fmla="*/ 0 h 21600"/>
                      <a:gd name="T2" fmla="*/ 0 w 21969"/>
                      <a:gd name="T3" fmla="*/ 0 h 21600"/>
                      <a:gd name="T4" fmla="*/ 0 w 21969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969"/>
                      <a:gd name="T10" fmla="*/ 0 h 21600"/>
                      <a:gd name="T11" fmla="*/ 21969 w 21969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969" h="21600" fill="none" extrusionOk="0">
                        <a:moveTo>
                          <a:pt x="0" y="3"/>
                        </a:moveTo>
                        <a:cubicBezTo>
                          <a:pt x="122" y="1"/>
                          <a:pt x="245" y="-1"/>
                          <a:pt x="369" y="0"/>
                        </a:cubicBezTo>
                        <a:cubicBezTo>
                          <a:pt x="12298" y="0"/>
                          <a:pt x="21969" y="9670"/>
                          <a:pt x="21969" y="21600"/>
                        </a:cubicBezTo>
                      </a:path>
                      <a:path w="21969" h="21600" stroke="0" extrusionOk="0">
                        <a:moveTo>
                          <a:pt x="0" y="3"/>
                        </a:moveTo>
                        <a:cubicBezTo>
                          <a:pt x="122" y="1"/>
                          <a:pt x="245" y="-1"/>
                          <a:pt x="369" y="0"/>
                        </a:cubicBezTo>
                        <a:cubicBezTo>
                          <a:pt x="12298" y="0"/>
                          <a:pt x="21969" y="9670"/>
                          <a:pt x="21969" y="21600"/>
                        </a:cubicBezTo>
                        <a:lnTo>
                          <a:pt x="369" y="2160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28" name="Arc 15"/>
                <p:cNvSpPr/>
                <p:nvPr/>
              </p:nvSpPr>
              <p:spPr bwMode="auto">
                <a:xfrm flipH="1" flipV="1">
                  <a:off x="3085" y="1860"/>
                  <a:ext cx="249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320" name="Text Box 18"/>
              <p:cNvSpPr txBox="1">
                <a:spLocks noChangeArrowheads="1"/>
              </p:cNvSpPr>
              <p:nvPr/>
            </p:nvSpPr>
            <p:spPr bwMode="auto">
              <a:xfrm>
                <a:off x="5511" y="1633"/>
                <a:ext cx="18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a</a:t>
                </a:r>
              </a:p>
            </p:txBody>
          </p:sp>
          <p:sp>
            <p:nvSpPr>
              <p:cNvPr id="13321" name="Text Box 19"/>
              <p:cNvSpPr txBox="1">
                <a:spLocks noChangeArrowheads="1"/>
              </p:cNvSpPr>
              <p:nvPr/>
            </p:nvSpPr>
            <p:spPr bwMode="auto">
              <a:xfrm>
                <a:off x="5489" y="2517"/>
                <a:ext cx="227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b</a:t>
                </a:r>
              </a:p>
            </p:txBody>
          </p:sp>
          <p:sp>
            <p:nvSpPr>
              <p:cNvPr id="13322" name="Text Box 20"/>
              <p:cNvSpPr txBox="1">
                <a:spLocks noChangeArrowheads="1"/>
              </p:cNvSpPr>
              <p:nvPr/>
            </p:nvSpPr>
            <p:spPr bwMode="auto">
              <a:xfrm>
                <a:off x="4105" y="1021"/>
                <a:ext cx="249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c</a:t>
                </a:r>
              </a:p>
            </p:txBody>
          </p:sp>
          <p:sp>
            <p:nvSpPr>
              <p:cNvPr id="13323" name="Text Box 21"/>
              <p:cNvSpPr txBox="1">
                <a:spLocks noChangeArrowheads="1"/>
              </p:cNvSpPr>
              <p:nvPr/>
            </p:nvSpPr>
            <p:spPr bwMode="auto">
              <a:xfrm>
                <a:off x="4831" y="998"/>
                <a:ext cx="295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d</a:t>
                </a:r>
              </a:p>
            </p:txBody>
          </p:sp>
          <p:sp>
            <p:nvSpPr>
              <p:cNvPr id="13324" name="Text Box 22"/>
              <p:cNvSpPr txBox="1">
                <a:spLocks noChangeArrowheads="1"/>
              </p:cNvSpPr>
              <p:nvPr/>
            </p:nvSpPr>
            <p:spPr bwMode="auto">
              <a:xfrm>
                <a:off x="4128" y="2368"/>
                <a:ext cx="20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1</a:t>
                </a:r>
              </a:p>
            </p:txBody>
          </p:sp>
          <p:sp>
            <p:nvSpPr>
              <p:cNvPr id="13325" name="Text Box 23"/>
              <p:cNvSpPr txBox="1">
                <a:spLocks noChangeArrowheads="1"/>
              </p:cNvSpPr>
              <p:nvPr/>
            </p:nvSpPr>
            <p:spPr bwMode="auto">
              <a:xfrm>
                <a:off x="4355" y="1814"/>
                <a:ext cx="20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2</a:t>
                </a:r>
              </a:p>
            </p:txBody>
          </p:sp>
          <p:sp>
            <p:nvSpPr>
              <p:cNvPr id="13326" name="Text Box 24"/>
              <p:cNvSpPr txBox="1">
                <a:spLocks noChangeArrowheads="1"/>
              </p:cNvSpPr>
              <p:nvPr/>
            </p:nvSpPr>
            <p:spPr bwMode="auto">
              <a:xfrm>
                <a:off x="4808" y="1837"/>
                <a:ext cx="20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2" rIns="91424" bIns="457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/>
                  <a:t>3</a:t>
                </a:r>
              </a:p>
            </p:txBody>
          </p:sp>
        </p:grpSp>
        <p:sp>
          <p:nvSpPr>
            <p:cNvPr id="13318" name="Text Box 26"/>
            <p:cNvSpPr txBox="1">
              <a:spLocks noChangeArrowheads="1"/>
            </p:cNvSpPr>
            <p:nvPr/>
          </p:nvSpPr>
          <p:spPr bwMode="auto">
            <a:xfrm>
              <a:off x="4468" y="3266"/>
              <a:ext cx="133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4" tIns="45712" rIns="91424" bIns="457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/>
                <a:t>7-5-4</a:t>
              </a:r>
            </a:p>
          </p:txBody>
        </p:sp>
      </p:grp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210884" y="1897241"/>
            <a:ext cx="6365291" cy="342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解：∵</a:t>
            </a:r>
            <a:r>
              <a:rPr lang="en-US" altLang="zh-CN" b="1" dirty="0" err="1"/>
              <a:t>a∥b</a:t>
            </a:r>
            <a:r>
              <a:rPr lang="en-US" altLang="zh-CN" b="1" dirty="0"/>
              <a:t> </a:t>
            </a:r>
            <a:r>
              <a:rPr lang="zh-CN" altLang="en-US" b="1" dirty="0"/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∴ ∠</a:t>
            </a:r>
            <a:r>
              <a:rPr lang="en-US" altLang="zh-CN" b="1" dirty="0"/>
              <a:t>2=∠3</a:t>
            </a:r>
            <a:r>
              <a:rPr lang="zh-CN" altLang="en-US" b="1" dirty="0"/>
              <a:t>（两直线平行，内错角相等）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∵ ∠</a:t>
            </a:r>
            <a:r>
              <a:rPr lang="en-US" altLang="zh-CN" b="1" dirty="0"/>
              <a:t>1=73°</a:t>
            </a:r>
            <a:r>
              <a:rPr lang="zh-CN" altLang="en-US" b="1" dirty="0"/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∴ ∠</a:t>
            </a:r>
            <a:r>
              <a:rPr lang="en-US" altLang="zh-CN" b="1" dirty="0"/>
              <a:t>2=73°</a:t>
            </a:r>
            <a:r>
              <a:rPr lang="zh-CN" altLang="en-US" b="1" dirty="0"/>
              <a:t>（等量代换）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∵</a:t>
            </a:r>
            <a:r>
              <a:rPr lang="en-US" altLang="zh-CN" b="1" dirty="0" err="1"/>
              <a:t>c∥d</a:t>
            </a:r>
            <a:r>
              <a:rPr lang="en-US" altLang="zh-CN" b="1" dirty="0"/>
              <a:t>    </a:t>
            </a:r>
            <a:r>
              <a:rPr lang="zh-CN" altLang="en-US" b="1" dirty="0"/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∴ ∠</a:t>
            </a:r>
            <a:r>
              <a:rPr lang="en-US" altLang="zh-CN" b="1" dirty="0"/>
              <a:t>2+∠3=180°</a:t>
            </a:r>
            <a:r>
              <a:rPr lang="zh-CN" altLang="en-US" b="1" dirty="0"/>
              <a:t>（两直线平行，同旁内角互补）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∴ ∠</a:t>
            </a:r>
            <a:r>
              <a:rPr lang="en-US" altLang="zh-CN" b="1" dirty="0"/>
              <a:t>3=180°-∠2 </a:t>
            </a:r>
            <a:r>
              <a:rPr lang="zh-CN" altLang="en-US" b="1" dirty="0"/>
              <a:t>（等式的性质）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∴ ∠</a:t>
            </a:r>
            <a:r>
              <a:rPr lang="en-US" altLang="zh-CN" b="1" dirty="0"/>
              <a:t>3=180°-73°=107°</a:t>
            </a:r>
            <a:r>
              <a:rPr lang="zh-CN" altLang="en-US" b="1" dirty="0"/>
              <a:t>（等量代换）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81452" y="2003274"/>
            <a:ext cx="8534606" cy="323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如果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AD//BC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，根据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   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可得∠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B=</a:t>
            </a:r>
            <a:r>
              <a:rPr kumimoji="1" lang="en-US" altLang="zh-CN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如果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AB//CD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，根据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   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可得</a:t>
            </a:r>
            <a:r>
              <a:rPr kumimoji="1"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D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＝</a:t>
            </a:r>
            <a:r>
              <a:rPr kumimoji="1"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3.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如果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AD//BC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，根据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宋体" panose="02010600030101010101" pitchFamily="2" charset="-122"/>
              </a:rPr>
              <a:t>   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可得</a:t>
            </a:r>
            <a:r>
              <a:rPr kumimoji="1"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C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＋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＝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180</a:t>
            </a:r>
            <a:r>
              <a:rPr kumimoji="1" lang="en-US" altLang="zh-CN" sz="2400" b="1" dirty="0">
                <a:latin typeface="宋体" panose="02010600030101010101" pitchFamily="2" charset="-122"/>
                <a:sym typeface="Symbol" panose="05050102010706020507" pitchFamily="18" charset="2"/>
              </a:rPr>
              <a:t></a:t>
            </a:r>
            <a:endParaRPr kumimoji="1" lang="en-US" altLang="zh-CN" sz="2400" b="1" dirty="0">
              <a:latin typeface="宋体" panose="02010600030101010101" pitchFamily="2" charset="-122"/>
            </a:endParaRPr>
          </a:p>
        </p:txBody>
      </p:sp>
      <p:grpSp>
        <p:nvGrpSpPr>
          <p:cNvPr id="14339" name="Group 22"/>
          <p:cNvGrpSpPr/>
          <p:nvPr/>
        </p:nvGrpSpPr>
        <p:grpSpPr bwMode="auto">
          <a:xfrm>
            <a:off x="5258150" y="3875013"/>
            <a:ext cx="3885851" cy="2446793"/>
            <a:chOff x="3408" y="2304"/>
            <a:chExt cx="2448" cy="1541"/>
          </a:xfrm>
        </p:grpSpPr>
        <p:grpSp>
          <p:nvGrpSpPr>
            <p:cNvPr id="14347" name="Group 4"/>
            <p:cNvGrpSpPr/>
            <p:nvPr/>
          </p:nvGrpSpPr>
          <p:grpSpPr bwMode="auto">
            <a:xfrm>
              <a:off x="3408" y="2304"/>
              <a:ext cx="2448" cy="1541"/>
              <a:chOff x="3312" y="2640"/>
              <a:chExt cx="2448" cy="1541"/>
            </a:xfrm>
          </p:grpSpPr>
          <p:grpSp>
            <p:nvGrpSpPr>
              <p:cNvPr id="14350" name="Group 5"/>
              <p:cNvGrpSpPr/>
              <p:nvPr/>
            </p:nvGrpSpPr>
            <p:grpSpPr bwMode="auto">
              <a:xfrm>
                <a:off x="3552" y="2640"/>
                <a:ext cx="1824" cy="1392"/>
                <a:chOff x="2928" y="2928"/>
                <a:chExt cx="1824" cy="1392"/>
              </a:xfrm>
            </p:grpSpPr>
            <p:sp>
              <p:nvSpPr>
                <p:cNvPr id="1435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2928" y="2928"/>
                  <a:ext cx="1392" cy="139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56" name="Line 7"/>
                <p:cNvSpPr>
                  <a:spLocks noChangeShapeType="1"/>
                </p:cNvSpPr>
                <p:nvPr/>
              </p:nvSpPr>
              <p:spPr bwMode="auto">
                <a:xfrm>
                  <a:off x="3600" y="3648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57" name="Line 8"/>
                <p:cNvSpPr>
                  <a:spLocks noChangeShapeType="1"/>
                </p:cNvSpPr>
                <p:nvPr/>
              </p:nvSpPr>
              <p:spPr bwMode="auto">
                <a:xfrm>
                  <a:off x="2928" y="4320"/>
                  <a:ext cx="115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435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080" y="3648"/>
                  <a:ext cx="672" cy="6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14351" name="Text Box 10"/>
              <p:cNvSpPr txBox="1">
                <a:spLocks noChangeArrowheads="1"/>
              </p:cNvSpPr>
              <p:nvPr/>
            </p:nvSpPr>
            <p:spPr bwMode="auto">
              <a:xfrm>
                <a:off x="3936" y="3216"/>
                <a:ext cx="432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4352" name="Text Box 11"/>
              <p:cNvSpPr txBox="1">
                <a:spLocks noChangeArrowheads="1"/>
              </p:cNvSpPr>
              <p:nvPr/>
            </p:nvSpPr>
            <p:spPr bwMode="auto">
              <a:xfrm>
                <a:off x="3312" y="3888"/>
                <a:ext cx="288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4353" name="Text Box 12"/>
              <p:cNvSpPr txBox="1">
                <a:spLocks noChangeArrowheads="1"/>
              </p:cNvSpPr>
              <p:nvPr/>
            </p:nvSpPr>
            <p:spPr bwMode="auto">
              <a:xfrm>
                <a:off x="4848" y="3888"/>
                <a:ext cx="432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4354" name="Text Box 13"/>
              <p:cNvSpPr txBox="1">
                <a:spLocks noChangeArrowheads="1"/>
              </p:cNvSpPr>
              <p:nvPr/>
            </p:nvSpPr>
            <p:spPr bwMode="auto">
              <a:xfrm>
                <a:off x="5376" y="3120"/>
                <a:ext cx="384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4348" name="Freeform 14"/>
            <p:cNvSpPr/>
            <p:nvPr/>
          </p:nvSpPr>
          <p:spPr bwMode="auto">
            <a:xfrm>
              <a:off x="4451" y="2914"/>
              <a:ext cx="109" cy="110"/>
            </a:xfrm>
            <a:custGeom>
              <a:avLst/>
              <a:gdLst>
                <a:gd name="T0" fmla="*/ 0 w 109"/>
                <a:gd name="T1" fmla="*/ 0 h 110"/>
                <a:gd name="T2" fmla="*/ 82 w 109"/>
                <a:gd name="T3" fmla="*/ 55 h 110"/>
                <a:gd name="T4" fmla="*/ 109 w 109"/>
                <a:gd name="T5" fmla="*/ 110 h 110"/>
                <a:gd name="T6" fmla="*/ 0 60000 65536"/>
                <a:gd name="T7" fmla="*/ 0 60000 65536"/>
                <a:gd name="T8" fmla="*/ 0 60000 65536"/>
                <a:gd name="T9" fmla="*/ 0 w 109"/>
                <a:gd name="T10" fmla="*/ 0 h 110"/>
                <a:gd name="T11" fmla="*/ 109 w 109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110">
                  <a:moveTo>
                    <a:pt x="0" y="0"/>
                  </a:moveTo>
                  <a:cubicBezTo>
                    <a:pt x="36" y="17"/>
                    <a:pt x="61" y="22"/>
                    <a:pt x="82" y="55"/>
                  </a:cubicBezTo>
                  <a:cubicBezTo>
                    <a:pt x="93" y="72"/>
                    <a:pt x="109" y="110"/>
                    <a:pt x="109" y="11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>
              <a:off x="4588" y="2736"/>
              <a:ext cx="164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3276458" y="1877786"/>
            <a:ext cx="4724735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8419" y="2940655"/>
            <a:ext cx="4954227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3352438" y="4038298"/>
            <a:ext cx="4952677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439124" y="4724703"/>
            <a:ext cx="989295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∠D</a:t>
            </a:r>
          </a:p>
        </p:txBody>
      </p:sp>
      <p:sp>
        <p:nvSpPr>
          <p:cNvPr id="14344" name="Text Box 20"/>
          <p:cNvSpPr txBox="1">
            <a:spLocks noChangeArrowheads="1"/>
          </p:cNvSpPr>
          <p:nvPr/>
        </p:nvSpPr>
        <p:spPr bwMode="auto">
          <a:xfrm>
            <a:off x="533413" y="762001"/>
            <a:ext cx="2972537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381452" y="456596"/>
            <a:ext cx="4876697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你学会了吗？试一试</a:t>
            </a:r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527211" y="1338036"/>
            <a:ext cx="2637603" cy="50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700" b="1" dirty="0">
                <a:ea typeface="隶书" panose="02010509060101010101" pitchFamily="49" charset="-122"/>
              </a:rPr>
              <a:t>问题一：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6" grpId="0" autoUpdateAnimBg="0"/>
      <p:bldP spid="66577" grpId="0" autoUpdateAnimBg="0"/>
      <p:bldP spid="66578" grpId="0" autoUpdateAnimBg="0"/>
      <p:bldP spid="665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492565" y="1411427"/>
            <a:ext cx="8077174" cy="138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1</a:t>
            </a:r>
            <a:r>
              <a:rPr lang="en-US" altLang="zh-CN" sz="2800" b="1" dirty="0"/>
              <a:t>.</a:t>
            </a:r>
            <a:r>
              <a:rPr lang="zh-CN" altLang="en-US" sz="2800" b="1" dirty="0"/>
              <a:t>两条直线被第三条直线所截，则    </a:t>
            </a:r>
            <a:r>
              <a:rPr lang="en-US" altLang="zh-CN" sz="2800" b="1" dirty="0"/>
              <a:t>(      )</a:t>
            </a:r>
          </a:p>
          <a:p>
            <a:pPr eaLnBrk="1" hangingPunct="1"/>
            <a:r>
              <a:rPr lang="en-US" altLang="zh-CN" sz="2800" b="1" dirty="0"/>
              <a:t>    A</a:t>
            </a:r>
            <a:r>
              <a:rPr lang="zh-CN" altLang="en-US" sz="2800" b="1" dirty="0"/>
              <a:t>．同位角相等       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．内错角互补</a:t>
            </a:r>
          </a:p>
          <a:p>
            <a:pPr eaLnBrk="1" hangingPunct="1"/>
            <a:r>
              <a:rPr lang="zh-CN" altLang="en-US" sz="2800" b="1" dirty="0"/>
              <a:t>    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．同旁内角相等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．以上结论都不对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92565" y="3680130"/>
            <a:ext cx="8001193" cy="181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2. </a:t>
            </a:r>
            <a:r>
              <a:rPr lang="zh-CN" altLang="en-US" sz="2800" b="1" dirty="0"/>
              <a:t>两条平行线被第三条直线所截得的角中角平分线互相垂直的是          </a:t>
            </a:r>
            <a:r>
              <a:rPr lang="en-US" altLang="zh-CN" sz="2800" b="1" dirty="0"/>
              <a:t>(         )</a:t>
            </a:r>
          </a:p>
          <a:p>
            <a:pPr eaLnBrk="1" hangingPunct="1"/>
            <a:r>
              <a:rPr lang="en-US" altLang="zh-CN" sz="2800" b="1" dirty="0"/>
              <a:t>A</a:t>
            </a:r>
            <a:r>
              <a:rPr lang="zh-CN" altLang="en-US" sz="2800" b="1" dirty="0"/>
              <a:t>．内错角             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．同位角</a:t>
            </a:r>
          </a:p>
          <a:p>
            <a:pPr eaLnBrk="1" hangingPunct="1"/>
            <a:r>
              <a:rPr lang="en-US" altLang="zh-CN" sz="2800" b="1" dirty="0"/>
              <a:t>C</a:t>
            </a:r>
            <a:r>
              <a:rPr lang="zh-CN" altLang="en-US" sz="2800" b="1" dirty="0"/>
              <a:t>．同旁内角       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．以上结论都不对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654724" y="1339701"/>
            <a:ext cx="518042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274525" y="4039963"/>
            <a:ext cx="518042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27211" y="446013"/>
            <a:ext cx="2180170" cy="50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700" b="1" dirty="0">
                <a:ea typeface="隶书" panose="02010509060101010101" pitchFamily="49" charset="-122"/>
              </a:rPr>
              <a:t>问题二：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27942" y="1216073"/>
            <a:ext cx="8916059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>
            <a:spAutoFit/>
          </a:bodyPr>
          <a:lstStyle/>
          <a:p>
            <a:pPr defTabSz="913765"/>
            <a:r>
              <a:rPr lang="zh-CN" altLang="en-US" sz="2400" b="1" dirty="0"/>
              <a:t>例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：如图，</a:t>
            </a:r>
            <a:r>
              <a:rPr lang="en-US" altLang="zh-CN" sz="2400" b="1" dirty="0"/>
              <a:t>AD∥BC,AB∥DC,∠1=100°,</a:t>
            </a:r>
            <a:r>
              <a:rPr lang="zh-CN" altLang="en-US" sz="2400" b="1" dirty="0"/>
              <a:t>求∠</a:t>
            </a:r>
            <a:r>
              <a:rPr lang="en-US" altLang="zh-CN" sz="2400" b="1" dirty="0"/>
              <a:t>2,∠3</a:t>
            </a:r>
            <a:r>
              <a:rPr lang="zh-CN" altLang="en-US" sz="2400" b="1" dirty="0"/>
              <a:t>的 度数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899359" y="1953381"/>
            <a:ext cx="7391801" cy="302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解</a:t>
            </a:r>
            <a:r>
              <a:rPr lang="en-US" altLang="zh-CN" sz="2400" b="1" dirty="0"/>
              <a:t>: </a:t>
            </a:r>
            <a:r>
              <a:rPr lang="zh-CN" altLang="en-US" sz="2400" b="1" dirty="0"/>
              <a:t>因为 </a:t>
            </a:r>
            <a:r>
              <a:rPr lang="en-US" altLang="zh-CN" sz="2400" b="1" dirty="0"/>
              <a:t>AD∥BC                                      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所以 ∠</a:t>
            </a:r>
            <a:r>
              <a:rPr lang="en-US" altLang="zh-CN" sz="2400" b="1" dirty="0"/>
              <a:t>1=∠2(</a:t>
            </a:r>
            <a:r>
              <a:rPr lang="zh-CN" altLang="en-US" sz="2400" b="1" dirty="0"/>
              <a:t>两直线平行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内错角相等</a:t>
            </a:r>
            <a:r>
              <a:rPr lang="en-US" altLang="zh-CN" sz="2400" b="1" dirty="0"/>
              <a:t>). 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因为∠</a:t>
            </a:r>
            <a:r>
              <a:rPr lang="en-US" altLang="zh-CN" sz="2400" b="1" dirty="0"/>
              <a:t>1=100°</a:t>
            </a:r>
            <a:r>
              <a:rPr lang="zh-CN" altLang="en-US" sz="2400" b="1" dirty="0"/>
              <a:t>（已知）</a:t>
            </a:r>
          </a:p>
          <a:p>
            <a:pPr eaLnBrk="1" hangingPunct="1"/>
            <a:r>
              <a:rPr lang="zh-CN" altLang="en-US" sz="2400" b="1" dirty="0"/>
              <a:t>      所以 ∠</a:t>
            </a:r>
            <a:r>
              <a:rPr lang="en-US" altLang="zh-CN" sz="2400" b="1" dirty="0"/>
              <a:t>2=100°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因为 </a:t>
            </a:r>
            <a:r>
              <a:rPr lang="en-US" altLang="zh-CN" sz="2400" b="1" dirty="0"/>
              <a:t>AB∥CD,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所以 ∠</a:t>
            </a:r>
            <a:r>
              <a:rPr lang="en-US" altLang="zh-CN" sz="2400" b="1" dirty="0"/>
              <a:t>1+∠3=180°(</a:t>
            </a:r>
            <a:r>
              <a:rPr lang="zh-CN" altLang="en-US" sz="2400" b="1" dirty="0"/>
              <a:t>两直线平行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同旁内角互补</a:t>
            </a:r>
            <a:r>
              <a:rPr lang="en-US" altLang="zh-CN" sz="2400" b="1" dirty="0"/>
              <a:t>).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因为 ∠</a:t>
            </a:r>
            <a:r>
              <a:rPr lang="en-US" altLang="zh-CN" sz="2400" b="1" dirty="0"/>
              <a:t>1=100°</a:t>
            </a:r>
            <a:r>
              <a:rPr lang="zh-CN" altLang="en-US" sz="2400" b="1" dirty="0"/>
              <a:t>（已知）</a:t>
            </a:r>
            <a:r>
              <a:rPr lang="en-US" altLang="zh-CN" sz="2400" b="1" dirty="0"/>
              <a:t>,</a:t>
            </a:r>
          </a:p>
          <a:p>
            <a:pPr eaLnBrk="1" hangingPunct="1"/>
            <a:r>
              <a:rPr lang="en-US" altLang="zh-CN" sz="2400" b="1" dirty="0"/>
              <a:t>      </a:t>
            </a:r>
            <a:r>
              <a:rPr lang="zh-CN" altLang="en-US" sz="2400" b="1" dirty="0"/>
              <a:t>所以 ∠</a:t>
            </a:r>
            <a:r>
              <a:rPr lang="en-US" altLang="zh-CN" sz="2400" b="1" dirty="0"/>
              <a:t>3=180°-100°=80°.</a:t>
            </a:r>
          </a:p>
        </p:txBody>
      </p:sp>
      <p:sp>
        <p:nvSpPr>
          <p:cNvPr id="16388" name="Text Box 30"/>
          <p:cNvSpPr txBox="1">
            <a:spLocks noChangeArrowheads="1"/>
          </p:cNvSpPr>
          <p:nvPr/>
        </p:nvSpPr>
        <p:spPr bwMode="auto">
          <a:xfrm>
            <a:off x="316727" y="445812"/>
            <a:ext cx="2215834" cy="69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900" b="1" dirty="0">
                <a:solidFill>
                  <a:srgbClr val="FF0000"/>
                </a:solidFill>
                <a:ea typeface="隶书" panose="02010509060101010101" pitchFamily="49" charset="-122"/>
              </a:rPr>
              <a:t>问题三：</a:t>
            </a:r>
          </a:p>
        </p:txBody>
      </p:sp>
      <p:grpSp>
        <p:nvGrpSpPr>
          <p:cNvPr id="16389" name="Group 31"/>
          <p:cNvGrpSpPr/>
          <p:nvPr/>
        </p:nvGrpSpPr>
        <p:grpSpPr bwMode="auto">
          <a:xfrm>
            <a:off x="4889102" y="4491870"/>
            <a:ext cx="4012965" cy="2032227"/>
            <a:chOff x="1608" y="1359"/>
            <a:chExt cx="2528" cy="1280"/>
          </a:xfrm>
        </p:grpSpPr>
        <p:sp>
          <p:nvSpPr>
            <p:cNvPr id="16390" name="Freeform 32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273 w 135"/>
                <a:gd name="T1" fmla="*/ 0 h 71"/>
                <a:gd name="T2" fmla="*/ 273 w 135"/>
                <a:gd name="T3" fmla="*/ 6 h 71"/>
                <a:gd name="T4" fmla="*/ 273 w 135"/>
                <a:gd name="T5" fmla="*/ 10 h 71"/>
                <a:gd name="T6" fmla="*/ 272 w 135"/>
                <a:gd name="T7" fmla="*/ 14 h 71"/>
                <a:gd name="T8" fmla="*/ 269 w 135"/>
                <a:gd name="T9" fmla="*/ 20 h 71"/>
                <a:gd name="T10" fmla="*/ 269 w 135"/>
                <a:gd name="T11" fmla="*/ 23 h 71"/>
                <a:gd name="T12" fmla="*/ 269 w 135"/>
                <a:gd name="T13" fmla="*/ 24 h 71"/>
                <a:gd name="T14" fmla="*/ 269 w 135"/>
                <a:gd name="T15" fmla="*/ 24 h 71"/>
                <a:gd name="T16" fmla="*/ 267 w 135"/>
                <a:gd name="T17" fmla="*/ 28 h 71"/>
                <a:gd name="T18" fmla="*/ 265 w 135"/>
                <a:gd name="T19" fmla="*/ 34 h 71"/>
                <a:gd name="T20" fmla="*/ 260 w 135"/>
                <a:gd name="T21" fmla="*/ 43 h 71"/>
                <a:gd name="T22" fmla="*/ 257 w 135"/>
                <a:gd name="T23" fmla="*/ 48 h 71"/>
                <a:gd name="T24" fmla="*/ 253 w 135"/>
                <a:gd name="T25" fmla="*/ 54 h 71"/>
                <a:gd name="T26" fmla="*/ 247 w 135"/>
                <a:gd name="T27" fmla="*/ 61 h 71"/>
                <a:gd name="T28" fmla="*/ 240 w 135"/>
                <a:gd name="T29" fmla="*/ 67 h 71"/>
                <a:gd name="T30" fmla="*/ 240 w 135"/>
                <a:gd name="T31" fmla="*/ 67 h 71"/>
                <a:gd name="T32" fmla="*/ 239 w 135"/>
                <a:gd name="T33" fmla="*/ 68 h 71"/>
                <a:gd name="T34" fmla="*/ 239 w 135"/>
                <a:gd name="T35" fmla="*/ 71 h 71"/>
                <a:gd name="T36" fmla="*/ 235 w 135"/>
                <a:gd name="T37" fmla="*/ 73 h 71"/>
                <a:gd name="T38" fmla="*/ 226 w 135"/>
                <a:gd name="T39" fmla="*/ 78 h 71"/>
                <a:gd name="T40" fmla="*/ 219 w 135"/>
                <a:gd name="T41" fmla="*/ 85 h 71"/>
                <a:gd name="T42" fmla="*/ 210 w 135"/>
                <a:gd name="T43" fmla="*/ 91 h 71"/>
                <a:gd name="T44" fmla="*/ 202 w 135"/>
                <a:gd name="T45" fmla="*/ 97 h 71"/>
                <a:gd name="T46" fmla="*/ 201 w 135"/>
                <a:gd name="T47" fmla="*/ 97 h 71"/>
                <a:gd name="T48" fmla="*/ 201 w 135"/>
                <a:gd name="T49" fmla="*/ 97 h 71"/>
                <a:gd name="T50" fmla="*/ 196 w 135"/>
                <a:gd name="T51" fmla="*/ 100 h 71"/>
                <a:gd name="T52" fmla="*/ 192 w 135"/>
                <a:gd name="T53" fmla="*/ 101 h 71"/>
                <a:gd name="T54" fmla="*/ 182 w 135"/>
                <a:gd name="T55" fmla="*/ 107 h 71"/>
                <a:gd name="T56" fmla="*/ 176 w 135"/>
                <a:gd name="T57" fmla="*/ 110 h 71"/>
                <a:gd name="T58" fmla="*/ 176 w 135"/>
                <a:gd name="T59" fmla="*/ 110 h 71"/>
                <a:gd name="T60" fmla="*/ 174 w 135"/>
                <a:gd name="T61" fmla="*/ 110 h 71"/>
                <a:gd name="T62" fmla="*/ 172 w 135"/>
                <a:gd name="T63" fmla="*/ 111 h 71"/>
                <a:gd name="T64" fmla="*/ 162 w 135"/>
                <a:gd name="T65" fmla="*/ 115 h 71"/>
                <a:gd name="T66" fmla="*/ 149 w 135"/>
                <a:gd name="T67" fmla="*/ 119 h 71"/>
                <a:gd name="T68" fmla="*/ 139 w 135"/>
                <a:gd name="T69" fmla="*/ 124 h 71"/>
                <a:gd name="T70" fmla="*/ 134 w 135"/>
                <a:gd name="T71" fmla="*/ 125 h 71"/>
                <a:gd name="T72" fmla="*/ 128 w 135"/>
                <a:gd name="T73" fmla="*/ 128 h 71"/>
                <a:gd name="T74" fmla="*/ 115 w 135"/>
                <a:gd name="T75" fmla="*/ 129 h 71"/>
                <a:gd name="T76" fmla="*/ 104 w 135"/>
                <a:gd name="T77" fmla="*/ 134 h 71"/>
                <a:gd name="T78" fmla="*/ 91 w 135"/>
                <a:gd name="T79" fmla="*/ 135 h 71"/>
                <a:gd name="T80" fmla="*/ 78 w 135"/>
                <a:gd name="T81" fmla="*/ 138 h 71"/>
                <a:gd name="T82" fmla="*/ 67 w 135"/>
                <a:gd name="T83" fmla="*/ 139 h 71"/>
                <a:gd name="T84" fmla="*/ 58 w 135"/>
                <a:gd name="T85" fmla="*/ 139 h 71"/>
                <a:gd name="T86" fmla="*/ 53 w 135"/>
                <a:gd name="T87" fmla="*/ 142 h 71"/>
                <a:gd name="T88" fmla="*/ 40 w 135"/>
                <a:gd name="T89" fmla="*/ 142 h 71"/>
                <a:gd name="T90" fmla="*/ 33 w 135"/>
                <a:gd name="T91" fmla="*/ 142 h 71"/>
                <a:gd name="T92" fmla="*/ 26 w 135"/>
                <a:gd name="T93" fmla="*/ 144 h 71"/>
                <a:gd name="T94" fmla="*/ 13 w 135"/>
                <a:gd name="T95" fmla="*/ 144 h 71"/>
                <a:gd name="T96" fmla="*/ 6 w 135"/>
                <a:gd name="T97" fmla="*/ 144 h 71"/>
                <a:gd name="T98" fmla="*/ 1 w 135"/>
                <a:gd name="T99" fmla="*/ 144 h 71"/>
                <a:gd name="T100" fmla="*/ 0 w 135"/>
                <a:gd name="T101" fmla="*/ 144 h 7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5"/>
                <a:gd name="T154" fmla="*/ 0 h 71"/>
                <a:gd name="T155" fmla="*/ 135 w 135"/>
                <a:gd name="T156" fmla="*/ 71 h 7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5" h="71">
                  <a:moveTo>
                    <a:pt x="135" y="0"/>
                  </a:moveTo>
                  <a:lnTo>
                    <a:pt x="135" y="3"/>
                  </a:lnTo>
                  <a:lnTo>
                    <a:pt x="135" y="5"/>
                  </a:lnTo>
                  <a:lnTo>
                    <a:pt x="134" y="7"/>
                  </a:lnTo>
                  <a:lnTo>
                    <a:pt x="133" y="10"/>
                  </a:lnTo>
                  <a:lnTo>
                    <a:pt x="133" y="11"/>
                  </a:lnTo>
                  <a:lnTo>
                    <a:pt x="133" y="12"/>
                  </a:lnTo>
                  <a:lnTo>
                    <a:pt x="132" y="14"/>
                  </a:lnTo>
                  <a:lnTo>
                    <a:pt x="131" y="17"/>
                  </a:lnTo>
                  <a:lnTo>
                    <a:pt x="129" y="21"/>
                  </a:lnTo>
                  <a:lnTo>
                    <a:pt x="127" y="24"/>
                  </a:lnTo>
                  <a:lnTo>
                    <a:pt x="125" y="27"/>
                  </a:lnTo>
                  <a:lnTo>
                    <a:pt x="122" y="30"/>
                  </a:lnTo>
                  <a:lnTo>
                    <a:pt x="119" y="33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6" y="36"/>
                  </a:lnTo>
                  <a:lnTo>
                    <a:pt x="112" y="39"/>
                  </a:lnTo>
                  <a:lnTo>
                    <a:pt x="108" y="42"/>
                  </a:lnTo>
                  <a:lnTo>
                    <a:pt x="104" y="45"/>
                  </a:lnTo>
                  <a:lnTo>
                    <a:pt x="100" y="48"/>
                  </a:lnTo>
                  <a:lnTo>
                    <a:pt x="99" y="48"/>
                  </a:lnTo>
                  <a:lnTo>
                    <a:pt x="97" y="49"/>
                  </a:lnTo>
                  <a:lnTo>
                    <a:pt x="95" y="50"/>
                  </a:lnTo>
                  <a:lnTo>
                    <a:pt x="90" y="53"/>
                  </a:lnTo>
                  <a:lnTo>
                    <a:pt x="87" y="54"/>
                  </a:lnTo>
                  <a:lnTo>
                    <a:pt x="86" y="54"/>
                  </a:lnTo>
                  <a:lnTo>
                    <a:pt x="85" y="55"/>
                  </a:lnTo>
                  <a:lnTo>
                    <a:pt x="80" y="57"/>
                  </a:lnTo>
                  <a:lnTo>
                    <a:pt x="74" y="59"/>
                  </a:lnTo>
                  <a:lnTo>
                    <a:pt x="69" y="61"/>
                  </a:lnTo>
                  <a:lnTo>
                    <a:pt x="66" y="62"/>
                  </a:lnTo>
                  <a:lnTo>
                    <a:pt x="63" y="63"/>
                  </a:lnTo>
                  <a:lnTo>
                    <a:pt x="57" y="64"/>
                  </a:lnTo>
                  <a:lnTo>
                    <a:pt x="51" y="66"/>
                  </a:lnTo>
                  <a:lnTo>
                    <a:pt x="45" y="67"/>
                  </a:lnTo>
                  <a:lnTo>
                    <a:pt x="39" y="68"/>
                  </a:lnTo>
                  <a:lnTo>
                    <a:pt x="33" y="69"/>
                  </a:lnTo>
                  <a:lnTo>
                    <a:pt x="29" y="69"/>
                  </a:lnTo>
                  <a:lnTo>
                    <a:pt x="26" y="70"/>
                  </a:lnTo>
                  <a:lnTo>
                    <a:pt x="20" y="70"/>
                  </a:lnTo>
                  <a:lnTo>
                    <a:pt x="16" y="70"/>
                  </a:lnTo>
                  <a:lnTo>
                    <a:pt x="13" y="71"/>
                  </a:lnTo>
                  <a:lnTo>
                    <a:pt x="6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1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33"/>
            <p:cNvSpPr>
              <a:spLocks noChangeShapeType="1"/>
            </p:cNvSpPr>
            <p:nvPr/>
          </p:nvSpPr>
          <p:spPr bwMode="auto">
            <a:xfrm flipV="1">
              <a:off x="3842" y="1531"/>
              <a:ext cx="73" cy="16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Freeform 34"/>
            <p:cNvSpPr/>
            <p:nvPr/>
          </p:nvSpPr>
          <p:spPr bwMode="auto">
            <a:xfrm>
              <a:off x="3743" y="1531"/>
              <a:ext cx="99" cy="168"/>
            </a:xfrm>
            <a:custGeom>
              <a:avLst/>
              <a:gdLst>
                <a:gd name="T0" fmla="*/ 140 w 70"/>
                <a:gd name="T1" fmla="*/ 239 h 118"/>
                <a:gd name="T2" fmla="*/ 132 w 70"/>
                <a:gd name="T3" fmla="*/ 239 h 118"/>
                <a:gd name="T4" fmla="*/ 124 w 70"/>
                <a:gd name="T5" fmla="*/ 239 h 118"/>
                <a:gd name="T6" fmla="*/ 117 w 70"/>
                <a:gd name="T7" fmla="*/ 238 h 118"/>
                <a:gd name="T8" fmla="*/ 112 w 70"/>
                <a:gd name="T9" fmla="*/ 235 h 118"/>
                <a:gd name="T10" fmla="*/ 105 w 70"/>
                <a:gd name="T11" fmla="*/ 233 h 118"/>
                <a:gd name="T12" fmla="*/ 98 w 70"/>
                <a:gd name="T13" fmla="*/ 229 h 118"/>
                <a:gd name="T14" fmla="*/ 92 w 70"/>
                <a:gd name="T15" fmla="*/ 225 h 118"/>
                <a:gd name="T16" fmla="*/ 86 w 70"/>
                <a:gd name="T17" fmla="*/ 221 h 118"/>
                <a:gd name="T18" fmla="*/ 74 w 70"/>
                <a:gd name="T19" fmla="*/ 211 h 118"/>
                <a:gd name="T20" fmla="*/ 66 w 70"/>
                <a:gd name="T21" fmla="*/ 206 h 118"/>
                <a:gd name="T22" fmla="*/ 62 w 70"/>
                <a:gd name="T23" fmla="*/ 201 h 118"/>
                <a:gd name="T24" fmla="*/ 57 w 70"/>
                <a:gd name="T25" fmla="*/ 192 h 118"/>
                <a:gd name="T26" fmla="*/ 50 w 70"/>
                <a:gd name="T27" fmla="*/ 187 h 118"/>
                <a:gd name="T28" fmla="*/ 40 w 70"/>
                <a:gd name="T29" fmla="*/ 171 h 118"/>
                <a:gd name="T30" fmla="*/ 35 w 70"/>
                <a:gd name="T31" fmla="*/ 159 h 118"/>
                <a:gd name="T32" fmla="*/ 30 w 70"/>
                <a:gd name="T33" fmla="*/ 152 h 118"/>
                <a:gd name="T34" fmla="*/ 25 w 70"/>
                <a:gd name="T35" fmla="*/ 142 h 118"/>
                <a:gd name="T36" fmla="*/ 23 w 70"/>
                <a:gd name="T37" fmla="*/ 132 h 118"/>
                <a:gd name="T38" fmla="*/ 16 w 70"/>
                <a:gd name="T39" fmla="*/ 111 h 118"/>
                <a:gd name="T40" fmla="*/ 11 w 70"/>
                <a:gd name="T41" fmla="*/ 101 h 118"/>
                <a:gd name="T42" fmla="*/ 10 w 70"/>
                <a:gd name="T43" fmla="*/ 91 h 118"/>
                <a:gd name="T44" fmla="*/ 4 w 70"/>
                <a:gd name="T45" fmla="*/ 68 h 118"/>
                <a:gd name="T46" fmla="*/ 4 w 70"/>
                <a:gd name="T47" fmla="*/ 58 h 118"/>
                <a:gd name="T48" fmla="*/ 1 w 70"/>
                <a:gd name="T49" fmla="*/ 47 h 118"/>
                <a:gd name="T50" fmla="*/ 0 w 70"/>
                <a:gd name="T51" fmla="*/ 24 h 118"/>
                <a:gd name="T52" fmla="*/ 0 w 70"/>
                <a:gd name="T53" fmla="*/ 0 h 1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118"/>
                <a:gd name="T83" fmla="*/ 70 w 70"/>
                <a:gd name="T84" fmla="*/ 118 h 1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118">
                  <a:moveTo>
                    <a:pt x="70" y="118"/>
                  </a:moveTo>
                  <a:lnTo>
                    <a:pt x="66" y="118"/>
                  </a:lnTo>
                  <a:lnTo>
                    <a:pt x="62" y="118"/>
                  </a:lnTo>
                  <a:lnTo>
                    <a:pt x="59" y="117"/>
                  </a:lnTo>
                  <a:lnTo>
                    <a:pt x="56" y="116"/>
                  </a:lnTo>
                  <a:lnTo>
                    <a:pt x="52" y="115"/>
                  </a:lnTo>
                  <a:lnTo>
                    <a:pt x="49" y="113"/>
                  </a:lnTo>
                  <a:lnTo>
                    <a:pt x="46" y="111"/>
                  </a:lnTo>
                  <a:lnTo>
                    <a:pt x="43" y="109"/>
                  </a:lnTo>
                  <a:lnTo>
                    <a:pt x="37" y="104"/>
                  </a:lnTo>
                  <a:lnTo>
                    <a:pt x="33" y="102"/>
                  </a:lnTo>
                  <a:lnTo>
                    <a:pt x="31" y="99"/>
                  </a:lnTo>
                  <a:lnTo>
                    <a:pt x="28" y="95"/>
                  </a:lnTo>
                  <a:lnTo>
                    <a:pt x="25" y="92"/>
                  </a:lnTo>
                  <a:lnTo>
                    <a:pt x="20" y="84"/>
                  </a:lnTo>
                  <a:lnTo>
                    <a:pt x="18" y="79"/>
                  </a:lnTo>
                  <a:lnTo>
                    <a:pt x="15" y="75"/>
                  </a:lnTo>
                  <a:lnTo>
                    <a:pt x="13" y="70"/>
                  </a:lnTo>
                  <a:lnTo>
                    <a:pt x="11" y="65"/>
                  </a:lnTo>
                  <a:lnTo>
                    <a:pt x="8" y="55"/>
                  </a:lnTo>
                  <a:lnTo>
                    <a:pt x="6" y="50"/>
                  </a:lnTo>
                  <a:lnTo>
                    <a:pt x="5" y="45"/>
                  </a:lnTo>
                  <a:lnTo>
                    <a:pt x="2" y="34"/>
                  </a:lnTo>
                  <a:lnTo>
                    <a:pt x="2" y="29"/>
                  </a:lnTo>
                  <a:lnTo>
                    <a:pt x="1" y="23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Line 35"/>
            <p:cNvSpPr>
              <a:spLocks noChangeShapeType="1"/>
            </p:cNvSpPr>
            <p:nvPr/>
          </p:nvSpPr>
          <p:spPr bwMode="auto">
            <a:xfrm flipH="1">
              <a:off x="3743" y="1531"/>
              <a:ext cx="172" cy="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36"/>
            <p:cNvSpPr>
              <a:spLocks noChangeShapeType="1"/>
            </p:cNvSpPr>
            <p:nvPr/>
          </p:nvSpPr>
          <p:spPr bwMode="auto">
            <a:xfrm flipH="1">
              <a:off x="2607" y="1531"/>
              <a:ext cx="1136" cy="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Freeform 37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0 w 135"/>
                <a:gd name="T1" fmla="*/ 144 h 71"/>
                <a:gd name="T2" fmla="*/ 63 w 135"/>
                <a:gd name="T3" fmla="*/ 0 h 71"/>
                <a:gd name="T4" fmla="*/ 273 w 135"/>
                <a:gd name="T5" fmla="*/ 0 h 71"/>
                <a:gd name="T6" fmla="*/ 0 60000 65536"/>
                <a:gd name="T7" fmla="*/ 0 60000 65536"/>
                <a:gd name="T8" fmla="*/ 0 60000 65536"/>
                <a:gd name="T9" fmla="*/ 0 w 135"/>
                <a:gd name="T10" fmla="*/ 0 h 71"/>
                <a:gd name="T11" fmla="*/ 135 w 135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" h="71">
                  <a:moveTo>
                    <a:pt x="0" y="71"/>
                  </a:moveTo>
                  <a:lnTo>
                    <a:pt x="31" y="0"/>
                  </a:lnTo>
                  <a:lnTo>
                    <a:pt x="135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Line 38"/>
            <p:cNvSpPr>
              <a:spLocks noChangeShapeType="1"/>
            </p:cNvSpPr>
            <p:nvPr/>
          </p:nvSpPr>
          <p:spPr bwMode="auto">
            <a:xfrm flipH="1">
              <a:off x="3915" y="1531"/>
              <a:ext cx="12" cy="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Line 39"/>
            <p:cNvSpPr>
              <a:spLocks noChangeShapeType="1"/>
            </p:cNvSpPr>
            <p:nvPr/>
          </p:nvSpPr>
          <p:spPr bwMode="auto">
            <a:xfrm>
              <a:off x="2015" y="2348"/>
              <a:ext cx="86" cy="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Freeform 40"/>
            <p:cNvSpPr/>
            <p:nvPr/>
          </p:nvSpPr>
          <p:spPr bwMode="auto">
            <a:xfrm>
              <a:off x="2015" y="2256"/>
              <a:ext cx="127" cy="92"/>
            </a:xfrm>
            <a:custGeom>
              <a:avLst/>
              <a:gdLst>
                <a:gd name="T0" fmla="*/ 0 w 90"/>
                <a:gd name="T1" fmla="*/ 130 h 65"/>
                <a:gd name="T2" fmla="*/ 1 w 90"/>
                <a:gd name="T3" fmla="*/ 116 h 65"/>
                <a:gd name="T4" fmla="*/ 4 w 90"/>
                <a:gd name="T5" fmla="*/ 102 h 65"/>
                <a:gd name="T6" fmla="*/ 8 w 90"/>
                <a:gd name="T7" fmla="*/ 91 h 65"/>
                <a:gd name="T8" fmla="*/ 14 w 90"/>
                <a:gd name="T9" fmla="*/ 81 h 65"/>
                <a:gd name="T10" fmla="*/ 20 w 90"/>
                <a:gd name="T11" fmla="*/ 68 h 65"/>
                <a:gd name="T12" fmla="*/ 30 w 90"/>
                <a:gd name="T13" fmla="*/ 58 h 65"/>
                <a:gd name="T14" fmla="*/ 40 w 90"/>
                <a:gd name="T15" fmla="*/ 47 h 65"/>
                <a:gd name="T16" fmla="*/ 54 w 90"/>
                <a:gd name="T17" fmla="*/ 38 h 65"/>
                <a:gd name="T18" fmla="*/ 66 w 90"/>
                <a:gd name="T19" fmla="*/ 28 h 65"/>
                <a:gd name="T20" fmla="*/ 79 w 90"/>
                <a:gd name="T21" fmla="*/ 20 h 65"/>
                <a:gd name="T22" fmla="*/ 96 w 90"/>
                <a:gd name="T23" fmla="*/ 14 h 65"/>
                <a:gd name="T24" fmla="*/ 110 w 90"/>
                <a:gd name="T25" fmla="*/ 8 h 65"/>
                <a:gd name="T26" fmla="*/ 126 w 90"/>
                <a:gd name="T27" fmla="*/ 4 h 65"/>
                <a:gd name="T28" fmla="*/ 144 w 90"/>
                <a:gd name="T29" fmla="*/ 1 h 65"/>
                <a:gd name="T30" fmla="*/ 159 w 90"/>
                <a:gd name="T31" fmla="*/ 0 h 65"/>
                <a:gd name="T32" fmla="*/ 179 w 90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0"/>
                <a:gd name="T52" fmla="*/ 0 h 65"/>
                <a:gd name="T53" fmla="*/ 90 w 90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0" h="65">
                  <a:moveTo>
                    <a:pt x="0" y="65"/>
                  </a:moveTo>
                  <a:lnTo>
                    <a:pt x="1" y="5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7" y="40"/>
                  </a:lnTo>
                  <a:lnTo>
                    <a:pt x="10" y="34"/>
                  </a:lnTo>
                  <a:lnTo>
                    <a:pt x="15" y="29"/>
                  </a:lnTo>
                  <a:lnTo>
                    <a:pt x="20" y="23"/>
                  </a:lnTo>
                  <a:lnTo>
                    <a:pt x="27" y="19"/>
                  </a:lnTo>
                  <a:lnTo>
                    <a:pt x="33" y="14"/>
                  </a:lnTo>
                  <a:lnTo>
                    <a:pt x="40" y="10"/>
                  </a:lnTo>
                  <a:lnTo>
                    <a:pt x="48" y="7"/>
                  </a:lnTo>
                  <a:lnTo>
                    <a:pt x="55" y="4"/>
                  </a:lnTo>
                  <a:lnTo>
                    <a:pt x="63" y="2"/>
                  </a:lnTo>
                  <a:lnTo>
                    <a:pt x="72" y="1"/>
                  </a:lnTo>
                  <a:lnTo>
                    <a:pt x="80" y="0"/>
                  </a:lnTo>
                  <a:lnTo>
                    <a:pt x="90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Line 41"/>
            <p:cNvSpPr>
              <a:spLocks noChangeShapeType="1"/>
            </p:cNvSpPr>
            <p:nvPr/>
          </p:nvSpPr>
          <p:spPr bwMode="auto">
            <a:xfrm flipV="1">
              <a:off x="2101" y="2256"/>
              <a:ext cx="41" cy="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42"/>
            <p:cNvSpPr>
              <a:spLocks noChangeShapeType="1"/>
            </p:cNvSpPr>
            <p:nvPr/>
          </p:nvSpPr>
          <p:spPr bwMode="auto">
            <a:xfrm>
              <a:off x="1608" y="2348"/>
              <a:ext cx="407" cy="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Freeform 43"/>
            <p:cNvSpPr/>
            <p:nvPr/>
          </p:nvSpPr>
          <p:spPr bwMode="auto">
            <a:xfrm>
              <a:off x="2101" y="1699"/>
              <a:ext cx="1741" cy="649"/>
            </a:xfrm>
            <a:custGeom>
              <a:avLst/>
              <a:gdLst>
                <a:gd name="T0" fmla="*/ 0 w 1225"/>
                <a:gd name="T1" fmla="*/ 922 h 457"/>
                <a:gd name="T2" fmla="*/ 2068 w 1225"/>
                <a:gd name="T3" fmla="*/ 922 h 457"/>
                <a:gd name="T4" fmla="*/ 2474 w 1225"/>
                <a:gd name="T5" fmla="*/ 0 h 457"/>
                <a:gd name="T6" fmla="*/ 0 60000 65536"/>
                <a:gd name="T7" fmla="*/ 0 60000 65536"/>
                <a:gd name="T8" fmla="*/ 0 60000 65536"/>
                <a:gd name="T9" fmla="*/ 0 w 1225"/>
                <a:gd name="T10" fmla="*/ 0 h 457"/>
                <a:gd name="T11" fmla="*/ 1225 w 1225"/>
                <a:gd name="T12" fmla="*/ 457 h 4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457">
                  <a:moveTo>
                    <a:pt x="0" y="457"/>
                  </a:moveTo>
                  <a:lnTo>
                    <a:pt x="1024" y="457"/>
                  </a:lnTo>
                  <a:lnTo>
                    <a:pt x="1225" y="0"/>
                  </a:lnTo>
                </a:path>
              </a:pathLst>
            </a:cu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44"/>
            <p:cNvSpPr>
              <a:spLocks noChangeShapeType="1"/>
            </p:cNvSpPr>
            <p:nvPr/>
          </p:nvSpPr>
          <p:spPr bwMode="auto">
            <a:xfrm flipV="1">
              <a:off x="2142" y="1632"/>
              <a:ext cx="273" cy="62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Rectangle 45"/>
            <p:cNvSpPr>
              <a:spLocks noChangeArrowheads="1"/>
            </p:cNvSpPr>
            <p:nvPr/>
          </p:nvSpPr>
          <p:spPr bwMode="auto">
            <a:xfrm>
              <a:off x="2273" y="1384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A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4" name="Rectangle 46"/>
            <p:cNvSpPr>
              <a:spLocks noChangeArrowheads="1"/>
            </p:cNvSpPr>
            <p:nvPr/>
          </p:nvSpPr>
          <p:spPr bwMode="auto">
            <a:xfrm>
              <a:off x="2064" y="2411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B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5" name="Rectangle 47"/>
            <p:cNvSpPr>
              <a:spLocks noChangeArrowheads="1"/>
            </p:cNvSpPr>
            <p:nvPr/>
          </p:nvSpPr>
          <p:spPr bwMode="auto">
            <a:xfrm>
              <a:off x="3508" y="2435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C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6" name="Rectangle 48"/>
            <p:cNvSpPr>
              <a:spLocks noChangeArrowheads="1"/>
            </p:cNvSpPr>
            <p:nvPr/>
          </p:nvSpPr>
          <p:spPr bwMode="auto">
            <a:xfrm>
              <a:off x="4051" y="1359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D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7" name="Rectangle 49"/>
            <p:cNvSpPr>
              <a:spLocks noChangeArrowheads="1"/>
            </p:cNvSpPr>
            <p:nvPr/>
          </p:nvSpPr>
          <p:spPr bwMode="auto">
            <a:xfrm>
              <a:off x="3582" y="1631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3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8" name="Rectangle 50"/>
            <p:cNvSpPr>
              <a:spLocks noChangeArrowheads="1"/>
            </p:cNvSpPr>
            <p:nvPr/>
          </p:nvSpPr>
          <p:spPr bwMode="auto">
            <a:xfrm>
              <a:off x="1941" y="2014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2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  <p:sp>
          <p:nvSpPr>
            <p:cNvPr id="16409" name="Rectangle 51"/>
            <p:cNvSpPr>
              <a:spLocks noChangeArrowheads="1"/>
            </p:cNvSpPr>
            <p:nvPr/>
          </p:nvSpPr>
          <p:spPr bwMode="auto">
            <a:xfrm>
              <a:off x="2570" y="1668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765"/>
              <a:r>
                <a:rPr lang="en-US" altLang="zh-CN" sz="2100">
                  <a:solidFill>
                    <a:srgbClr val="FFFF00"/>
                  </a:solidFill>
                  <a:latin typeface="宋体" panose="02010600030101010101" pitchFamily="2" charset="-122"/>
                </a:rPr>
                <a:t>1</a:t>
              </a:r>
              <a:endParaRPr lang="en-US" altLang="zh-CN" sz="28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05473" y="1067405"/>
            <a:ext cx="8457075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1</a:t>
            </a:r>
            <a:r>
              <a:rPr lang="zh-CN" altLang="en-US" sz="2800" b="1"/>
              <a:t>、如图，</a:t>
            </a:r>
            <a:r>
              <a:rPr lang="en-US" altLang="zh-CN" sz="2800" b="1"/>
              <a:t>AB </a:t>
            </a:r>
            <a:r>
              <a:rPr kumimoji="1" lang="en-US" altLang="zh-CN" sz="2800" b="1"/>
              <a:t>//</a:t>
            </a:r>
            <a:r>
              <a:rPr lang="en-US" altLang="zh-CN" sz="2800" b="1"/>
              <a:t> DC,AD </a:t>
            </a:r>
            <a:r>
              <a:rPr kumimoji="1" lang="en-US" altLang="zh-CN" sz="2800" b="1"/>
              <a:t>//</a:t>
            </a:r>
            <a:r>
              <a:rPr lang="en-US" altLang="zh-CN" sz="2800" b="1"/>
              <a:t> BC</a:t>
            </a:r>
            <a:r>
              <a:rPr lang="zh-CN" altLang="en-US" sz="2800" b="1"/>
              <a:t>，并且</a:t>
            </a:r>
            <a:r>
              <a:rPr kumimoji="1" lang="zh-CN" altLang="en-US" sz="2800" b="1"/>
              <a:t>∠</a:t>
            </a:r>
            <a:r>
              <a:rPr kumimoji="1" lang="en-US" altLang="zh-CN" sz="2800" b="1"/>
              <a:t>1= 60</a:t>
            </a:r>
            <a:r>
              <a:rPr kumimoji="1" lang="en-US" altLang="zh-CN" sz="2800" b="1">
                <a:sym typeface="Symbol" panose="05050102010706020507" pitchFamily="18" charset="2"/>
              </a:rPr>
              <a:t></a:t>
            </a:r>
            <a:r>
              <a:rPr kumimoji="1" lang="en-US" altLang="zh-CN" sz="2800" b="1"/>
              <a:t> </a:t>
            </a:r>
            <a:r>
              <a:rPr kumimoji="1" lang="zh-CN" altLang="en-US" sz="2800" b="1"/>
              <a:t>，求    ∠</a:t>
            </a:r>
            <a:r>
              <a:rPr kumimoji="1" lang="en-US" altLang="zh-CN" sz="2800" b="1"/>
              <a:t>2</a:t>
            </a:r>
            <a:r>
              <a:rPr kumimoji="1" lang="zh-CN" altLang="en-US" sz="2800" b="1"/>
              <a:t>， ∠</a:t>
            </a:r>
            <a:r>
              <a:rPr kumimoji="1" lang="en-US" altLang="zh-CN" sz="2800" b="1"/>
              <a:t>3</a:t>
            </a:r>
            <a:r>
              <a:rPr kumimoji="1" lang="zh-CN" altLang="en-US" sz="2800" b="1"/>
              <a:t>， ∠</a:t>
            </a:r>
            <a:r>
              <a:rPr kumimoji="1" lang="en-US" altLang="zh-CN" sz="2800" b="1"/>
              <a:t>4</a:t>
            </a:r>
            <a:r>
              <a:rPr kumimoji="1" lang="zh-CN" altLang="en-US" sz="2800" b="1"/>
              <a:t>的度数。 </a:t>
            </a:r>
          </a:p>
        </p:txBody>
      </p:sp>
      <p:grpSp>
        <p:nvGrpSpPr>
          <p:cNvPr id="17411" name="Group 23"/>
          <p:cNvGrpSpPr/>
          <p:nvPr/>
        </p:nvGrpSpPr>
        <p:grpSpPr bwMode="auto">
          <a:xfrm>
            <a:off x="4039363" y="2057703"/>
            <a:ext cx="3580378" cy="1926467"/>
            <a:chOff x="1296" y="720"/>
            <a:chExt cx="2256" cy="1214"/>
          </a:xfrm>
        </p:grpSpPr>
        <p:sp>
          <p:nvSpPr>
            <p:cNvPr id="17426" name="Line 5"/>
            <p:cNvSpPr>
              <a:spLocks noChangeShapeType="1"/>
            </p:cNvSpPr>
            <p:nvPr/>
          </p:nvSpPr>
          <p:spPr bwMode="auto">
            <a:xfrm>
              <a:off x="1536" y="1632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Line 6"/>
            <p:cNvSpPr>
              <a:spLocks noChangeShapeType="1"/>
            </p:cNvSpPr>
            <p:nvPr/>
          </p:nvSpPr>
          <p:spPr bwMode="auto">
            <a:xfrm flipV="1">
              <a:off x="1536" y="960"/>
              <a:ext cx="67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8"/>
            <p:cNvSpPr>
              <a:spLocks noChangeShapeType="1"/>
            </p:cNvSpPr>
            <p:nvPr/>
          </p:nvSpPr>
          <p:spPr bwMode="auto">
            <a:xfrm>
              <a:off x="2208" y="960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Line 9"/>
            <p:cNvSpPr>
              <a:spLocks noChangeShapeType="1"/>
            </p:cNvSpPr>
            <p:nvPr/>
          </p:nvSpPr>
          <p:spPr bwMode="auto">
            <a:xfrm flipV="1">
              <a:off x="2400" y="960"/>
              <a:ext cx="67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0"/>
            <p:cNvSpPr/>
            <p:nvPr/>
          </p:nvSpPr>
          <p:spPr bwMode="auto">
            <a:xfrm>
              <a:off x="1655" y="1527"/>
              <a:ext cx="55" cy="100"/>
            </a:xfrm>
            <a:custGeom>
              <a:avLst/>
              <a:gdLst>
                <a:gd name="T0" fmla="*/ 0 w 55"/>
                <a:gd name="T1" fmla="*/ 0 h 100"/>
                <a:gd name="T2" fmla="*/ 27 w 55"/>
                <a:gd name="T3" fmla="*/ 9 h 100"/>
                <a:gd name="T4" fmla="*/ 55 w 55"/>
                <a:gd name="T5" fmla="*/ 100 h 100"/>
                <a:gd name="T6" fmla="*/ 0 60000 65536"/>
                <a:gd name="T7" fmla="*/ 0 60000 65536"/>
                <a:gd name="T8" fmla="*/ 0 60000 65536"/>
                <a:gd name="T9" fmla="*/ 0 w 55"/>
                <a:gd name="T10" fmla="*/ 0 h 100"/>
                <a:gd name="T11" fmla="*/ 55 w 55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" h="100">
                  <a:moveTo>
                    <a:pt x="0" y="0"/>
                  </a:moveTo>
                  <a:cubicBezTo>
                    <a:pt x="9" y="3"/>
                    <a:pt x="21" y="1"/>
                    <a:pt x="27" y="9"/>
                  </a:cubicBezTo>
                  <a:cubicBezTo>
                    <a:pt x="36" y="22"/>
                    <a:pt x="55" y="76"/>
                    <a:pt x="55" y="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1" name="Freeform 11"/>
            <p:cNvSpPr/>
            <p:nvPr/>
          </p:nvSpPr>
          <p:spPr bwMode="auto">
            <a:xfrm>
              <a:off x="2496" y="1536"/>
              <a:ext cx="49" cy="91"/>
            </a:xfrm>
            <a:custGeom>
              <a:avLst/>
              <a:gdLst>
                <a:gd name="T0" fmla="*/ 0 w 49"/>
                <a:gd name="T1" fmla="*/ 0 h 91"/>
                <a:gd name="T2" fmla="*/ 46 w 49"/>
                <a:gd name="T3" fmla="*/ 91 h 91"/>
                <a:gd name="T4" fmla="*/ 0 60000 65536"/>
                <a:gd name="T5" fmla="*/ 0 60000 65536"/>
                <a:gd name="T6" fmla="*/ 0 w 49"/>
                <a:gd name="T7" fmla="*/ 0 h 91"/>
                <a:gd name="T8" fmla="*/ 49 w 49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" h="91">
                  <a:moveTo>
                    <a:pt x="0" y="0"/>
                  </a:moveTo>
                  <a:cubicBezTo>
                    <a:pt x="49" y="16"/>
                    <a:pt x="46" y="48"/>
                    <a:pt x="46" y="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Freeform 12"/>
            <p:cNvSpPr/>
            <p:nvPr/>
          </p:nvSpPr>
          <p:spPr bwMode="auto">
            <a:xfrm>
              <a:off x="2112" y="960"/>
              <a:ext cx="238" cy="83"/>
            </a:xfrm>
            <a:custGeom>
              <a:avLst/>
              <a:gdLst>
                <a:gd name="T0" fmla="*/ 0 w 238"/>
                <a:gd name="T1" fmla="*/ 83 h 83"/>
                <a:gd name="T2" fmla="*/ 137 w 238"/>
                <a:gd name="T3" fmla="*/ 73 h 83"/>
                <a:gd name="T4" fmla="*/ 192 w 238"/>
                <a:gd name="T5" fmla="*/ 55 h 83"/>
                <a:gd name="T6" fmla="*/ 238 w 238"/>
                <a:gd name="T7" fmla="*/ 0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83"/>
                <a:gd name="T14" fmla="*/ 238 w 238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83">
                  <a:moveTo>
                    <a:pt x="0" y="83"/>
                  </a:moveTo>
                  <a:cubicBezTo>
                    <a:pt x="46" y="80"/>
                    <a:pt x="92" y="80"/>
                    <a:pt x="137" y="73"/>
                  </a:cubicBezTo>
                  <a:cubicBezTo>
                    <a:pt x="156" y="70"/>
                    <a:pt x="192" y="55"/>
                    <a:pt x="192" y="55"/>
                  </a:cubicBezTo>
                  <a:cubicBezTo>
                    <a:pt x="210" y="38"/>
                    <a:pt x="221" y="17"/>
                    <a:pt x="23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Freeform 13"/>
            <p:cNvSpPr/>
            <p:nvPr/>
          </p:nvSpPr>
          <p:spPr bwMode="auto">
            <a:xfrm>
              <a:off x="2928" y="960"/>
              <a:ext cx="36" cy="83"/>
            </a:xfrm>
            <a:custGeom>
              <a:avLst/>
              <a:gdLst>
                <a:gd name="T0" fmla="*/ 0 w 36"/>
                <a:gd name="T1" fmla="*/ 0 h 83"/>
                <a:gd name="T2" fmla="*/ 36 w 36"/>
                <a:gd name="T3" fmla="*/ 83 h 83"/>
                <a:gd name="T4" fmla="*/ 0 60000 65536"/>
                <a:gd name="T5" fmla="*/ 0 60000 65536"/>
                <a:gd name="T6" fmla="*/ 0 w 36"/>
                <a:gd name="T7" fmla="*/ 0 h 83"/>
                <a:gd name="T8" fmla="*/ 36 w 36"/>
                <a:gd name="T9" fmla="*/ 83 h 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83">
                  <a:moveTo>
                    <a:pt x="0" y="0"/>
                  </a:moveTo>
                  <a:cubicBezTo>
                    <a:pt x="7" y="34"/>
                    <a:pt x="4" y="67"/>
                    <a:pt x="36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Text Box 15"/>
            <p:cNvSpPr txBox="1">
              <a:spLocks noChangeArrowheads="1"/>
            </p:cNvSpPr>
            <p:nvPr/>
          </p:nvSpPr>
          <p:spPr bwMode="auto">
            <a:xfrm>
              <a:off x="1296" y="1526"/>
              <a:ext cx="24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A</a:t>
              </a:r>
            </a:p>
          </p:txBody>
        </p:sp>
        <p:sp>
          <p:nvSpPr>
            <p:cNvPr id="17435" name="Text Box 16"/>
            <p:cNvSpPr txBox="1">
              <a:spLocks noChangeArrowheads="1"/>
            </p:cNvSpPr>
            <p:nvPr/>
          </p:nvSpPr>
          <p:spPr bwMode="auto">
            <a:xfrm>
              <a:off x="2304" y="1680"/>
              <a:ext cx="33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B</a:t>
              </a:r>
            </a:p>
          </p:txBody>
        </p:sp>
        <p:sp>
          <p:nvSpPr>
            <p:cNvPr id="17436" name="Text Box 17"/>
            <p:cNvSpPr txBox="1">
              <a:spLocks noChangeArrowheads="1"/>
            </p:cNvSpPr>
            <p:nvPr/>
          </p:nvSpPr>
          <p:spPr bwMode="auto">
            <a:xfrm>
              <a:off x="3120" y="816"/>
              <a:ext cx="28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C</a:t>
              </a:r>
            </a:p>
          </p:txBody>
        </p:sp>
        <p:sp>
          <p:nvSpPr>
            <p:cNvPr id="17437" name="Text Box 18"/>
            <p:cNvSpPr txBox="1">
              <a:spLocks noChangeArrowheads="1"/>
            </p:cNvSpPr>
            <p:nvPr/>
          </p:nvSpPr>
          <p:spPr bwMode="auto">
            <a:xfrm>
              <a:off x="2064" y="720"/>
              <a:ext cx="38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D</a:t>
              </a:r>
            </a:p>
          </p:txBody>
        </p:sp>
        <p:sp>
          <p:nvSpPr>
            <p:cNvPr id="17438" name="Text Box 19"/>
            <p:cNvSpPr txBox="1">
              <a:spLocks noChangeArrowheads="1"/>
            </p:cNvSpPr>
            <p:nvPr/>
          </p:nvSpPr>
          <p:spPr bwMode="auto">
            <a:xfrm>
              <a:off x="1728" y="1401"/>
              <a:ext cx="19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17439" name="Text Box 20"/>
            <p:cNvSpPr txBox="1">
              <a:spLocks noChangeArrowheads="1"/>
            </p:cNvSpPr>
            <p:nvPr/>
          </p:nvSpPr>
          <p:spPr bwMode="auto">
            <a:xfrm>
              <a:off x="2592" y="1401"/>
              <a:ext cx="24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2736" y="960"/>
              <a:ext cx="14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3</a:t>
              </a:r>
            </a:p>
          </p:txBody>
        </p:sp>
        <p:sp>
          <p:nvSpPr>
            <p:cNvPr id="17441" name="Text Box 22"/>
            <p:cNvSpPr txBox="1">
              <a:spLocks noChangeArrowheads="1"/>
            </p:cNvSpPr>
            <p:nvPr/>
          </p:nvSpPr>
          <p:spPr bwMode="auto">
            <a:xfrm>
              <a:off x="2208" y="1008"/>
              <a:ext cx="14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4</a:t>
              </a:r>
            </a:p>
          </p:txBody>
        </p:sp>
      </p:grpSp>
      <p:sp>
        <p:nvSpPr>
          <p:cNvPr id="17412" name="Text Box 24"/>
          <p:cNvSpPr txBox="1">
            <a:spLocks noChangeArrowheads="1"/>
          </p:cNvSpPr>
          <p:nvPr/>
        </p:nvSpPr>
        <p:spPr bwMode="auto">
          <a:xfrm>
            <a:off x="381453" y="4191000"/>
            <a:ext cx="8229135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2</a:t>
            </a:r>
            <a:r>
              <a:rPr lang="zh-CN" altLang="en-US" sz="2800" b="1"/>
              <a:t>、如图</a:t>
            </a:r>
            <a:r>
              <a:rPr lang="zh-CN" altLang="en-US" sz="2800"/>
              <a:t>， </a:t>
            </a:r>
            <a:r>
              <a:rPr lang="en-US" altLang="zh-CN" sz="2800" b="1"/>
              <a:t>AD </a:t>
            </a:r>
            <a:r>
              <a:rPr kumimoji="1" lang="en-US" altLang="zh-CN" sz="2800" b="1"/>
              <a:t>//</a:t>
            </a:r>
            <a:r>
              <a:rPr lang="en-US" altLang="zh-CN" sz="2800" b="1"/>
              <a:t> BC</a:t>
            </a:r>
            <a:r>
              <a:rPr lang="zh-CN" altLang="en-US" sz="2800" b="1"/>
              <a:t>， </a:t>
            </a:r>
            <a:r>
              <a:rPr kumimoji="1" lang="zh-CN" altLang="en-US" sz="2800" b="1"/>
              <a:t>∠</a:t>
            </a:r>
            <a:r>
              <a:rPr kumimoji="1" lang="en-US" altLang="zh-CN" sz="2800" b="1"/>
              <a:t>B= 58</a:t>
            </a:r>
            <a:r>
              <a:rPr kumimoji="1" lang="en-US" altLang="zh-CN" sz="2800" b="1">
                <a:sym typeface="Symbol" panose="05050102010706020507" pitchFamily="18" charset="2"/>
              </a:rPr>
              <a:t></a:t>
            </a:r>
            <a:r>
              <a:rPr kumimoji="1" lang="en-US" altLang="zh-CN" sz="2800"/>
              <a:t> </a:t>
            </a:r>
            <a:r>
              <a:rPr kumimoji="1" lang="zh-CN" altLang="en-US" sz="2800" b="1"/>
              <a:t>， ∠</a:t>
            </a:r>
            <a:r>
              <a:rPr kumimoji="1" lang="en-US" altLang="zh-CN" sz="2800" b="1"/>
              <a:t>D=136</a:t>
            </a:r>
            <a:r>
              <a:rPr kumimoji="1" lang="en-US" altLang="zh-CN" sz="2800" b="1">
                <a:sym typeface="Symbol" panose="05050102010706020507" pitchFamily="18" charset="2"/>
              </a:rPr>
              <a:t></a:t>
            </a:r>
            <a:r>
              <a:rPr kumimoji="1" lang="zh-CN" altLang="en-US" sz="2800" b="1">
                <a:sym typeface="Symbol" panose="05050102010706020507" pitchFamily="18" charset="2"/>
              </a:rPr>
              <a:t>，求</a:t>
            </a:r>
            <a:r>
              <a:rPr kumimoji="1" lang="zh-CN" altLang="en-US" sz="2800" b="1"/>
              <a:t>∠</a:t>
            </a:r>
            <a:r>
              <a:rPr kumimoji="1" lang="en-US" altLang="zh-CN" sz="2800" b="1"/>
              <a:t>A</a:t>
            </a:r>
            <a:r>
              <a:rPr kumimoji="1" lang="zh-CN" altLang="en-US" sz="2800" b="1"/>
              <a:t>， ∠</a:t>
            </a:r>
            <a:r>
              <a:rPr kumimoji="1" lang="en-US" altLang="zh-CN" sz="2800" b="1"/>
              <a:t>C</a:t>
            </a:r>
            <a:r>
              <a:rPr kumimoji="1" lang="zh-CN" altLang="en-US" sz="2800" b="1"/>
              <a:t>的度数</a:t>
            </a:r>
            <a:r>
              <a:rPr kumimoji="1" lang="zh-CN" altLang="en-US" sz="2800"/>
              <a:t> </a:t>
            </a:r>
          </a:p>
        </p:txBody>
      </p:sp>
      <p:grpSp>
        <p:nvGrpSpPr>
          <p:cNvPr id="17413" name="Group 33"/>
          <p:cNvGrpSpPr/>
          <p:nvPr/>
        </p:nvGrpSpPr>
        <p:grpSpPr bwMode="auto">
          <a:xfrm>
            <a:off x="4039363" y="5028596"/>
            <a:ext cx="3809870" cy="1258212"/>
            <a:chOff x="2256" y="2918"/>
            <a:chExt cx="2160" cy="792"/>
          </a:xfrm>
        </p:grpSpPr>
        <p:sp>
          <p:nvSpPr>
            <p:cNvPr id="17418" name="Line 25"/>
            <p:cNvSpPr>
              <a:spLocks noChangeShapeType="1"/>
            </p:cNvSpPr>
            <p:nvPr/>
          </p:nvSpPr>
          <p:spPr bwMode="auto">
            <a:xfrm>
              <a:off x="2880" y="312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Line 26"/>
            <p:cNvSpPr>
              <a:spLocks noChangeShapeType="1"/>
            </p:cNvSpPr>
            <p:nvPr/>
          </p:nvSpPr>
          <p:spPr bwMode="auto">
            <a:xfrm>
              <a:off x="2496" y="3552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Line 27"/>
            <p:cNvSpPr>
              <a:spLocks noChangeShapeType="1"/>
            </p:cNvSpPr>
            <p:nvPr/>
          </p:nvSpPr>
          <p:spPr bwMode="auto">
            <a:xfrm flipH="1">
              <a:off x="2496" y="3120"/>
              <a:ext cx="38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Line 28"/>
            <p:cNvSpPr>
              <a:spLocks noChangeShapeType="1"/>
            </p:cNvSpPr>
            <p:nvPr/>
          </p:nvSpPr>
          <p:spPr bwMode="auto">
            <a:xfrm>
              <a:off x="3360" y="3120"/>
              <a:ext cx="67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Text Box 29"/>
            <p:cNvSpPr txBox="1">
              <a:spLocks noChangeArrowheads="1"/>
            </p:cNvSpPr>
            <p:nvPr/>
          </p:nvSpPr>
          <p:spPr bwMode="auto">
            <a:xfrm>
              <a:off x="2592" y="2928"/>
              <a:ext cx="43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A</a:t>
              </a:r>
            </a:p>
          </p:txBody>
        </p:sp>
        <p:sp>
          <p:nvSpPr>
            <p:cNvPr id="17423" name="Text Box 30"/>
            <p:cNvSpPr txBox="1">
              <a:spLocks noChangeArrowheads="1"/>
            </p:cNvSpPr>
            <p:nvPr/>
          </p:nvSpPr>
          <p:spPr bwMode="auto">
            <a:xfrm>
              <a:off x="2256" y="3456"/>
              <a:ext cx="19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B</a:t>
              </a:r>
            </a:p>
          </p:txBody>
        </p:sp>
        <p:sp>
          <p:nvSpPr>
            <p:cNvPr id="17424" name="Text Box 31"/>
            <p:cNvSpPr txBox="1">
              <a:spLocks noChangeArrowheads="1"/>
            </p:cNvSpPr>
            <p:nvPr/>
          </p:nvSpPr>
          <p:spPr bwMode="auto">
            <a:xfrm>
              <a:off x="4080" y="3456"/>
              <a:ext cx="33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C</a:t>
              </a:r>
            </a:p>
          </p:txBody>
        </p:sp>
        <p:sp>
          <p:nvSpPr>
            <p:cNvPr id="17425" name="Text Box 32"/>
            <p:cNvSpPr txBox="1">
              <a:spLocks noChangeArrowheads="1"/>
            </p:cNvSpPr>
            <p:nvPr/>
          </p:nvSpPr>
          <p:spPr bwMode="auto">
            <a:xfrm>
              <a:off x="3360" y="2918"/>
              <a:ext cx="33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/>
                <a:t>D</a:t>
              </a:r>
            </a:p>
          </p:txBody>
        </p:sp>
      </p:grpSp>
      <p:sp>
        <p:nvSpPr>
          <p:cNvPr id="17414" name="Text Box 34"/>
          <p:cNvSpPr txBox="1">
            <a:spLocks noChangeArrowheads="1"/>
          </p:cNvSpPr>
          <p:nvPr/>
        </p:nvSpPr>
        <p:spPr bwMode="auto">
          <a:xfrm>
            <a:off x="685374" y="381001"/>
            <a:ext cx="2743045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7415" name="Group 38"/>
          <p:cNvGrpSpPr/>
          <p:nvPr/>
        </p:nvGrpSpPr>
        <p:grpSpPr bwMode="auto">
          <a:xfrm>
            <a:off x="0" y="166310"/>
            <a:ext cx="3885851" cy="526457"/>
            <a:chOff x="0" y="105"/>
            <a:chExt cx="2448" cy="331"/>
          </a:xfrm>
        </p:grpSpPr>
        <p:sp>
          <p:nvSpPr>
            <p:cNvPr id="17416" name="UpRibbonSharp"/>
            <p:cNvSpPr>
              <a:spLocks noEditPoints="1" noChangeArrowheads="1"/>
            </p:cNvSpPr>
            <p:nvPr/>
          </p:nvSpPr>
          <p:spPr bwMode="auto">
            <a:xfrm>
              <a:off x="0" y="144"/>
              <a:ext cx="2448" cy="288"/>
            </a:xfrm>
            <a:custGeom>
              <a:avLst/>
              <a:gdLst>
                <a:gd name="T0" fmla="*/ 1224 w 21600"/>
                <a:gd name="T1" fmla="*/ 0 h 21600"/>
                <a:gd name="T2" fmla="*/ 306 w 21600"/>
                <a:gd name="T3" fmla="*/ 144 h 21600"/>
                <a:gd name="T4" fmla="*/ 1224 w 21600"/>
                <a:gd name="T5" fmla="*/ 288 h 21600"/>
                <a:gd name="T6" fmla="*/ 2142 w 21600"/>
                <a:gd name="T7" fmla="*/ 14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400 w 21600"/>
                <a:gd name="T13" fmla="*/ 0 h 21600"/>
                <a:gd name="T14" fmla="*/ 162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lnTo>
                    <a:pt x="13500" y="21600"/>
                  </a:lnTo>
                  <a:lnTo>
                    <a:pt x="21600" y="21600"/>
                  </a:lnTo>
                  <a:lnTo>
                    <a:pt x="18900" y="10800"/>
                  </a:lnTo>
                  <a:lnTo>
                    <a:pt x="21600" y="0"/>
                  </a:lnTo>
                  <a:lnTo>
                    <a:pt x="16200" y="0"/>
                  </a:lnTo>
                  <a:lnTo>
                    <a:pt x="5400" y="0"/>
                  </a:lnTo>
                  <a:lnTo>
                    <a:pt x="0" y="0"/>
                  </a:lnTo>
                  <a:lnTo>
                    <a:pt x="2700" y="10800"/>
                  </a:lnTo>
                  <a:lnTo>
                    <a:pt x="0" y="21600"/>
                  </a:lnTo>
                  <a:close/>
                </a:path>
                <a:path w="21600" h="21600" fill="none" extrusionOk="0">
                  <a:moveTo>
                    <a:pt x="8100" y="21600"/>
                  </a:moveTo>
                  <a:lnTo>
                    <a:pt x="5400" y="21600"/>
                  </a:lnTo>
                  <a:lnTo>
                    <a:pt x="5400" y="0"/>
                  </a:lnTo>
                </a:path>
                <a:path w="21600" h="21600" fill="none" extrusionOk="0">
                  <a:moveTo>
                    <a:pt x="5400" y="21600"/>
                  </a:moveTo>
                  <a:lnTo>
                    <a:pt x="8100" y="21600"/>
                  </a:lnTo>
                </a:path>
                <a:path w="21600" h="21600" fill="none" extrusionOk="0">
                  <a:moveTo>
                    <a:pt x="13500" y="21600"/>
                  </a:moveTo>
                  <a:lnTo>
                    <a:pt x="16200" y="21600"/>
                  </a:lnTo>
                  <a:lnTo>
                    <a:pt x="16200" y="0"/>
                  </a:lnTo>
                </a:path>
                <a:path w="21600" h="21600" fill="none" extrusionOk="0">
                  <a:moveTo>
                    <a:pt x="16200" y="21600"/>
                  </a:moveTo>
                  <a:lnTo>
                    <a:pt x="13500" y="21600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Text Box 37"/>
            <p:cNvSpPr txBox="1">
              <a:spLocks noChangeArrowheads="1"/>
            </p:cNvSpPr>
            <p:nvPr/>
          </p:nvSpPr>
          <p:spPr bwMode="auto">
            <a:xfrm>
              <a:off x="816" y="105"/>
              <a:ext cx="1008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CC3300"/>
                  </a:solidFill>
                  <a:ea typeface="隶书" panose="02010509060101010101" pitchFamily="49" charset="-122"/>
                </a:rPr>
                <a:t>练 一 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27942" y="1552727"/>
            <a:ext cx="8688117" cy="181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3</a:t>
            </a:r>
            <a:r>
              <a:rPr lang="zh-CN" altLang="en-US" sz="2800" b="1"/>
              <a:t>、如图是举世闻名的三星堆考古中发掘出的一个梯形  残缺玉片，工作人员从玉片上已经量得∠</a:t>
            </a:r>
            <a:r>
              <a:rPr lang="en-US" altLang="zh-CN" sz="2800" b="1"/>
              <a:t>A=115°</a:t>
            </a:r>
            <a:r>
              <a:rPr lang="zh-CN" altLang="en-US" sz="2800" b="1"/>
              <a:t>，∠</a:t>
            </a:r>
            <a:r>
              <a:rPr lang="en-US" altLang="zh-CN" sz="2800" b="1"/>
              <a:t>D=100°</a:t>
            </a:r>
            <a:r>
              <a:rPr lang="zh-CN" altLang="en-US" sz="2800" b="1"/>
              <a:t>。已知梯形的两底</a:t>
            </a:r>
            <a:r>
              <a:rPr lang="en-US" altLang="zh-CN" sz="2800" b="1"/>
              <a:t>AD//BC</a:t>
            </a:r>
            <a:r>
              <a:rPr lang="zh-CN" altLang="en-US" sz="2800" b="1"/>
              <a:t>，请你求出另外两个角的度数。 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5851" y="3429000"/>
            <a:ext cx="3048517" cy="237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P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9233" y="228298"/>
            <a:ext cx="989295" cy="97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7" name="Group 17"/>
          <p:cNvGrpSpPr/>
          <p:nvPr/>
        </p:nvGrpSpPr>
        <p:grpSpPr bwMode="auto">
          <a:xfrm>
            <a:off x="381452" y="305405"/>
            <a:ext cx="2667064" cy="979714"/>
            <a:chOff x="-192" y="144"/>
            <a:chExt cx="1680" cy="618"/>
          </a:xfrm>
        </p:grpSpPr>
        <p:sp>
          <p:nvSpPr>
            <p:cNvPr id="18438" name="laptop"/>
            <p:cNvSpPr>
              <a:spLocks noEditPoints="1" noChangeArrowheads="1"/>
            </p:cNvSpPr>
            <p:nvPr/>
          </p:nvSpPr>
          <p:spPr bwMode="auto">
            <a:xfrm>
              <a:off x="-192" y="144"/>
              <a:ext cx="1584" cy="618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7 w 21600"/>
                <a:gd name="T5" fmla="*/ 0 h 21600"/>
                <a:gd name="T6" fmla="*/ 7 w 21600"/>
                <a:gd name="T7" fmla="*/ 0 h 21600"/>
                <a:gd name="T8" fmla="*/ 4 w 21600"/>
                <a:gd name="T9" fmla="*/ 0 h 21600"/>
                <a:gd name="T10" fmla="*/ 4 w 21600"/>
                <a:gd name="T11" fmla="*/ 1 h 21600"/>
                <a:gd name="T12" fmla="*/ 0 w 21600"/>
                <a:gd name="T13" fmla="*/ 1 h 21600"/>
                <a:gd name="T14" fmla="*/ 9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5 w 21600"/>
                <a:gd name="T25" fmla="*/ 1852 h 21600"/>
                <a:gd name="T26" fmla="*/ 17305 w 21600"/>
                <a:gd name="T27" fmla="*/ 1233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Text Box 16"/>
            <p:cNvSpPr txBox="1">
              <a:spLocks noChangeArrowheads="1"/>
            </p:cNvSpPr>
            <p:nvPr/>
          </p:nvSpPr>
          <p:spPr bwMode="auto">
            <a:xfrm>
              <a:off x="144" y="192"/>
              <a:ext cx="1344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>
                  <a:solidFill>
                    <a:srgbClr val="FF00FF"/>
                  </a:solidFill>
                  <a:ea typeface="隶书" panose="02010509060101010101" pitchFamily="49" charset="-122"/>
                </a:rPr>
                <a:t>考考你：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05473" y="686405"/>
            <a:ext cx="8457075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一起探究：如果两个角的两条边分别平行，那么这两个角的大小有什么关系？</a:t>
            </a:r>
            <a:endParaRPr kumimoji="1" lang="zh-CN" altLang="en-US" sz="28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685374" y="2210404"/>
            <a:ext cx="3657910" cy="1807575"/>
            <a:chOff x="1392" y="2544"/>
            <a:chExt cx="3168" cy="1423"/>
          </a:xfrm>
        </p:grpSpPr>
        <p:sp>
          <p:nvSpPr>
            <p:cNvPr id="19474" name="Text Box 4"/>
            <p:cNvSpPr txBox="1">
              <a:spLocks noChangeArrowheads="1"/>
            </p:cNvSpPr>
            <p:nvPr/>
          </p:nvSpPr>
          <p:spPr bwMode="auto">
            <a:xfrm>
              <a:off x="2977" y="2832"/>
              <a:ext cx="33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19475" name="Group 5"/>
            <p:cNvGrpSpPr/>
            <p:nvPr/>
          </p:nvGrpSpPr>
          <p:grpSpPr bwMode="auto">
            <a:xfrm>
              <a:off x="1392" y="2544"/>
              <a:ext cx="3168" cy="1423"/>
              <a:chOff x="1392" y="2544"/>
              <a:chExt cx="3168" cy="1423"/>
            </a:xfrm>
          </p:grpSpPr>
          <p:grpSp>
            <p:nvGrpSpPr>
              <p:cNvPr id="19476" name="Group 6"/>
              <p:cNvGrpSpPr/>
              <p:nvPr/>
            </p:nvGrpSpPr>
            <p:grpSpPr bwMode="auto">
              <a:xfrm>
                <a:off x="1776" y="2544"/>
                <a:ext cx="2064" cy="768"/>
                <a:chOff x="1776" y="2544"/>
                <a:chExt cx="2064" cy="768"/>
              </a:xfrm>
            </p:grpSpPr>
            <p:sp>
              <p:nvSpPr>
                <p:cNvPr id="19486" name="Line 7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206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948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776" y="2544"/>
                  <a:ext cx="960" cy="7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477" name="Group 9"/>
              <p:cNvGrpSpPr/>
              <p:nvPr/>
            </p:nvGrpSpPr>
            <p:grpSpPr bwMode="auto">
              <a:xfrm>
                <a:off x="2016" y="2976"/>
                <a:ext cx="2064" cy="768"/>
                <a:chOff x="1776" y="2544"/>
                <a:chExt cx="2064" cy="768"/>
              </a:xfrm>
            </p:grpSpPr>
            <p:sp>
              <p:nvSpPr>
                <p:cNvPr id="19484" name="Line 10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206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948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76" y="2544"/>
                  <a:ext cx="960" cy="76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19478" name="Text Box 12"/>
              <p:cNvSpPr txBox="1">
                <a:spLocks noChangeArrowheads="1"/>
              </p:cNvSpPr>
              <p:nvPr/>
            </p:nvSpPr>
            <p:spPr bwMode="auto">
              <a:xfrm>
                <a:off x="1392" y="3120"/>
                <a:ext cx="3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79" name="Text Box 13"/>
              <p:cNvSpPr txBox="1">
                <a:spLocks noChangeArrowheads="1"/>
              </p:cNvSpPr>
              <p:nvPr/>
            </p:nvSpPr>
            <p:spPr bwMode="auto">
              <a:xfrm>
                <a:off x="3984" y="3120"/>
                <a:ext cx="3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9480" name="Text Box 14"/>
              <p:cNvSpPr txBox="1">
                <a:spLocks noChangeArrowheads="1"/>
              </p:cNvSpPr>
              <p:nvPr/>
            </p:nvSpPr>
            <p:spPr bwMode="auto">
              <a:xfrm>
                <a:off x="1728" y="3601"/>
                <a:ext cx="335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1" name="Text Box 15"/>
              <p:cNvSpPr txBox="1">
                <a:spLocks noChangeArrowheads="1"/>
              </p:cNvSpPr>
              <p:nvPr/>
            </p:nvSpPr>
            <p:spPr bwMode="auto">
              <a:xfrm>
                <a:off x="4226" y="3598"/>
                <a:ext cx="33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2" name="Text Box 16"/>
              <p:cNvSpPr txBox="1">
                <a:spLocks noChangeArrowheads="1"/>
              </p:cNvSpPr>
              <p:nvPr/>
            </p:nvSpPr>
            <p:spPr bwMode="auto">
              <a:xfrm>
                <a:off x="2496" y="3263"/>
                <a:ext cx="3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9483" name="Text Box 17"/>
              <p:cNvSpPr txBox="1">
                <a:spLocks noChangeArrowheads="1"/>
              </p:cNvSpPr>
              <p:nvPr/>
            </p:nvSpPr>
            <p:spPr bwMode="auto">
              <a:xfrm>
                <a:off x="2593" y="2590"/>
                <a:ext cx="335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G</a:t>
                </a:r>
              </a:p>
            </p:txBody>
          </p:sp>
        </p:grpSp>
      </p:grpSp>
      <p:pic>
        <p:nvPicPr>
          <p:cNvPr id="19460" name="Picture 18" descr="P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05055" y="5633357"/>
            <a:ext cx="1011004" cy="99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1142807" y="4448024"/>
            <a:ext cx="3212882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/>
            <a:r>
              <a:rPr kumimoji="1" lang="en-US" altLang="zh-CN" sz="2400" b="1" dirty="0"/>
              <a:t>   </a:t>
            </a:r>
            <a:r>
              <a:rPr kumimoji="1" lang="en-US" altLang="zh-CN" sz="2800" b="1" dirty="0"/>
              <a:t>∠A=∠C 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5327927" y="1520976"/>
            <a:ext cx="3276458" cy="2596922"/>
            <a:chOff x="3216" y="1200"/>
            <a:chExt cx="2064" cy="1636"/>
          </a:xfrm>
        </p:grpSpPr>
        <p:sp>
          <p:nvSpPr>
            <p:cNvPr id="19464" name="Line 21"/>
            <p:cNvSpPr>
              <a:spLocks noChangeShapeType="1"/>
            </p:cNvSpPr>
            <p:nvPr/>
          </p:nvSpPr>
          <p:spPr bwMode="auto">
            <a:xfrm flipH="1">
              <a:off x="4224" y="1632"/>
              <a:ext cx="48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22"/>
            <p:cNvSpPr>
              <a:spLocks noChangeShapeType="1"/>
            </p:cNvSpPr>
            <p:nvPr/>
          </p:nvSpPr>
          <p:spPr bwMode="auto">
            <a:xfrm>
              <a:off x="3312" y="2544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23"/>
            <p:cNvSpPr>
              <a:spLocks noChangeShapeType="1"/>
            </p:cNvSpPr>
            <p:nvPr/>
          </p:nvSpPr>
          <p:spPr bwMode="auto">
            <a:xfrm flipH="1">
              <a:off x="4128" y="1344"/>
              <a:ext cx="48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24"/>
            <p:cNvSpPr>
              <a:spLocks noChangeShapeType="1"/>
            </p:cNvSpPr>
            <p:nvPr/>
          </p:nvSpPr>
          <p:spPr bwMode="auto">
            <a:xfrm>
              <a:off x="4128" y="225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Rectangle 25"/>
            <p:cNvSpPr>
              <a:spLocks noChangeArrowheads="1"/>
            </p:cNvSpPr>
            <p:nvPr/>
          </p:nvSpPr>
          <p:spPr bwMode="auto">
            <a:xfrm>
              <a:off x="3857" y="2110"/>
              <a:ext cx="22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4624" tIns="47312" rIns="94624" bIns="47312" anchor="ctr">
              <a:spAutoFit/>
            </a:bodyPr>
            <a:lstStyle/>
            <a:p>
              <a:pPr defTabSz="913765"/>
              <a:r>
                <a:rPr kumimoji="1" lang="en-US" altLang="zh-CN" sz="2000"/>
                <a:t>A</a:t>
              </a:r>
            </a:p>
          </p:txBody>
        </p:sp>
        <p:sp>
          <p:nvSpPr>
            <p:cNvPr id="19469" name="Text Box 26"/>
            <p:cNvSpPr txBox="1">
              <a:spLocks noChangeArrowheads="1"/>
            </p:cNvSpPr>
            <p:nvPr/>
          </p:nvSpPr>
          <p:spPr bwMode="auto">
            <a:xfrm>
              <a:off x="4176" y="2544"/>
              <a:ext cx="5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19470" name="Text Box 27"/>
            <p:cNvSpPr txBox="1">
              <a:spLocks noChangeArrowheads="1"/>
            </p:cNvSpPr>
            <p:nvPr/>
          </p:nvSpPr>
          <p:spPr bwMode="auto">
            <a:xfrm>
              <a:off x="5136" y="2160"/>
              <a:ext cx="14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9471" name="Text Box 28"/>
            <p:cNvSpPr txBox="1">
              <a:spLocks noChangeArrowheads="1"/>
            </p:cNvSpPr>
            <p:nvPr/>
          </p:nvSpPr>
          <p:spPr bwMode="auto">
            <a:xfrm>
              <a:off x="3216" y="2592"/>
              <a:ext cx="24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D</a:t>
              </a:r>
            </a:p>
          </p:txBody>
        </p:sp>
        <p:sp>
          <p:nvSpPr>
            <p:cNvPr id="19472" name="Text Box 29"/>
            <p:cNvSpPr txBox="1">
              <a:spLocks noChangeArrowheads="1"/>
            </p:cNvSpPr>
            <p:nvPr/>
          </p:nvSpPr>
          <p:spPr bwMode="auto">
            <a:xfrm>
              <a:off x="4752" y="1632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F</a:t>
              </a:r>
            </a:p>
          </p:txBody>
        </p:sp>
        <p:sp>
          <p:nvSpPr>
            <p:cNvPr id="19473" name="Text Box 30"/>
            <p:cNvSpPr txBox="1">
              <a:spLocks noChangeArrowheads="1"/>
            </p:cNvSpPr>
            <p:nvPr/>
          </p:nvSpPr>
          <p:spPr bwMode="auto">
            <a:xfrm>
              <a:off x="4272" y="1200"/>
              <a:ext cx="33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G</a:t>
              </a:r>
            </a:p>
          </p:txBody>
        </p:sp>
      </p:grp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5562071" y="4400201"/>
            <a:ext cx="3276457" cy="80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 anchor="ctr">
            <a:spAutoFit/>
          </a:bodyPr>
          <a:lstStyle/>
          <a:p>
            <a:pPr defTabSz="913765"/>
            <a:r>
              <a:rPr kumimoji="1" lang="en-US" altLang="zh-CN" sz="2800" b="1"/>
              <a:t>∠A+∠C= </a:t>
            </a:r>
            <a:r>
              <a:rPr lang="en-US" altLang="zh-CN" sz="2800" b="1"/>
              <a:t>180°</a:t>
            </a:r>
            <a:endParaRPr kumimoji="1" lang="en-US" altLang="zh-CN" sz="2800" b="1"/>
          </a:p>
          <a:p>
            <a:pPr defTabSz="913765" eaLnBrk="0" hangingPunct="0"/>
            <a:endParaRPr lang="en-US" altLang="zh-CN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28" grpId="0"/>
      <p:bldP spid="686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227942" y="228298"/>
            <a:ext cx="8688117" cy="6401405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434" y="1067405"/>
            <a:ext cx="8153154" cy="12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、如图，一条公路两次拐弯后，和原来的方向相同，也就是拐弯前后的两条路互相平行．第一次拐的角∠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等于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142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，第二次拐的角∠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是多少度？为什么？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394" y="456596"/>
            <a:ext cx="1600239" cy="45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0965" name="Group 5"/>
          <p:cNvGrpSpPr/>
          <p:nvPr/>
        </p:nvGrpSpPr>
        <p:grpSpPr bwMode="auto">
          <a:xfrm>
            <a:off x="1356792" y="2583846"/>
            <a:ext cx="2225138" cy="1309310"/>
            <a:chOff x="423" y="1628"/>
            <a:chExt cx="1401" cy="824"/>
          </a:xfrm>
        </p:grpSpPr>
        <p:grpSp>
          <p:nvGrpSpPr>
            <p:cNvPr id="40966" name="Group 6"/>
            <p:cNvGrpSpPr/>
            <p:nvPr/>
          </p:nvGrpSpPr>
          <p:grpSpPr bwMode="auto">
            <a:xfrm>
              <a:off x="432" y="1628"/>
              <a:ext cx="1392" cy="432"/>
              <a:chOff x="3504" y="1680"/>
              <a:chExt cx="1392" cy="432"/>
            </a:xfrm>
          </p:grpSpPr>
          <p:sp>
            <p:nvSpPr>
              <p:cNvPr id="40967" name="Line 7"/>
              <p:cNvSpPr>
                <a:spLocks noChangeShapeType="1"/>
              </p:cNvSpPr>
              <p:nvPr/>
            </p:nvSpPr>
            <p:spPr bwMode="auto">
              <a:xfrm>
                <a:off x="3504" y="2112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68" name="Line 8"/>
              <p:cNvSpPr>
                <a:spLocks noChangeShapeType="1"/>
              </p:cNvSpPr>
              <p:nvPr/>
            </p:nvSpPr>
            <p:spPr bwMode="auto">
              <a:xfrm flipV="1">
                <a:off x="3888" y="1680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69" name="Line 9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0970" name="Group 10"/>
            <p:cNvGrpSpPr/>
            <p:nvPr/>
          </p:nvGrpSpPr>
          <p:grpSpPr bwMode="auto">
            <a:xfrm>
              <a:off x="423" y="2020"/>
              <a:ext cx="1392" cy="432"/>
              <a:chOff x="3504" y="1680"/>
              <a:chExt cx="1392" cy="432"/>
            </a:xfrm>
          </p:grpSpPr>
          <p:sp>
            <p:nvSpPr>
              <p:cNvPr id="40971" name="Line 11"/>
              <p:cNvSpPr>
                <a:spLocks noChangeShapeType="1"/>
              </p:cNvSpPr>
              <p:nvPr/>
            </p:nvSpPr>
            <p:spPr bwMode="auto">
              <a:xfrm>
                <a:off x="3504" y="2112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2" name="Line 12"/>
              <p:cNvSpPr>
                <a:spLocks noChangeShapeType="1"/>
              </p:cNvSpPr>
              <p:nvPr/>
            </p:nvSpPr>
            <p:spPr bwMode="auto">
              <a:xfrm flipV="1">
                <a:off x="3888" y="1680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3" name="Line 13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81453" y="4618869"/>
            <a:ext cx="8153154" cy="156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、如图，直线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DE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经过点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DE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//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BC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=44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=57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）∠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DAB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等于多少度？为什么？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）∠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DAC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等于多少度？为什么？</a:t>
            </a:r>
          </a:p>
        </p:txBody>
      </p:sp>
      <p:grpSp>
        <p:nvGrpSpPr>
          <p:cNvPr id="40975" name="Group 15"/>
          <p:cNvGrpSpPr/>
          <p:nvPr/>
        </p:nvGrpSpPr>
        <p:grpSpPr bwMode="auto">
          <a:xfrm>
            <a:off x="4806919" y="2361595"/>
            <a:ext cx="2812823" cy="2142752"/>
            <a:chOff x="2784" y="1488"/>
            <a:chExt cx="1772" cy="1349"/>
          </a:xfrm>
        </p:grpSpPr>
        <p:grpSp>
          <p:nvGrpSpPr>
            <p:cNvPr id="40976" name="Group 16"/>
            <p:cNvGrpSpPr/>
            <p:nvPr/>
          </p:nvGrpSpPr>
          <p:grpSpPr bwMode="auto">
            <a:xfrm>
              <a:off x="2928" y="1850"/>
              <a:ext cx="1440" cy="790"/>
              <a:chOff x="2928" y="1850"/>
              <a:chExt cx="1440" cy="790"/>
            </a:xfrm>
          </p:grpSpPr>
          <p:sp>
            <p:nvSpPr>
              <p:cNvPr id="40977" name="AutoShape 17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1008" cy="768"/>
              </a:xfrm>
              <a:prstGeom prst="triangle">
                <a:avLst>
                  <a:gd name="adj" fmla="val 69843"/>
                </a:avLst>
              </a:prstGeom>
              <a:noFill/>
              <a:ln w="38100">
                <a:solidFill>
                  <a:srgbClr val="FFFF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978" name="Line 18"/>
              <p:cNvSpPr>
                <a:spLocks noChangeShapeType="1"/>
              </p:cNvSpPr>
              <p:nvPr/>
            </p:nvSpPr>
            <p:spPr bwMode="auto">
              <a:xfrm>
                <a:off x="2928" y="1850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2832" y="1523"/>
              <a:ext cx="432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4220" y="1488"/>
              <a:ext cx="33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3648" y="1488"/>
              <a:ext cx="288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982" name="Text Box 22"/>
            <p:cNvSpPr txBox="1">
              <a:spLocks noChangeArrowheads="1"/>
            </p:cNvSpPr>
            <p:nvPr/>
          </p:nvSpPr>
          <p:spPr bwMode="auto">
            <a:xfrm>
              <a:off x="2784" y="2544"/>
              <a:ext cx="384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4176" y="2544"/>
              <a:ext cx="288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40984" name="Group 24"/>
          <p:cNvGrpSpPr/>
          <p:nvPr/>
        </p:nvGrpSpPr>
        <p:grpSpPr bwMode="auto">
          <a:xfrm>
            <a:off x="5824125" y="2916465"/>
            <a:ext cx="277561" cy="1253369"/>
            <a:chOff x="3425" y="1837"/>
            <a:chExt cx="175" cy="790"/>
          </a:xfrm>
        </p:grpSpPr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>
              <a:off x="3425" y="1837"/>
              <a:ext cx="1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>
              <a:off x="3456" y="2627"/>
              <a:ext cx="1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0987" name="Group 27"/>
          <p:cNvGrpSpPr/>
          <p:nvPr/>
        </p:nvGrpSpPr>
        <p:grpSpPr bwMode="auto">
          <a:xfrm>
            <a:off x="5562071" y="3678465"/>
            <a:ext cx="1282361" cy="506488"/>
            <a:chOff x="3504" y="2317"/>
            <a:chExt cx="807" cy="319"/>
          </a:xfrm>
        </p:grpSpPr>
        <p:sp>
          <p:nvSpPr>
            <p:cNvPr id="40988" name="Arc 28"/>
            <p:cNvSpPr/>
            <p:nvPr/>
          </p:nvSpPr>
          <p:spPr bwMode="auto">
            <a:xfrm rot="-7669966">
              <a:off x="4215" y="2487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89" name="Arc 29"/>
            <p:cNvSpPr/>
            <p:nvPr/>
          </p:nvSpPr>
          <p:spPr bwMode="auto">
            <a:xfrm>
              <a:off x="3504" y="2492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3539" y="2339"/>
              <a:ext cx="432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44</a:t>
              </a:r>
              <a:r>
                <a:rPr kumimoji="1"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kumimoji="1" lang="en-US" altLang="zh-CN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3945" y="2317"/>
              <a:ext cx="33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57</a:t>
              </a:r>
              <a:r>
                <a:rPr kumimoji="1"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kumimoji="1" lang="en-US" altLang="zh-CN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40992" name="Arc 32"/>
          <p:cNvSpPr/>
          <p:nvPr/>
        </p:nvSpPr>
        <p:spPr bwMode="auto">
          <a:xfrm rot="9874670">
            <a:off x="6179217" y="2930071"/>
            <a:ext cx="75980" cy="2298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40993" name="Arc 33"/>
          <p:cNvSpPr/>
          <p:nvPr/>
        </p:nvSpPr>
        <p:spPr bwMode="auto">
          <a:xfrm rot="11018102">
            <a:off x="6269153" y="2936119"/>
            <a:ext cx="303921" cy="30540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1524259" y="3138715"/>
            <a:ext cx="685374" cy="38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1372299" y="3214310"/>
            <a:ext cx="913314" cy="38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142</a:t>
            </a:r>
            <a:r>
              <a:rPr kumimoji="1"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40996" name="Group 36"/>
          <p:cNvGrpSpPr/>
          <p:nvPr/>
        </p:nvGrpSpPr>
        <p:grpSpPr bwMode="auto">
          <a:xfrm>
            <a:off x="990846" y="2514298"/>
            <a:ext cx="3200477" cy="1456346"/>
            <a:chOff x="624" y="1584"/>
            <a:chExt cx="2016" cy="917"/>
          </a:xfrm>
        </p:grpSpPr>
        <p:grpSp>
          <p:nvGrpSpPr>
            <p:cNvPr id="40997" name="Group 37"/>
            <p:cNvGrpSpPr/>
            <p:nvPr/>
          </p:nvGrpSpPr>
          <p:grpSpPr bwMode="auto">
            <a:xfrm>
              <a:off x="860" y="1584"/>
              <a:ext cx="1392" cy="917"/>
              <a:chOff x="3504" y="1584"/>
              <a:chExt cx="1392" cy="917"/>
            </a:xfrm>
          </p:grpSpPr>
          <p:grpSp>
            <p:nvGrpSpPr>
              <p:cNvPr id="40998" name="Group 38"/>
              <p:cNvGrpSpPr/>
              <p:nvPr/>
            </p:nvGrpSpPr>
            <p:grpSpPr bwMode="auto">
              <a:xfrm>
                <a:off x="3504" y="1776"/>
                <a:ext cx="1392" cy="528"/>
                <a:chOff x="3504" y="1776"/>
                <a:chExt cx="1392" cy="528"/>
              </a:xfrm>
            </p:grpSpPr>
            <p:grpSp>
              <p:nvGrpSpPr>
                <p:cNvPr id="40999" name="Group 39"/>
                <p:cNvGrpSpPr/>
                <p:nvPr/>
              </p:nvGrpSpPr>
              <p:grpSpPr bwMode="auto">
                <a:xfrm>
                  <a:off x="3504" y="1824"/>
                  <a:ext cx="1392" cy="432"/>
                  <a:chOff x="3504" y="1680"/>
                  <a:chExt cx="1392" cy="432"/>
                </a:xfrm>
              </p:grpSpPr>
              <p:sp>
                <p:nvSpPr>
                  <p:cNvPr id="4100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112"/>
                    <a:ext cx="38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0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680"/>
                    <a:ext cx="624" cy="432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00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1680"/>
                    <a:ext cx="38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003" name="Arc 43"/>
                <p:cNvSpPr/>
                <p:nvPr/>
              </p:nvSpPr>
              <p:spPr bwMode="auto">
                <a:xfrm rot="-3475272">
                  <a:off x="3792" y="2112"/>
                  <a:ext cx="192" cy="19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004" name="Arc 44"/>
                <p:cNvSpPr/>
                <p:nvPr/>
              </p:nvSpPr>
              <p:spPr bwMode="auto">
                <a:xfrm rot="-3475272" flipH="1" flipV="1">
                  <a:off x="4416" y="1776"/>
                  <a:ext cx="192" cy="19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1005" name="Text Box 45"/>
              <p:cNvSpPr txBox="1">
                <a:spLocks noChangeArrowheads="1"/>
              </p:cNvSpPr>
              <p:nvPr/>
            </p:nvSpPr>
            <p:spPr bwMode="auto">
              <a:xfrm>
                <a:off x="3744" y="2208"/>
                <a:ext cx="288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4632" tIns="47316" rIns="94632" bIns="47316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7307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9461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41922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8923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3495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8067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2639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7211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 i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1006" name="Text Box 46"/>
              <p:cNvSpPr txBox="1">
                <a:spLocks noChangeArrowheads="1"/>
              </p:cNvSpPr>
              <p:nvPr/>
            </p:nvSpPr>
            <p:spPr bwMode="auto">
              <a:xfrm>
                <a:off x="4416" y="1584"/>
                <a:ext cx="33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4632" tIns="47316" rIns="94632" bIns="47316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7307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9461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41922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8923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3495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8067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2639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7211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 b="1" i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624" y="2064"/>
              <a:ext cx="384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008" name="Text Box 48"/>
            <p:cNvSpPr txBox="1">
              <a:spLocks noChangeArrowheads="1"/>
            </p:cNvSpPr>
            <p:nvPr/>
          </p:nvSpPr>
          <p:spPr bwMode="auto">
            <a:xfrm>
              <a:off x="2208" y="1632"/>
              <a:ext cx="432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2819025" y="2972405"/>
            <a:ext cx="762904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？</a:t>
            </a:r>
          </a:p>
        </p:txBody>
      </p:sp>
      <p:grpSp>
        <p:nvGrpSpPr>
          <p:cNvPr id="41010" name="Group 50"/>
          <p:cNvGrpSpPr/>
          <p:nvPr/>
        </p:nvGrpSpPr>
        <p:grpSpPr bwMode="auto">
          <a:xfrm>
            <a:off x="533414" y="-616940"/>
            <a:ext cx="3657910" cy="1670130"/>
            <a:chOff x="0" y="-293"/>
            <a:chExt cx="2304" cy="1052"/>
          </a:xfrm>
        </p:grpSpPr>
        <p:grpSp>
          <p:nvGrpSpPr>
            <p:cNvPr id="41011" name="Group 51"/>
            <p:cNvGrpSpPr/>
            <p:nvPr/>
          </p:nvGrpSpPr>
          <p:grpSpPr bwMode="auto">
            <a:xfrm>
              <a:off x="0" y="-293"/>
              <a:ext cx="2304" cy="1052"/>
              <a:chOff x="384" y="1228"/>
              <a:chExt cx="2208" cy="1214"/>
            </a:xfrm>
          </p:grpSpPr>
          <p:sp>
            <p:nvSpPr>
              <p:cNvPr id="41012" name="Freeform 52"/>
              <p:cNvSpPr/>
              <p:nvPr/>
            </p:nvSpPr>
            <p:spPr bwMode="auto">
              <a:xfrm>
                <a:off x="384" y="1872"/>
                <a:ext cx="2208" cy="268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chemeClr val="accent1"/>
                </a:solidFill>
                <a:prstDash val="solid"/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41013" name="Group 53"/>
              <p:cNvGrpSpPr/>
              <p:nvPr/>
            </p:nvGrpSpPr>
            <p:grpSpPr bwMode="auto">
              <a:xfrm>
                <a:off x="384" y="1228"/>
                <a:ext cx="2113" cy="1214"/>
                <a:chOff x="480" y="1228"/>
                <a:chExt cx="2113" cy="1214"/>
              </a:xfrm>
            </p:grpSpPr>
            <p:sp>
              <p:nvSpPr>
                <p:cNvPr id="41014" name="Freeform 54"/>
                <p:cNvSpPr/>
                <p:nvPr/>
              </p:nvSpPr>
              <p:spPr bwMode="auto">
                <a:xfrm rot="158589">
                  <a:off x="576" y="1667"/>
                  <a:ext cx="576" cy="268"/>
                </a:xfrm>
                <a:custGeom>
                  <a:avLst/>
                  <a:gdLst>
                    <a:gd name="T0" fmla="*/ 48 w 576"/>
                    <a:gd name="T1" fmla="*/ 768 h 816"/>
                    <a:gd name="T2" fmla="*/ 192 w 576"/>
                    <a:gd name="T3" fmla="*/ 816 h 816"/>
                    <a:gd name="T4" fmla="*/ 576 w 576"/>
                    <a:gd name="T5" fmla="*/ 96 h 816"/>
                    <a:gd name="T6" fmla="*/ 384 w 576"/>
                    <a:gd name="T7" fmla="*/ 0 h 816"/>
                    <a:gd name="T8" fmla="*/ 0 w 576"/>
                    <a:gd name="T9" fmla="*/ 72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ln w="3810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15" name="Freeform 55"/>
                <p:cNvSpPr/>
                <p:nvPr/>
              </p:nvSpPr>
              <p:spPr bwMode="auto">
                <a:xfrm>
                  <a:off x="768" y="1489"/>
                  <a:ext cx="576" cy="268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50000">
                      <a:srgbClr val="CC3300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16" name="Freeform 56"/>
                <p:cNvSpPr/>
                <p:nvPr/>
              </p:nvSpPr>
              <p:spPr bwMode="auto">
                <a:xfrm rot="961415">
                  <a:off x="576" y="1594"/>
                  <a:ext cx="288" cy="2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CC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17" name="Freeform 57"/>
                <p:cNvSpPr/>
                <p:nvPr/>
              </p:nvSpPr>
              <p:spPr bwMode="auto">
                <a:xfrm>
                  <a:off x="864" y="1345"/>
                  <a:ext cx="480" cy="268"/>
                </a:xfrm>
                <a:custGeom>
                  <a:avLst/>
                  <a:gdLst>
                    <a:gd name="T0" fmla="*/ 192 w 336"/>
                    <a:gd name="T1" fmla="*/ 240 h 240"/>
                    <a:gd name="T2" fmla="*/ 48 w 336"/>
                    <a:gd name="T3" fmla="*/ 144 h 240"/>
                    <a:gd name="T4" fmla="*/ 0 w 336"/>
                    <a:gd name="T5" fmla="*/ 48 h 240"/>
                    <a:gd name="T6" fmla="*/ 144 w 336"/>
                    <a:gd name="T7" fmla="*/ 0 h 240"/>
                    <a:gd name="T8" fmla="*/ 288 w 336"/>
                    <a:gd name="T9" fmla="*/ 48 h 240"/>
                    <a:gd name="T10" fmla="*/ 336 w 336"/>
                    <a:gd name="T11" fmla="*/ 192 h 240"/>
                    <a:gd name="T12" fmla="*/ 192 w 336"/>
                    <a:gd name="T13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18" name="Freeform 58"/>
                <p:cNvSpPr/>
                <p:nvPr/>
              </p:nvSpPr>
              <p:spPr bwMode="auto">
                <a:xfrm>
                  <a:off x="528" y="1921"/>
                  <a:ext cx="384" cy="268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19" name="Freeform 59"/>
                <p:cNvSpPr/>
                <p:nvPr/>
              </p:nvSpPr>
              <p:spPr bwMode="auto">
                <a:xfrm rot="1629174">
                  <a:off x="480" y="2174"/>
                  <a:ext cx="147" cy="268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20" name="Oval 60"/>
                <p:cNvSpPr>
                  <a:spLocks noChangeArrowheads="1"/>
                </p:cNvSpPr>
                <p:nvPr/>
              </p:nvSpPr>
              <p:spPr bwMode="auto">
                <a:xfrm>
                  <a:off x="1056" y="1228"/>
                  <a:ext cx="144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0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297" y="1392"/>
                  <a:ext cx="1296" cy="4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>
                          <a:alpha val="50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4632" tIns="47316" rIns="94632" bIns="47316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47307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9461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41922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18923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3495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8067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2639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7211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32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41022" name="Text Box 62"/>
            <p:cNvSpPr txBox="1">
              <a:spLocks noChangeArrowheads="1"/>
            </p:cNvSpPr>
            <p:nvPr/>
          </p:nvSpPr>
          <p:spPr bwMode="auto">
            <a:xfrm>
              <a:off x="672" y="288"/>
              <a:ext cx="1570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随堂练习</a:t>
              </a:r>
              <a:endParaRPr lang="zh-CN" altLang="en-US" sz="24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74" grpId="0" autoUpdateAnimBg="0"/>
      <p:bldP spid="40992" grpId="0" animBg="1"/>
      <p:bldP spid="40993" grpId="0" animBg="1"/>
      <p:bldP spid="40994" grpId="0" autoUpdateAnimBg="0"/>
      <p:bldP spid="40995" grpId="0" autoUpdateAnimBg="0"/>
      <p:bldP spid="410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373" y="3048001"/>
            <a:ext cx="5867542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∴ 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DE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//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BC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                                          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439124" y="3504595"/>
            <a:ext cx="342841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1524259" y="4647595"/>
            <a:ext cx="2256150" cy="1372810"/>
          </a:xfrm>
          <a:prstGeom prst="wedgeRoundRectCallout">
            <a:avLst>
              <a:gd name="adj1" fmla="val 57037"/>
              <a:gd name="adj2" fmla="val -114005"/>
              <a:gd name="adj3" fmla="val 16667"/>
            </a:avLst>
          </a:prstGeom>
          <a:solidFill>
            <a:srgbClr val="1A1AB2"/>
          </a:solidFill>
          <a:ln w="3810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algn="ctr" defTabSz="913765"/>
            <a:r>
              <a:rPr kumimoji="1" lang="zh-CN" alt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注意：此处应用的是平行线的</a:t>
            </a:r>
            <a:r>
              <a:rPr kumimoji="1"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判定</a:t>
            </a:r>
            <a:r>
              <a:rPr kumimoji="1" lang="zh-CN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227942" y="228298"/>
            <a:ext cx="8688117" cy="6401405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09394" y="686405"/>
            <a:ext cx="7773252" cy="1015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练习：已知：如图，∠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ADE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=60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=60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=80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问∠ 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AED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等于多少度？为什么？</a:t>
            </a:r>
          </a:p>
        </p:txBody>
      </p:sp>
      <p:grpSp>
        <p:nvGrpSpPr>
          <p:cNvPr id="41991" name="Group 7"/>
          <p:cNvGrpSpPr/>
          <p:nvPr/>
        </p:nvGrpSpPr>
        <p:grpSpPr bwMode="auto">
          <a:xfrm>
            <a:off x="6248994" y="1067405"/>
            <a:ext cx="2667064" cy="2750531"/>
            <a:chOff x="3072" y="1008"/>
            <a:chExt cx="1680" cy="1733"/>
          </a:xfrm>
        </p:grpSpPr>
        <p:grpSp>
          <p:nvGrpSpPr>
            <p:cNvPr id="41992" name="Group 8"/>
            <p:cNvGrpSpPr/>
            <p:nvPr/>
          </p:nvGrpSpPr>
          <p:grpSpPr bwMode="auto">
            <a:xfrm>
              <a:off x="3360" y="1248"/>
              <a:ext cx="1008" cy="1344"/>
              <a:chOff x="3360" y="1248"/>
              <a:chExt cx="1008" cy="1344"/>
            </a:xfrm>
          </p:grpSpPr>
          <p:sp>
            <p:nvSpPr>
              <p:cNvPr id="41993" name="AutoShape 9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1008" cy="1344"/>
              </a:xfrm>
              <a:prstGeom prst="triangle">
                <a:avLst>
                  <a:gd name="adj" fmla="val 79051"/>
                </a:avLst>
              </a:prstGeom>
              <a:noFill/>
              <a:ln w="38100">
                <a:solidFill>
                  <a:srgbClr val="FFFF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94" name="Line 10"/>
              <p:cNvSpPr>
                <a:spLocks noChangeShapeType="1"/>
              </p:cNvSpPr>
              <p:nvPr/>
            </p:nvSpPr>
            <p:spPr bwMode="auto">
              <a:xfrm>
                <a:off x="3661" y="2121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888" y="1008"/>
              <a:ext cx="33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3072" y="2448"/>
              <a:ext cx="33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4464" y="2400"/>
              <a:ext cx="288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3360" y="1920"/>
              <a:ext cx="240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4368" y="1920"/>
              <a:ext cx="384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solidFill>
                    <a:srgbClr val="FFFFFF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42000" name="Group 16"/>
          <p:cNvGrpSpPr/>
          <p:nvPr/>
        </p:nvGrpSpPr>
        <p:grpSpPr bwMode="auto">
          <a:xfrm>
            <a:off x="6872343" y="3123596"/>
            <a:ext cx="823379" cy="402167"/>
            <a:chOff x="3465" y="2304"/>
            <a:chExt cx="519" cy="253"/>
          </a:xfrm>
        </p:grpSpPr>
        <p:sp>
          <p:nvSpPr>
            <p:cNvPr id="42001" name="Arc 17"/>
            <p:cNvSpPr/>
            <p:nvPr/>
          </p:nvSpPr>
          <p:spPr bwMode="auto">
            <a:xfrm rot="865247">
              <a:off x="3465" y="2413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3600" y="2304"/>
              <a:ext cx="38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60</a:t>
              </a:r>
              <a:r>
                <a:rPr kumimoji="1" lang="en-US" altLang="zh-CN" b="1" baseline="30000">
                  <a:solidFill>
                    <a:srgbClr val="FFFF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2003" name="Group 19"/>
          <p:cNvGrpSpPr/>
          <p:nvPr/>
        </p:nvGrpSpPr>
        <p:grpSpPr bwMode="auto">
          <a:xfrm>
            <a:off x="7259998" y="2458354"/>
            <a:ext cx="589235" cy="341477"/>
            <a:chOff x="3735" y="1824"/>
            <a:chExt cx="489" cy="263"/>
          </a:xfrm>
        </p:grpSpPr>
        <p:sp>
          <p:nvSpPr>
            <p:cNvPr id="42004" name="Arc 20"/>
            <p:cNvSpPr/>
            <p:nvPr/>
          </p:nvSpPr>
          <p:spPr bwMode="auto">
            <a:xfrm rot="865247">
              <a:off x="3735" y="1942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3840" y="1824"/>
              <a:ext cx="38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16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60</a:t>
              </a:r>
              <a:r>
                <a:rPr kumimoji="1" lang="en-US" altLang="zh-CN" sz="1600" b="1" baseline="30000">
                  <a:solidFill>
                    <a:srgbClr val="FFFF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2006" name="Group 22"/>
          <p:cNvGrpSpPr/>
          <p:nvPr/>
        </p:nvGrpSpPr>
        <p:grpSpPr bwMode="auto">
          <a:xfrm>
            <a:off x="7695722" y="3108476"/>
            <a:ext cx="762904" cy="473227"/>
            <a:chOff x="3984" y="2294"/>
            <a:chExt cx="480" cy="298"/>
          </a:xfrm>
        </p:grpSpPr>
        <p:sp>
          <p:nvSpPr>
            <p:cNvPr id="42007" name="Arc 23"/>
            <p:cNvSpPr/>
            <p:nvPr/>
          </p:nvSpPr>
          <p:spPr bwMode="auto">
            <a:xfrm rot="-6058802">
              <a:off x="4200" y="2424"/>
              <a:ext cx="144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3984" y="2294"/>
              <a:ext cx="48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80</a:t>
              </a:r>
              <a:r>
                <a:rPr kumimoji="1" lang="en-US" altLang="zh-CN" b="1" baseline="30000">
                  <a:solidFill>
                    <a:srgbClr val="FFFF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2009" name="Group 25"/>
          <p:cNvGrpSpPr/>
          <p:nvPr/>
        </p:nvGrpSpPr>
        <p:grpSpPr bwMode="auto">
          <a:xfrm>
            <a:off x="7771702" y="2361595"/>
            <a:ext cx="381452" cy="435429"/>
            <a:chOff x="3984" y="1776"/>
            <a:chExt cx="310" cy="323"/>
          </a:xfrm>
        </p:grpSpPr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3984" y="177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4632" tIns="47316" rIns="94632" bIns="47316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7307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461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1922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923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495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067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2639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211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2011" name="Arc 27"/>
            <p:cNvSpPr/>
            <p:nvPr/>
          </p:nvSpPr>
          <p:spPr bwMode="auto">
            <a:xfrm rot="-6058802">
              <a:off x="4126" y="1931"/>
              <a:ext cx="144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2012" name="Group 28"/>
          <p:cNvGrpSpPr/>
          <p:nvPr/>
        </p:nvGrpSpPr>
        <p:grpSpPr bwMode="auto">
          <a:xfrm>
            <a:off x="7543762" y="2819703"/>
            <a:ext cx="263605" cy="768048"/>
            <a:chOff x="3888" y="2099"/>
            <a:chExt cx="166" cy="484"/>
          </a:xfrm>
        </p:grpSpPr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3910" y="2099"/>
              <a:ext cx="14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>
              <a:off x="3888" y="2583"/>
              <a:ext cx="14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81452" y="2133298"/>
            <a:ext cx="609394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838885" y="2210405"/>
            <a:ext cx="5865991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∵ 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ADE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=60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（已知）</a:t>
            </a:r>
            <a:endParaRPr kumimoji="1" lang="zh-CN" altLang="en-US" sz="24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685374" y="3962703"/>
            <a:ext cx="6706427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∴ 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AED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=∠</a:t>
            </a:r>
            <a:r>
              <a:rPr kumimoji="1" lang="en-US" altLang="zh-CN" sz="24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=80</a:t>
            </a:r>
            <a:r>
              <a:rPr kumimoji="1" lang="en-US" altLang="zh-CN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kumimoji="1"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(                                              ).</a:t>
            </a:r>
          </a:p>
        </p:txBody>
      </p:sp>
      <p:sp>
        <p:nvSpPr>
          <p:cNvPr id="42018" name="AutoShape 34"/>
          <p:cNvSpPr>
            <a:spLocks noChangeArrowheads="1"/>
          </p:cNvSpPr>
          <p:nvPr/>
        </p:nvSpPr>
        <p:spPr bwMode="auto">
          <a:xfrm>
            <a:off x="5562071" y="4724703"/>
            <a:ext cx="2322827" cy="1295702"/>
          </a:xfrm>
          <a:prstGeom prst="wedgeRoundRectCallout">
            <a:avLst>
              <a:gd name="adj1" fmla="val -72968"/>
              <a:gd name="adj2" fmla="val -74019"/>
              <a:gd name="adj3" fmla="val 16667"/>
            </a:avLst>
          </a:prstGeom>
          <a:solidFill>
            <a:srgbClr val="1A1AB2"/>
          </a:solidFill>
          <a:ln w="3810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algn="ctr" defTabSz="913765"/>
            <a:r>
              <a:rPr kumimoji="1" lang="zh-CN" alt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注意：此处应用的是平行线的</a:t>
            </a:r>
            <a:r>
              <a:rPr kumimoji="1"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性质</a:t>
            </a:r>
            <a:r>
              <a:rPr kumimoji="1" lang="zh-CN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3581930" y="4343703"/>
            <a:ext cx="342841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2361593" y="3048001"/>
            <a:ext cx="3733890" cy="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同位角相等，两直线平行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581930" y="3885596"/>
            <a:ext cx="3580379" cy="45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7307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461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41922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923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495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067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639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7211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两直线平行，同位角相等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nimBg="1"/>
      <p:bldP spid="41988" grpId="0" animBg="1" autoUpdateAnimBg="0"/>
      <p:bldP spid="41990" grpId="0" autoUpdateAnimBg="0"/>
      <p:bldP spid="42015" grpId="0" autoUpdateAnimBg="0"/>
      <p:bldP spid="42016" grpId="0" autoUpdateAnimBg="0"/>
      <p:bldP spid="42017" grpId="0" autoUpdateAnimBg="0"/>
      <p:bldP spid="42018" grpId="0" animBg="1" autoUpdateAnimBg="0"/>
      <p:bldP spid="42019" grpId="0" animBg="1"/>
      <p:bldP spid="42020" grpId="0" autoUpdateAnimBg="0"/>
      <p:bldP spid="420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1961" y="533703"/>
            <a:ext cx="8230685" cy="600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＝∠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可得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AD//BC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可得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AB//CD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B+∠BCD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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，根据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可得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4.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如果∠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2=∠4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，根据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可得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5.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如果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＝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_______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根据内错角相等，两直线平行，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可得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AB//CD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7457023" y="1324456"/>
            <a:ext cx="2248203" cy="421768"/>
          </a:xfrm>
          <a:prstGeom prst="rect">
            <a:avLst/>
          </a:prstGeom>
        </p:spPr>
        <p:txBody>
          <a:bodyPr vert="eaVert" wrap="none" lIns="88340" tIns="44170" rIns="88340" bIns="4417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500" kern="10" dirty="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6704876" y="5334000"/>
            <a:ext cx="762904" cy="106740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8340" tIns="44170" rIns="88340" bIns="44170"/>
          <a:lstStyle/>
          <a:p>
            <a:endParaRPr lang="zh-CN" altLang="en-US"/>
          </a:p>
        </p:txBody>
      </p:sp>
      <p:grpSp>
        <p:nvGrpSpPr>
          <p:cNvPr id="4101" name="Group 5"/>
          <p:cNvGrpSpPr/>
          <p:nvPr/>
        </p:nvGrpSpPr>
        <p:grpSpPr bwMode="auto">
          <a:xfrm>
            <a:off x="5258150" y="4191002"/>
            <a:ext cx="3885851" cy="2446794"/>
            <a:chOff x="3312" y="2640"/>
            <a:chExt cx="2448" cy="1541"/>
          </a:xfrm>
        </p:grpSpPr>
        <p:grpSp>
          <p:nvGrpSpPr>
            <p:cNvPr id="4110" name="Group 6"/>
            <p:cNvGrpSpPr/>
            <p:nvPr/>
          </p:nvGrpSpPr>
          <p:grpSpPr bwMode="auto">
            <a:xfrm>
              <a:off x="3312" y="2640"/>
              <a:ext cx="2448" cy="1541"/>
              <a:chOff x="3312" y="2640"/>
              <a:chExt cx="2448" cy="1541"/>
            </a:xfrm>
          </p:grpSpPr>
          <p:grpSp>
            <p:nvGrpSpPr>
              <p:cNvPr id="4116" name="Group 7"/>
              <p:cNvGrpSpPr/>
              <p:nvPr/>
            </p:nvGrpSpPr>
            <p:grpSpPr bwMode="auto">
              <a:xfrm>
                <a:off x="3312" y="2640"/>
                <a:ext cx="2448" cy="1541"/>
                <a:chOff x="3312" y="2640"/>
                <a:chExt cx="2448" cy="1541"/>
              </a:xfrm>
            </p:grpSpPr>
            <p:grpSp>
              <p:nvGrpSpPr>
                <p:cNvPr id="4122" name="Group 8"/>
                <p:cNvGrpSpPr/>
                <p:nvPr/>
              </p:nvGrpSpPr>
              <p:grpSpPr bwMode="auto">
                <a:xfrm>
                  <a:off x="3552" y="2640"/>
                  <a:ext cx="1824" cy="1392"/>
                  <a:chOff x="2928" y="2928"/>
                  <a:chExt cx="1824" cy="1392"/>
                </a:xfrm>
              </p:grpSpPr>
              <p:sp>
                <p:nvSpPr>
                  <p:cNvPr id="4127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2928"/>
                    <a:ext cx="1392" cy="1392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48"/>
                    <a:ext cx="1152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4320"/>
                    <a:ext cx="1152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0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80" y="3648"/>
                    <a:ext cx="672" cy="672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12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936" y="3216"/>
                  <a:ext cx="432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94624" tIns="47312" rIns="94624" bIns="47312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3050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12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12" y="3888"/>
                  <a:ext cx="288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94624" tIns="47312" rIns="94624" bIns="47312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3050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412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848" y="3888"/>
                  <a:ext cx="432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94624" tIns="47312" rIns="94624" bIns="47312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3050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12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376" y="3120"/>
                  <a:ext cx="384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94624" tIns="47312" rIns="94624" bIns="47312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3050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</p:grpSp>
          <p:sp>
            <p:nvSpPr>
              <p:cNvPr id="4117" name="Freeform 17"/>
              <p:cNvSpPr/>
              <p:nvPr/>
            </p:nvSpPr>
            <p:spPr bwMode="auto">
              <a:xfrm>
                <a:off x="4334" y="3264"/>
                <a:ext cx="109" cy="110"/>
              </a:xfrm>
              <a:custGeom>
                <a:avLst/>
                <a:gdLst>
                  <a:gd name="T0" fmla="*/ 0 w 109"/>
                  <a:gd name="T1" fmla="*/ 0 h 110"/>
                  <a:gd name="T2" fmla="*/ 82 w 109"/>
                  <a:gd name="T3" fmla="*/ 55 h 110"/>
                  <a:gd name="T4" fmla="*/ 109 w 109"/>
                  <a:gd name="T5" fmla="*/ 110 h 110"/>
                  <a:gd name="T6" fmla="*/ 0 60000 65536"/>
                  <a:gd name="T7" fmla="*/ 0 60000 65536"/>
                  <a:gd name="T8" fmla="*/ 0 60000 65536"/>
                  <a:gd name="T9" fmla="*/ 0 w 109"/>
                  <a:gd name="T10" fmla="*/ 0 h 110"/>
                  <a:gd name="T11" fmla="*/ 109 w 109"/>
                  <a:gd name="T12" fmla="*/ 110 h 1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9" h="110">
                    <a:moveTo>
                      <a:pt x="0" y="0"/>
                    </a:moveTo>
                    <a:cubicBezTo>
                      <a:pt x="36" y="17"/>
                      <a:pt x="61" y="22"/>
                      <a:pt x="82" y="55"/>
                    </a:cubicBezTo>
                    <a:cubicBezTo>
                      <a:pt x="93" y="72"/>
                      <a:pt x="109" y="110"/>
                      <a:pt x="109" y="110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118" name="Freeform 18"/>
              <p:cNvSpPr/>
              <p:nvPr/>
            </p:nvSpPr>
            <p:spPr bwMode="auto">
              <a:xfrm>
                <a:off x="4098" y="3480"/>
                <a:ext cx="204" cy="38"/>
              </a:xfrm>
              <a:custGeom>
                <a:avLst/>
                <a:gdLst>
                  <a:gd name="T0" fmla="*/ 0 w 204"/>
                  <a:gd name="T1" fmla="*/ 12 h 38"/>
                  <a:gd name="T2" fmla="*/ 168 w 204"/>
                  <a:gd name="T3" fmla="*/ 24 h 38"/>
                  <a:gd name="T4" fmla="*/ 204 w 204"/>
                  <a:gd name="T5" fmla="*/ 0 h 38"/>
                  <a:gd name="T6" fmla="*/ 0 60000 65536"/>
                  <a:gd name="T7" fmla="*/ 0 60000 65536"/>
                  <a:gd name="T8" fmla="*/ 0 60000 65536"/>
                  <a:gd name="T9" fmla="*/ 0 w 204"/>
                  <a:gd name="T10" fmla="*/ 0 h 38"/>
                  <a:gd name="T11" fmla="*/ 204 w 204"/>
                  <a:gd name="T12" fmla="*/ 38 h 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4" h="38">
                    <a:moveTo>
                      <a:pt x="0" y="12"/>
                    </a:moveTo>
                    <a:cubicBezTo>
                      <a:pt x="83" y="33"/>
                      <a:pt x="72" y="38"/>
                      <a:pt x="168" y="24"/>
                    </a:cubicBezTo>
                    <a:cubicBezTo>
                      <a:pt x="197" y="9"/>
                      <a:pt x="186" y="18"/>
                      <a:pt x="204" y="0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119" name="Freeform 19"/>
              <p:cNvSpPr/>
              <p:nvPr/>
            </p:nvSpPr>
            <p:spPr bwMode="auto">
              <a:xfrm>
                <a:off x="4278" y="3372"/>
                <a:ext cx="84" cy="72"/>
              </a:xfrm>
              <a:custGeom>
                <a:avLst/>
                <a:gdLst>
                  <a:gd name="T0" fmla="*/ 84 w 84"/>
                  <a:gd name="T1" fmla="*/ 0 h 72"/>
                  <a:gd name="T2" fmla="*/ 0 w 84"/>
                  <a:gd name="T3" fmla="*/ 72 h 72"/>
                  <a:gd name="T4" fmla="*/ 0 60000 65536"/>
                  <a:gd name="T5" fmla="*/ 0 60000 65536"/>
                  <a:gd name="T6" fmla="*/ 0 w 84"/>
                  <a:gd name="T7" fmla="*/ 0 h 72"/>
                  <a:gd name="T8" fmla="*/ 84 w 84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" h="72">
                    <a:moveTo>
                      <a:pt x="84" y="0"/>
                    </a:moveTo>
                    <a:cubicBezTo>
                      <a:pt x="64" y="40"/>
                      <a:pt x="53" y="72"/>
                      <a:pt x="0" y="72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120" name="Freeform 20"/>
              <p:cNvSpPr/>
              <p:nvPr/>
            </p:nvSpPr>
            <p:spPr bwMode="auto">
              <a:xfrm>
                <a:off x="4530" y="3924"/>
                <a:ext cx="84" cy="96"/>
              </a:xfrm>
              <a:custGeom>
                <a:avLst/>
                <a:gdLst>
                  <a:gd name="T0" fmla="*/ 84 w 84"/>
                  <a:gd name="T1" fmla="*/ 0 h 96"/>
                  <a:gd name="T2" fmla="*/ 24 w 84"/>
                  <a:gd name="T3" fmla="*/ 24 h 96"/>
                  <a:gd name="T4" fmla="*/ 0 w 84"/>
                  <a:gd name="T5" fmla="*/ 72 h 96"/>
                  <a:gd name="T6" fmla="*/ 12 w 84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96"/>
                  <a:gd name="T14" fmla="*/ 84 w 84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96">
                    <a:moveTo>
                      <a:pt x="84" y="0"/>
                    </a:moveTo>
                    <a:cubicBezTo>
                      <a:pt x="80" y="1"/>
                      <a:pt x="30" y="16"/>
                      <a:pt x="24" y="24"/>
                    </a:cubicBezTo>
                    <a:cubicBezTo>
                      <a:pt x="13" y="38"/>
                      <a:pt x="0" y="72"/>
                      <a:pt x="0" y="72"/>
                    </a:cubicBezTo>
                    <a:cubicBezTo>
                      <a:pt x="4" y="80"/>
                      <a:pt x="12" y="96"/>
                      <a:pt x="12" y="96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121" name="Freeform 21"/>
              <p:cNvSpPr/>
              <p:nvPr/>
            </p:nvSpPr>
            <p:spPr bwMode="auto">
              <a:xfrm>
                <a:off x="4650" y="3956"/>
                <a:ext cx="111" cy="31"/>
              </a:xfrm>
              <a:custGeom>
                <a:avLst/>
                <a:gdLst>
                  <a:gd name="T0" fmla="*/ 0 w 111"/>
                  <a:gd name="T1" fmla="*/ 16 h 31"/>
                  <a:gd name="T2" fmla="*/ 108 w 111"/>
                  <a:gd name="T3" fmla="*/ 28 h 31"/>
                  <a:gd name="T4" fmla="*/ 96 w 111"/>
                  <a:gd name="T5" fmla="*/ 28 h 31"/>
                  <a:gd name="T6" fmla="*/ 0 60000 65536"/>
                  <a:gd name="T7" fmla="*/ 0 60000 65536"/>
                  <a:gd name="T8" fmla="*/ 0 60000 65536"/>
                  <a:gd name="T9" fmla="*/ 0 w 111"/>
                  <a:gd name="T10" fmla="*/ 0 h 31"/>
                  <a:gd name="T11" fmla="*/ 111 w 111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" h="31">
                    <a:moveTo>
                      <a:pt x="0" y="16"/>
                    </a:moveTo>
                    <a:cubicBezTo>
                      <a:pt x="32" y="0"/>
                      <a:pt x="80" y="0"/>
                      <a:pt x="108" y="28"/>
                    </a:cubicBezTo>
                    <a:cubicBezTo>
                      <a:pt x="111" y="31"/>
                      <a:pt x="100" y="28"/>
                      <a:pt x="96" y="28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4111" name="Text Box 22"/>
            <p:cNvSpPr txBox="1">
              <a:spLocks noChangeArrowheads="1"/>
            </p:cNvSpPr>
            <p:nvPr/>
          </p:nvSpPr>
          <p:spPr bwMode="auto">
            <a:xfrm>
              <a:off x="4396" y="3072"/>
              <a:ext cx="164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12" name="Text Box 23"/>
            <p:cNvSpPr txBox="1">
              <a:spLocks noChangeArrowheads="1"/>
            </p:cNvSpPr>
            <p:nvPr/>
          </p:nvSpPr>
          <p:spPr bwMode="auto">
            <a:xfrm>
              <a:off x="4416" y="3408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13" name="Text Box 24"/>
            <p:cNvSpPr txBox="1">
              <a:spLocks noChangeArrowheads="1"/>
            </p:cNvSpPr>
            <p:nvPr/>
          </p:nvSpPr>
          <p:spPr bwMode="auto">
            <a:xfrm>
              <a:off x="4032" y="3456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114" name="Text Box 25"/>
            <p:cNvSpPr txBox="1">
              <a:spLocks noChangeArrowheads="1"/>
            </p:cNvSpPr>
            <p:nvPr/>
          </p:nvSpPr>
          <p:spPr bwMode="auto">
            <a:xfrm>
              <a:off x="4320" y="3792"/>
              <a:ext cx="33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115" name="Text Box 26"/>
            <p:cNvSpPr txBox="1">
              <a:spLocks noChangeArrowheads="1"/>
            </p:cNvSpPr>
            <p:nvPr/>
          </p:nvSpPr>
          <p:spPr bwMode="auto">
            <a:xfrm>
              <a:off x="4608" y="3696"/>
              <a:ext cx="28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039363" y="456595"/>
            <a:ext cx="4419264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同位角相等，两直线平行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039363" y="1524000"/>
            <a:ext cx="3656359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419265" y="2667000"/>
            <a:ext cx="4115342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同旁内角互补，两直线平行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600239" y="3200703"/>
            <a:ext cx="1828180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 // CD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885852" y="3734405"/>
            <a:ext cx="3657910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600239" y="4343703"/>
            <a:ext cx="2209632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 // BC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895006" y="4877405"/>
            <a:ext cx="762904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∠5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448279" y="4877405"/>
            <a:ext cx="761354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∠3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61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94887" y="381000"/>
            <a:ext cx="4954227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/>
            <a:r>
              <a:rPr kumimoji="1"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 行 线 的 性 质</a:t>
            </a:r>
          </a:p>
        </p:txBody>
      </p:sp>
      <p:grpSp>
        <p:nvGrpSpPr>
          <p:cNvPr id="2" name="Group 23"/>
          <p:cNvGrpSpPr/>
          <p:nvPr/>
        </p:nvGrpSpPr>
        <p:grpSpPr bwMode="auto">
          <a:xfrm>
            <a:off x="1079231" y="3043465"/>
            <a:ext cx="4496795" cy="3360353"/>
            <a:chOff x="1392" y="1536"/>
            <a:chExt cx="2832" cy="2117"/>
          </a:xfrm>
        </p:grpSpPr>
        <p:grpSp>
          <p:nvGrpSpPr>
            <p:cNvPr id="5140" name="Group 5"/>
            <p:cNvGrpSpPr/>
            <p:nvPr/>
          </p:nvGrpSpPr>
          <p:grpSpPr bwMode="auto">
            <a:xfrm>
              <a:off x="1392" y="1536"/>
              <a:ext cx="2832" cy="2117"/>
              <a:chOff x="288" y="1968"/>
              <a:chExt cx="3408" cy="2616"/>
            </a:xfrm>
          </p:grpSpPr>
          <p:grpSp>
            <p:nvGrpSpPr>
              <p:cNvPr id="5145" name="Group 6"/>
              <p:cNvGrpSpPr/>
              <p:nvPr/>
            </p:nvGrpSpPr>
            <p:grpSpPr bwMode="auto">
              <a:xfrm>
                <a:off x="528" y="1968"/>
                <a:ext cx="3168" cy="1872"/>
                <a:chOff x="528" y="1968"/>
                <a:chExt cx="3168" cy="1872"/>
              </a:xfrm>
            </p:grpSpPr>
            <p:sp>
              <p:nvSpPr>
                <p:cNvPr id="5147" name="Line 7"/>
                <p:cNvSpPr>
                  <a:spLocks noChangeShapeType="1"/>
                </p:cNvSpPr>
                <p:nvPr/>
              </p:nvSpPr>
              <p:spPr bwMode="auto">
                <a:xfrm>
                  <a:off x="528" y="3360"/>
                  <a:ext cx="312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grpSp>
              <p:nvGrpSpPr>
                <p:cNvPr id="5148" name="Group 8"/>
                <p:cNvGrpSpPr/>
                <p:nvPr/>
              </p:nvGrpSpPr>
              <p:grpSpPr bwMode="auto">
                <a:xfrm>
                  <a:off x="576" y="1968"/>
                  <a:ext cx="3120" cy="1872"/>
                  <a:chOff x="288" y="1968"/>
                  <a:chExt cx="3120" cy="1872"/>
                </a:xfrm>
              </p:grpSpPr>
              <p:sp>
                <p:nvSpPr>
                  <p:cNvPr id="51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2640"/>
                    <a:ext cx="312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0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1968"/>
                    <a:ext cx="1872" cy="1872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146" name="Text Box 11"/>
              <p:cNvSpPr txBox="1">
                <a:spLocks noChangeArrowheads="1"/>
              </p:cNvSpPr>
              <p:nvPr/>
            </p:nvSpPr>
            <p:spPr bwMode="auto">
              <a:xfrm>
                <a:off x="288" y="2497"/>
                <a:ext cx="1056" cy="2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a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kumimoji="1" lang="en-US" altLang="zh-CN" sz="2400">
                  <a:latin typeface="Times New Roman" panose="020206030504050203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kumimoji="1" lang="en-US" altLang="zh-CN" sz="2400">
                  <a:latin typeface="Times New Roman" panose="020206030504050203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                   </a:t>
                </a:r>
              </a:p>
            </p:txBody>
          </p:sp>
        </p:grpSp>
        <p:sp>
          <p:nvSpPr>
            <p:cNvPr id="5141" name="Freeform 13"/>
            <p:cNvSpPr/>
            <p:nvPr/>
          </p:nvSpPr>
          <p:spPr bwMode="auto">
            <a:xfrm>
              <a:off x="3312" y="1920"/>
              <a:ext cx="48" cy="144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108 h 192"/>
                <a:gd name="T4" fmla="*/ 0 60000 65536"/>
                <a:gd name="T5" fmla="*/ 0 60000 65536"/>
                <a:gd name="T6" fmla="*/ 0 w 48"/>
                <a:gd name="T7" fmla="*/ 0 h 192"/>
                <a:gd name="T8" fmla="*/ 48 w 48"/>
                <a:gd name="T9" fmla="*/ 192 h 1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92">
                  <a:moveTo>
                    <a:pt x="0" y="0"/>
                  </a:moveTo>
                  <a:cubicBezTo>
                    <a:pt x="24" y="80"/>
                    <a:pt x="48" y="160"/>
                    <a:pt x="48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Freeform 19"/>
            <p:cNvSpPr/>
            <p:nvPr/>
          </p:nvSpPr>
          <p:spPr bwMode="auto">
            <a:xfrm>
              <a:off x="2688" y="2544"/>
              <a:ext cx="66" cy="115"/>
            </a:xfrm>
            <a:custGeom>
              <a:avLst/>
              <a:gdLst>
                <a:gd name="T0" fmla="*/ 0 w 63"/>
                <a:gd name="T1" fmla="*/ 0 h 118"/>
                <a:gd name="T2" fmla="*/ 25 w 63"/>
                <a:gd name="T3" fmla="*/ 8 h 118"/>
                <a:gd name="T4" fmla="*/ 34 w 63"/>
                <a:gd name="T5" fmla="*/ 29 h 118"/>
                <a:gd name="T6" fmla="*/ 69 w 63"/>
                <a:gd name="T7" fmla="*/ 112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118"/>
                <a:gd name="T14" fmla="*/ 63 w 63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118">
                  <a:moveTo>
                    <a:pt x="0" y="0"/>
                  </a:moveTo>
                  <a:cubicBezTo>
                    <a:pt x="8" y="3"/>
                    <a:pt x="17" y="2"/>
                    <a:pt x="23" y="8"/>
                  </a:cubicBezTo>
                  <a:cubicBezTo>
                    <a:pt x="29" y="14"/>
                    <a:pt x="27" y="24"/>
                    <a:pt x="31" y="31"/>
                  </a:cubicBezTo>
                  <a:cubicBezTo>
                    <a:pt x="46" y="60"/>
                    <a:pt x="63" y="84"/>
                    <a:pt x="63" y="1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Text Box 21"/>
            <p:cNvSpPr txBox="1">
              <a:spLocks noChangeArrowheads="1"/>
            </p:cNvSpPr>
            <p:nvPr/>
          </p:nvSpPr>
          <p:spPr bwMode="auto">
            <a:xfrm>
              <a:off x="3408" y="1824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5144" name="Text Box 22"/>
            <p:cNvSpPr txBox="1">
              <a:spLocks noChangeArrowheads="1"/>
            </p:cNvSpPr>
            <p:nvPr/>
          </p:nvSpPr>
          <p:spPr bwMode="auto">
            <a:xfrm>
              <a:off x="2832" y="2400"/>
              <a:ext cx="24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6858388" y="4662714"/>
            <a:ext cx="1600239" cy="1194428"/>
            <a:chOff x="1104" y="3456"/>
            <a:chExt cx="1056" cy="753"/>
          </a:xfrm>
        </p:grpSpPr>
        <p:sp>
          <p:nvSpPr>
            <p:cNvPr id="5138" name="Oval 2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104" y="3456"/>
              <a:ext cx="105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  <p:sp>
          <p:nvSpPr>
            <p:cNvPr id="5139" name="Text Box 25"/>
            <p:cNvSpPr txBox="1">
              <a:spLocks noChangeArrowheads="1"/>
            </p:cNvSpPr>
            <p:nvPr/>
          </p:nvSpPr>
          <p:spPr bwMode="auto">
            <a:xfrm>
              <a:off x="1344" y="3504"/>
              <a:ext cx="624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画法</a:t>
              </a:r>
              <a:r>
                <a:rPr lang="zh-CN" altLang="en-US">
                  <a:hlinkClick r:id="rId2" action="ppaction://hlinksldjump"/>
                </a:rPr>
                <a:t>幻灯片 </a:t>
              </a:r>
              <a:r>
                <a:rPr lang="en-US" altLang="zh-CN">
                  <a:hlinkClick r:id="rId2" action="ppaction://hlinksldjump"/>
                </a:rPr>
                <a:t>4</a:t>
              </a:r>
              <a:endParaRPr lang="zh-CN" altLang="en-US"/>
            </a:p>
            <a:p>
              <a:pPr eaLnBrk="1" hangingPunct="1">
                <a:spcBef>
                  <a:spcPct val="50000"/>
                </a:spcBef>
              </a:pPr>
              <a:endParaRPr lang="en-US" altLang="zh-CN"/>
            </a:p>
          </p:txBody>
        </p:sp>
      </p:grpSp>
      <p:grpSp>
        <p:nvGrpSpPr>
          <p:cNvPr id="7" name="Group 27"/>
          <p:cNvGrpSpPr/>
          <p:nvPr/>
        </p:nvGrpSpPr>
        <p:grpSpPr bwMode="auto">
          <a:xfrm>
            <a:off x="6787060" y="3737428"/>
            <a:ext cx="1676219" cy="1194428"/>
            <a:chOff x="1104" y="3456"/>
            <a:chExt cx="1056" cy="753"/>
          </a:xfrm>
        </p:grpSpPr>
        <p:sp>
          <p:nvSpPr>
            <p:cNvPr id="5136" name="Oval 2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104" y="3456"/>
              <a:ext cx="105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  <p:sp>
          <p:nvSpPr>
            <p:cNvPr id="5137" name="Text Box 29"/>
            <p:cNvSpPr txBox="1">
              <a:spLocks noChangeArrowheads="1"/>
            </p:cNvSpPr>
            <p:nvPr/>
          </p:nvSpPr>
          <p:spPr bwMode="auto">
            <a:xfrm>
              <a:off x="1344" y="3504"/>
              <a:ext cx="624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 </a:t>
              </a:r>
              <a:r>
                <a:rPr lang="zh-CN" altLang="en-US"/>
                <a:t>度量</a:t>
              </a:r>
              <a:r>
                <a:rPr lang="zh-CN" altLang="en-US">
                  <a:hlinkClick r:id="rId3" action="ppaction://hlinksldjump"/>
                </a:rPr>
                <a:t>幻灯片 </a:t>
              </a:r>
              <a:r>
                <a:rPr lang="en-US" altLang="zh-CN">
                  <a:hlinkClick r:id="rId3" action="ppaction://hlinksldjump"/>
                </a:rPr>
                <a:t>5</a:t>
              </a:r>
              <a:endParaRPr lang="zh-CN" altLang="en-US"/>
            </a:p>
            <a:p>
              <a:pPr eaLnBrk="1" hangingPunct="1">
                <a:spcBef>
                  <a:spcPct val="50000"/>
                </a:spcBef>
              </a:pPr>
              <a:endParaRPr lang="en-US" altLang="zh-CN"/>
            </a:p>
          </p:txBody>
        </p:sp>
      </p:grpSp>
      <p:grpSp>
        <p:nvGrpSpPr>
          <p:cNvPr id="9" name="Group 38"/>
          <p:cNvGrpSpPr/>
          <p:nvPr/>
        </p:nvGrpSpPr>
        <p:grpSpPr bwMode="auto">
          <a:xfrm>
            <a:off x="572179" y="1156608"/>
            <a:ext cx="7695721" cy="1592874"/>
            <a:chOff x="360" y="729"/>
            <a:chExt cx="4848" cy="1003"/>
          </a:xfrm>
        </p:grpSpPr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552" y="1207"/>
              <a:ext cx="4656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/>
            <a:p>
              <a:pPr defTabSz="913765"/>
              <a:r>
                <a:rPr kumimoji="1" lang="en-US" altLang="zh-CN" sz="2400" dirty="0"/>
                <a:t>1</a:t>
              </a:r>
              <a:r>
                <a:rPr kumimoji="1" lang="zh-CN" altLang="en-US" sz="2400" dirty="0"/>
                <a:t>、如图两条直线</a:t>
              </a:r>
              <a:r>
                <a:rPr kumimoji="1" lang="en-US" altLang="zh-CN" sz="2400" dirty="0"/>
                <a:t>a</a:t>
              </a:r>
              <a:r>
                <a:rPr kumimoji="1" lang="zh-CN" altLang="en-US" sz="2400" dirty="0"/>
                <a:t>、</a:t>
              </a:r>
              <a:r>
                <a:rPr kumimoji="1" lang="en-US" altLang="zh-CN" sz="2400" dirty="0"/>
                <a:t>b</a:t>
              </a:r>
              <a:r>
                <a:rPr kumimoji="1" lang="zh-CN" altLang="en-US" sz="2400" dirty="0"/>
                <a:t>，若</a:t>
              </a:r>
              <a:r>
                <a:rPr kumimoji="1" lang="en-US" altLang="zh-CN" sz="2400" dirty="0"/>
                <a:t>a//b</a:t>
              </a:r>
              <a:r>
                <a:rPr kumimoji="1" lang="zh-CN" altLang="en-US" sz="2400" dirty="0"/>
                <a:t>，且他们被第三条直线</a:t>
              </a:r>
              <a:r>
                <a:rPr kumimoji="1" lang="en-US" altLang="zh-CN" sz="2400" dirty="0"/>
                <a:t>c</a:t>
              </a:r>
              <a:r>
                <a:rPr kumimoji="1" lang="zh-CN" altLang="en-US" sz="2400" dirty="0"/>
                <a:t>所截，它们的同位角有什么特征？</a:t>
              </a:r>
            </a:p>
          </p:txBody>
        </p:sp>
        <p:sp>
          <p:nvSpPr>
            <p:cNvPr id="5133" name="Text Box 33"/>
            <p:cNvSpPr txBox="1">
              <a:spLocks noChangeArrowheads="1"/>
            </p:cNvSpPr>
            <p:nvPr/>
          </p:nvSpPr>
          <p:spPr bwMode="auto">
            <a:xfrm>
              <a:off x="360" y="729"/>
              <a:ext cx="1440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ea typeface="隶书" panose="02010509060101010101" pitchFamily="49" charset="-122"/>
                </a:rPr>
                <a:t>一起探究</a:t>
              </a:r>
            </a:p>
          </p:txBody>
        </p:sp>
      </p:grpSp>
      <p:grpSp>
        <p:nvGrpSpPr>
          <p:cNvPr id="10" name="Group 34"/>
          <p:cNvGrpSpPr/>
          <p:nvPr/>
        </p:nvGrpSpPr>
        <p:grpSpPr bwMode="auto">
          <a:xfrm>
            <a:off x="6717281" y="2812143"/>
            <a:ext cx="1676219" cy="1194428"/>
            <a:chOff x="1104" y="3456"/>
            <a:chExt cx="1056" cy="753"/>
          </a:xfrm>
        </p:grpSpPr>
        <p:sp>
          <p:nvSpPr>
            <p:cNvPr id="5130" name="Oval 3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104" y="3456"/>
              <a:ext cx="105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  <p:sp>
          <p:nvSpPr>
            <p:cNvPr id="5131" name="Text Box 3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344" y="3504"/>
              <a:ext cx="624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裁剪</a:t>
              </a:r>
              <a:r>
                <a:rPr lang="zh-CN" altLang="en-US">
                  <a:hlinkClick r:id="rId4" action="ppaction://hlinksldjump"/>
                </a:rPr>
                <a:t>幻灯片 </a:t>
              </a:r>
              <a:r>
                <a:rPr lang="en-US" altLang="zh-CN">
                  <a:hlinkClick r:id="rId4" action="ppaction://hlinksldjump"/>
                </a:rPr>
                <a:t>6</a:t>
              </a:r>
              <a:endParaRPr lang="zh-CN" altLang="en-US"/>
            </a:p>
            <a:p>
              <a:pPr eaLnBrk="1" hangingPunct="1">
                <a:spcBef>
                  <a:spcPct val="50000"/>
                </a:spcBef>
              </a:pPr>
              <a:endParaRPr lang="en-US" altLang="zh-CN"/>
            </a:p>
          </p:txBody>
        </p:sp>
      </p:grpSp>
      <p:sp>
        <p:nvSpPr>
          <p:cNvPr id="4133" name="Rectangle 3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9423" y="5451929"/>
            <a:ext cx="6047414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/>
            <a:r>
              <a:rPr kumimoji="1"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华文彩云" panose="02010800040101010101" pitchFamily="2" charset="-122"/>
              </a:rPr>
              <a:t>两直线平行，同位角相等。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3200478" y="2704798"/>
            <a:ext cx="2057672" cy="1448405"/>
            <a:chOff x="2016" y="1704"/>
            <a:chExt cx="1296" cy="912"/>
          </a:xfrm>
        </p:grpSpPr>
        <p:sp>
          <p:nvSpPr>
            <p:cNvPr id="6155" name="AutoShape 5"/>
            <p:cNvSpPr>
              <a:spLocks noChangeArrowheads="1"/>
            </p:cNvSpPr>
            <p:nvPr/>
          </p:nvSpPr>
          <p:spPr bwMode="auto">
            <a:xfrm rot="-2108002">
              <a:off x="2016" y="1704"/>
              <a:ext cx="1296" cy="912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  <p:sp>
          <p:nvSpPr>
            <p:cNvPr id="6156" name="AutoShape 6"/>
            <p:cNvSpPr>
              <a:spLocks noChangeArrowheads="1"/>
            </p:cNvSpPr>
            <p:nvPr/>
          </p:nvSpPr>
          <p:spPr bwMode="auto">
            <a:xfrm rot="-2226590">
              <a:off x="2304" y="2112"/>
              <a:ext cx="533" cy="408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761355" y="3244546"/>
            <a:ext cx="7458624" cy="649679"/>
            <a:chOff x="480" y="2044"/>
            <a:chExt cx="4698" cy="409"/>
          </a:xfrm>
        </p:grpSpPr>
        <p:sp>
          <p:nvSpPr>
            <p:cNvPr id="6153" name="Line 8"/>
            <p:cNvSpPr>
              <a:spLocks noChangeShapeType="1"/>
            </p:cNvSpPr>
            <p:nvPr/>
          </p:nvSpPr>
          <p:spPr bwMode="auto">
            <a:xfrm>
              <a:off x="480" y="2160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896" y="2044"/>
              <a:ext cx="282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600" b="1"/>
                <a:t>a</a:t>
              </a: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685374" y="1478643"/>
            <a:ext cx="7588840" cy="587478"/>
            <a:chOff x="432" y="931"/>
            <a:chExt cx="4780" cy="371"/>
          </a:xfrm>
        </p:grpSpPr>
        <p:sp>
          <p:nvSpPr>
            <p:cNvPr id="6151" name="Line 9"/>
            <p:cNvSpPr>
              <a:spLocks noChangeShapeType="1"/>
            </p:cNvSpPr>
            <p:nvPr/>
          </p:nvSpPr>
          <p:spPr bwMode="auto">
            <a:xfrm>
              <a:off x="432" y="960"/>
              <a:ext cx="43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Text Box 12"/>
            <p:cNvSpPr txBox="1">
              <a:spLocks noChangeArrowheads="1"/>
            </p:cNvSpPr>
            <p:nvPr/>
          </p:nvSpPr>
          <p:spPr bwMode="auto">
            <a:xfrm>
              <a:off x="4934" y="931"/>
              <a:ext cx="27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/>
                <a:t>b</a:t>
              </a:r>
            </a:p>
          </p:txBody>
        </p:sp>
      </p:grpSp>
      <p:sp>
        <p:nvSpPr>
          <p:cNvPr id="78852" name="Rectangle 4"/>
          <p:cNvSpPr>
            <a:spLocks noChangeArrowheads="1"/>
          </p:cNvSpPr>
          <p:nvPr/>
        </p:nvSpPr>
        <p:spPr bwMode="auto">
          <a:xfrm rot="19507895">
            <a:off x="2237544" y="-1513"/>
            <a:ext cx="237244" cy="5560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wrap="none" lIns="88325" tIns="44162" rIns="88325" bIns="44162" anchor="ctr"/>
          <a:lstStyle/>
          <a:p>
            <a:pPr defTabSz="882015"/>
            <a:endParaRPr lang="zh-CN" altLang="en-US"/>
          </a:p>
        </p:txBody>
      </p:sp>
      <p:sp>
        <p:nvSpPr>
          <p:cNvPr id="6150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925214" y="5867704"/>
            <a:ext cx="685374" cy="684892"/>
          </a:xfrm>
          <a:custGeom>
            <a:avLst/>
            <a:gdLst>
              <a:gd name="T0" fmla="*/ 518525903 w 21600"/>
              <a:gd name="T1" fmla="*/ 0 h 21600"/>
              <a:gd name="T2" fmla="*/ 518525903 w 21600"/>
              <a:gd name="T3" fmla="*/ 448679129 h 21600"/>
              <a:gd name="T4" fmla="*/ 110966101 w 21600"/>
              <a:gd name="T5" fmla="*/ 797126775 h 21600"/>
              <a:gd name="T6" fmla="*/ 740458137 w 21600"/>
              <a:gd name="T7" fmla="*/ 2243390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4583 -0.27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3477" y="1097643"/>
            <a:ext cx="3600537" cy="175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374" y="228298"/>
            <a:ext cx="6173014" cy="7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平行线的特征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393" y="1371299"/>
            <a:ext cx="3124497" cy="17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如图，直线</a:t>
            </a:r>
            <a:r>
              <a:rPr kumimoji="1" lang="en-US" altLang="zh-CN" sz="2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a∥b</a:t>
            </a:r>
            <a:r>
              <a:rPr kumimoji="1"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，</a:t>
            </a:r>
          </a:p>
          <a:p>
            <a:pPr defTabSz="913765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）测量同位角∠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和∠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的大小，它们有什么关系？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3563323" y="908656"/>
            <a:ext cx="990846" cy="456595"/>
          </a:xfrm>
          <a:prstGeom prst="wedgeRoundRectCallout">
            <a:avLst>
              <a:gd name="adj1" fmla="val 153046"/>
              <a:gd name="adj2" fmla="val 261806"/>
              <a:gd name="adj3" fmla="val 16667"/>
            </a:avLst>
          </a:prstGeom>
          <a:noFill/>
          <a:ln w="9525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6" tIns="45708" rIns="91416" bIns="45708"/>
          <a:lstStyle/>
          <a:p>
            <a:pPr algn="ctr" defTabSz="913765"/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3634651" y="1700894"/>
            <a:ext cx="865245" cy="456595"/>
          </a:xfrm>
          <a:prstGeom prst="wedgeRoundRectCallout">
            <a:avLst>
              <a:gd name="adj1" fmla="val 214037"/>
              <a:gd name="adj2" fmla="val 309028"/>
              <a:gd name="adj3" fmla="val 16667"/>
            </a:avLst>
          </a:prstGeom>
          <a:noFill/>
          <a:ln w="9525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6" tIns="45708" rIns="91416" bIns="45708"/>
          <a:lstStyle/>
          <a:p>
            <a:pPr algn="ctr" defTabSz="913765"/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28657" y="762000"/>
            <a:ext cx="533413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776" y="2673048"/>
            <a:ext cx="418977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419265" y="3581703"/>
            <a:ext cx="4115342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104637" y="1218596"/>
            <a:ext cx="1905711" cy="350610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153154" y="2210405"/>
            <a:ext cx="533413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153154" y="3123596"/>
            <a:ext cx="609394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81" name="Arc 13"/>
          <p:cNvSpPr/>
          <p:nvPr/>
        </p:nvSpPr>
        <p:spPr bwMode="auto">
          <a:xfrm flipH="1">
            <a:off x="6171464" y="3353405"/>
            <a:ext cx="77531" cy="228298"/>
          </a:xfrm>
          <a:custGeom>
            <a:avLst/>
            <a:gdLst>
              <a:gd name="T0" fmla="*/ 0 w 21600"/>
              <a:gd name="T1" fmla="*/ 0 h 21600"/>
              <a:gd name="T2" fmla="*/ 1071875 w 21600"/>
              <a:gd name="T3" fmla="*/ 29523453 h 21600"/>
              <a:gd name="T4" fmla="*/ 0 w 21600"/>
              <a:gd name="T5" fmla="*/ 295234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362040" y="2286000"/>
            <a:ext cx="305472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15612" y="3200703"/>
            <a:ext cx="455882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4" name="Arc 16"/>
          <p:cNvSpPr/>
          <p:nvPr/>
        </p:nvSpPr>
        <p:spPr bwMode="auto">
          <a:xfrm>
            <a:off x="5791562" y="2514299"/>
            <a:ext cx="227940" cy="152702"/>
          </a:xfrm>
          <a:custGeom>
            <a:avLst/>
            <a:gdLst>
              <a:gd name="T0" fmla="*/ 0 w 21600"/>
              <a:gd name="T1" fmla="*/ 0 h 21600"/>
              <a:gd name="T2" fmla="*/ 27238477 w 21600"/>
              <a:gd name="T3" fmla="*/ 8834739 h 21600"/>
              <a:gd name="T4" fmla="*/ 0 w 21600"/>
              <a:gd name="T5" fmla="*/ 883473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5" name="Arc 17"/>
          <p:cNvSpPr/>
          <p:nvPr/>
        </p:nvSpPr>
        <p:spPr bwMode="auto">
          <a:xfrm flipH="1" flipV="1">
            <a:off x="6248995" y="3581703"/>
            <a:ext cx="227941" cy="152702"/>
          </a:xfrm>
          <a:custGeom>
            <a:avLst/>
            <a:gdLst>
              <a:gd name="T0" fmla="*/ 0 w 21600"/>
              <a:gd name="T1" fmla="*/ 0 h 21600"/>
              <a:gd name="T2" fmla="*/ 27238832 w 21600"/>
              <a:gd name="T3" fmla="*/ 8834739 h 21600"/>
              <a:gd name="T4" fmla="*/ 0 w 21600"/>
              <a:gd name="T5" fmla="*/ 883473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6" name="Arc 18"/>
          <p:cNvSpPr/>
          <p:nvPr/>
        </p:nvSpPr>
        <p:spPr bwMode="auto">
          <a:xfrm flipH="1" flipV="1">
            <a:off x="5715582" y="2667000"/>
            <a:ext cx="227941" cy="152703"/>
          </a:xfrm>
          <a:custGeom>
            <a:avLst/>
            <a:gdLst>
              <a:gd name="T0" fmla="*/ 0 w 21600"/>
              <a:gd name="T1" fmla="*/ 0 h 21600"/>
              <a:gd name="T2" fmla="*/ 27238832 w 21600"/>
              <a:gd name="T3" fmla="*/ 8834906 h 21600"/>
              <a:gd name="T4" fmla="*/ 0 w 21600"/>
              <a:gd name="T5" fmla="*/ 88349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7" name="Arc 19"/>
          <p:cNvSpPr/>
          <p:nvPr/>
        </p:nvSpPr>
        <p:spPr bwMode="auto">
          <a:xfrm flipV="1">
            <a:off x="6019502" y="2667000"/>
            <a:ext cx="75981" cy="152703"/>
          </a:xfrm>
          <a:custGeom>
            <a:avLst/>
            <a:gdLst>
              <a:gd name="T0" fmla="*/ 0 w 21600"/>
              <a:gd name="T1" fmla="*/ 0 h 21600"/>
              <a:gd name="T2" fmla="*/ 1008860 w 21600"/>
              <a:gd name="T3" fmla="*/ 8834906 h 21600"/>
              <a:gd name="T4" fmla="*/ 0 w 21600"/>
              <a:gd name="T5" fmla="*/ 88349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8" name="Arc 20"/>
          <p:cNvSpPr/>
          <p:nvPr/>
        </p:nvSpPr>
        <p:spPr bwMode="auto">
          <a:xfrm flipH="1">
            <a:off x="5638051" y="2438703"/>
            <a:ext cx="153512" cy="228297"/>
          </a:xfrm>
          <a:custGeom>
            <a:avLst/>
            <a:gdLst>
              <a:gd name="T0" fmla="*/ 0 w 21600"/>
              <a:gd name="T1" fmla="*/ 0 h 21600"/>
              <a:gd name="T2" fmla="*/ 8320384 w 21600"/>
              <a:gd name="T3" fmla="*/ 29523085 h 21600"/>
              <a:gd name="T4" fmla="*/ 0 w 21600"/>
              <a:gd name="T5" fmla="*/ 2952308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89" name="Arc 21"/>
          <p:cNvSpPr/>
          <p:nvPr/>
        </p:nvSpPr>
        <p:spPr bwMode="auto">
          <a:xfrm>
            <a:off x="6324975" y="3429000"/>
            <a:ext cx="227940" cy="152703"/>
          </a:xfrm>
          <a:custGeom>
            <a:avLst/>
            <a:gdLst>
              <a:gd name="T0" fmla="*/ 0 w 21600"/>
              <a:gd name="T1" fmla="*/ 0 h 21600"/>
              <a:gd name="T2" fmla="*/ 27238477 w 21600"/>
              <a:gd name="T3" fmla="*/ 8834906 h 21600"/>
              <a:gd name="T4" fmla="*/ 0 w 21600"/>
              <a:gd name="T5" fmla="*/ 88349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90" name="Arc 22"/>
          <p:cNvSpPr/>
          <p:nvPr/>
        </p:nvSpPr>
        <p:spPr bwMode="auto">
          <a:xfrm flipV="1">
            <a:off x="6552915" y="3581703"/>
            <a:ext cx="75981" cy="228297"/>
          </a:xfrm>
          <a:custGeom>
            <a:avLst/>
            <a:gdLst>
              <a:gd name="T0" fmla="*/ 0 w 21600"/>
              <a:gd name="T1" fmla="*/ 0 h 21600"/>
              <a:gd name="T2" fmla="*/ 1008860 w 21600"/>
              <a:gd name="T3" fmla="*/ 29523085 h 21600"/>
              <a:gd name="T4" fmla="*/ 0 w 21600"/>
              <a:gd name="T5" fmla="*/ 2952308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943523" y="2286001"/>
            <a:ext cx="30547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562071" y="2742596"/>
            <a:ext cx="30547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095484" y="2742596"/>
            <a:ext cx="30547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476936" y="3276298"/>
            <a:ext cx="30547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095484" y="3657298"/>
            <a:ext cx="30547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628897" y="3657298"/>
            <a:ext cx="381452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276459" y="4038298"/>
            <a:ext cx="2743044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>
              <a:spcBef>
                <a:spcPct val="50000"/>
              </a:spcBef>
              <a:defRPr/>
            </a:pP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∠1=∠5</a:t>
            </a:r>
            <a:endParaRPr kumimoji="1"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30"/>
          <p:cNvGrpSpPr/>
          <p:nvPr/>
        </p:nvGrpSpPr>
        <p:grpSpPr bwMode="auto">
          <a:xfrm>
            <a:off x="1218787" y="3809999"/>
            <a:ext cx="2287163" cy="926364"/>
            <a:chOff x="768" y="2400"/>
            <a:chExt cx="1440" cy="583"/>
          </a:xfrm>
        </p:grpSpPr>
        <p:sp>
          <p:nvSpPr>
            <p:cNvPr id="7200" name="AutoShape 31"/>
            <p:cNvSpPr>
              <a:spLocks noChangeArrowheads="1"/>
            </p:cNvSpPr>
            <p:nvPr/>
          </p:nvSpPr>
          <p:spPr bwMode="auto">
            <a:xfrm>
              <a:off x="1824" y="264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  <p:sp>
          <p:nvSpPr>
            <p:cNvPr id="7201" name="Text Box 32"/>
            <p:cNvSpPr txBox="1">
              <a:spLocks noChangeArrowheads="1"/>
            </p:cNvSpPr>
            <p:nvPr/>
          </p:nvSpPr>
          <p:spPr bwMode="auto">
            <a:xfrm>
              <a:off x="768" y="2400"/>
              <a:ext cx="1440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5400" b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4800" b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∥b</a:t>
              </a:r>
              <a:endParaRPr kumimoji="1"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199" name="AutoShape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925214" y="5867704"/>
            <a:ext cx="685374" cy="684892"/>
          </a:xfrm>
          <a:custGeom>
            <a:avLst/>
            <a:gdLst>
              <a:gd name="T0" fmla="*/ 518525903 w 21600"/>
              <a:gd name="T1" fmla="*/ 0 h 21600"/>
              <a:gd name="T2" fmla="*/ 518525903 w 21600"/>
              <a:gd name="T3" fmla="*/ 448679129 h 21600"/>
              <a:gd name="T4" fmla="*/ 110966101 w 21600"/>
              <a:gd name="T5" fmla="*/ 797126775 h 21600"/>
              <a:gd name="T6" fmla="*/ 740458137 w 21600"/>
              <a:gd name="T7" fmla="*/ 2243390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05295 0.13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nimBg="1"/>
      <p:bldP spid="56326" grpId="0" animBg="1"/>
      <p:bldP spid="563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24736" y="3200703"/>
            <a:ext cx="303921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1355" y="762000"/>
            <a:ext cx="3200477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方法二：裁剪拼接法</a:t>
            </a: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3907559" y="3909785"/>
            <a:ext cx="3268705" cy="562888"/>
            <a:chOff x="3936" y="2448"/>
            <a:chExt cx="1488" cy="269"/>
          </a:xfrm>
        </p:grpSpPr>
        <p:sp>
          <p:nvSpPr>
            <p:cNvPr id="8223" name="Text Box 5"/>
            <p:cNvSpPr txBox="1">
              <a:spLocks noChangeArrowheads="1"/>
            </p:cNvSpPr>
            <p:nvPr/>
          </p:nvSpPr>
          <p:spPr bwMode="auto">
            <a:xfrm>
              <a:off x="5040" y="2448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24" name="Text Box 6"/>
            <p:cNvSpPr txBox="1">
              <a:spLocks noChangeArrowheads="1"/>
            </p:cNvSpPr>
            <p:nvPr/>
          </p:nvSpPr>
          <p:spPr bwMode="auto">
            <a:xfrm>
              <a:off x="3936" y="2495"/>
              <a:ext cx="28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8197" name="Arc 7"/>
          <p:cNvSpPr/>
          <p:nvPr/>
        </p:nvSpPr>
        <p:spPr bwMode="auto">
          <a:xfrm flipH="1" flipV="1">
            <a:off x="4329328" y="4513037"/>
            <a:ext cx="316326" cy="201083"/>
          </a:xfrm>
          <a:custGeom>
            <a:avLst/>
            <a:gdLst>
              <a:gd name="T0" fmla="*/ 0 w 21600"/>
              <a:gd name="T1" fmla="*/ 0 h 21600"/>
              <a:gd name="T2" fmla="*/ 72798796 w 21600"/>
              <a:gd name="T3" fmla="*/ 20173700 h 21600"/>
              <a:gd name="T4" fmla="*/ 0 w 21600"/>
              <a:gd name="T5" fmla="*/ 20173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645654" y="4011084"/>
            <a:ext cx="42176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4856539" y="4614334"/>
            <a:ext cx="42021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1691726" y="3308048"/>
            <a:ext cx="474489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1797168" y="4513036"/>
            <a:ext cx="474489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2746147" y="1398513"/>
            <a:ext cx="2637602" cy="462340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8340" tIns="44170" rIns="88340" bIns="44170"/>
          <a:lstStyle/>
          <a:p>
            <a:endParaRPr lang="zh-CN" altLang="en-US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225735" y="2704798"/>
            <a:ext cx="738095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853139" y="1197429"/>
            <a:ext cx="738095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05" name="Arc 15"/>
          <p:cNvSpPr/>
          <p:nvPr/>
        </p:nvSpPr>
        <p:spPr bwMode="auto">
          <a:xfrm>
            <a:off x="4433220" y="4313465"/>
            <a:ext cx="316326" cy="199571"/>
          </a:xfrm>
          <a:custGeom>
            <a:avLst/>
            <a:gdLst>
              <a:gd name="T0" fmla="*/ 0 w 21600"/>
              <a:gd name="T1" fmla="*/ 0 h 21600"/>
              <a:gd name="T2" fmla="*/ 72798796 w 21600"/>
              <a:gd name="T3" fmla="*/ 19722206 h 21600"/>
              <a:gd name="T4" fmla="*/ 0 w 21600"/>
              <a:gd name="T5" fmla="*/ 197222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06" name="Arc 16"/>
          <p:cNvSpPr/>
          <p:nvPr/>
        </p:nvSpPr>
        <p:spPr bwMode="auto">
          <a:xfrm flipH="1" flipV="1">
            <a:off x="3695126" y="3308048"/>
            <a:ext cx="212434" cy="201084"/>
          </a:xfrm>
          <a:custGeom>
            <a:avLst/>
            <a:gdLst>
              <a:gd name="T0" fmla="*/ 0 w 21600"/>
              <a:gd name="T1" fmla="*/ 0 h 21600"/>
              <a:gd name="T2" fmla="*/ 22049174 w 21600"/>
              <a:gd name="T3" fmla="*/ 20173982 h 21600"/>
              <a:gd name="T4" fmla="*/ 0 w 21600"/>
              <a:gd name="T5" fmla="*/ 2017398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07" name="Arc 17"/>
          <p:cNvSpPr/>
          <p:nvPr/>
        </p:nvSpPr>
        <p:spPr bwMode="auto">
          <a:xfrm flipV="1">
            <a:off x="4011452" y="3308048"/>
            <a:ext cx="106992" cy="201084"/>
          </a:xfrm>
          <a:custGeom>
            <a:avLst/>
            <a:gdLst>
              <a:gd name="T0" fmla="*/ 0 w 21600"/>
              <a:gd name="T1" fmla="*/ 0 h 21600"/>
              <a:gd name="T2" fmla="*/ 2816921 w 21600"/>
              <a:gd name="T3" fmla="*/ 20173982 h 21600"/>
              <a:gd name="T4" fmla="*/ 0 w 21600"/>
              <a:gd name="T5" fmla="*/ 2017398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08" name="Arc 18"/>
          <p:cNvSpPr/>
          <p:nvPr/>
        </p:nvSpPr>
        <p:spPr bwMode="auto">
          <a:xfrm flipV="1">
            <a:off x="4645654" y="4511524"/>
            <a:ext cx="210884" cy="290286"/>
          </a:xfrm>
          <a:custGeom>
            <a:avLst/>
            <a:gdLst>
              <a:gd name="T0" fmla="*/ 5518284 w 21600"/>
              <a:gd name="T1" fmla="*/ 0 h 20881"/>
              <a:gd name="T2" fmla="*/ 21570009 w 21600"/>
              <a:gd name="T3" fmla="*/ 64944485 h 20881"/>
              <a:gd name="T4" fmla="*/ 0 w 21600"/>
              <a:gd name="T5" fmla="*/ 64944485 h 20881"/>
              <a:gd name="T6" fmla="*/ 0 60000 65536"/>
              <a:gd name="T7" fmla="*/ 0 60000 65536"/>
              <a:gd name="T8" fmla="*/ 0 60000 65536"/>
              <a:gd name="T9" fmla="*/ 0 w 21600"/>
              <a:gd name="T10" fmla="*/ 0 h 20881"/>
              <a:gd name="T11" fmla="*/ 21600 w 21600"/>
              <a:gd name="T12" fmla="*/ 20881 h 20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881" fill="none" extrusionOk="0">
                <a:moveTo>
                  <a:pt x="5526" y="-1"/>
                </a:moveTo>
                <a:cubicBezTo>
                  <a:pt x="15000" y="2507"/>
                  <a:pt x="21600" y="11079"/>
                  <a:pt x="21600" y="20881"/>
                </a:cubicBezTo>
              </a:path>
              <a:path w="21600" h="20881" stroke="0" extrusionOk="0">
                <a:moveTo>
                  <a:pt x="5526" y="-1"/>
                </a:moveTo>
                <a:cubicBezTo>
                  <a:pt x="15000" y="2507"/>
                  <a:pt x="21600" y="11079"/>
                  <a:pt x="21600" y="20881"/>
                </a:cubicBezTo>
                <a:lnTo>
                  <a:pt x="0" y="20881"/>
                </a:lnTo>
                <a:lnTo>
                  <a:pt x="5526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09" name="Arc 19"/>
          <p:cNvSpPr/>
          <p:nvPr/>
        </p:nvSpPr>
        <p:spPr bwMode="auto">
          <a:xfrm>
            <a:off x="3695125" y="3106965"/>
            <a:ext cx="316326" cy="201083"/>
          </a:xfrm>
          <a:custGeom>
            <a:avLst/>
            <a:gdLst>
              <a:gd name="T0" fmla="*/ 0 w 21600"/>
              <a:gd name="T1" fmla="*/ 0 h 21600"/>
              <a:gd name="T2" fmla="*/ 72798796 w 21600"/>
              <a:gd name="T3" fmla="*/ 20173700 h 21600"/>
              <a:gd name="T4" fmla="*/ 0 w 21600"/>
              <a:gd name="T5" fmla="*/ 20173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3907560" y="2704798"/>
            <a:ext cx="42176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11" name="Text Box 21"/>
          <p:cNvSpPr txBox="1">
            <a:spLocks noChangeArrowheads="1"/>
          </p:cNvSpPr>
          <p:nvPr/>
        </p:nvSpPr>
        <p:spPr bwMode="auto">
          <a:xfrm>
            <a:off x="3380350" y="3407834"/>
            <a:ext cx="42021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4118444" y="3308048"/>
            <a:ext cx="42021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4118444" y="4614334"/>
            <a:ext cx="42021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214" name="Arc 24"/>
          <p:cNvSpPr/>
          <p:nvPr/>
        </p:nvSpPr>
        <p:spPr bwMode="auto">
          <a:xfrm flipH="1">
            <a:off x="3484241" y="3007179"/>
            <a:ext cx="210884" cy="300869"/>
          </a:xfrm>
          <a:custGeom>
            <a:avLst/>
            <a:gdLst>
              <a:gd name="T0" fmla="*/ 0 w 21600"/>
              <a:gd name="T1" fmla="*/ 0 h 21600"/>
              <a:gd name="T2" fmla="*/ 21570009 w 21600"/>
              <a:gd name="T3" fmla="*/ 67575756 h 21600"/>
              <a:gd name="T4" fmla="*/ 0 w 21600"/>
              <a:gd name="T5" fmla="*/ 675757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15" name="Arc 25"/>
          <p:cNvSpPr/>
          <p:nvPr/>
        </p:nvSpPr>
        <p:spPr bwMode="auto">
          <a:xfrm flipH="1">
            <a:off x="4222336" y="4212167"/>
            <a:ext cx="106992" cy="300870"/>
          </a:xfrm>
          <a:custGeom>
            <a:avLst/>
            <a:gdLst>
              <a:gd name="T0" fmla="*/ 0 w 21600"/>
              <a:gd name="T1" fmla="*/ 0 h 21600"/>
              <a:gd name="T2" fmla="*/ 2816921 w 21600"/>
              <a:gd name="T3" fmla="*/ 67576394 h 21600"/>
              <a:gd name="T4" fmla="*/ 0 w 21600"/>
              <a:gd name="T5" fmla="*/ 6757639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3203579" y="2852965"/>
            <a:ext cx="305472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8395" name="AutoShape 27"/>
          <p:cNvSpPr>
            <a:spLocks noChangeArrowheads="1"/>
          </p:cNvSpPr>
          <p:nvPr/>
        </p:nvSpPr>
        <p:spPr bwMode="auto">
          <a:xfrm>
            <a:off x="2591085" y="2361595"/>
            <a:ext cx="1257551" cy="961571"/>
          </a:xfrm>
          <a:prstGeom prst="triangle">
            <a:avLst>
              <a:gd name="adj" fmla="val 5619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</p:spPr>
        <p:txBody>
          <a:bodyPr wrap="none" lIns="91416" tIns="45708" rIns="91416" bIns="45708" anchor="ctr"/>
          <a:lstStyle/>
          <a:p>
            <a:pPr algn="ctr" defTabSz="913765"/>
            <a:endParaRPr kumimoji="1" lang="zh-CN" altLang="zh-CN" sz="20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628897" y="1371298"/>
            <a:ext cx="1905710" cy="64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>
              <a:spcBef>
                <a:spcPct val="50000"/>
              </a:spcBef>
              <a:defRPr/>
            </a:pP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∠1=∠5</a:t>
            </a:r>
          </a:p>
        </p:txBody>
      </p:sp>
      <p:grpSp>
        <p:nvGrpSpPr>
          <p:cNvPr id="3" name="Group 29"/>
          <p:cNvGrpSpPr/>
          <p:nvPr/>
        </p:nvGrpSpPr>
        <p:grpSpPr bwMode="auto">
          <a:xfrm>
            <a:off x="4343285" y="1143000"/>
            <a:ext cx="2285612" cy="926364"/>
            <a:chOff x="2736" y="720"/>
            <a:chExt cx="1440" cy="583"/>
          </a:xfrm>
        </p:grpSpPr>
        <p:sp>
          <p:nvSpPr>
            <p:cNvPr id="8221" name="Text Box 30"/>
            <p:cNvSpPr txBox="1">
              <a:spLocks noChangeArrowheads="1"/>
            </p:cNvSpPr>
            <p:nvPr/>
          </p:nvSpPr>
          <p:spPr bwMode="auto">
            <a:xfrm>
              <a:off x="2736" y="720"/>
              <a:ext cx="1440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5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∥b</a:t>
              </a:r>
            </a:p>
          </p:txBody>
        </p:sp>
        <p:sp>
          <p:nvSpPr>
            <p:cNvPr id="8222" name="AutoShape 31"/>
            <p:cNvSpPr>
              <a:spLocks noChangeArrowheads="1"/>
            </p:cNvSpPr>
            <p:nvPr/>
          </p:nvSpPr>
          <p:spPr bwMode="auto">
            <a:xfrm>
              <a:off x="3888" y="1008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1424" tIns="45712" rIns="91424" bIns="45712" anchor="ctr"/>
            <a:lstStyle/>
            <a:p>
              <a:pPr defTabSz="882015"/>
              <a:endParaRPr lang="zh-CN" altLang="en-US"/>
            </a:p>
          </p:txBody>
        </p:sp>
      </p:grpSp>
      <p:sp>
        <p:nvSpPr>
          <p:cNvPr id="8220" name="AutoShape 32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925214" y="5867704"/>
            <a:ext cx="685374" cy="684892"/>
          </a:xfrm>
          <a:custGeom>
            <a:avLst/>
            <a:gdLst>
              <a:gd name="T0" fmla="*/ 518525903 w 21600"/>
              <a:gd name="T1" fmla="*/ 0 h 21600"/>
              <a:gd name="T2" fmla="*/ 518525903 w 21600"/>
              <a:gd name="T3" fmla="*/ 448679129 h 21600"/>
              <a:gd name="T4" fmla="*/ 110966101 w 21600"/>
              <a:gd name="T5" fmla="*/ 797126775 h 21600"/>
              <a:gd name="T6" fmla="*/ 740458137 w 21600"/>
              <a:gd name="T7" fmla="*/ 2243390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833 L 0.07049 0.173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 animBg="1" autoUpdateAnimBg="0"/>
      <p:bldP spid="58395" grpId="1" animBg="1"/>
      <p:bldP spid="583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46549" y="994834"/>
            <a:ext cx="8706725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/>
            <a:r>
              <a:rPr kumimoji="1" lang="zh-CN" altLang="en-US" sz="2800" dirty="0"/>
              <a:t>如图</a:t>
            </a:r>
            <a:r>
              <a:rPr kumimoji="1" lang="en-US" altLang="zh-CN" sz="2800" dirty="0"/>
              <a:t>7-5-1</a:t>
            </a:r>
            <a:r>
              <a:rPr kumimoji="1" lang="zh-CN" altLang="en-US" sz="2800" dirty="0"/>
              <a:t>已知</a:t>
            </a:r>
            <a:r>
              <a:rPr kumimoji="1" lang="en-US" altLang="zh-CN" sz="2800" dirty="0"/>
              <a:t>a//b</a:t>
            </a:r>
            <a:r>
              <a:rPr kumimoji="1" lang="zh-CN" altLang="en-US" sz="2800" dirty="0"/>
              <a:t>，且他们被第三条直线</a:t>
            </a:r>
            <a:r>
              <a:rPr kumimoji="1" lang="en-US" altLang="zh-CN" sz="2800" dirty="0"/>
              <a:t>c</a:t>
            </a:r>
            <a:r>
              <a:rPr kumimoji="1" lang="zh-CN" altLang="en-US" sz="2800" dirty="0"/>
              <a:t>所截，由平行线性质定理，可得</a:t>
            </a:r>
            <a:r>
              <a:rPr kumimoji="1" lang="zh-CN" altLang="en-US" sz="2400" dirty="0"/>
              <a:t>∠</a:t>
            </a:r>
            <a:r>
              <a:rPr kumimoji="1" lang="en-US" altLang="zh-CN" sz="2400" dirty="0"/>
              <a:t>1=∠5.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46550" y="2057703"/>
            <a:ext cx="8705174" cy="187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/>
          <a:p>
            <a:pPr defTabSz="913765"/>
            <a:r>
              <a:rPr kumimoji="1" lang="zh-CN" altLang="en-US" sz="2800" dirty="0"/>
              <a:t>（</a:t>
            </a:r>
            <a:r>
              <a:rPr kumimoji="1" lang="en-US" altLang="zh-CN" sz="2800" dirty="0"/>
              <a:t>1</a:t>
            </a:r>
            <a:r>
              <a:rPr kumimoji="1" lang="zh-CN" altLang="en-US" sz="2800" dirty="0"/>
              <a:t>）由</a:t>
            </a:r>
            <a:r>
              <a:rPr kumimoji="1" lang="zh-CN" altLang="en-US" sz="2400" dirty="0"/>
              <a:t>∠</a:t>
            </a:r>
            <a:r>
              <a:rPr kumimoji="1" lang="en-US" altLang="zh-CN" sz="2400" dirty="0"/>
              <a:t>1=∠5</a:t>
            </a:r>
            <a:r>
              <a:rPr kumimoji="1" lang="en-US" altLang="zh-CN" dirty="0"/>
              <a:t>.</a:t>
            </a:r>
            <a:r>
              <a:rPr kumimoji="1" lang="zh-CN" altLang="en-US" sz="2800" dirty="0"/>
              <a:t>能推出</a:t>
            </a:r>
            <a:r>
              <a:rPr kumimoji="1" lang="zh-CN" altLang="en-US" sz="2400" dirty="0"/>
              <a:t>∠</a:t>
            </a:r>
            <a:r>
              <a:rPr kumimoji="1" lang="en-US" altLang="zh-CN" sz="2400" dirty="0"/>
              <a:t>1</a:t>
            </a:r>
            <a:r>
              <a:rPr kumimoji="1" lang="zh-CN" altLang="en-US" sz="2400" dirty="0"/>
              <a:t>与∠</a:t>
            </a:r>
            <a:r>
              <a:rPr kumimoji="1" lang="en-US" altLang="zh-CN" sz="2400" dirty="0"/>
              <a:t>7</a:t>
            </a:r>
            <a:r>
              <a:rPr kumimoji="1" lang="zh-CN" altLang="en-US" sz="2400" dirty="0"/>
              <a:t>相等吗？ ∠</a:t>
            </a:r>
            <a:r>
              <a:rPr kumimoji="1" lang="en-US" altLang="zh-CN" sz="2400" dirty="0"/>
              <a:t>2</a:t>
            </a:r>
            <a:r>
              <a:rPr kumimoji="1" lang="zh-CN" altLang="en-US" sz="2400" dirty="0"/>
              <a:t>与∠</a:t>
            </a:r>
            <a:r>
              <a:rPr kumimoji="1" lang="en-US" altLang="zh-CN" sz="2400" dirty="0"/>
              <a:t>8</a:t>
            </a:r>
            <a:r>
              <a:rPr kumimoji="1" lang="zh-CN" altLang="en-US" sz="2400" dirty="0"/>
              <a:t>也相等吗？为什么？</a:t>
            </a:r>
          </a:p>
          <a:p>
            <a:pPr defTabSz="913765"/>
            <a:r>
              <a:rPr kumimoji="1" lang="zh-CN" altLang="en-US" sz="2800" dirty="0"/>
              <a:t>（</a:t>
            </a:r>
            <a:r>
              <a:rPr kumimoji="1" lang="en-US" altLang="zh-CN" sz="2800" dirty="0"/>
              <a:t>2</a:t>
            </a:r>
            <a:r>
              <a:rPr kumimoji="1" lang="zh-CN" altLang="en-US" sz="2800" dirty="0"/>
              <a:t>）由∠</a:t>
            </a:r>
            <a:r>
              <a:rPr kumimoji="1" lang="en-US" altLang="zh-CN" sz="2800" dirty="0"/>
              <a:t>1=∠5.</a:t>
            </a:r>
            <a:r>
              <a:rPr kumimoji="1" lang="zh-CN" altLang="en-US" sz="2800" dirty="0"/>
              <a:t>能推出两对同旁内角互补吗？为什么？</a:t>
            </a:r>
          </a:p>
          <a:p>
            <a:pPr defTabSz="913765"/>
            <a:endParaRPr kumimoji="1" lang="en-US" altLang="zh-CN" sz="3600" dirty="0"/>
          </a:p>
        </p:txBody>
      </p:sp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2667065" y="5409595"/>
            <a:ext cx="457433" cy="46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9221" name="Group 63"/>
          <p:cNvGrpSpPr/>
          <p:nvPr/>
        </p:nvGrpSpPr>
        <p:grpSpPr bwMode="auto">
          <a:xfrm>
            <a:off x="3727688" y="3085798"/>
            <a:ext cx="4747995" cy="3669393"/>
            <a:chOff x="2404" y="2245"/>
            <a:chExt cx="3062" cy="2427"/>
          </a:xfrm>
        </p:grpSpPr>
        <p:grpSp>
          <p:nvGrpSpPr>
            <p:cNvPr id="9224" name="Group 31"/>
            <p:cNvGrpSpPr/>
            <p:nvPr/>
          </p:nvGrpSpPr>
          <p:grpSpPr bwMode="auto">
            <a:xfrm>
              <a:off x="2404" y="2245"/>
              <a:ext cx="3062" cy="2427"/>
              <a:chOff x="288" y="1968"/>
              <a:chExt cx="3408" cy="2408"/>
            </a:xfrm>
          </p:grpSpPr>
          <p:sp>
            <p:nvSpPr>
              <p:cNvPr id="9227" name="Freeform 32"/>
              <p:cNvSpPr/>
              <p:nvPr/>
            </p:nvSpPr>
            <p:spPr bwMode="auto">
              <a:xfrm>
                <a:off x="1794" y="3270"/>
                <a:ext cx="48" cy="84"/>
              </a:xfrm>
              <a:custGeom>
                <a:avLst/>
                <a:gdLst>
                  <a:gd name="T0" fmla="*/ 0 w 48"/>
                  <a:gd name="T1" fmla="*/ 0 h 84"/>
                  <a:gd name="T2" fmla="*/ 48 w 48"/>
                  <a:gd name="T3" fmla="*/ 84 h 84"/>
                  <a:gd name="T4" fmla="*/ 0 60000 65536"/>
                  <a:gd name="T5" fmla="*/ 0 60000 65536"/>
                  <a:gd name="T6" fmla="*/ 0 w 48"/>
                  <a:gd name="T7" fmla="*/ 0 h 84"/>
                  <a:gd name="T8" fmla="*/ 48 w 48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" h="84">
                    <a:moveTo>
                      <a:pt x="0" y="0"/>
                    </a:moveTo>
                    <a:cubicBezTo>
                      <a:pt x="36" y="18"/>
                      <a:pt x="48" y="46"/>
                      <a:pt x="48" y="84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9228" name="Group 33"/>
              <p:cNvGrpSpPr/>
              <p:nvPr/>
            </p:nvGrpSpPr>
            <p:grpSpPr bwMode="auto">
              <a:xfrm>
                <a:off x="288" y="1968"/>
                <a:ext cx="3408" cy="2408"/>
                <a:chOff x="288" y="1968"/>
                <a:chExt cx="3408" cy="2408"/>
              </a:xfrm>
            </p:grpSpPr>
            <p:grpSp>
              <p:nvGrpSpPr>
                <p:cNvPr id="9242" name="Group 34"/>
                <p:cNvGrpSpPr/>
                <p:nvPr/>
              </p:nvGrpSpPr>
              <p:grpSpPr bwMode="auto">
                <a:xfrm>
                  <a:off x="528" y="1968"/>
                  <a:ext cx="3168" cy="1872"/>
                  <a:chOff x="528" y="1968"/>
                  <a:chExt cx="3168" cy="1872"/>
                </a:xfrm>
              </p:grpSpPr>
              <p:sp>
                <p:nvSpPr>
                  <p:cNvPr id="9244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3360"/>
                    <a:ext cx="312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9245" name="Group 36"/>
                  <p:cNvGrpSpPr/>
                  <p:nvPr/>
                </p:nvGrpSpPr>
                <p:grpSpPr bwMode="auto">
                  <a:xfrm>
                    <a:off x="576" y="1968"/>
                    <a:ext cx="3120" cy="1872"/>
                    <a:chOff x="288" y="1968"/>
                    <a:chExt cx="3120" cy="1872"/>
                  </a:xfrm>
                </p:grpSpPr>
                <p:sp>
                  <p:nvSpPr>
                    <p:cNvPr id="9246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2640"/>
                      <a:ext cx="3120" cy="0"/>
                    </a:xfrm>
                    <a:prstGeom prst="line">
                      <a:avLst/>
                    </a:prstGeom>
                    <a:noFill/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247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12" y="1968"/>
                      <a:ext cx="1872" cy="1872"/>
                    </a:xfrm>
                    <a:prstGeom prst="line">
                      <a:avLst/>
                    </a:prstGeom>
                    <a:noFill/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924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88" y="2496"/>
                  <a:ext cx="1056" cy="1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94624" tIns="47312" rIns="94624" bIns="47312">
                  <a:spAutoFit/>
                </a:bodyPr>
                <a:lstStyle>
                  <a:lvl1pPr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30505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defTabSz="946150" eaLnBrk="0" hangingPunct="0"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defTabSz="946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9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endParaRPr kumimoji="1" lang="en-US" altLang="zh-CN" sz="2400">
                    <a:latin typeface="Times New Roman" panose="02020603050405020304" pitchFamily="18" charset="0"/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endParaRPr kumimoji="1" lang="en-US" altLang="zh-CN" sz="2400">
                    <a:latin typeface="Times New Roman" panose="02020603050405020304" pitchFamily="18" charset="0"/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               </a:t>
                  </a:r>
                  <a:r>
                    <a:rPr kumimoji="1" lang="en-US" altLang="zh-CN" sz="3200">
                      <a:latin typeface="Rage Italic LET" pitchFamily="2" charset="0"/>
                      <a:ea typeface="MingLiU" pitchFamily="49" charset="-120"/>
                    </a:rPr>
                    <a:t>l</a:t>
                  </a: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     </a:t>
                  </a:r>
                </a:p>
              </p:txBody>
            </p:sp>
          </p:grpSp>
          <p:sp>
            <p:nvSpPr>
              <p:cNvPr id="9229" name="Freeform 40"/>
              <p:cNvSpPr/>
              <p:nvPr/>
            </p:nvSpPr>
            <p:spPr bwMode="auto">
              <a:xfrm>
                <a:off x="2496" y="2544"/>
                <a:ext cx="83" cy="96"/>
              </a:xfrm>
              <a:custGeom>
                <a:avLst/>
                <a:gdLst>
                  <a:gd name="T0" fmla="*/ 0 w 83"/>
                  <a:gd name="T1" fmla="*/ 0 h 96"/>
                  <a:gd name="T2" fmla="*/ 72 w 83"/>
                  <a:gd name="T3" fmla="*/ 96 h 96"/>
                  <a:gd name="T4" fmla="*/ 0 60000 65536"/>
                  <a:gd name="T5" fmla="*/ 0 60000 65536"/>
                  <a:gd name="T6" fmla="*/ 0 w 83"/>
                  <a:gd name="T7" fmla="*/ 0 h 96"/>
                  <a:gd name="T8" fmla="*/ 83 w 83"/>
                  <a:gd name="T9" fmla="*/ 96 h 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3" h="96">
                    <a:moveTo>
                      <a:pt x="0" y="0"/>
                    </a:moveTo>
                    <a:cubicBezTo>
                      <a:pt x="83" y="41"/>
                      <a:pt x="72" y="8"/>
                      <a:pt x="72" y="96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0" name="Freeform 41"/>
              <p:cNvSpPr/>
              <p:nvPr/>
            </p:nvSpPr>
            <p:spPr bwMode="auto">
              <a:xfrm>
                <a:off x="2118" y="2658"/>
                <a:ext cx="132" cy="135"/>
              </a:xfrm>
              <a:custGeom>
                <a:avLst/>
                <a:gdLst>
                  <a:gd name="T0" fmla="*/ 0 w 132"/>
                  <a:gd name="T1" fmla="*/ 0 h 135"/>
                  <a:gd name="T2" fmla="*/ 84 w 132"/>
                  <a:gd name="T3" fmla="*/ 132 h 135"/>
                  <a:gd name="T4" fmla="*/ 132 w 132"/>
                  <a:gd name="T5" fmla="*/ 132 h 135"/>
                  <a:gd name="T6" fmla="*/ 0 60000 65536"/>
                  <a:gd name="T7" fmla="*/ 0 60000 65536"/>
                  <a:gd name="T8" fmla="*/ 0 60000 65536"/>
                  <a:gd name="T9" fmla="*/ 0 w 132"/>
                  <a:gd name="T10" fmla="*/ 0 h 135"/>
                  <a:gd name="T11" fmla="*/ 132 w 132"/>
                  <a:gd name="T12" fmla="*/ 135 h 1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" h="135">
                    <a:moveTo>
                      <a:pt x="0" y="0"/>
                    </a:moveTo>
                    <a:cubicBezTo>
                      <a:pt x="14" y="28"/>
                      <a:pt x="47" y="126"/>
                      <a:pt x="84" y="132"/>
                    </a:cubicBezTo>
                    <a:cubicBezTo>
                      <a:pt x="100" y="135"/>
                      <a:pt x="116" y="132"/>
                      <a:pt x="132" y="132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1" name="Freeform 42"/>
              <p:cNvSpPr/>
              <p:nvPr/>
            </p:nvSpPr>
            <p:spPr bwMode="auto">
              <a:xfrm>
                <a:off x="2334" y="2640"/>
                <a:ext cx="184" cy="77"/>
              </a:xfrm>
              <a:custGeom>
                <a:avLst/>
                <a:gdLst>
                  <a:gd name="T0" fmla="*/ 0 w 184"/>
                  <a:gd name="T1" fmla="*/ 64 h 77"/>
                  <a:gd name="T2" fmla="*/ 144 w 184"/>
                  <a:gd name="T3" fmla="*/ 52 h 77"/>
                  <a:gd name="T4" fmla="*/ 156 w 184"/>
                  <a:gd name="T5" fmla="*/ 28 h 77"/>
                  <a:gd name="T6" fmla="*/ 180 w 184"/>
                  <a:gd name="T7" fmla="*/ 4 h 7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"/>
                  <a:gd name="T13" fmla="*/ 0 h 77"/>
                  <a:gd name="T14" fmla="*/ 184 w 184"/>
                  <a:gd name="T15" fmla="*/ 77 h 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" h="77">
                    <a:moveTo>
                      <a:pt x="0" y="64"/>
                    </a:moveTo>
                    <a:cubicBezTo>
                      <a:pt x="53" y="77"/>
                      <a:pt x="94" y="77"/>
                      <a:pt x="144" y="52"/>
                    </a:cubicBezTo>
                    <a:cubicBezTo>
                      <a:pt x="148" y="44"/>
                      <a:pt x="150" y="34"/>
                      <a:pt x="156" y="28"/>
                    </a:cubicBezTo>
                    <a:cubicBezTo>
                      <a:pt x="184" y="0"/>
                      <a:pt x="180" y="31"/>
                      <a:pt x="180" y="4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2" name="Text Box 43"/>
              <p:cNvSpPr txBox="1">
                <a:spLocks noChangeArrowheads="1"/>
              </p:cNvSpPr>
              <p:nvPr/>
            </p:nvSpPr>
            <p:spPr bwMode="auto">
              <a:xfrm>
                <a:off x="2400" y="2640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9233" name="Text Box 44"/>
              <p:cNvSpPr txBox="1">
                <a:spLocks noChangeArrowheads="1"/>
              </p:cNvSpPr>
              <p:nvPr/>
            </p:nvSpPr>
            <p:spPr bwMode="auto">
              <a:xfrm>
                <a:off x="1920" y="2640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9234" name="Freeform 45"/>
              <p:cNvSpPr/>
              <p:nvPr/>
            </p:nvSpPr>
            <p:spPr bwMode="auto">
              <a:xfrm>
                <a:off x="2292" y="2525"/>
                <a:ext cx="174" cy="109"/>
              </a:xfrm>
              <a:custGeom>
                <a:avLst/>
                <a:gdLst>
                  <a:gd name="T0" fmla="*/ 174 w 174"/>
                  <a:gd name="T1" fmla="*/ 37 h 109"/>
                  <a:gd name="T2" fmla="*/ 42 w 174"/>
                  <a:gd name="T3" fmla="*/ 25 h 109"/>
                  <a:gd name="T4" fmla="*/ 6 w 174"/>
                  <a:gd name="T5" fmla="*/ 109 h 109"/>
                  <a:gd name="T6" fmla="*/ 0 60000 65536"/>
                  <a:gd name="T7" fmla="*/ 0 60000 65536"/>
                  <a:gd name="T8" fmla="*/ 0 60000 65536"/>
                  <a:gd name="T9" fmla="*/ 0 w 174"/>
                  <a:gd name="T10" fmla="*/ 0 h 109"/>
                  <a:gd name="T11" fmla="*/ 174 w 174"/>
                  <a:gd name="T12" fmla="*/ 109 h 1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4" h="109">
                    <a:moveTo>
                      <a:pt x="174" y="37"/>
                    </a:moveTo>
                    <a:cubicBezTo>
                      <a:pt x="101" y="0"/>
                      <a:pt x="144" y="10"/>
                      <a:pt x="42" y="25"/>
                    </a:cubicBezTo>
                    <a:cubicBezTo>
                      <a:pt x="0" y="46"/>
                      <a:pt x="6" y="62"/>
                      <a:pt x="6" y="109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5" name="Freeform 46"/>
              <p:cNvSpPr/>
              <p:nvPr/>
            </p:nvSpPr>
            <p:spPr bwMode="auto">
              <a:xfrm>
                <a:off x="1586" y="3273"/>
                <a:ext cx="136" cy="81"/>
              </a:xfrm>
              <a:custGeom>
                <a:avLst/>
                <a:gdLst>
                  <a:gd name="T0" fmla="*/ 136 w 136"/>
                  <a:gd name="T1" fmla="*/ 33 h 81"/>
                  <a:gd name="T2" fmla="*/ 16 w 136"/>
                  <a:gd name="T3" fmla="*/ 33 h 81"/>
                  <a:gd name="T4" fmla="*/ 4 w 136"/>
                  <a:gd name="T5" fmla="*/ 81 h 81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81"/>
                  <a:gd name="T11" fmla="*/ 136 w 136"/>
                  <a:gd name="T12" fmla="*/ 81 h 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81">
                    <a:moveTo>
                      <a:pt x="136" y="33"/>
                    </a:moveTo>
                    <a:cubicBezTo>
                      <a:pt x="75" y="3"/>
                      <a:pt x="82" y="0"/>
                      <a:pt x="16" y="33"/>
                    </a:cubicBezTo>
                    <a:cubicBezTo>
                      <a:pt x="0" y="64"/>
                      <a:pt x="4" y="48"/>
                      <a:pt x="4" y="81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6" name="Freeform 47"/>
              <p:cNvSpPr/>
              <p:nvPr/>
            </p:nvSpPr>
            <p:spPr bwMode="auto">
              <a:xfrm>
                <a:off x="1506" y="3378"/>
                <a:ext cx="48" cy="120"/>
              </a:xfrm>
              <a:custGeom>
                <a:avLst/>
                <a:gdLst>
                  <a:gd name="T0" fmla="*/ 0 w 48"/>
                  <a:gd name="T1" fmla="*/ 0 h 120"/>
                  <a:gd name="T2" fmla="*/ 12 w 48"/>
                  <a:gd name="T3" fmla="*/ 84 h 120"/>
                  <a:gd name="T4" fmla="*/ 48 w 48"/>
                  <a:gd name="T5" fmla="*/ 120 h 120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120"/>
                  <a:gd name="T11" fmla="*/ 48 w 48"/>
                  <a:gd name="T12" fmla="*/ 120 h 1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120">
                    <a:moveTo>
                      <a:pt x="0" y="0"/>
                    </a:moveTo>
                    <a:cubicBezTo>
                      <a:pt x="4" y="28"/>
                      <a:pt x="6" y="56"/>
                      <a:pt x="12" y="84"/>
                    </a:cubicBezTo>
                    <a:cubicBezTo>
                      <a:pt x="16" y="101"/>
                      <a:pt x="48" y="120"/>
                      <a:pt x="48" y="120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7" name="Freeform 48"/>
              <p:cNvSpPr/>
              <p:nvPr/>
            </p:nvSpPr>
            <p:spPr bwMode="auto">
              <a:xfrm>
                <a:off x="1626" y="3366"/>
                <a:ext cx="144" cy="97"/>
              </a:xfrm>
              <a:custGeom>
                <a:avLst/>
                <a:gdLst>
                  <a:gd name="T0" fmla="*/ 0 w 144"/>
                  <a:gd name="T1" fmla="*/ 72 h 97"/>
                  <a:gd name="T2" fmla="*/ 144 w 144"/>
                  <a:gd name="T3" fmla="*/ 0 h 97"/>
                  <a:gd name="T4" fmla="*/ 0 60000 65536"/>
                  <a:gd name="T5" fmla="*/ 0 60000 65536"/>
                  <a:gd name="T6" fmla="*/ 0 w 144"/>
                  <a:gd name="T7" fmla="*/ 0 h 97"/>
                  <a:gd name="T8" fmla="*/ 144 w 144"/>
                  <a:gd name="T9" fmla="*/ 97 h 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" h="97">
                    <a:moveTo>
                      <a:pt x="0" y="72"/>
                    </a:moveTo>
                    <a:cubicBezTo>
                      <a:pt x="49" y="97"/>
                      <a:pt x="144" y="66"/>
                      <a:pt x="144" y="0"/>
                    </a:cubicBez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238" name="Text Box 49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239" name="Text Box 50"/>
              <p:cNvSpPr txBox="1">
                <a:spLocks noChangeArrowheads="1"/>
              </p:cNvSpPr>
              <p:nvPr/>
            </p:nvSpPr>
            <p:spPr bwMode="auto">
              <a:xfrm>
                <a:off x="1536" y="3024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240" name="Text Box 51"/>
              <p:cNvSpPr txBox="1">
                <a:spLocks noChangeArrowheads="1"/>
              </p:cNvSpPr>
              <p:nvPr/>
            </p:nvSpPr>
            <p:spPr bwMode="auto">
              <a:xfrm>
                <a:off x="1296" y="3360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9241" name="Text Box 52"/>
              <p:cNvSpPr txBox="1">
                <a:spLocks noChangeArrowheads="1"/>
              </p:cNvSpPr>
              <p:nvPr/>
            </p:nvSpPr>
            <p:spPr bwMode="auto">
              <a:xfrm>
                <a:off x="1680" y="3408"/>
                <a:ext cx="288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4624" tIns="47312" rIns="94624" bIns="47312">
                <a:spAutoFit/>
              </a:bodyPr>
              <a:lstStyle>
                <a:lvl1pPr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30505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946150" eaLnBrk="0" hangingPunct="0"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9461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9225" name="Text Box 53"/>
            <p:cNvSpPr txBox="1">
              <a:spLocks noChangeArrowheads="1"/>
            </p:cNvSpPr>
            <p:nvPr/>
          </p:nvSpPr>
          <p:spPr bwMode="auto">
            <a:xfrm>
              <a:off x="4536" y="2654"/>
              <a:ext cx="344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5</a:t>
              </a:r>
            </a:p>
          </p:txBody>
        </p:sp>
        <p:sp>
          <p:nvSpPr>
            <p:cNvPr id="9226" name="Text Box 54"/>
            <p:cNvSpPr txBox="1">
              <a:spLocks noChangeArrowheads="1"/>
            </p:cNvSpPr>
            <p:nvPr/>
          </p:nvSpPr>
          <p:spPr bwMode="auto">
            <a:xfrm>
              <a:off x="4128" y="2586"/>
              <a:ext cx="344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/>
                <a:t>6</a:t>
              </a:r>
            </a:p>
          </p:txBody>
        </p:sp>
      </p:grpSp>
      <p:sp>
        <p:nvSpPr>
          <p:cNvPr id="9222" name="WordArt 61"/>
          <p:cNvSpPr>
            <a:spLocks noChangeArrowheads="1" noChangeShapeType="1" noTextEdit="1"/>
          </p:cNvSpPr>
          <p:nvPr/>
        </p:nvSpPr>
        <p:spPr bwMode="auto">
          <a:xfrm>
            <a:off x="493097" y="240074"/>
            <a:ext cx="1786313" cy="500440"/>
          </a:xfrm>
          <a:prstGeom prst="rect">
            <a:avLst/>
          </a:prstGeom>
        </p:spPr>
        <p:txBody>
          <a:bodyPr wrap="none" lIns="88340" tIns="44170" rIns="88340" bIns="44170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500" b="1" kern="10" spc="-348" dirty="0">
                <a:ln w="1270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大家谈谈</a:t>
            </a:r>
          </a:p>
        </p:txBody>
      </p:sp>
      <p:sp>
        <p:nvSpPr>
          <p:cNvPr id="9223" name="Text Box 62"/>
          <p:cNvSpPr txBox="1">
            <a:spLocks noChangeArrowheads="1"/>
          </p:cNvSpPr>
          <p:nvPr/>
        </p:nvSpPr>
        <p:spPr bwMode="auto">
          <a:xfrm>
            <a:off x="5662860" y="6068786"/>
            <a:ext cx="2004951" cy="45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7-5-1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/>
          <p:nvPr/>
        </p:nvGrpSpPr>
        <p:grpSpPr bwMode="auto">
          <a:xfrm>
            <a:off x="5205429" y="2125738"/>
            <a:ext cx="3276457" cy="3161517"/>
            <a:chOff x="3168" y="1056"/>
            <a:chExt cx="2352" cy="2079"/>
          </a:xfrm>
        </p:grpSpPr>
        <p:grpSp>
          <p:nvGrpSpPr>
            <p:cNvPr id="10251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0262" name="Arc 5"/>
              <p:cNvSpPr/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0263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0264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5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6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7" name="Arc 10"/>
                <p:cNvSpPr/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68" name="Arc 11"/>
                <p:cNvSpPr/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69" name="Arc 12"/>
                <p:cNvSpPr/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0 w 21600"/>
                    <a:gd name="T1" fmla="*/ 0 h 21142"/>
                    <a:gd name="T2" fmla="*/ 0 w 21600"/>
                    <a:gd name="T3" fmla="*/ 0 h 21142"/>
                    <a:gd name="T4" fmla="*/ 0 w 21600"/>
                    <a:gd name="T5" fmla="*/ 0 h 2114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142"/>
                    <a:gd name="T11" fmla="*/ 21600 w 21600"/>
                    <a:gd name="T12" fmla="*/ 21142 h 2114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142" fill="none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lnTo>
                        <a:pt x="442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252" name="Text Box 13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A</a:t>
              </a:r>
            </a:p>
          </p:txBody>
        </p:sp>
        <p:sp>
          <p:nvSpPr>
            <p:cNvPr id="10253" name="Text Box 14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D</a:t>
              </a:r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43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E</a:t>
              </a:r>
            </a:p>
          </p:txBody>
        </p:sp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F</a:t>
              </a:r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4127" y="2160"/>
              <a:ext cx="28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3</a:t>
              </a:r>
            </a:p>
          </p:txBody>
        </p:sp>
        <p:sp>
          <p:nvSpPr>
            <p:cNvPr id="10261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/>
            </a:p>
          </p:txBody>
        </p:sp>
      </p:grpSp>
      <p:sp>
        <p:nvSpPr>
          <p:cNvPr id="10243" name="Text Box 23"/>
          <p:cNvSpPr txBox="1">
            <a:spLocks noChangeArrowheads="1"/>
          </p:cNvSpPr>
          <p:nvPr/>
        </p:nvSpPr>
        <p:spPr bwMode="auto">
          <a:xfrm>
            <a:off x="421769" y="1200452"/>
            <a:ext cx="8440019" cy="83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zh-CN" altLang="en-US" sz="2400" dirty="0"/>
              <a:t>如图</a:t>
            </a:r>
            <a:r>
              <a:rPr lang="en-US" altLang="zh-CN" sz="2400" dirty="0"/>
              <a:t>7-5-2</a:t>
            </a:r>
            <a:r>
              <a:rPr lang="zh-CN" altLang="en-US" sz="2400" dirty="0"/>
              <a:t>， </a:t>
            </a:r>
            <a:r>
              <a:rPr lang="en-US" altLang="zh-CN" sz="2400" dirty="0"/>
              <a:t>AB∥CD,</a:t>
            </a:r>
            <a:r>
              <a:rPr lang="zh-CN" altLang="en-US" sz="2400" dirty="0"/>
              <a:t>直线</a:t>
            </a:r>
            <a:r>
              <a:rPr lang="en-US" altLang="zh-CN" sz="2400" dirty="0"/>
              <a:t>AB</a:t>
            </a:r>
            <a:r>
              <a:rPr lang="zh-CN" altLang="en-US" sz="2400" dirty="0"/>
              <a:t>，</a:t>
            </a:r>
            <a:r>
              <a:rPr lang="en-US" altLang="zh-CN" sz="2400" dirty="0"/>
              <a:t>CD</a:t>
            </a:r>
            <a:r>
              <a:rPr lang="zh-CN" altLang="en-US" sz="2400" dirty="0"/>
              <a:t>被直线</a:t>
            </a:r>
            <a:r>
              <a:rPr lang="en-US" altLang="zh-CN" sz="2400" dirty="0"/>
              <a:t>EF</a:t>
            </a:r>
            <a:r>
              <a:rPr lang="zh-CN" altLang="en-US" sz="2400" dirty="0"/>
              <a:t>所截，∠</a:t>
            </a:r>
            <a:r>
              <a:rPr lang="en-US" altLang="zh-CN" sz="2400" dirty="0"/>
              <a:t>1</a:t>
            </a:r>
            <a:r>
              <a:rPr lang="zh-CN" altLang="en-US" sz="2400" dirty="0"/>
              <a:t>和∠</a:t>
            </a:r>
            <a:r>
              <a:rPr lang="en-US" altLang="zh-CN" sz="2400" dirty="0"/>
              <a:t>2</a:t>
            </a:r>
            <a:r>
              <a:rPr lang="zh-CN" altLang="en-US" sz="2400" dirty="0"/>
              <a:t>是内错角</a:t>
            </a:r>
            <a:r>
              <a:rPr lang="en-US" altLang="zh-CN" sz="2400" dirty="0"/>
              <a:t>.</a:t>
            </a:r>
            <a:r>
              <a:rPr lang="zh-CN" altLang="en-US" sz="2400" dirty="0"/>
              <a:t>对∠</a:t>
            </a:r>
            <a:r>
              <a:rPr lang="en-US" altLang="zh-CN" sz="2400" dirty="0"/>
              <a:t>1=∠2</a:t>
            </a:r>
            <a:r>
              <a:rPr lang="zh-CN" altLang="en-US" sz="2400" dirty="0"/>
              <a:t>说过程如下</a:t>
            </a:r>
            <a:r>
              <a:rPr lang="en-US" altLang="zh-CN" sz="2400" dirty="0"/>
              <a:t>: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176771" y="2591405"/>
            <a:ext cx="4851887" cy="267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理由：∵ </a:t>
            </a:r>
            <a:r>
              <a:rPr lang="en-US" altLang="zh-CN" sz="2400" dirty="0"/>
              <a:t>AB∥CD (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           ∴ ∠1=∠3 (  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           ∵ ∠2=∠3 (            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           ∴∠1=∠2 (                    )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dirty="0"/>
          </a:p>
        </p:txBody>
      </p:sp>
      <p:sp>
        <p:nvSpPr>
          <p:cNvPr id="10245" name="Text Box 25"/>
          <p:cNvSpPr txBox="1">
            <a:spLocks noChangeArrowheads="1"/>
          </p:cNvSpPr>
          <p:nvPr/>
        </p:nvSpPr>
        <p:spPr bwMode="auto">
          <a:xfrm>
            <a:off x="6787060" y="4936370"/>
            <a:ext cx="1969286" cy="3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7-5-2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527211" y="5451929"/>
            <a:ext cx="7526704" cy="64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CC3300"/>
                </a:solidFill>
              </a:rPr>
              <a:t>结论</a:t>
            </a:r>
            <a:r>
              <a:rPr lang="en-US" altLang="zh-CN" sz="3600" b="1" dirty="0">
                <a:solidFill>
                  <a:srgbClr val="CC3300"/>
                </a:solidFill>
              </a:rPr>
              <a:t>:</a:t>
            </a:r>
            <a:r>
              <a:rPr lang="zh-CN" altLang="en-US" sz="3600" b="1" dirty="0">
                <a:solidFill>
                  <a:srgbClr val="CC3300"/>
                </a:solidFill>
              </a:rPr>
              <a:t>两直线平行</a:t>
            </a:r>
            <a:r>
              <a:rPr lang="en-US" altLang="zh-CN" sz="3600" b="1" dirty="0">
                <a:solidFill>
                  <a:srgbClr val="CC3300"/>
                </a:solidFill>
              </a:rPr>
              <a:t>,</a:t>
            </a:r>
            <a:r>
              <a:rPr lang="zh-CN" altLang="en-US" sz="3600" b="1" dirty="0">
                <a:solidFill>
                  <a:srgbClr val="CC3300"/>
                </a:solidFill>
              </a:rPr>
              <a:t>内错角相等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200477" y="2571751"/>
            <a:ext cx="1055972" cy="45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/>
              <a:t>已知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2884152" y="3188608"/>
            <a:ext cx="3023707" cy="3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两直线平行，同位角相等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2953930" y="3737429"/>
            <a:ext cx="2391054" cy="3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对顶角相等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2919816" y="4321024"/>
            <a:ext cx="1722737" cy="3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4" grpId="0"/>
      <p:bldP spid="81946" grpId="0"/>
      <p:bldP spid="81948" grpId="0"/>
      <p:bldP spid="819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/>
          <p:nvPr/>
        </p:nvGrpSpPr>
        <p:grpSpPr bwMode="auto">
          <a:xfrm>
            <a:off x="5732639" y="2364619"/>
            <a:ext cx="3276457" cy="3161517"/>
            <a:chOff x="3168" y="1056"/>
            <a:chExt cx="2352" cy="2079"/>
          </a:xfrm>
        </p:grpSpPr>
        <p:grpSp>
          <p:nvGrpSpPr>
            <p:cNvPr id="11276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1287" name="Arc 5"/>
              <p:cNvSpPr/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1288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1289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0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2" name="Arc 10"/>
                <p:cNvSpPr/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3" name="Arc 11"/>
                <p:cNvSpPr/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4" name="Arc 12"/>
                <p:cNvSpPr/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0 w 21600"/>
                    <a:gd name="T1" fmla="*/ 0 h 21142"/>
                    <a:gd name="T2" fmla="*/ 0 w 21600"/>
                    <a:gd name="T3" fmla="*/ 0 h 21142"/>
                    <a:gd name="T4" fmla="*/ 0 w 21600"/>
                    <a:gd name="T5" fmla="*/ 0 h 2114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142"/>
                    <a:gd name="T11" fmla="*/ 21600 w 21600"/>
                    <a:gd name="T12" fmla="*/ 21142 h 2114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142" fill="none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lnTo>
                        <a:pt x="442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A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B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C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D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43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E</a:t>
              </a:r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F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4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4127" y="2160"/>
              <a:ext cx="28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3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24" tIns="47312" rIns="94624" bIns="47312">
              <a:spAutoFit/>
            </a:bodyPr>
            <a:lstStyle>
              <a:lvl1pPr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30505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461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</p:grpSp>
      <p:sp>
        <p:nvSpPr>
          <p:cNvPr id="11267" name="Text Box 23"/>
          <p:cNvSpPr txBox="1">
            <a:spLocks noChangeArrowheads="1"/>
          </p:cNvSpPr>
          <p:nvPr/>
        </p:nvSpPr>
        <p:spPr bwMode="auto">
          <a:xfrm>
            <a:off x="282213" y="1097643"/>
            <a:ext cx="8193470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dirty="0"/>
              <a:t>如图</a:t>
            </a:r>
            <a:r>
              <a:rPr lang="en-US" altLang="zh-CN" sz="2800" dirty="0"/>
              <a:t>7-5-3</a:t>
            </a:r>
            <a:r>
              <a:rPr lang="zh-CN" altLang="en-US" sz="2800" dirty="0"/>
              <a:t>， </a:t>
            </a:r>
            <a:r>
              <a:rPr lang="en-US" altLang="zh-CN" sz="2800" dirty="0"/>
              <a:t>AB∥CD,</a:t>
            </a:r>
            <a:r>
              <a:rPr lang="zh-CN" altLang="en-US" sz="2800" dirty="0"/>
              <a:t>直线</a:t>
            </a:r>
            <a:r>
              <a:rPr lang="en-US" altLang="zh-CN" sz="2800" dirty="0"/>
              <a:t>AB</a:t>
            </a:r>
            <a:r>
              <a:rPr lang="zh-CN" altLang="en-US" sz="2800" dirty="0"/>
              <a:t>，</a:t>
            </a:r>
            <a:r>
              <a:rPr lang="en-US" altLang="zh-CN" sz="2800" dirty="0"/>
              <a:t>CD</a:t>
            </a:r>
            <a:r>
              <a:rPr lang="zh-CN" altLang="en-US" sz="2800" dirty="0"/>
              <a:t>被直线</a:t>
            </a:r>
            <a:r>
              <a:rPr lang="en-US" altLang="zh-CN" sz="2800" dirty="0"/>
              <a:t>EF</a:t>
            </a:r>
            <a:r>
              <a:rPr lang="zh-CN" altLang="en-US" sz="2800" dirty="0"/>
              <a:t>所截，∠</a:t>
            </a:r>
            <a:r>
              <a:rPr lang="en-US" altLang="zh-CN" sz="2800" dirty="0"/>
              <a:t>1</a:t>
            </a:r>
            <a:r>
              <a:rPr lang="zh-CN" altLang="en-US" sz="2800" dirty="0"/>
              <a:t>和∠</a:t>
            </a:r>
            <a:r>
              <a:rPr lang="en-US" altLang="zh-CN" sz="2800" dirty="0"/>
              <a:t>2</a:t>
            </a:r>
            <a:r>
              <a:rPr lang="zh-CN" altLang="en-US" sz="2800" dirty="0"/>
              <a:t>是同旁内角</a:t>
            </a:r>
            <a:r>
              <a:rPr lang="en-US" altLang="zh-CN" sz="2800" dirty="0"/>
              <a:t>.</a:t>
            </a:r>
            <a:r>
              <a:rPr lang="zh-CN" altLang="en-US" sz="2800" dirty="0"/>
              <a:t>对∠</a:t>
            </a:r>
            <a:r>
              <a:rPr lang="en-US" altLang="zh-CN" sz="2800" dirty="0"/>
              <a:t>1+∠2=180°</a:t>
            </a:r>
            <a:r>
              <a:rPr lang="zh-CN" altLang="en-US" sz="2800" dirty="0"/>
              <a:t>说明理由</a:t>
            </a:r>
            <a:r>
              <a:rPr lang="en-US" altLang="zh-CN" sz="2800" dirty="0"/>
              <a:t>:</a:t>
            </a:r>
          </a:p>
        </p:txBody>
      </p:sp>
      <p:sp>
        <p:nvSpPr>
          <p:cNvPr id="11268" name="Text Box 24"/>
          <p:cNvSpPr txBox="1">
            <a:spLocks noChangeArrowheads="1"/>
          </p:cNvSpPr>
          <p:nvPr/>
        </p:nvSpPr>
        <p:spPr bwMode="auto">
          <a:xfrm>
            <a:off x="387655" y="2674560"/>
            <a:ext cx="6540510" cy="267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理由：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∵ </a:t>
            </a:r>
            <a:r>
              <a:rPr lang="en-US" altLang="zh-CN" sz="2400" dirty="0"/>
              <a:t>AB∥CD </a:t>
            </a:r>
            <a:r>
              <a:rPr lang="zh-CN" altLang="en-US" sz="2400" dirty="0"/>
              <a:t>（        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 ∴ ∠</a:t>
            </a:r>
            <a:r>
              <a:rPr lang="en-US" altLang="zh-CN" sz="2400" dirty="0"/>
              <a:t>1=∠3   (                                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 ∵∠3+∠2=180 °</a:t>
            </a:r>
            <a:r>
              <a:rPr lang="zh-CN" altLang="en-US" sz="2400" dirty="0"/>
              <a:t>（               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 ∴ ∠</a:t>
            </a:r>
            <a:r>
              <a:rPr lang="en-US" altLang="zh-CN" sz="2400" dirty="0"/>
              <a:t>1+∠2=180°</a:t>
            </a:r>
            <a:r>
              <a:rPr lang="zh-CN" altLang="en-US" sz="2400" dirty="0"/>
              <a:t>（               ）</a:t>
            </a:r>
          </a:p>
        </p:txBody>
      </p:sp>
      <p:sp>
        <p:nvSpPr>
          <p:cNvPr id="11269" name="WordArt 25"/>
          <p:cNvSpPr>
            <a:spLocks noChangeArrowheads="1" noChangeShapeType="1" noTextEdit="1"/>
          </p:cNvSpPr>
          <p:nvPr/>
        </p:nvSpPr>
        <p:spPr bwMode="auto">
          <a:xfrm>
            <a:off x="351991" y="308429"/>
            <a:ext cx="1786313" cy="588131"/>
          </a:xfrm>
          <a:prstGeom prst="rect">
            <a:avLst/>
          </a:prstGeom>
        </p:spPr>
        <p:txBody>
          <a:bodyPr wrap="none" lIns="88340" tIns="44170" rIns="88340" bIns="44170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500" kern="10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大家谈谈</a:t>
            </a: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7069272" y="5314346"/>
            <a:ext cx="1828179" cy="3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7-5-3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843537" y="5657548"/>
            <a:ext cx="6577725" cy="58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CC3300"/>
                </a:solidFill>
              </a:rPr>
              <a:t>结论</a:t>
            </a:r>
            <a:r>
              <a:rPr lang="en-US" altLang="zh-CN" sz="3200" b="1">
                <a:solidFill>
                  <a:srgbClr val="CC3300"/>
                </a:solidFill>
              </a:rPr>
              <a:t>:</a:t>
            </a:r>
            <a:r>
              <a:rPr lang="zh-CN" altLang="en-US" sz="3200" b="1">
                <a:solidFill>
                  <a:srgbClr val="CC3300"/>
                </a:solidFill>
              </a:rPr>
              <a:t>两直线平行</a:t>
            </a:r>
            <a:r>
              <a:rPr lang="en-US" altLang="zh-CN" sz="3200" b="1">
                <a:solidFill>
                  <a:srgbClr val="CC3300"/>
                </a:solidFill>
              </a:rPr>
              <a:t>,</a:t>
            </a:r>
            <a:r>
              <a:rPr lang="zh-CN" altLang="en-US" sz="3200" b="1">
                <a:solidFill>
                  <a:srgbClr val="CC3300"/>
                </a:solidFill>
              </a:rPr>
              <a:t>同旁内角互补</a:t>
            </a:r>
            <a:r>
              <a:rPr lang="en-US" altLang="zh-CN" sz="3200" b="1">
                <a:solidFill>
                  <a:srgbClr val="CC3300"/>
                </a:solidFill>
              </a:rPr>
              <a:t>.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2426720" y="3223381"/>
            <a:ext cx="773758" cy="3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/>
              <a:t>已知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2426719" y="3840238"/>
            <a:ext cx="2772507" cy="36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325" tIns="44162" rIns="88325" bIns="44162">
            <a:spAutoFit/>
          </a:bodyPr>
          <a:lstStyle/>
          <a:p>
            <a:pPr defTabSz="913765"/>
            <a:r>
              <a:rPr lang="zh-CN" altLang="en-US" b="1"/>
              <a:t>两直线平行，同位角相等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3447027" y="4354286"/>
            <a:ext cx="1335980" cy="39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/>
              <a:t>补角定义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3516804" y="4936370"/>
            <a:ext cx="1266202" cy="3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325" tIns="44162" rIns="88325" bIns="44162">
            <a:spAutoFit/>
          </a:bodyPr>
          <a:lstStyle>
            <a:lvl1pPr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30505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46150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/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1" grpId="0"/>
      <p:bldP spid="82974" grpId="0"/>
      <p:bldP spid="82976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1436</Words>
  <Application>Microsoft Office PowerPoint</Application>
  <PresentationFormat>全屏显示(4:3)</PresentationFormat>
  <Paragraphs>282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MingLiU</vt:lpstr>
      <vt:lpstr>Rage Italic LET</vt:lpstr>
      <vt:lpstr>黑体</vt:lpstr>
      <vt:lpstr>华文彩云</vt:lpstr>
      <vt:lpstr>华文行楷</vt:lpstr>
      <vt:lpstr>隶书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2022-01-07T05:43:57Z</dcterms:created>
  <dcterms:modified xsi:type="dcterms:W3CDTF">2023-01-16T19:22:40Z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3B7DF394816D4D4DAC47805B5C47EB96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