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2"/>
    <p:sldId id="264" r:id="rId3"/>
    <p:sldId id="337" r:id="rId4"/>
    <p:sldId id="306" r:id="rId5"/>
    <p:sldId id="338" r:id="rId6"/>
    <p:sldId id="260" r:id="rId7"/>
    <p:sldId id="339" r:id="rId8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00"/>
    <a:srgbClr val="00A1E9"/>
    <a:srgbClr val="17B7FF"/>
    <a:srgbClr val="0066CC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05" d="100"/>
          <a:sy n="105" d="100"/>
        </p:scale>
        <p:origin x="-90" y="-720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第二章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4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5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6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2</a:t>
            </a:r>
            <a:r>
              <a:rPr lang="en-US" altLang="zh-CN" i="1" dirty="0" smtClean="0"/>
              <a:t>.</a:t>
            </a:r>
            <a:r>
              <a:rPr lang="en-US" altLang="zh-CN" dirty="0" smtClean="0"/>
              <a:t>4</a:t>
            </a:r>
            <a:r>
              <a:rPr lang="zh-CN" altLang="zh-CN" i="1" dirty="0" smtClean="0"/>
              <a:t>　</a:t>
            </a:r>
            <a:r>
              <a:rPr lang="zh-CN" altLang="zh-CN" dirty="0" smtClean="0"/>
              <a:t>用尺规作角</a:t>
            </a:r>
            <a:endParaRPr lang="zh-CN" altLang="zh-CN" sz="15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4800" dirty="0" smtClean="0"/>
              <a:t>2</a:t>
            </a:r>
            <a:r>
              <a:rPr lang="en-US" altLang="zh-CN" sz="4800" i="1" dirty="0" smtClean="0"/>
              <a:t>.</a:t>
            </a:r>
            <a:r>
              <a:rPr lang="en-US" altLang="zh-CN" sz="4800" dirty="0" smtClean="0"/>
              <a:t>4</a:t>
            </a:r>
            <a:r>
              <a:rPr lang="en-US" altLang="zh-CN" sz="4800" i="1" dirty="0"/>
              <a:t> </a:t>
            </a:r>
            <a:r>
              <a:rPr lang="zh-CN" altLang="zh-CN" sz="4800" dirty="0" smtClean="0"/>
              <a:t>用</a:t>
            </a:r>
            <a:r>
              <a:rPr lang="zh-CN" altLang="zh-CN" sz="4800" dirty="0"/>
              <a:t>尺规作角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4087753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752025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b="1" dirty="0"/>
              <a:t>相交线与平行线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>
            <a:hlinkClick r:id="rId2" action="ppaction://hlinksldjump"/>
          </p:cNvPr>
          <p:cNvSpPr/>
          <p:nvPr/>
        </p:nvSpPr>
        <p:spPr>
          <a:xfrm>
            <a:off x="598435" y="718069"/>
            <a:ext cx="887507" cy="282389"/>
          </a:xfrm>
          <a:prstGeom prst="roundRect">
            <a:avLst/>
          </a:prstGeom>
          <a:solidFill>
            <a:srgbClr val="FFF100"/>
          </a:solidFill>
          <a:ln>
            <a:solidFill>
              <a:srgbClr val="FFF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dirty="0">
                <a:solidFill>
                  <a:srgbClr val="C00000"/>
                </a:solidFill>
              </a:rPr>
              <a:t>知识点</a:t>
            </a:r>
            <a:r>
              <a:rPr lang="en-US" altLang="zh-CN" dirty="0">
                <a:solidFill>
                  <a:srgbClr val="C00000"/>
                </a:solidFill>
              </a:rPr>
              <a:t>1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" name="圆角矩形 2">
            <a:hlinkClick r:id="rId3" action="ppaction://hlinksldjump"/>
          </p:cNvPr>
          <p:cNvSpPr/>
          <p:nvPr/>
        </p:nvSpPr>
        <p:spPr>
          <a:xfrm>
            <a:off x="1558555" y="718069"/>
            <a:ext cx="887507" cy="282389"/>
          </a:xfrm>
          <a:prstGeom prst="roundRect">
            <a:avLst/>
          </a:prstGeom>
          <a:solidFill>
            <a:srgbClr val="17B7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dirty="0" smtClean="0">
                <a:solidFill>
                  <a:schemeClr val="bg1"/>
                </a:solidFill>
              </a:rPr>
              <a:t>知识点</a:t>
            </a:r>
            <a:r>
              <a:rPr lang="en-US" altLang="zh-CN" dirty="0" smtClean="0">
                <a:solidFill>
                  <a:schemeClr val="bg1"/>
                </a:solidFill>
              </a:rPr>
              <a:t>2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5" name="矩形 4"/>
          <p:cNvSpPr>
            <a:spLocks noChangeAspect="1"/>
          </p:cNvSpPr>
          <p:nvPr/>
        </p:nvSpPr>
        <p:spPr>
          <a:xfrm>
            <a:off x="285750" y="1057820"/>
            <a:ext cx="8572500" cy="369384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尺规作图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尺规作图的画图工具是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刻度尺、量角器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三角板、量角器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直尺、量角器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没有刻度的直尺和圆规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下列作图语句正确的是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为顶点作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AOB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延长线段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AC=BC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AOB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α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为圆心作弧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099099" y="1423335"/>
            <a:ext cx="243091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099099" y="3117318"/>
            <a:ext cx="243091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>
            <a:hlinkClick r:id="rId2" action="ppaction://hlinksldjump"/>
          </p:cNvPr>
          <p:cNvSpPr/>
          <p:nvPr/>
        </p:nvSpPr>
        <p:spPr>
          <a:xfrm>
            <a:off x="598435" y="718069"/>
            <a:ext cx="887507" cy="282389"/>
          </a:xfrm>
          <a:prstGeom prst="roundRect">
            <a:avLst/>
          </a:prstGeom>
          <a:solidFill>
            <a:srgbClr val="17B7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dirty="0" smtClean="0">
                <a:solidFill>
                  <a:schemeClr val="bg1"/>
                </a:solidFill>
              </a:rPr>
              <a:t>知识点</a:t>
            </a:r>
            <a:r>
              <a:rPr lang="en-US" altLang="zh-CN" dirty="0" smtClean="0">
                <a:solidFill>
                  <a:schemeClr val="bg1"/>
                </a:solidFill>
              </a:rPr>
              <a:t>1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6" name="圆角矩形 5">
            <a:hlinkClick r:id="rId3" action="ppaction://hlinksldjump"/>
          </p:cNvPr>
          <p:cNvSpPr/>
          <p:nvPr/>
        </p:nvSpPr>
        <p:spPr>
          <a:xfrm>
            <a:off x="1558555" y="718069"/>
            <a:ext cx="887507" cy="282389"/>
          </a:xfrm>
          <a:prstGeom prst="roundRect">
            <a:avLst/>
          </a:prstGeom>
          <a:solidFill>
            <a:srgbClr val="FFF100"/>
          </a:solidFill>
          <a:ln>
            <a:solidFill>
              <a:srgbClr val="FFF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dirty="0">
                <a:solidFill>
                  <a:srgbClr val="C00000"/>
                </a:solidFill>
              </a:rPr>
              <a:t>知识点</a:t>
            </a:r>
            <a:r>
              <a:rPr lang="en-US" altLang="zh-CN" dirty="0">
                <a:solidFill>
                  <a:srgbClr val="C00000"/>
                </a:solidFill>
              </a:rPr>
              <a:t>2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285750" y="1035210"/>
            <a:ext cx="8572500" cy="272843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作一个角等于已知角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下列叙述中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正确的是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为圆心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以任意长为半径画弧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交线段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为一边作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BOC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为圆心画弧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交射线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在线段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的延长线上截取线段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BC=AB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是长方形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的内部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作射线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BM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交线段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CBF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要求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用尺规作图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保留作图痕迹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不写作法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8" name="17ZKXSL265.EPS" descr="id:2147493355;FounderCES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3450241" y="3731862"/>
            <a:ext cx="1450943" cy="1271958"/>
          </a:xfrm>
          <a:prstGeom prst="rect">
            <a:avLst/>
          </a:prstGeom>
        </p:spPr>
      </p:pic>
      <p:sp>
        <p:nvSpPr>
          <p:cNvPr id="3" name="矩形 2"/>
          <p:cNvSpPr>
            <a:spLocks noChangeAspect="1"/>
          </p:cNvSpPr>
          <p:nvPr/>
        </p:nvSpPr>
        <p:spPr>
          <a:xfrm>
            <a:off x="285751" y="4670535"/>
            <a:ext cx="427040" cy="4016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略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40072" y="1453153"/>
            <a:ext cx="243091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958843"/>
            <a:ext cx="8572500" cy="336145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下列属于尺规作图的是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用刻度尺和圆规作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用量角器画一个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的角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用圆规画半径为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cm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的圆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作一条线段等于已知线段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下列尺规作图的语句错误的是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AOB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α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作线段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使线段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AB=a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为圆心画弧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ABC=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α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β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79220" y="1045649"/>
            <a:ext cx="243091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3755081" y="2639568"/>
            <a:ext cx="243091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706526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利用尺规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在三角形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上方作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CAE=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在射线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上截取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AD=BC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尺规作图要求保留作图痕迹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不写作法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4" name="18ZKXSD63.EPS" descr="id:2147493369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312223" y="1408786"/>
            <a:ext cx="1643825" cy="870079"/>
          </a:xfrm>
          <a:prstGeom prst="rect">
            <a:avLst/>
          </a:prstGeom>
        </p:spPr>
      </p:pic>
      <p:sp>
        <p:nvSpPr>
          <p:cNvPr id="5" name="矩形 4"/>
          <p:cNvSpPr>
            <a:spLocks noChangeAspect="1"/>
          </p:cNvSpPr>
          <p:nvPr/>
        </p:nvSpPr>
        <p:spPr>
          <a:xfrm>
            <a:off x="285750" y="2460314"/>
            <a:ext cx="1471798" cy="4016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如图所示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6" name="18ZKXSF184.EPS" descr="id:2147493376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3312223" y="2861962"/>
            <a:ext cx="1406081" cy="2051904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8ZKXSD64.EPS" descr="id:2147493390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462926" y="1646529"/>
            <a:ext cx="3462386" cy="2315582"/>
          </a:xfrm>
          <a:prstGeom prst="rect">
            <a:avLst/>
          </a:prstGeom>
        </p:spPr>
      </p:pic>
      <p:sp>
        <p:nvSpPr>
          <p:cNvPr id="3" name="矩形 2"/>
          <p:cNvSpPr>
            <a:spLocks noChangeAspect="1"/>
          </p:cNvSpPr>
          <p:nvPr/>
        </p:nvSpPr>
        <p:spPr>
          <a:xfrm>
            <a:off x="285750" y="944270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如果一个角的两边与另一个角的两边分别平行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某同学为了探究这两个角之间的关系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画出了以下两个不同的图形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请你根据图形完成以下问题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285750" y="838364"/>
            <a:ext cx="8572500" cy="369384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( 1 )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的关系是</a:t>
            </a:r>
            <a:r>
              <a:rPr lang="zh-CN" altLang="zh-CN" sz="1800" i="1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8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i="1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altLang="zh-CN" sz="18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的关系是</a:t>
            </a:r>
            <a:r>
              <a:rPr lang="zh-CN" altLang="zh-CN" sz="1800" i="1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18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180°</a:t>
            </a:r>
            <a:r>
              <a:rPr lang="zh-CN" altLang="zh-CN" sz="1800" i="1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( 2 )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( 1 )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的探究过程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我们可得出结论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如果一个角的两边与另一个角的两边分别平行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那么这两个角</a:t>
            </a:r>
            <a:r>
              <a:rPr lang="zh-CN" altLang="zh-CN" sz="1800" i="1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相等或互补</a:t>
            </a:r>
            <a:r>
              <a:rPr lang="zh-CN" altLang="zh-CN" sz="1800" i="1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altLang="zh-CN" sz="18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( 3 )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利用结论解决问题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如果有两个角的两边分别平行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且一个角比另一个角的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倍少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60°,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则这两个角分别是多少度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( 3 )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设一个角为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°,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则另一个角为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60 )°,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分两种情况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解得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解得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故这两个角分别是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30°,30°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60°,120°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997952" y="878119"/>
            <a:ext cx="1032569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5678830" y="1216051"/>
            <a:ext cx="1511784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231932" y="1827252"/>
            <a:ext cx="1249408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484</Words>
  <Application>Microsoft Office PowerPoint</Application>
  <PresentationFormat>全屏显示(16:9)</PresentationFormat>
  <Paragraphs>48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0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Cambria Math</vt:lpstr>
      <vt:lpstr>Microsoft Yi Baiti</vt:lpstr>
      <vt:lpstr>Times New Roman</vt:lpstr>
      <vt:lpstr>WWW.2PPT.COM
</vt:lpstr>
      <vt:lpstr>2.4 用尺规作角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2018-10-20T02:37:00Z</dcterms:created>
  <dcterms:modified xsi:type="dcterms:W3CDTF">2023-01-16T19:22:44Z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5FEBFE67EA6D4E218F046AE8D834FA11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