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316" r:id="rId4"/>
    <p:sldId id="317" r:id="rId5"/>
    <p:sldId id="318" r:id="rId6"/>
    <p:sldId id="291" r:id="rId7"/>
    <p:sldId id="258" r:id="rId8"/>
    <p:sldId id="309" r:id="rId9"/>
    <p:sldId id="310" r:id="rId10"/>
    <p:sldId id="319" r:id="rId11"/>
    <p:sldId id="321" r:id="rId12"/>
    <p:sldId id="323" r:id="rId13"/>
    <p:sldId id="324" r:id="rId14"/>
    <p:sldId id="322" r:id="rId15"/>
    <p:sldId id="325" r:id="rId16"/>
    <p:sldId id="259" r:id="rId17"/>
    <p:sldId id="276" r:id="rId18"/>
    <p:sldId id="282" r:id="rId19"/>
    <p:sldId id="311" r:id="rId20"/>
    <p:sldId id="312" r:id="rId21"/>
    <p:sldId id="313" r:id="rId22"/>
    <p:sldId id="314" r:id="rId23"/>
    <p:sldId id="315" r:id="rId24"/>
    <p:sldId id="287" r:id="rId25"/>
    <p:sldId id="307" r:id="rId26"/>
    <p:sldId id="308" r:id="rId27"/>
    <p:sldId id="288" r:id="rId2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CCFF33"/>
    <a:srgbClr val="FCF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 snapToGrid="0">
      <p:cViewPr>
        <p:scale>
          <a:sx n="110" d="100"/>
          <a:sy n="110" d="100"/>
        </p:scale>
        <p:origin x="-1644" y="-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5C42648-F9F0-43DD-8110-EFB7FB6DB10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285DB34-0A0C-4377-8BEB-DF105400279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7E157B-194F-4362-A4AC-56CF9016754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3C857-3FD5-43AB-A890-401C1CE6240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0D2F68-F7D8-4DE2-907A-0ACCF32BA96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1E7A5-65DA-4D69-9493-4B5F697798A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918040-A8D8-4283-8751-318A6568032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3438E-49EB-4404-92BD-11BC8618314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32847F-F227-4F8A-A051-2E4DA850DAC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C287A-1F46-4764-AB8A-04A52477D20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2776B0-95A8-4E71-BC33-E4AEA564391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511B5-B3B1-4F8F-AA5D-EFB5664BBD8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777943-4764-4FE8-BD4B-A5F8D55DBEC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FC338-1A3C-4B65-BEBA-66E5930C53A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04CDD-FD4B-4068-8966-69DB9D7458A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EFF31-D62E-43DD-BEEC-3E8F698EF07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97FB61-9D08-441F-8541-E2047134996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43400-F3EA-4A5A-8569-305596BA851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67607E-729C-492F-B6A9-021E5F901DC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DFC5F-56BE-4865-A9BD-30C4CC3C83F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5D0DEF-7514-414A-B43D-7C2F9FF0CD2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D67B5-A28F-447E-AEFA-E87EF830E87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D298710D-CD92-42D5-9780-8DC6465A776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5830D523-C4E7-4DDE-95A7-52A7D7A73680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1079498" y="2127013"/>
            <a:ext cx="69437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副标题 2"/>
          <p:cNvSpPr>
            <a:spLocks noGrp="1"/>
          </p:cNvSpPr>
          <p:nvPr>
            <p:ph type="subTitle" idx="4294967295"/>
          </p:nvPr>
        </p:nvSpPr>
        <p:spPr>
          <a:xfrm>
            <a:off x="0" y="2217100"/>
            <a:ext cx="9144000" cy="665163"/>
          </a:xfrm>
        </p:spPr>
        <p:txBody>
          <a:bodyPr anchor="ctr"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七年级下册</a:t>
            </a:r>
          </a:p>
        </p:txBody>
      </p:sp>
      <p:sp>
        <p:nvSpPr>
          <p:cNvPr id="3" name="矩形 2"/>
          <p:cNvSpPr/>
          <p:nvPr/>
        </p:nvSpPr>
        <p:spPr>
          <a:xfrm>
            <a:off x="1079498" y="712628"/>
            <a:ext cx="694372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49" charset="-122"/>
                <a:cs typeface="+mj-cs"/>
              </a:rPr>
              <a:t>Unit </a:t>
            </a:r>
            <a:r>
              <a:rPr lang="en-US" altLang="zh-CN" sz="28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pitchFamily="49" charset="-122"/>
                <a:cs typeface="+mj-cs"/>
              </a:rPr>
              <a:t>10</a:t>
            </a:r>
          </a:p>
          <a:p>
            <a:pPr algn="ctr">
              <a:defRPr/>
            </a:pPr>
            <a:r>
              <a:rPr lang="en-US" altLang="zh-CN" sz="48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pitchFamily="49" charset="-122"/>
                <a:cs typeface="+mj-cs"/>
              </a:rPr>
              <a:t>I’d </a:t>
            </a:r>
            <a:r>
              <a:rPr lang="en-US" altLang="zh-CN" sz="4800" b="1" dirty="0">
                <a:solidFill>
                  <a:prstClr val="black"/>
                </a:solidFill>
                <a:latin typeface="Times New Roman" panose="02020603050405020304"/>
                <a:ea typeface="黑体" panose="02010609060101010101" pitchFamily="49" charset="-122"/>
                <a:cs typeface="+mj-cs"/>
              </a:rPr>
              <a:t>like some noodles.</a:t>
            </a:r>
            <a:endParaRPr lang="zh-CN" altLang="en-US" sz="2400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01037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66892" y="2965054"/>
            <a:ext cx="1010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250950" y="1833563"/>
            <a:ext cx="7566025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可数名词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endParaRPr lang="en-US" altLang="zh-CN" sz="26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指可以计数的事物的名词。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有单、复数形式之分。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可以直接用不定冠词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a/an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或具体的数词如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one, two, </a:t>
            </a:r>
          </a:p>
          <a:p>
            <a:pPr>
              <a:lnSpc>
                <a:spcPct val="14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three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等来修饰。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81025" y="1246188"/>
            <a:ext cx="1609725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定义：</a:t>
            </a:r>
          </a:p>
        </p:txBody>
      </p:sp>
      <p:sp>
        <p:nvSpPr>
          <p:cNvPr id="7" name="矩形 6"/>
          <p:cNvSpPr/>
          <p:nvPr/>
        </p:nvSpPr>
        <p:spPr>
          <a:xfrm>
            <a:off x="2309978" y="563892"/>
            <a:ext cx="481734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可数名词与不可数名词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811213" y="1560513"/>
            <a:ext cx="786765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指不可以计数的事物的名词。</a:t>
            </a:r>
            <a:endParaRPr lang="en-US" altLang="zh-CN" sz="26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没有复数形式，但有量的变化。</a:t>
            </a:r>
            <a:endParaRPr lang="en-US" altLang="zh-CN" sz="26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zh-CN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不能使用不定冠词或数词直接修饰，如要表示确切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4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数量时，要用“数量词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+of+</a:t>
            </a:r>
            <a:r>
              <a:rPr lang="zh-CN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不可数名词”结构。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44525" y="815975"/>
            <a:ext cx="2195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不可数名词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endParaRPr lang="en-US" altLang="zh-CN" sz="26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14350" y="747713"/>
            <a:ext cx="55435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常见可数名词和不可数名词的分类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14350" y="1636713"/>
          <a:ext cx="8456613" cy="2816226"/>
        </p:xfrm>
        <a:graphic>
          <a:graphicData uri="http://schemas.openxmlformats.org/drawingml/2006/table">
            <a:tbl>
              <a:tblPr/>
              <a:tblGrid>
                <a:gridCol w="103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3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03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081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可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数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名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词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个体名词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用来指</a:t>
                      </a: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单个人</a:t>
                      </a: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或单个事物的名词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car </a:t>
                      </a: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汽车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student</a:t>
                      </a: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学生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computer </a:t>
                      </a: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电脑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desk </a:t>
                      </a: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桌子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81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集体名词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用来指</a:t>
                      </a: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一群人</a:t>
                      </a: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或一些事物总称的名词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army </a:t>
                      </a:r>
                      <a:r>
                        <a:rPr kumimoji="0" lang="zh-CN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军队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family </a:t>
                      </a:r>
                      <a:r>
                        <a:rPr kumimoji="0" lang="zh-CN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家庭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police </a:t>
                      </a:r>
                      <a:r>
                        <a:rPr kumimoji="0" lang="zh-CN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警察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class   </a:t>
                      </a:r>
                      <a:r>
                        <a:rPr kumimoji="0" lang="zh-CN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班级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74663" y="881063"/>
          <a:ext cx="8456612" cy="3692526"/>
        </p:xfrm>
        <a:graphic>
          <a:graphicData uri="http://schemas.openxmlformats.org/drawingml/2006/table">
            <a:tbl>
              <a:tblPr/>
              <a:tblGrid>
                <a:gridCol w="81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0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62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不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可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数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名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词</a:t>
                      </a:r>
                    </a:p>
                  </a:txBody>
                  <a:tcPr marL="91438" marR="91438" marT="45716" marB="4571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物质名词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8" marR="91438" marT="45716" marB="4571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用来指</a:t>
                      </a: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无法分为个体的物质、材料</a:t>
                      </a: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的名词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8" marR="91438" marT="45716" marB="4571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water  </a:t>
                      </a: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水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tea  </a:t>
                      </a: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茶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bread  </a:t>
                      </a: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面包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air  </a:t>
                      </a: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空气</a:t>
                      </a:r>
                    </a:p>
                  </a:txBody>
                  <a:tcPr marL="91438" marR="91438" marT="45716" marB="4571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62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抽象名词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8" marR="91438" marT="45716" marB="4571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用来指人或事物的品质、情感、状态、动作等</a:t>
                      </a: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抽象概念</a:t>
                      </a:r>
                      <a:r>
                        <a:rPr kumimoji="0" lang="zh-CN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的名词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8" marR="91438" marT="45716" marB="4571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love      </a:t>
                      </a:r>
                      <a:r>
                        <a:rPr kumimoji="0" lang="zh-CN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爱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health  </a:t>
                      </a:r>
                      <a:r>
                        <a:rPr kumimoji="0" lang="zh-CN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健康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time     </a:t>
                      </a:r>
                      <a:r>
                        <a:rPr kumimoji="0" lang="zh-CN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时间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happiness </a:t>
                      </a:r>
                      <a:r>
                        <a:rPr kumimoji="0" lang="zh-CN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幸福</a:t>
                      </a:r>
                    </a:p>
                  </a:txBody>
                  <a:tcPr marL="91438" marR="91438" marT="45716" marB="45716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52450" y="608013"/>
            <a:ext cx="7720013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zh-C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既可作可数名词也可作不可数名词的词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009650" y="2246313"/>
            <a:ext cx="8134350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glass       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一个</a:t>
            </a:r>
            <a:r>
              <a:rPr lang="zh-CN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玻璃杯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</a:t>
            </a:r>
          </a:p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chicken  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一只鸡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</a:t>
            </a:r>
          </a:p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fish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一条</a:t>
            </a:r>
            <a:r>
              <a:rPr lang="zh-CN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鱼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</a:t>
            </a:r>
          </a:p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room      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一个</a:t>
            </a:r>
            <a:r>
              <a:rPr lang="zh-CN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房间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</a:t>
            </a:r>
          </a:p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an orange  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一个橙子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896938" y="1133475"/>
            <a:ext cx="7375525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有些名词既可作可数名词，也可作不可数名词，但意义上有很大区别。</a:t>
            </a:r>
          </a:p>
        </p:txBody>
      </p:sp>
      <p:sp>
        <p:nvSpPr>
          <p:cNvPr id="8" name="右箭头 7"/>
          <p:cNvSpPr/>
          <p:nvPr/>
        </p:nvSpPr>
        <p:spPr>
          <a:xfrm>
            <a:off x="4411663" y="2492375"/>
            <a:ext cx="665162" cy="25082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>
            <a:off x="4411663" y="2965450"/>
            <a:ext cx="665162" cy="25082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>
            <a:off x="4411663" y="3467100"/>
            <a:ext cx="665162" cy="25082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4411663" y="3970338"/>
            <a:ext cx="665162" cy="25082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>
            <a:off x="4411663" y="4529138"/>
            <a:ext cx="665162" cy="24923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418138" y="2249488"/>
            <a:ext cx="2206625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glass        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玻璃</a:t>
            </a:r>
            <a:endParaRPr lang="en-US" altLang="zh-CN" sz="26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418138" y="2751138"/>
            <a:ext cx="21971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chicken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鸡肉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5434013" y="3286125"/>
            <a:ext cx="220821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fish          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鱼肉</a:t>
            </a:r>
            <a:endParaRPr lang="en-US" altLang="zh-CN" sz="26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5418138" y="3789363"/>
            <a:ext cx="21907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room       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空间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5418138" y="4348163"/>
            <a:ext cx="21685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orange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橙汁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 animBg="1"/>
      <p:bldP spid="10" grpId="0" animBg="1"/>
      <p:bldP spid="11" grpId="0" animBg="1"/>
      <p:bldP spid="12" grpId="0" animBg="1"/>
      <p:bldP spid="13" grpId="0" animBg="1"/>
      <p:bldP spid="14" grpId="0"/>
      <p:bldP spid="16" grpId="0"/>
      <p:bldP spid="18" grpId="0"/>
      <p:bldP spid="20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92125" y="717550"/>
            <a:ext cx="8324850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注意：</a:t>
            </a:r>
            <a:endParaRPr lang="en-US" altLang="zh-CN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可数名词单数或不可数名词作主语时，谓语动词用单数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zh-CN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可数名词复数作主语时，谓语动词用复数形式。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77850" y="2409825"/>
            <a:ext cx="7885113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en-US" altLang="zh-CN" sz="26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Water 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is important to us.</a:t>
            </a:r>
          </a:p>
          <a:p>
            <a:pPr>
              <a:lnSpc>
                <a:spcPct val="130000"/>
              </a:lnSpc>
            </a:pPr>
            <a:r>
              <a:rPr lang="zh-CN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A girl 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is reading in the library.</a:t>
            </a:r>
          </a:p>
          <a:p>
            <a:pPr>
              <a:lnSpc>
                <a:spcPct val="130000"/>
              </a:lnSpc>
            </a:pP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Two girls 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are reading in the library.</a:t>
            </a:r>
            <a:endParaRPr lang="zh-CN" altLang="zh-CN" sz="26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06500" y="663575"/>
            <a:ext cx="6018213" cy="595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Complete the conversation below.</a:t>
            </a:r>
          </a:p>
        </p:txBody>
      </p:sp>
      <p:grpSp>
        <p:nvGrpSpPr>
          <p:cNvPr id="16387" name="组合 4"/>
          <p:cNvGrpSpPr/>
          <p:nvPr/>
        </p:nvGrpSpPr>
        <p:grpSpPr bwMode="auto">
          <a:xfrm>
            <a:off x="411163" y="674688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6390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3a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977900" y="1436688"/>
            <a:ext cx="7342188" cy="3255962"/>
          </a:xfrm>
          <a:prstGeom prst="rect">
            <a:avLst/>
          </a:prstGeom>
          <a:solidFill>
            <a:schemeClr val="accent1">
              <a:lumMod val="40000"/>
              <a:lumOff val="60000"/>
              <a:alpha val="42000"/>
            </a:schemeClr>
          </a:solidFill>
        </p:spPr>
        <p:txBody>
          <a:bodyPr lIns="90170" tIns="46990" rIns="90170" bIns="46990"/>
          <a:lstStyle>
            <a:lvl1pPr marL="514350" indent="-514350" algn="l" rtl="0" eaLnBrk="0" fontAlgn="base" hangingPunct="0">
              <a:spcBef>
                <a:spcPct val="2000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0" latin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0" latin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0" latin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886200" indent="-228600" algn="l" defTabSz="914400" rtl="0" eaLnBrk="0" latin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0"/>
              </a:spcBef>
              <a:defRPr/>
            </a:pPr>
            <a:r>
              <a:rPr lang="en-US" altLang="zh-CN" sz="2600" dirty="0" smtClean="0">
                <a:latin typeface="Times New Roman" panose="02020603050405020304" pitchFamily="18" charset="0"/>
              </a:rPr>
              <a:t>a. What kind of noodles do you have?</a:t>
            </a:r>
          </a:p>
          <a:p>
            <a:pPr eaLnBrk="1" hangingPunct="1">
              <a:lnSpc>
                <a:spcPct val="135000"/>
              </a:lnSpc>
              <a:spcBef>
                <a:spcPct val="0"/>
              </a:spcBef>
              <a:defRPr/>
            </a:pPr>
            <a:r>
              <a:rPr lang="en-US" altLang="zh-CN" sz="2600" dirty="0" smtClean="0">
                <a:latin typeface="Times New Roman" panose="02020603050405020304" pitchFamily="18" charset="0"/>
              </a:rPr>
              <a:t>b. Oh, a medium bowl, please.</a:t>
            </a:r>
          </a:p>
          <a:p>
            <a:pPr eaLnBrk="1" hangingPunct="1">
              <a:lnSpc>
                <a:spcPct val="135000"/>
              </a:lnSpc>
              <a:spcBef>
                <a:spcPct val="0"/>
              </a:spcBef>
              <a:defRPr/>
            </a:pPr>
            <a:r>
              <a:rPr lang="en-US" altLang="zh-CN" sz="2600" dirty="0" smtClean="0">
                <a:latin typeface="Times New Roman" panose="02020603050405020304" pitchFamily="18" charset="0"/>
              </a:rPr>
              <a:t>c. OK, I’d like the mutton noodles then.</a:t>
            </a:r>
          </a:p>
          <a:p>
            <a:pPr eaLnBrk="1" hangingPunct="1">
              <a:lnSpc>
                <a:spcPct val="135000"/>
              </a:lnSpc>
              <a:spcBef>
                <a:spcPct val="0"/>
              </a:spcBef>
              <a:defRPr/>
            </a:pPr>
            <a:r>
              <a:rPr lang="en-US" altLang="zh-CN" sz="2600" dirty="0" smtClean="0">
                <a:latin typeface="Times New Roman" panose="02020603050405020304" pitchFamily="18" charset="0"/>
              </a:rPr>
              <a:t>d. I’d like some noodles, please.</a:t>
            </a:r>
          </a:p>
          <a:p>
            <a:pPr eaLnBrk="1" hangingPunct="1">
              <a:lnSpc>
                <a:spcPct val="135000"/>
              </a:lnSpc>
              <a:spcBef>
                <a:spcPct val="0"/>
              </a:spcBef>
              <a:defRPr/>
            </a:pPr>
            <a:r>
              <a:rPr lang="en-US" altLang="zh-CN" sz="2600" dirty="0" smtClean="0">
                <a:latin typeface="Times New Roman" panose="02020603050405020304" pitchFamily="18" charset="0"/>
              </a:rPr>
              <a:t>e. What sizes do you have?</a:t>
            </a:r>
          </a:p>
          <a:p>
            <a:pPr eaLnBrk="1" hangingPunct="1">
              <a:lnSpc>
                <a:spcPct val="135000"/>
              </a:lnSpc>
              <a:spcBef>
                <a:spcPct val="0"/>
              </a:spcBef>
              <a:defRPr/>
            </a:pPr>
            <a:r>
              <a:rPr lang="en-US" altLang="zh-CN" sz="2600" dirty="0" smtClean="0">
                <a:latin typeface="Times New Roman" panose="02020603050405020304" pitchFamily="18" charset="0"/>
              </a:rPr>
              <a:t>f. Are there any vegetables in the mutton noodles?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74700" y="903288"/>
            <a:ext cx="7754938" cy="373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May I have your order? _____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2.   What kind of noodles would you like? _____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3.   We have beef, chicken, mutton, cabbage, potato, tomato … _____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4.   Yes, there are some carrots. _____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5.   Sure. What size would you like? _____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6.   We have large, medium and small bowls. _____ 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7383463" y="4041775"/>
            <a:ext cx="457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033963" y="915988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958013" y="1408113"/>
            <a:ext cx="36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86100" y="2473325"/>
            <a:ext cx="306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zh-CN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564188" y="2994025"/>
            <a:ext cx="34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6137275" y="3492500"/>
            <a:ext cx="342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endParaRPr lang="zh-CN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5" grpId="0"/>
      <p:bldP spid="7" grpId="0"/>
      <p:bldP spid="12" grpId="0"/>
      <p:bldP spid="14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189038" y="769938"/>
            <a:ext cx="7196137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Write questions and answers using the words in brackets.</a:t>
            </a:r>
          </a:p>
        </p:txBody>
      </p:sp>
      <p:grpSp>
        <p:nvGrpSpPr>
          <p:cNvPr id="18435" name="组合 4"/>
          <p:cNvGrpSpPr/>
          <p:nvPr/>
        </p:nvGrpSpPr>
        <p:grpSpPr bwMode="auto">
          <a:xfrm>
            <a:off x="393700" y="830263"/>
            <a:ext cx="838200" cy="584200"/>
            <a:chOff x="449580" y="517058"/>
            <a:chExt cx="838200" cy="584775"/>
          </a:xfrm>
        </p:grpSpPr>
        <p:sp>
          <p:nvSpPr>
            <p:cNvPr id="15" name="椭圆 14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8439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3b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917575" y="1963738"/>
            <a:ext cx="7829550" cy="189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</a:rPr>
              <a:t>What kind of noodles would you like?  (kind)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</a:rPr>
              <a:t>       ____________________________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</a:rPr>
              <a:t>                                                (chicken / beef / tomatoes)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603375" y="2609850"/>
            <a:ext cx="3895725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I’d like chicken noodles.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808038" y="973138"/>
            <a:ext cx="7740650" cy="324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2.   _________________________________ (size)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      _________________________________ (medium)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600" b="1">
                <a:latin typeface="Times New Roman" panose="02020603050405020304" pitchFamily="18" charset="0"/>
              </a:rPr>
              <a:t> 3.  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                                              (any/cabbage/beef noodles)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      ____________________ (no)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395413" y="1050925"/>
            <a:ext cx="42545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size would you like?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409700" y="1636713"/>
            <a:ext cx="50736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I’d like a medium bowl , please.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401763" y="2389188"/>
            <a:ext cx="641191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there any cabbage in the beef noodles?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455738" y="3565525"/>
            <a:ext cx="315118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there isn’t any.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 bwMode="auto">
          <a:xfrm>
            <a:off x="2149475" y="1317625"/>
            <a:ext cx="4910138" cy="3316288"/>
            <a:chOff x="2217737" y="1318241"/>
            <a:chExt cx="4911616" cy="3315702"/>
          </a:xfrm>
        </p:grpSpPr>
        <p:grpSp>
          <p:nvGrpSpPr>
            <p:cNvPr id="2057" name="组合 12"/>
            <p:cNvGrpSpPr/>
            <p:nvPr/>
          </p:nvGrpSpPr>
          <p:grpSpPr bwMode="auto">
            <a:xfrm>
              <a:off x="2217737" y="1318241"/>
              <a:ext cx="4800528" cy="3315702"/>
              <a:chOff x="2217737" y="1318241"/>
              <a:chExt cx="4800528" cy="3315702"/>
            </a:xfrm>
          </p:grpSpPr>
          <p:pic>
            <p:nvPicPr>
              <p:cNvPr id="2059" name="Picture 5" descr="http://img3.redocn.com/20090926/20090926_61d12621ec8389f14bbfBDzaOe4VP9Dl.jpg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2329881" y="1326082"/>
                <a:ext cx="1824168" cy="14106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" name="Picture 7" descr="http://image.tech-food.com/images/kndata/bpic/201506/2015060213070370370.jpg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4796524" y="1318241"/>
                <a:ext cx="2221741" cy="1478468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61" name="Picture 4" descr="http://i01.pic.sogou.com/4c62678ed85216d0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217737" y="3018131"/>
                <a:ext cx="2019765" cy="16158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58" name="Picture 2" descr="http://www.fancai.com/Images/20150729/2775660022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685438" y="3092862"/>
              <a:ext cx="2443915" cy="1466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835025" y="1770063"/>
            <a:ext cx="13065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mutton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7059613" y="1795463"/>
            <a:ext cx="823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beef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7212013" y="3432175"/>
            <a:ext cx="13414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noodles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844550" y="3500438"/>
            <a:ext cx="1362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chicken</a:t>
            </a:r>
          </a:p>
        </p:txBody>
      </p:sp>
      <p:pic>
        <p:nvPicPr>
          <p:cNvPr id="2055" name="Picture 3" descr="一级栏目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4325" y="358775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Rectangle 387"/>
          <p:cNvSpPr>
            <a:spLocks noChangeArrowheads="1"/>
          </p:cNvSpPr>
          <p:nvPr/>
        </p:nvSpPr>
        <p:spPr bwMode="auto">
          <a:xfrm>
            <a:off x="1025525" y="561975"/>
            <a:ext cx="23844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Lead-in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89038" y="693738"/>
            <a:ext cx="767080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Work in small groups. Who would like the food below?</a:t>
            </a:r>
            <a:r>
              <a:rPr lang="zh-CN" altLang="en-US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Write their names on the cards above the food. </a:t>
            </a:r>
            <a:endParaRPr lang="zh-CN" altLang="en-US" sz="2800" b="1" dirty="0">
              <a:solidFill>
                <a:srgbClr val="000000"/>
              </a:solidFill>
              <a:latin typeface="+mj-lt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0483" name="组合 4"/>
          <p:cNvGrpSpPr/>
          <p:nvPr/>
        </p:nvGrpSpPr>
        <p:grpSpPr bwMode="auto">
          <a:xfrm>
            <a:off x="393700" y="830263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20489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3c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pic>
        <p:nvPicPr>
          <p:cNvPr id="54274" name="Picture 2" descr="http://pic2.16pic.com/00/05/57/16pic_557962_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54175" y="2286000"/>
            <a:ext cx="1989138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0" name="Picture 8" descr="http://pic75.nipic.com/file/20150822/19521820_223928593000_2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5F6F8"/>
              </a:clrFrom>
              <a:clrTo>
                <a:srgbClr val="F5F6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33938" y="1957388"/>
            <a:ext cx="22955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03400" y="4179888"/>
            <a:ext cx="2112963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hamburger</a:t>
            </a:r>
            <a:endParaRPr lang="zh-CN" altLang="en-US" sz="2800" b="1" dirty="0">
              <a:solidFill>
                <a:srgbClr val="0000FF"/>
              </a:solidFill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38738" y="4179888"/>
            <a:ext cx="26685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potato</a:t>
            </a:r>
            <a:r>
              <a:rPr lang="en-US" altLang="zh-CN" dirty="0"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salad</a:t>
            </a:r>
            <a:endParaRPr lang="zh-CN" altLang="en-US" sz="2800" b="1" dirty="0">
              <a:solidFill>
                <a:srgbClr val="0000FF"/>
              </a:solidFill>
              <a:latin typeface="+mj-lt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pic86.nipic.com/file/20151230/22029572_232154762000_2.jpg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1395097" y="1021584"/>
            <a:ext cx="2722085" cy="21897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2" descr="http://i3.meishichina.com/attachment/recipe/2014/11/03/p800_201411031415019642593.jpg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4910476" y="1125075"/>
            <a:ext cx="2967109" cy="21811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8625" y="3559175"/>
            <a:ext cx="21145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tomato and egg rice</a:t>
            </a:r>
            <a:endParaRPr lang="zh-CN" altLang="en-US" sz="2800" b="1" dirty="0">
              <a:solidFill>
                <a:srgbClr val="0000FF"/>
              </a:solidFill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3488" y="3652838"/>
            <a:ext cx="2970212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beef and </a:t>
            </a:r>
          </a:p>
          <a:p>
            <a:pPr algn="ctr">
              <a:defRPr/>
            </a:pPr>
            <a:r>
              <a:rPr lang="en-US" altLang="zh-CN" sz="2800" b="1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carrot noodles</a:t>
            </a:r>
            <a:endParaRPr lang="zh-CN" altLang="en-US" sz="2800" b="1" dirty="0">
              <a:solidFill>
                <a:srgbClr val="0000FF"/>
              </a:solidFill>
              <a:latin typeface="+mj-lt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00350" y="1860550"/>
            <a:ext cx="3292475" cy="226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圆角矩形标注 2"/>
          <p:cNvSpPr/>
          <p:nvPr/>
        </p:nvSpPr>
        <p:spPr>
          <a:xfrm>
            <a:off x="5954713" y="1111250"/>
            <a:ext cx="2360612" cy="1200150"/>
          </a:xfrm>
          <a:prstGeom prst="wedgeRoundRectCallout">
            <a:avLst>
              <a:gd name="adj1" fmla="val -60327"/>
              <a:gd name="adj2" fmla="val 32350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6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Anna, what would you like to eat?</a:t>
            </a:r>
            <a:endParaRPr lang="zh-CN" altLang="en-US" sz="2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327025" y="949325"/>
            <a:ext cx="3192463" cy="1119188"/>
          </a:xfrm>
          <a:prstGeom prst="wedgeRoundRectCallout">
            <a:avLst>
              <a:gd name="adj1" fmla="val 40541"/>
              <a:gd name="adj2" fmla="val 70037"/>
              <a:gd name="adj3" fmla="val 1666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6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I’d like beef noodles with carrots. </a:t>
            </a:r>
            <a:endParaRPr lang="zh-CN" altLang="en-US" sz="2600" b="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00350" y="1860550"/>
            <a:ext cx="3292475" cy="226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圆角矩形标注 2"/>
          <p:cNvSpPr/>
          <p:nvPr/>
        </p:nvSpPr>
        <p:spPr>
          <a:xfrm>
            <a:off x="6092825" y="1268413"/>
            <a:ext cx="2222500" cy="1042987"/>
          </a:xfrm>
          <a:prstGeom prst="wedgeRoundRectCallout">
            <a:avLst>
              <a:gd name="adj1" fmla="val -62381"/>
              <a:gd name="adj2" fmla="val 35461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</a:rPr>
              <a:t>I’d like hamburgers.</a:t>
            </a:r>
            <a:endParaRPr lang="zh-CN" altLang="en-US" sz="2600" b="1" dirty="0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430213" y="982663"/>
            <a:ext cx="2986087" cy="1119187"/>
          </a:xfrm>
          <a:prstGeom prst="wedgeRoundRectCallout">
            <a:avLst>
              <a:gd name="adj1" fmla="val 40541"/>
              <a:gd name="adj2" fmla="val 70037"/>
              <a:gd name="adj3" fmla="val 1666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</a:rPr>
              <a:t>John, what would you like to eat?</a:t>
            </a:r>
            <a:endParaRPr lang="zh-CN" altLang="en-US" sz="2600" b="1" dirty="0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5113" y="168275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87"/>
          <p:cNvSpPr>
            <a:spLocks noChangeArrowheads="1"/>
          </p:cNvSpPr>
          <p:nvPr/>
        </p:nvSpPr>
        <p:spPr bwMode="auto">
          <a:xfrm>
            <a:off x="1019175" y="374650"/>
            <a:ext cx="1919288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Exercise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3875" y="946150"/>
            <a:ext cx="46101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600" b="1" dirty="0">
                <a:latin typeface="+mj-ea"/>
                <a:ea typeface="+mj-ea"/>
              </a:rPr>
              <a:t>根据汉语意思完成句子。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3875" y="1409700"/>
            <a:ext cx="82835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我想预定一个大比萨饼。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I ________ like ________ order a large pizza.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你想要什么种类的面条？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What  _______ ________ noodles would you like?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你想要一大碗牛肉馅的饺子吗？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Would you like a large _________ ________ beef 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dumplings?  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270000" y="1965325"/>
            <a:ext cx="2844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would                 to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052638" y="2967038"/>
            <a:ext cx="20621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kind         of 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397375" y="4022725"/>
            <a:ext cx="25034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bowl           of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4" grpId="0"/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938" y="693738"/>
            <a:ext cx="19272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600" b="1" dirty="0">
                <a:latin typeface="+mj-ea"/>
                <a:ea typeface="+mj-ea"/>
              </a:rPr>
              <a:t>单项选择。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1813" y="1214438"/>
            <a:ext cx="8223250" cy="165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lnSpc>
                <a:spcPct val="130000"/>
              </a:lnSpc>
              <a:buFontTx/>
              <a:buAutoNum type="arabicPeriod"/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Linda has bought a large house _______ a swimming pool.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A. with                 B.in        C. on          D. from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15938" y="2868613"/>
            <a:ext cx="808831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2.  —Your tea smells great!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—It’s from India. Would you like ______?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A. it                B. this        C. some          D. little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070600" y="3336925"/>
            <a:ext cx="42386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070600" y="1185863"/>
            <a:ext cx="423863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46100" y="819150"/>
            <a:ext cx="8286750" cy="217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3. There are fifty ________ in our school. They are all  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friendly to us.</a:t>
            </a:r>
          </a:p>
          <a:p>
            <a:pPr lvl="1" eaLnBrk="1" hangingPunct="1">
              <a:lnSpc>
                <a:spcPct val="130000"/>
              </a:lnSpc>
              <a:buFontTx/>
              <a:buAutoNum type="alphaUcPeriod"/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woman teachers                 B. women teacher      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C.  woman teacher                   D. women teachers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722688" y="819150"/>
            <a:ext cx="4254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46100" y="3063875"/>
            <a:ext cx="7502525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4.  —Would you like some ________?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—No, thanks. I’m not hungry at all.</a:t>
            </a:r>
          </a:p>
          <a:p>
            <a:pPr lvl="1" eaLnBrk="1" hangingPunct="1">
              <a:lnSpc>
                <a:spcPct val="130000"/>
              </a:lnSpc>
              <a:buFontTx/>
              <a:buAutoNum type="alphaUcPeriod"/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water                    B. soup                C. bread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951413" y="3073400"/>
            <a:ext cx="4254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19138" y="623888"/>
            <a:ext cx="7993062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5. —What would you like ________ for your mom on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   Mother’s Day?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—A dress.</a:t>
            </a:r>
          </a:p>
          <a:p>
            <a:pPr lvl="1" eaLnBrk="1" hangingPunct="1">
              <a:lnSpc>
                <a:spcPct val="130000"/>
              </a:lnSpc>
              <a:buFontTx/>
              <a:buAutoNum type="alphaUcPeriod"/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buy         B. buying       C. to buy        D. buys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951413" y="623888"/>
            <a:ext cx="4889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9138" y="2976563"/>
            <a:ext cx="8364537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6. My father bought two ________ when he came back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from Guilin.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A. milk           B. bread       C. watch       D. dictionaries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759325" y="2898775"/>
            <a:ext cx="4254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t010abcfef95729a8c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70450" y="2922588"/>
            <a:ext cx="2217738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0" descr="http://caiduoduo.net/images/goods/20111020/ac6eb6226c6a0253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8475" y="946150"/>
            <a:ext cx="1774825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4" descr="t015a9f07588d88efa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45100" y="825500"/>
            <a:ext cx="19843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t01e88085576d951c1d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46275" y="3022600"/>
            <a:ext cx="1747838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89138" y="4170363"/>
            <a:ext cx="1335087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carrots</a:t>
            </a:r>
            <a:endParaRPr lang="zh-CN" altLang="en-US" sz="2800" b="1" dirty="0">
              <a:solidFill>
                <a:srgbClr val="0000FF"/>
              </a:solidFill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978025" y="2292350"/>
            <a:ext cx="1441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cabbage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419725" y="4268788"/>
            <a:ext cx="1462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potatoes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394325" y="2303463"/>
            <a:ext cx="15605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tomatoes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7034" y="1325081"/>
            <a:ext cx="767389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6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宋体" panose="02010600030101010101" pitchFamily="2" charset="-122"/>
              </a:rPr>
              <a:t>What kind of food would you like?</a:t>
            </a:r>
            <a:endParaRPr lang="zh-CN" altLang="en-US" sz="36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89668" y="2189990"/>
            <a:ext cx="528862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6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宋体" panose="02010600030101010101" pitchFamily="2" charset="-122"/>
              </a:rPr>
              <a:t>I’d like beef / mutton....</a:t>
            </a:r>
            <a:endParaRPr lang="zh-CN" altLang="en-US" sz="36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http://i03.pic.sogou.com/da7a9815fa7e9ad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8" name="组合 7"/>
          <p:cNvGrpSpPr/>
          <p:nvPr/>
        </p:nvGrpSpPr>
        <p:grpSpPr bwMode="auto">
          <a:xfrm>
            <a:off x="1306513" y="787400"/>
            <a:ext cx="6651625" cy="1997075"/>
            <a:chOff x="1305921" y="788163"/>
            <a:chExt cx="6651909" cy="1996449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 rotWithShape="1">
            <a:blip r:embed="rId2" cstate="email"/>
            <a:srcRect/>
            <a:stretch>
              <a:fillRect/>
            </a:stretch>
          </p:blipFill>
          <p:spPr>
            <a:xfrm>
              <a:off x="1305921" y="1339814"/>
              <a:ext cx="1390814" cy="123963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3" cstate="email"/>
            <a:srcRect/>
            <a:stretch>
              <a:fillRect/>
            </a:stretch>
          </p:blipFill>
          <p:spPr>
            <a:xfrm>
              <a:off x="3229469" y="1134654"/>
              <a:ext cx="1851174" cy="16499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4" cstate="email"/>
            <a:srcRect/>
            <a:stretch>
              <a:fillRect/>
            </a:stretch>
          </p:blipFill>
          <p:spPr>
            <a:xfrm>
              <a:off x="5717910" y="788163"/>
              <a:ext cx="2239920" cy="199644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6" name="矩形 5"/>
          <p:cNvSpPr/>
          <p:nvPr/>
        </p:nvSpPr>
        <p:spPr>
          <a:xfrm>
            <a:off x="1849004" y="3165060"/>
            <a:ext cx="476604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宋体" panose="02010600030101010101" pitchFamily="2" charset="-122"/>
              </a:rPr>
              <a:t>What size would you like?</a:t>
            </a:r>
            <a:endParaRPr lang="zh-CN" alt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2164" y="3868782"/>
            <a:ext cx="864342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宋体" panose="02010600030101010101" pitchFamily="2" charset="-122"/>
              </a:rPr>
              <a:t>I’d like a small/ medium/ large bowl of noodles.</a:t>
            </a:r>
            <a:endParaRPr lang="zh-CN" altLang="en-US" sz="32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67" name="Group 23"/>
          <p:cNvGraphicFramePr>
            <a:graphicFrameLocks noGrp="1"/>
          </p:cNvGraphicFramePr>
          <p:nvPr/>
        </p:nvGraphicFramePr>
        <p:xfrm>
          <a:off x="655638" y="1133475"/>
          <a:ext cx="7935912" cy="3616327"/>
        </p:xfrm>
        <a:graphic>
          <a:graphicData uri="http://schemas.openxmlformats.org/drawingml/2006/table">
            <a:tbl>
              <a:tblPr/>
              <a:tblGrid>
                <a:gridCol w="4037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kind of noodles would you like?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29" marB="457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>
                        <a:alpha val="5411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I'd like beef noodles, please.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29" marB="457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>
                        <a:alpha val="5411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size would you like?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29" marB="457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>
                        <a:alpha val="5411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I'd like a large bowl, please.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29" marB="457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>
                        <a:alpha val="5411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Would you like a large bowl?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29" marB="457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>
                        <a:alpha val="5411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please.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29" marB="457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>
                        <a:alpha val="5411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Is there any meat in the tomato and egg soup?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29" marB="457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>
                        <a:alpha val="5411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No, there isn't any.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No, there's no meat.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29" marB="45729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>
                        <a:alpha val="5411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Oval 2"/>
          <p:cNvSpPr>
            <a:spLocks noChangeArrowheads="1"/>
          </p:cNvSpPr>
          <p:nvPr/>
        </p:nvSpPr>
        <p:spPr bwMode="auto">
          <a:xfrm>
            <a:off x="112143" y="284672"/>
            <a:ext cx="2191110" cy="943365"/>
          </a:xfrm>
          <a:prstGeom prst="ellipse">
            <a:avLst/>
          </a:prstGeom>
          <a:solidFill>
            <a:srgbClr val="FFCC99"/>
          </a:solidFill>
          <a:ln w="38100">
            <a:solidFill>
              <a:srgbClr val="7030A0"/>
            </a:solidFill>
            <a:rou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0170" tIns="46990" rIns="90170" bIns="46990" anchor="ctr"/>
          <a:lstStyle/>
          <a:p>
            <a:pPr algn="ctr">
              <a:lnSpc>
                <a:spcPct val="90000"/>
              </a:lnSpc>
              <a:defRPr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Grammar</a:t>
            </a:r>
          </a:p>
          <a:p>
            <a:pPr algn="ctr">
              <a:lnSpc>
                <a:spcPct val="90000"/>
              </a:lnSpc>
              <a:defRPr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Focus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6" descr="http://www.syqys.com/imgall/obuwgltxnbqxi43joqxgg3q/pic/000/00m/01j/12k/041/1250642586500-00000m01j12k04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7187" name="Group 19"/>
          <p:cNvGraphicFramePr>
            <a:graphicFrameLocks noGrp="1"/>
          </p:cNvGraphicFramePr>
          <p:nvPr/>
        </p:nvGraphicFramePr>
        <p:xfrm>
          <a:off x="577850" y="1762125"/>
          <a:ext cx="8204200" cy="2695576"/>
        </p:xfrm>
        <a:graphic>
          <a:graphicData uri="http://schemas.openxmlformats.org/drawingml/2006/table">
            <a:tbl>
              <a:tblPr/>
              <a:tblGrid>
                <a:gridCol w="2657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8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8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0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Countable nouns</a:t>
                      </a:r>
                    </a:p>
                  </a:txBody>
                  <a:tcPr marL="91445" marR="91445" marT="45738" marB="45738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>
                        <a:alpha val="5411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Uncountable nouns</a:t>
                      </a:r>
                    </a:p>
                  </a:txBody>
                  <a:tcPr marL="91445" marR="91445" marT="45738" marB="45738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>
                        <a:alpha val="5411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Countable and uncountable nouns</a:t>
                      </a:r>
                    </a:p>
                  </a:txBody>
                  <a:tcPr marL="91445" marR="91445" marT="45738" marB="45738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>
                        <a:alpha val="5411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bowls, apples,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carrots, oranges,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strawberries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5" marR="91445" marT="45738" marB="45738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>
                        <a:alpha val="5411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beef, meat, milk,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mutton, water     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5" marR="91445" marT="45738" marB="45738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>
                        <a:alpha val="5411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chicken, salad,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ice-cream, cabbage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5" marR="91445" marT="45738" marB="45738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>
                        <a:alpha val="5411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3649663" y="620713"/>
            <a:ext cx="2914650" cy="1009650"/>
          </a:xfrm>
          <a:prstGeom prst="rect">
            <a:avLst/>
          </a:prstGeom>
          <a:solidFill>
            <a:schemeClr val="accent3">
              <a:lumMod val="60000"/>
              <a:lumOff val="40000"/>
              <a:alpha val="7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/>
              </a:rPr>
              <a:t>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</a:rPr>
              <a:t>I’d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/>
              </a:rPr>
              <a:t>＝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</a:rPr>
              <a:t>I would</a:t>
            </a:r>
          </a:p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</a:rPr>
              <a:t>  She’d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</a:rPr>
              <a:t>She would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01625" y="1128713"/>
            <a:ext cx="8747125" cy="360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Would you like + some +</a:t>
            </a:r>
            <a:r>
              <a:rPr lang="zh-CN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名词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代词？</a:t>
            </a:r>
            <a:endParaRPr lang="en-US" altLang="zh-CN" sz="26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常用于征求对方的意见。注意此句中的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some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不用改为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any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回答：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Yes, please. / No, thanks.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 </a:t>
            </a:r>
            <a:endParaRPr lang="zh-CN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  <a:spcBef>
                <a:spcPts val="1200"/>
              </a:spcBef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 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Would you like + to do </a:t>
            </a:r>
            <a:r>
              <a:rPr lang="en-US" altLang="zh-CN" sz="2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  <a:endParaRPr lang="en-US" altLang="zh-CN" sz="26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表示向对方有礼貌地提出建议或发出邀请。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回答：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Yes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I’d love/like to.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I’d love/like to, but 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 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47797" y="568126"/>
            <a:ext cx="4655441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would like </a:t>
            </a:r>
            <a:r>
              <a:rPr lang="zh-CN" alt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的常用句型</a:t>
            </a:r>
            <a:endParaRPr lang="zh-CN" alt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73100" y="811213"/>
            <a:ext cx="7988300" cy="17716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拓展：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would like 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feel like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都表示“</a:t>
            </a:r>
            <a:r>
              <a:rPr lang="zh-CN" altLang="zh-CN" sz="2600" b="1" dirty="0">
                <a:latin typeface="+mj-ea"/>
                <a:ea typeface="+mj-ea"/>
              </a:rPr>
              <a:t>想要</a:t>
            </a:r>
            <a:r>
              <a:rPr lang="en-US" altLang="zh-CN" sz="2600" b="1" dirty="0">
                <a:latin typeface="+mj-ea"/>
                <a:ea typeface="+mj-ea"/>
              </a:rPr>
              <a:t>……</a:t>
            </a:r>
            <a:r>
              <a:rPr lang="zh-CN" altLang="zh-CN" sz="2600" b="1" dirty="0">
                <a:latin typeface="+mj-ea"/>
                <a:ea typeface="+mj-ea"/>
              </a:rPr>
              <a:t>”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，但两者后面所接动词短语的形式不同，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would like</a:t>
            </a:r>
            <a:r>
              <a:rPr lang="zh-C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接动词不定式，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feel like</a:t>
            </a:r>
            <a:r>
              <a:rPr lang="zh-C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接动词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-</a:t>
            </a:r>
            <a:r>
              <a:rPr lang="en-US" altLang="zh-CN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ing</a:t>
            </a:r>
            <a:r>
              <a:rPr lang="zh-C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形式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15963" y="3076575"/>
            <a:ext cx="7945437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Would you like to go to the zoo?    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你想去动物园吗？</a:t>
            </a:r>
          </a:p>
          <a:p>
            <a:pPr>
              <a:lnSpc>
                <a:spcPct val="14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don’t feel like doing anything. I feel very tired.</a:t>
            </a:r>
          </a:p>
          <a:p>
            <a:pPr>
              <a:lnSpc>
                <a:spcPct val="140000"/>
              </a:lnSpc>
            </a:pP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我什么都不想做，我很累。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73100" y="2484438"/>
            <a:ext cx="11890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1190</Words>
  <Application>Microsoft Office PowerPoint</Application>
  <PresentationFormat>全屏显示(16:9)</PresentationFormat>
  <Paragraphs>201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2016-01-14T07:05:00Z</dcterms:created>
  <dcterms:modified xsi:type="dcterms:W3CDTF">2023-01-16T19:23:05Z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A53A6364B69B49FD8AD74059F841B427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