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3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Relationship Id="rId14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页眉占位符 819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8195" name="日期占位符 8194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2052" name="幻灯片图像占位符 8195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文本占位符 8196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8198" name="页脚占位符 8197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8199" name="灯片编号占位符 819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FAA21266-B121-4F1F-B768-2016B5743AC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B21DDA8-1D3E-4733-B378-FE0C2E68C9C3}" type="slidenum">
              <a:rPr lang="zh-CN" altLang="en-US"/>
              <a:t>4</a:t>
            </a:fld>
            <a:endParaRPr lang="zh-CN" altLang="en-US"/>
          </a:p>
        </p:txBody>
      </p:sp>
      <p:sp>
        <p:nvSpPr>
          <p:cNvPr id="717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7171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7172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47F75C3F-AE71-4B0F-9C2C-461103761BE8}" type="slidenum">
              <a:rPr lang="zh-CN" altLang="en-US" sz="1200"/>
              <a:t>4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71EBC6F-E805-4309-AC9C-A4853ED84255}" type="slidenum">
              <a:rPr lang="zh-CN" altLang="en-US"/>
              <a:t>6</a:t>
            </a:fld>
            <a:endParaRPr lang="zh-CN" altLang="en-US"/>
          </a:p>
        </p:txBody>
      </p:sp>
      <p:sp>
        <p:nvSpPr>
          <p:cNvPr id="1024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10243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10244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C1A93F22-81FC-481C-B680-988147353F3C}" type="slidenum">
              <a:rPr lang="zh-CN" altLang="en-US" sz="1200"/>
              <a:t>6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ABB2CE2-ACFF-4948-B2B3-E57130F0F128}" type="slidenum">
              <a:rPr lang="zh-CN" altLang="en-US"/>
              <a:t>7</a:t>
            </a:fld>
            <a:endParaRPr lang="zh-CN" altLang="en-US"/>
          </a:p>
        </p:txBody>
      </p:sp>
      <p:sp>
        <p:nvSpPr>
          <p:cNvPr id="1229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12291" name="文本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12292" name="灯片编号占位符 3"/>
          <p:cNvSpPr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64C84FF1-28B9-4553-94E9-F20F45FF455A}" type="slidenum">
              <a:rPr lang="zh-CN" altLang="en-US" sz="1200"/>
              <a:t>7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CD277FD-F3E2-4A59-8FE1-AFBEC15500A2}" type="slidenum">
              <a:rPr lang="zh-CN" altLang="en-US"/>
              <a:t>14</a:t>
            </a:fld>
            <a:endParaRPr lang="zh-CN" altLang="en-US"/>
          </a:p>
        </p:txBody>
      </p:sp>
      <p:sp>
        <p:nvSpPr>
          <p:cNvPr id="2048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20483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87396D3E-20CC-44C6-93D2-1F126183DC88}" type="slidenum">
              <a:rPr lang="zh-CN" altLang="en-US" sz="1200"/>
              <a:t>14</a:t>
            </a:fld>
            <a:endParaRPr lang="zh-CN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F664F-1305-4A62-A9B7-6AD1383A8D5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22615-6E9A-4355-97E5-42D838FE897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EB1F4-F630-4AAD-BFA0-7E235D0F9A4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D8D24-E93E-49B6-9262-69E232CF283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B4EA6-598A-49D5-B040-DA7DF062B42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7C6FE-F883-4B42-8BCF-F447852AA93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1F9BA-B1C0-4B1D-AB0B-31E89F311BD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88B73-278B-4333-B8EA-FAB8B5BAABE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33BF2-9EBE-4ADC-8F99-762D5ACB056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C84F0-AE99-4E62-B088-0704B462495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A6170D70-F66F-4126-B85B-D12990201DC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0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6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5.wmf"/><Relationship Id="rId18" Type="http://schemas.openxmlformats.org/officeDocument/2006/relationships/oleObject" Target="../embeddings/oleObject14.bin"/><Relationship Id="rId26" Type="http://schemas.openxmlformats.org/officeDocument/2006/relationships/oleObject" Target="../embeddings/oleObject18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9.wmf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7.wmf"/><Relationship Id="rId25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5.bin"/><Relationship Id="rId29" Type="http://schemas.openxmlformats.org/officeDocument/2006/relationships/image" Target="../media/image23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4.wmf"/><Relationship Id="rId24" Type="http://schemas.openxmlformats.org/officeDocument/2006/relationships/oleObject" Target="../embeddings/oleObject17.bin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23" Type="http://schemas.openxmlformats.org/officeDocument/2006/relationships/image" Target="../media/image20.wmf"/><Relationship Id="rId28" Type="http://schemas.openxmlformats.org/officeDocument/2006/relationships/oleObject" Target="../embeddings/oleObject19.bin"/><Relationship Id="rId10" Type="http://schemas.openxmlformats.org/officeDocument/2006/relationships/oleObject" Target="../embeddings/oleObject10.bin"/><Relationship Id="rId19" Type="http://schemas.openxmlformats.org/officeDocument/2006/relationships/image" Target="../media/image18.wmf"/><Relationship Id="rId31" Type="http://schemas.openxmlformats.org/officeDocument/2006/relationships/image" Target="../media/image24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16.bin"/><Relationship Id="rId27" Type="http://schemas.openxmlformats.org/officeDocument/2006/relationships/image" Target="../media/image22.wmf"/><Relationship Id="rId30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0" y="2104732"/>
            <a:ext cx="9144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66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</a:t>
            </a:r>
            <a:r>
              <a:rPr lang="zh-CN" altLang="en-US" sz="66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方根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0" y="1139825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070707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第十四章 实数</a:t>
            </a:r>
          </a:p>
        </p:txBody>
      </p:sp>
      <p:sp>
        <p:nvSpPr>
          <p:cNvPr id="3103" name="Rectangle 5"/>
          <p:cNvSpPr>
            <a:spLocks noChangeArrowheads="1"/>
          </p:cNvSpPr>
          <p:nvPr/>
        </p:nvSpPr>
        <p:spPr bwMode="auto">
          <a:xfrm>
            <a:off x="3789353" y="3600049"/>
            <a:ext cx="16690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2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2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en-US" sz="32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32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0" y="5661248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组合 6147"/>
          <p:cNvGrpSpPr/>
          <p:nvPr/>
        </p:nvGrpSpPr>
        <p:grpSpPr bwMode="auto">
          <a:xfrm>
            <a:off x="325438" y="246063"/>
            <a:ext cx="2517775" cy="806450"/>
            <a:chOff x="0" y="0"/>
            <a:chExt cx="3964" cy="1269"/>
          </a:xfrm>
        </p:grpSpPr>
        <p:sp>
          <p:nvSpPr>
            <p:cNvPr id="15362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3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4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5365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3087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开平方运算</a:t>
              </a:r>
            </a:p>
          </p:txBody>
        </p:sp>
        <p:sp>
          <p:nvSpPr>
            <p:cNvPr id="15366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  <p:sp>
        <p:nvSpPr>
          <p:cNvPr id="2" name="Rectangle 5"/>
          <p:cNvSpPr/>
          <p:nvPr/>
        </p:nvSpPr>
        <p:spPr>
          <a:xfrm>
            <a:off x="260350" y="1125538"/>
            <a:ext cx="1397000" cy="639762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开平方</a:t>
            </a:r>
            <a:endParaRPr lang="zh-CN" altLang="en-US" sz="2400" noProof="1">
              <a:solidFill>
                <a:schemeClr val="accent6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417" name="Text Box 50"/>
          <p:cNvSpPr>
            <a:spLocks noChangeArrowheads="1"/>
          </p:cNvSpPr>
          <p:nvPr/>
        </p:nvSpPr>
        <p:spPr bwMode="auto">
          <a:xfrm>
            <a:off x="1763713" y="1196975"/>
            <a:ext cx="6946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求一个数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的平方根的运算，叫做</a:t>
            </a:r>
            <a:r>
              <a:rPr lang="zh-CN" altLang="en-US" sz="2400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开平方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418" name="Oval 52"/>
          <p:cNvSpPr>
            <a:spLocks noChangeArrowheads="1"/>
          </p:cNvSpPr>
          <p:nvPr/>
        </p:nvSpPr>
        <p:spPr bwMode="auto">
          <a:xfrm>
            <a:off x="5508625" y="1989138"/>
            <a:ext cx="863600" cy="396081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17419" name="Oval 53"/>
          <p:cNvSpPr>
            <a:spLocks noChangeArrowheads="1"/>
          </p:cNvSpPr>
          <p:nvPr/>
        </p:nvSpPr>
        <p:spPr bwMode="auto">
          <a:xfrm>
            <a:off x="7453313" y="1989138"/>
            <a:ext cx="863600" cy="396081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17420" name="Oval 54"/>
          <p:cNvSpPr>
            <a:spLocks noChangeArrowheads="1"/>
          </p:cNvSpPr>
          <p:nvPr/>
        </p:nvSpPr>
        <p:spPr bwMode="auto">
          <a:xfrm>
            <a:off x="3060700" y="1989138"/>
            <a:ext cx="863600" cy="396081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17421" name="Oval 55"/>
          <p:cNvSpPr>
            <a:spLocks noChangeArrowheads="1"/>
          </p:cNvSpPr>
          <p:nvPr/>
        </p:nvSpPr>
        <p:spPr bwMode="auto">
          <a:xfrm>
            <a:off x="971550" y="1989138"/>
            <a:ext cx="863600" cy="396081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10247" name="Text Box 56"/>
          <p:cNvSpPr>
            <a:spLocks noChangeArrowheads="1"/>
          </p:cNvSpPr>
          <p:nvPr/>
        </p:nvSpPr>
        <p:spPr bwMode="auto">
          <a:xfrm>
            <a:off x="5653088" y="2420938"/>
            <a:ext cx="334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10248" name="Text Box 57"/>
          <p:cNvSpPr>
            <a:spLocks noChangeArrowheads="1"/>
          </p:cNvSpPr>
          <p:nvPr/>
        </p:nvSpPr>
        <p:spPr bwMode="auto">
          <a:xfrm>
            <a:off x="5653088" y="3579813"/>
            <a:ext cx="334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10249" name="Text Box 58"/>
          <p:cNvSpPr>
            <a:spLocks noChangeArrowheads="1"/>
          </p:cNvSpPr>
          <p:nvPr/>
        </p:nvSpPr>
        <p:spPr bwMode="auto">
          <a:xfrm>
            <a:off x="5653088" y="4732338"/>
            <a:ext cx="334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9</a:t>
            </a:r>
          </a:p>
        </p:txBody>
      </p:sp>
      <p:sp>
        <p:nvSpPr>
          <p:cNvPr id="10250" name="Text Box 59"/>
          <p:cNvSpPr>
            <a:spLocks noChangeArrowheads="1"/>
          </p:cNvSpPr>
          <p:nvPr/>
        </p:nvSpPr>
        <p:spPr bwMode="auto">
          <a:xfrm>
            <a:off x="7540625" y="2347913"/>
            <a:ext cx="50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+1</a:t>
            </a:r>
          </a:p>
        </p:txBody>
      </p:sp>
      <p:sp>
        <p:nvSpPr>
          <p:cNvPr id="10251" name="Text Box 60"/>
          <p:cNvSpPr>
            <a:spLocks noChangeArrowheads="1"/>
          </p:cNvSpPr>
          <p:nvPr/>
        </p:nvSpPr>
        <p:spPr bwMode="auto">
          <a:xfrm>
            <a:off x="7654925" y="2851150"/>
            <a:ext cx="436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-1</a:t>
            </a:r>
          </a:p>
        </p:txBody>
      </p:sp>
      <p:sp>
        <p:nvSpPr>
          <p:cNvPr id="10252" name="Text Box 61"/>
          <p:cNvSpPr>
            <a:spLocks noChangeArrowheads="1"/>
          </p:cNvSpPr>
          <p:nvPr/>
        </p:nvSpPr>
        <p:spPr bwMode="auto">
          <a:xfrm>
            <a:off x="7540625" y="3506788"/>
            <a:ext cx="50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+2</a:t>
            </a:r>
          </a:p>
        </p:txBody>
      </p:sp>
      <p:sp>
        <p:nvSpPr>
          <p:cNvPr id="10253" name="Text Box 62"/>
          <p:cNvSpPr>
            <a:spLocks noChangeArrowheads="1"/>
          </p:cNvSpPr>
          <p:nvPr/>
        </p:nvSpPr>
        <p:spPr bwMode="auto">
          <a:xfrm>
            <a:off x="7654925" y="4003675"/>
            <a:ext cx="436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-2</a:t>
            </a:r>
          </a:p>
        </p:txBody>
      </p:sp>
      <p:sp>
        <p:nvSpPr>
          <p:cNvPr id="10254" name="Text Box 63"/>
          <p:cNvSpPr>
            <a:spLocks noChangeArrowheads="1"/>
          </p:cNvSpPr>
          <p:nvPr/>
        </p:nvSpPr>
        <p:spPr bwMode="auto">
          <a:xfrm>
            <a:off x="7540625" y="4659313"/>
            <a:ext cx="50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+3</a:t>
            </a:r>
          </a:p>
        </p:txBody>
      </p:sp>
      <p:sp>
        <p:nvSpPr>
          <p:cNvPr id="10255" name="Text Box 64"/>
          <p:cNvSpPr>
            <a:spLocks noChangeArrowheads="1"/>
          </p:cNvSpPr>
          <p:nvPr/>
        </p:nvSpPr>
        <p:spPr bwMode="auto">
          <a:xfrm>
            <a:off x="7654925" y="5156200"/>
            <a:ext cx="436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-3</a:t>
            </a:r>
          </a:p>
        </p:txBody>
      </p:sp>
      <p:sp>
        <p:nvSpPr>
          <p:cNvPr id="10256" name="Line 65"/>
          <p:cNvSpPr>
            <a:spLocks noChangeShapeType="1"/>
          </p:cNvSpPr>
          <p:nvPr/>
        </p:nvSpPr>
        <p:spPr bwMode="auto">
          <a:xfrm flipV="1">
            <a:off x="6156325" y="2492375"/>
            <a:ext cx="14398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ea typeface="隶书" panose="020105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10257" name="Line 66"/>
          <p:cNvSpPr>
            <a:spLocks noChangeShapeType="1"/>
          </p:cNvSpPr>
          <p:nvPr/>
        </p:nvSpPr>
        <p:spPr bwMode="auto">
          <a:xfrm>
            <a:off x="6156325" y="2708275"/>
            <a:ext cx="14398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ea typeface="隶书" panose="020105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10258" name="Line 67"/>
          <p:cNvSpPr>
            <a:spLocks noChangeShapeType="1"/>
          </p:cNvSpPr>
          <p:nvPr/>
        </p:nvSpPr>
        <p:spPr bwMode="auto">
          <a:xfrm flipV="1">
            <a:off x="6156325" y="3716338"/>
            <a:ext cx="14398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ea typeface="隶书" panose="020105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10259" name="Line 68"/>
          <p:cNvSpPr>
            <a:spLocks noChangeShapeType="1"/>
          </p:cNvSpPr>
          <p:nvPr/>
        </p:nvSpPr>
        <p:spPr bwMode="auto">
          <a:xfrm>
            <a:off x="6156325" y="3932238"/>
            <a:ext cx="14398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ea typeface="隶书" panose="020105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10260" name="Line 69"/>
          <p:cNvSpPr>
            <a:spLocks noChangeShapeType="1"/>
          </p:cNvSpPr>
          <p:nvPr/>
        </p:nvSpPr>
        <p:spPr bwMode="auto">
          <a:xfrm flipV="1">
            <a:off x="6156325" y="4868863"/>
            <a:ext cx="14398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ea typeface="隶书" panose="020105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10261" name="Line 70"/>
          <p:cNvSpPr>
            <a:spLocks noChangeShapeType="1"/>
          </p:cNvSpPr>
          <p:nvPr/>
        </p:nvSpPr>
        <p:spPr bwMode="auto">
          <a:xfrm>
            <a:off x="6156325" y="5084763"/>
            <a:ext cx="14398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ea typeface="隶书" panose="020105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10262" name="Text Box 71"/>
          <p:cNvSpPr>
            <a:spLocks noChangeArrowheads="1"/>
          </p:cNvSpPr>
          <p:nvPr/>
        </p:nvSpPr>
        <p:spPr bwMode="auto">
          <a:xfrm>
            <a:off x="3270250" y="2636838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10263" name="Text Box 72"/>
          <p:cNvSpPr>
            <a:spLocks noChangeArrowheads="1"/>
          </p:cNvSpPr>
          <p:nvPr/>
        </p:nvSpPr>
        <p:spPr bwMode="auto">
          <a:xfrm>
            <a:off x="3270250" y="3795713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10264" name="Text Box 73"/>
          <p:cNvSpPr>
            <a:spLocks noChangeArrowheads="1"/>
          </p:cNvSpPr>
          <p:nvPr/>
        </p:nvSpPr>
        <p:spPr bwMode="auto">
          <a:xfrm>
            <a:off x="3270250" y="4948238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9</a:t>
            </a:r>
          </a:p>
        </p:txBody>
      </p:sp>
      <p:sp>
        <p:nvSpPr>
          <p:cNvPr id="10265" name="Text Box 74"/>
          <p:cNvSpPr>
            <a:spLocks noChangeArrowheads="1"/>
          </p:cNvSpPr>
          <p:nvPr/>
        </p:nvSpPr>
        <p:spPr bwMode="auto">
          <a:xfrm>
            <a:off x="1044575" y="2349500"/>
            <a:ext cx="50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+1</a:t>
            </a:r>
          </a:p>
        </p:txBody>
      </p:sp>
      <p:sp>
        <p:nvSpPr>
          <p:cNvPr id="10266" name="Text Box 75"/>
          <p:cNvSpPr>
            <a:spLocks noChangeArrowheads="1"/>
          </p:cNvSpPr>
          <p:nvPr/>
        </p:nvSpPr>
        <p:spPr bwMode="auto">
          <a:xfrm>
            <a:off x="1158875" y="2852738"/>
            <a:ext cx="436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-1</a:t>
            </a:r>
          </a:p>
        </p:txBody>
      </p:sp>
      <p:sp>
        <p:nvSpPr>
          <p:cNvPr id="10267" name="Text Box 76"/>
          <p:cNvSpPr>
            <a:spLocks noChangeArrowheads="1"/>
          </p:cNvSpPr>
          <p:nvPr/>
        </p:nvSpPr>
        <p:spPr bwMode="auto">
          <a:xfrm>
            <a:off x="1044575" y="3508375"/>
            <a:ext cx="50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+2</a:t>
            </a:r>
          </a:p>
        </p:txBody>
      </p:sp>
      <p:sp>
        <p:nvSpPr>
          <p:cNvPr id="10268" name="Text Box 77"/>
          <p:cNvSpPr>
            <a:spLocks noChangeArrowheads="1"/>
          </p:cNvSpPr>
          <p:nvPr/>
        </p:nvSpPr>
        <p:spPr bwMode="auto">
          <a:xfrm>
            <a:off x="1158875" y="4005263"/>
            <a:ext cx="436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-2</a:t>
            </a:r>
          </a:p>
        </p:txBody>
      </p:sp>
      <p:sp>
        <p:nvSpPr>
          <p:cNvPr id="10269" name="Text Box 78"/>
          <p:cNvSpPr>
            <a:spLocks noChangeArrowheads="1"/>
          </p:cNvSpPr>
          <p:nvPr/>
        </p:nvSpPr>
        <p:spPr bwMode="auto">
          <a:xfrm>
            <a:off x="1044575" y="4660900"/>
            <a:ext cx="50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+3</a:t>
            </a:r>
          </a:p>
        </p:txBody>
      </p:sp>
      <p:sp>
        <p:nvSpPr>
          <p:cNvPr id="10270" name="Text Box 79"/>
          <p:cNvSpPr>
            <a:spLocks noChangeArrowheads="1"/>
          </p:cNvSpPr>
          <p:nvPr/>
        </p:nvSpPr>
        <p:spPr bwMode="auto">
          <a:xfrm>
            <a:off x="1116013" y="5157788"/>
            <a:ext cx="436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-3</a:t>
            </a:r>
          </a:p>
        </p:txBody>
      </p:sp>
      <p:sp>
        <p:nvSpPr>
          <p:cNvPr id="10271" name="Line 82"/>
          <p:cNvSpPr>
            <a:spLocks noChangeShapeType="1"/>
          </p:cNvSpPr>
          <p:nvPr/>
        </p:nvSpPr>
        <p:spPr bwMode="auto">
          <a:xfrm>
            <a:off x="1620838" y="2636838"/>
            <a:ext cx="17272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ea typeface="隶书" panose="020105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10272" name="Line 83"/>
          <p:cNvSpPr>
            <a:spLocks noChangeShapeType="1"/>
          </p:cNvSpPr>
          <p:nvPr/>
        </p:nvSpPr>
        <p:spPr bwMode="auto">
          <a:xfrm flipV="1">
            <a:off x="1619250" y="2997200"/>
            <a:ext cx="17272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ea typeface="隶书" panose="020105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10273" name="Line 84"/>
          <p:cNvSpPr>
            <a:spLocks noChangeShapeType="1"/>
          </p:cNvSpPr>
          <p:nvPr/>
        </p:nvSpPr>
        <p:spPr bwMode="auto">
          <a:xfrm>
            <a:off x="1692275" y="3860800"/>
            <a:ext cx="16557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ea typeface="隶书" panose="020105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10274" name="Line 85"/>
          <p:cNvSpPr>
            <a:spLocks noChangeShapeType="1"/>
          </p:cNvSpPr>
          <p:nvPr/>
        </p:nvSpPr>
        <p:spPr bwMode="auto">
          <a:xfrm flipV="1">
            <a:off x="1692275" y="4149725"/>
            <a:ext cx="16557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ea typeface="隶书" panose="020105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10275" name="Line 86"/>
          <p:cNvSpPr>
            <a:spLocks noChangeShapeType="1"/>
          </p:cNvSpPr>
          <p:nvPr/>
        </p:nvSpPr>
        <p:spPr bwMode="auto">
          <a:xfrm>
            <a:off x="1620838" y="4941888"/>
            <a:ext cx="17272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ea typeface="隶书" panose="020105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10276" name="Line 87"/>
          <p:cNvSpPr>
            <a:spLocks noChangeShapeType="1"/>
          </p:cNvSpPr>
          <p:nvPr/>
        </p:nvSpPr>
        <p:spPr bwMode="auto">
          <a:xfrm flipV="1">
            <a:off x="1620838" y="5302250"/>
            <a:ext cx="17272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ea typeface="隶书" panose="020105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10277" name="Text Box 88"/>
          <p:cNvSpPr>
            <a:spLocks noChangeArrowheads="1"/>
          </p:cNvSpPr>
          <p:nvPr/>
        </p:nvSpPr>
        <p:spPr bwMode="auto">
          <a:xfrm>
            <a:off x="6227763" y="1700213"/>
            <a:ext cx="1096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开平方</a:t>
            </a:r>
          </a:p>
        </p:txBody>
      </p:sp>
      <p:sp>
        <p:nvSpPr>
          <p:cNvPr id="10278" name="Text Box 89"/>
          <p:cNvSpPr>
            <a:spLocks noChangeArrowheads="1"/>
          </p:cNvSpPr>
          <p:nvPr/>
        </p:nvSpPr>
        <p:spPr bwMode="auto">
          <a:xfrm>
            <a:off x="1906588" y="1700213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33CC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平方</a:t>
            </a:r>
          </a:p>
        </p:txBody>
      </p:sp>
      <p:sp>
        <p:nvSpPr>
          <p:cNvPr id="15405" name="Text Box 91"/>
          <p:cNvSpPr>
            <a:spLocks noChangeArrowheads="1"/>
          </p:cNvSpPr>
          <p:nvPr/>
        </p:nvSpPr>
        <p:spPr bwMode="auto">
          <a:xfrm>
            <a:off x="755650" y="6154738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16" dur="500" tmFilter="0,0; .5, 1; 1, 1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21" dur="770" decel="100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174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5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30" dur="770" decel="100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174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39" dur="770" decel="1000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1027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50" dur="800" decel="100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58" dur="800" decel="100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66" dur="800" decel="100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74" dur="800" decel="100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82" dur="800" decel="1000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90" dur="800" decel="1000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Left)">
                                      <p:cBhvr>
                                        <p:cTn id="100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Left)">
                                      <p:cBhvr>
                                        <p:cTn id="103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Left)">
                                      <p:cBhvr>
                                        <p:cTn id="106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Left)">
                                      <p:cBhvr>
                                        <p:cTn id="111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Left)">
                                      <p:cBhvr>
                                        <p:cTn id="114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Left)">
                                      <p:cBhvr>
                                        <p:cTn id="117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Left)">
                                      <p:cBhvr>
                                        <p:cTn id="122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Left)">
                                      <p:cBhvr>
                                        <p:cTn id="125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Left)">
                                      <p:cBhvr>
                                        <p:cTn id="128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33" dur="770" decel="100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770" decel="100000"/>
                                        <p:tgtEl>
                                          <p:spTgt spid="174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6" dur="77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8" dur="77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0" presetID="5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42" dur="770" decel="100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" dur="770" decel="100000"/>
                                        <p:tgtEl>
                                          <p:spTgt spid="174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5" dur="77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7" dur="77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51" dur="770" decel="1000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2" dur="770" decel="100000"/>
                                        <p:tgtEl>
                                          <p:spTgt spid="1027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4" dur="77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6" dur="77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166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173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180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Left)">
                                      <p:cBhvr>
                                        <p:cTn id="185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Left)">
                                      <p:cBhvr>
                                        <p:cTn id="188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Left)">
                                      <p:cBhvr>
                                        <p:cTn id="191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Left)">
                                      <p:cBhvr>
                                        <p:cTn id="194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Left)">
                                      <p:cBhvr>
                                        <p:cTn id="199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Left)">
                                      <p:cBhvr>
                                        <p:cTn id="202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Left)">
                                      <p:cBhvr>
                                        <p:cTn id="205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Left)">
                                      <p:cBhvr>
                                        <p:cTn id="208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Left)">
                                      <p:cBhvr>
                                        <p:cTn id="213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Left)">
                                      <p:cBhvr>
                                        <p:cTn id="216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Left)">
                                      <p:cBhvr>
                                        <p:cTn id="219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Left)">
                                      <p:cBhvr>
                                        <p:cTn id="222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417" grpId="0" bldLvl="0"/>
      <p:bldP spid="17418" grpId="0" bldLvl="0"/>
      <p:bldP spid="17419" grpId="0" bldLvl="0"/>
      <p:bldP spid="17420" grpId="0" bldLvl="0"/>
      <p:bldP spid="17421" grpId="0" bldLvl="0"/>
      <p:bldP spid="10247" grpId="0" bldLvl="0"/>
      <p:bldP spid="10248" grpId="0" bldLvl="0"/>
      <p:bldP spid="10249" grpId="0" bldLvl="0"/>
      <p:bldP spid="10250" grpId="0" bldLvl="0"/>
      <p:bldP spid="10251" grpId="0" bldLvl="0"/>
      <p:bldP spid="10252" grpId="0" bldLvl="0"/>
      <p:bldP spid="10253" grpId="0" bldLvl="0"/>
      <p:bldP spid="10254" grpId="0" bldLvl="0"/>
      <p:bldP spid="10255" grpId="0" bldLvl="0"/>
      <p:bldP spid="10256" grpId="0" bldLvl="0" animBg="1"/>
      <p:bldP spid="10257" grpId="0" bldLvl="0" animBg="1"/>
      <p:bldP spid="10258" grpId="0" bldLvl="0" animBg="1"/>
      <p:bldP spid="10259" grpId="0" bldLvl="0" animBg="1"/>
      <p:bldP spid="10260" grpId="0" bldLvl="0" animBg="1"/>
      <p:bldP spid="10261" grpId="0" bldLvl="0" animBg="1"/>
      <p:bldP spid="10262" grpId="0" bldLvl="0"/>
      <p:bldP spid="10263" grpId="0" bldLvl="0"/>
      <p:bldP spid="10264" grpId="0" bldLvl="0"/>
      <p:bldP spid="10265" grpId="0" bldLvl="0"/>
      <p:bldP spid="10266" grpId="0" bldLvl="0"/>
      <p:bldP spid="10267" grpId="0" bldLvl="0"/>
      <p:bldP spid="10268" grpId="0" bldLvl="0"/>
      <p:bldP spid="10269" grpId="0" bldLvl="0"/>
      <p:bldP spid="10270" grpId="0" bldLvl="0"/>
      <p:bldP spid="10271" grpId="0" bldLvl="0" animBg="1"/>
      <p:bldP spid="10272" grpId="0" bldLvl="0" animBg="1"/>
      <p:bldP spid="10273" grpId="0" bldLvl="0" animBg="1"/>
      <p:bldP spid="10274" grpId="0" bldLvl="0" animBg="1"/>
      <p:bldP spid="10275" grpId="0" bldLvl="0" animBg="1"/>
      <p:bldP spid="10276" grpId="0" bldLvl="0" animBg="1"/>
      <p:bldP spid="10277" grpId="0" bldLvl="0"/>
      <p:bldP spid="10278" grpId="0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406525" y="2133600"/>
          <a:ext cx="72707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9" r:id="rId3" imgW="191135" imgH="203835" progId="Equation.KSEE3">
                  <p:embed/>
                </p:oleObj>
              </mc:Choice>
              <mc:Fallback>
                <p:oleObj r:id="rId3" imgW="191135" imgH="203835" progId="Equation.KSEE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6525" y="2133600"/>
                        <a:ext cx="727075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6" name="矩形 2"/>
          <p:cNvSpPr>
            <a:spLocks noChangeArrowheads="1"/>
          </p:cNvSpPr>
          <p:nvPr/>
        </p:nvSpPr>
        <p:spPr bwMode="auto">
          <a:xfrm>
            <a:off x="1047750" y="2060575"/>
            <a:ext cx="14001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cxnSp>
        <p:nvCxnSpPr>
          <p:cNvPr id="16387" name="直接箭头连接符 3"/>
          <p:cNvCxnSpPr>
            <a:cxnSpLocks noChangeShapeType="1"/>
          </p:cNvCxnSpPr>
          <p:nvPr/>
        </p:nvCxnSpPr>
        <p:spPr bwMode="auto">
          <a:xfrm>
            <a:off x="469900" y="2636838"/>
            <a:ext cx="865188" cy="0"/>
          </a:xfrm>
          <a:prstGeom prst="straightConnector1">
            <a:avLst/>
          </a:prstGeom>
          <a:noFill/>
          <a:ln w="31750">
            <a:solidFill>
              <a:schemeClr val="tx1"/>
            </a:solidFill>
            <a:miter lim="800000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88" name="直接箭头连接符 4"/>
          <p:cNvCxnSpPr>
            <a:cxnSpLocks noChangeShapeType="1"/>
          </p:cNvCxnSpPr>
          <p:nvPr/>
        </p:nvCxnSpPr>
        <p:spPr bwMode="auto">
          <a:xfrm flipH="1">
            <a:off x="2487613" y="2852738"/>
            <a:ext cx="576262" cy="0"/>
          </a:xfrm>
          <a:prstGeom prst="straightConnector1">
            <a:avLst/>
          </a:prstGeom>
          <a:noFill/>
          <a:ln w="31750">
            <a:solidFill>
              <a:schemeClr val="tx1"/>
            </a:solidFill>
            <a:miter lim="800000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89" name="直接箭头连接符 5"/>
          <p:cNvCxnSpPr>
            <a:cxnSpLocks noChangeShapeType="1"/>
          </p:cNvCxnSpPr>
          <p:nvPr/>
        </p:nvCxnSpPr>
        <p:spPr bwMode="auto">
          <a:xfrm flipV="1">
            <a:off x="5651500" y="2349500"/>
            <a:ext cx="1368425" cy="3175"/>
          </a:xfrm>
          <a:prstGeom prst="straightConnector1">
            <a:avLst/>
          </a:prstGeom>
          <a:noFill/>
          <a:ln w="31750">
            <a:solidFill>
              <a:schemeClr val="tx1"/>
            </a:solidFill>
            <a:miter lim="800000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0" name="直接箭头连接符 6"/>
          <p:cNvCxnSpPr>
            <a:cxnSpLocks noChangeShapeType="1"/>
          </p:cNvCxnSpPr>
          <p:nvPr/>
        </p:nvCxnSpPr>
        <p:spPr bwMode="auto">
          <a:xfrm flipV="1">
            <a:off x="1695450" y="2852738"/>
            <a:ext cx="0" cy="1008062"/>
          </a:xfrm>
          <a:prstGeom prst="straightConnector1">
            <a:avLst/>
          </a:prstGeom>
          <a:noFill/>
          <a:ln w="31750">
            <a:solidFill>
              <a:schemeClr val="tx1"/>
            </a:solidFill>
            <a:miter lim="800000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1" name="直接箭头连接符 7"/>
          <p:cNvCxnSpPr>
            <a:cxnSpLocks noChangeShapeType="1"/>
          </p:cNvCxnSpPr>
          <p:nvPr/>
        </p:nvCxnSpPr>
        <p:spPr bwMode="auto">
          <a:xfrm flipH="1">
            <a:off x="2127250" y="2349500"/>
            <a:ext cx="792163" cy="3175"/>
          </a:xfrm>
          <a:prstGeom prst="straightConnector1">
            <a:avLst/>
          </a:prstGeom>
          <a:noFill/>
          <a:ln w="31750">
            <a:solidFill>
              <a:schemeClr val="tx1"/>
            </a:solidFill>
            <a:miter lim="800000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92" name="矩形 8"/>
          <p:cNvSpPr>
            <a:spLocks noChangeArrowheads="1"/>
          </p:cNvSpPr>
          <p:nvPr/>
        </p:nvSpPr>
        <p:spPr bwMode="auto">
          <a:xfrm>
            <a:off x="6227763" y="1989138"/>
            <a:ext cx="14001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graphicFrame>
        <p:nvGraphicFramePr>
          <p:cNvPr id="16393" name="对象 9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515100" y="2276475"/>
          <a:ext cx="8239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0" r:id="rId5" imgW="330835" imgH="229235" progId="Equation.KSEE3">
                  <p:embed/>
                </p:oleObj>
              </mc:Choice>
              <mc:Fallback>
                <p:oleObj r:id="rId5" imgW="330835" imgH="229235" progId="Equation.KSEE3">
                  <p:embed/>
                  <p:pic>
                    <p:nvPicPr>
                      <p:cNvPr id="0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5100" y="2276475"/>
                        <a:ext cx="823913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3" name="对象 10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498975" y="2636838"/>
          <a:ext cx="10953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1" r:id="rId7" imgW="584835" imgH="228600" progId="Equation.KSEE3">
                  <p:embed/>
                </p:oleObj>
              </mc:Choice>
              <mc:Fallback>
                <p:oleObj r:id="rId7" imgW="584835" imgH="228600" progId="Equation.KSEE3">
                  <p:embed/>
                  <p:pic>
                    <p:nvPicPr>
                      <p:cNvPr id="0" name="对象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8975" y="2636838"/>
                        <a:ext cx="109537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395" name="直接箭头连接符 11"/>
          <p:cNvCxnSpPr>
            <a:cxnSpLocks noChangeShapeType="1"/>
          </p:cNvCxnSpPr>
          <p:nvPr/>
        </p:nvCxnSpPr>
        <p:spPr bwMode="auto">
          <a:xfrm flipV="1">
            <a:off x="6875463" y="3068638"/>
            <a:ext cx="0" cy="649287"/>
          </a:xfrm>
          <a:prstGeom prst="straightConnector1">
            <a:avLst/>
          </a:prstGeom>
          <a:noFill/>
          <a:ln w="31750">
            <a:solidFill>
              <a:schemeClr val="tx1"/>
            </a:solidFill>
            <a:miter lim="800000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6" name="直接箭头连接符 12"/>
          <p:cNvCxnSpPr>
            <a:cxnSpLocks noChangeShapeType="1"/>
          </p:cNvCxnSpPr>
          <p:nvPr/>
        </p:nvCxnSpPr>
        <p:spPr bwMode="auto">
          <a:xfrm>
            <a:off x="5651500" y="2852738"/>
            <a:ext cx="576263" cy="0"/>
          </a:xfrm>
          <a:prstGeom prst="straightConnector1">
            <a:avLst/>
          </a:prstGeom>
          <a:noFill/>
          <a:ln w="31750">
            <a:solidFill>
              <a:schemeClr val="tx1"/>
            </a:solidFill>
            <a:miter lim="800000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7" name="直接箭头连接符 13"/>
          <p:cNvCxnSpPr>
            <a:cxnSpLocks noChangeShapeType="1"/>
          </p:cNvCxnSpPr>
          <p:nvPr/>
        </p:nvCxnSpPr>
        <p:spPr bwMode="auto">
          <a:xfrm flipH="1">
            <a:off x="7235825" y="2636838"/>
            <a:ext cx="936625" cy="4762"/>
          </a:xfrm>
          <a:prstGeom prst="straightConnector1">
            <a:avLst/>
          </a:prstGeom>
          <a:noFill/>
          <a:ln w="31750">
            <a:solidFill>
              <a:schemeClr val="tx1"/>
            </a:solidFill>
            <a:miter lim="800000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文本框 21"/>
          <p:cNvSpPr txBox="1">
            <a:spLocks noChangeArrowheads="1"/>
          </p:cNvSpPr>
          <p:nvPr/>
        </p:nvSpPr>
        <p:spPr bwMode="auto">
          <a:xfrm>
            <a:off x="36513" y="2276475"/>
            <a:ext cx="7493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底数</a:t>
            </a:r>
          </a:p>
        </p:txBody>
      </p:sp>
      <p:sp>
        <p:nvSpPr>
          <p:cNvPr id="23" name="文本框 22"/>
          <p:cNvSpPr txBox="1">
            <a:spLocks noChangeArrowheads="1"/>
          </p:cNvSpPr>
          <p:nvPr/>
        </p:nvSpPr>
        <p:spPr bwMode="auto">
          <a:xfrm>
            <a:off x="2989263" y="2133600"/>
            <a:ext cx="96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指数</a:t>
            </a: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3132138" y="2636838"/>
            <a:ext cx="81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a=x</a:t>
            </a:r>
            <a:r>
              <a:rPr lang="en-US" altLang="zh-CN" sz="24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25" name="文本框 24"/>
          <p:cNvSpPr txBox="1">
            <a:spLocks noChangeArrowheads="1"/>
          </p:cNvSpPr>
          <p:nvPr/>
        </p:nvSpPr>
        <p:spPr bwMode="auto">
          <a:xfrm>
            <a:off x="828675" y="3860800"/>
            <a:ext cx="2028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幂（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的平方）</a:t>
            </a:r>
          </a:p>
        </p:txBody>
      </p:sp>
      <p:sp>
        <p:nvSpPr>
          <p:cNvPr id="26" name="文本框 25"/>
          <p:cNvSpPr txBox="1">
            <a:spLocks noChangeArrowheads="1"/>
          </p:cNvSpPr>
          <p:nvPr/>
        </p:nvSpPr>
        <p:spPr bwMode="auto">
          <a:xfrm>
            <a:off x="4859338" y="2060575"/>
            <a:ext cx="1120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根号</a:t>
            </a:r>
          </a:p>
        </p:txBody>
      </p:sp>
      <p:sp>
        <p:nvSpPr>
          <p:cNvPr id="27" name="文本框 26"/>
          <p:cNvSpPr txBox="1">
            <a:spLocks noChangeArrowheads="1"/>
          </p:cNvSpPr>
          <p:nvPr/>
        </p:nvSpPr>
        <p:spPr bwMode="auto">
          <a:xfrm>
            <a:off x="2339975" y="3140075"/>
            <a:ext cx="178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为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的平方</a:t>
            </a:r>
          </a:p>
        </p:txBody>
      </p:sp>
      <p:sp>
        <p:nvSpPr>
          <p:cNvPr id="28" name="文本框 27"/>
          <p:cNvSpPr txBox="1">
            <a:spLocks noChangeArrowheads="1"/>
          </p:cNvSpPr>
          <p:nvPr/>
        </p:nvSpPr>
        <p:spPr bwMode="auto">
          <a:xfrm>
            <a:off x="4213225" y="3140075"/>
            <a:ext cx="2197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为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的平方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根</a:t>
            </a:r>
          </a:p>
        </p:txBody>
      </p:sp>
      <p:sp>
        <p:nvSpPr>
          <p:cNvPr id="29" name="文本框 28"/>
          <p:cNvSpPr txBox="1">
            <a:spLocks noChangeArrowheads="1"/>
          </p:cNvSpPr>
          <p:nvPr/>
        </p:nvSpPr>
        <p:spPr bwMode="auto">
          <a:xfrm>
            <a:off x="6067425" y="3916363"/>
            <a:ext cx="178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的平方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根</a:t>
            </a:r>
          </a:p>
        </p:txBody>
      </p:sp>
      <p:sp>
        <p:nvSpPr>
          <p:cNvPr id="30" name="文本框 29"/>
          <p:cNvSpPr txBox="1">
            <a:spLocks noChangeArrowheads="1"/>
          </p:cNvSpPr>
          <p:nvPr/>
        </p:nvSpPr>
        <p:spPr bwMode="auto">
          <a:xfrm>
            <a:off x="8101013" y="2276475"/>
            <a:ext cx="1036637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被开方数</a:t>
            </a:r>
          </a:p>
        </p:txBody>
      </p:sp>
      <p:sp>
        <p:nvSpPr>
          <p:cNvPr id="10280" name="Rectangle 92"/>
          <p:cNvSpPr>
            <a:spLocks noChangeArrowheads="1"/>
          </p:cNvSpPr>
          <p:nvPr/>
        </p:nvSpPr>
        <p:spPr bwMode="auto">
          <a:xfrm>
            <a:off x="1403350" y="4724400"/>
            <a:ext cx="698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平方运算与开平方运算互为逆运算.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10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10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17410" name="圆角矩形 31"/>
          <p:cNvSpPr>
            <a:spLocks noChangeArrowheads="1"/>
          </p:cNvSpPr>
          <p:nvPr/>
        </p:nvSpPr>
        <p:spPr bwMode="auto">
          <a:xfrm>
            <a:off x="285750" y="642938"/>
            <a:ext cx="1428750" cy="4286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8313" y="1268413"/>
            <a:ext cx="8196262" cy="1262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6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kern="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zh-CN" altLang="en-US" sz="2400" b="1" kern="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Tahoma" panose="020B0604030504040204" pitchFamily="34" charset="0"/>
              </a:rPr>
              <a:t>小明房间的面积为</a:t>
            </a:r>
            <a:r>
              <a:rPr lang="en-US" altLang="x-none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Tahoma" panose="020B0604030504040204" pitchFamily="34" charset="0"/>
              </a:rPr>
              <a:t>10.8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Tahoma" panose="020B0604030504040204" pitchFamily="34" charset="0"/>
              </a:rPr>
              <a:t>平方米，房间地面恰由</a:t>
            </a:r>
            <a:r>
              <a:rPr lang="en-US" altLang="x-none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Tahoma" panose="020B0604030504040204" pitchFamily="34" charset="0"/>
              </a:rPr>
              <a:t>120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Tahoma" panose="020B0604030504040204" pitchFamily="34" charset="0"/>
              </a:rPr>
              <a:t>块相同的正方形地砖铺成，问每块地砖的边长是多少？</a:t>
            </a:r>
            <a:r>
              <a:rPr lang="zh-CN" altLang="en-US" sz="2400" kern="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435" name="Text Box 3"/>
          <p:cNvSpPr>
            <a:spLocks noChangeArrowheads="1"/>
          </p:cNvSpPr>
          <p:nvPr/>
        </p:nvSpPr>
        <p:spPr bwMode="auto">
          <a:xfrm>
            <a:off x="969963" y="2994025"/>
            <a:ext cx="770413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ahoma" panose="020B0604030504040204" pitchFamily="34" charset="0"/>
              </a:rPr>
              <a:t>设每块地砖的边长为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ahoma" panose="020B0604030504040204" pitchFamily="34" charset="0"/>
              </a:rPr>
              <a:t>x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ahoma" panose="020B0604030504040204" pitchFamily="34" charset="0"/>
              </a:rPr>
              <a:t>米，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ahoma" panose="020B0604030504040204" pitchFamily="34" charset="0"/>
              </a:rPr>
              <a:t>由题意得：</a:t>
            </a:r>
          </a:p>
        </p:txBody>
      </p:sp>
      <p:sp>
        <p:nvSpPr>
          <p:cNvPr id="18439" name="Text Box 7"/>
          <p:cNvSpPr>
            <a:spLocks noChangeArrowheads="1"/>
          </p:cNvSpPr>
          <p:nvPr/>
        </p:nvSpPr>
        <p:spPr bwMode="auto">
          <a:xfrm>
            <a:off x="1114425" y="4868863"/>
            <a:ext cx="6840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ahoma" panose="020B0604030504040204" pitchFamily="34" charset="0"/>
              </a:rPr>
              <a:t>答：每块的地砖的边长是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ahoma" panose="020B0604030504040204" pitchFamily="34" charset="0"/>
              </a:rPr>
              <a:t>0.3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ahoma" panose="020B0604030504040204" pitchFamily="34" charset="0"/>
              </a:rPr>
              <a:t>米.</a:t>
            </a:r>
          </a:p>
        </p:txBody>
      </p:sp>
      <p:graphicFrame>
        <p:nvGraphicFramePr>
          <p:cNvPr id="19463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482850" y="3573463"/>
          <a:ext cx="5376863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r:id="rId3" imgW="2184400" imgH="393700" progId="Equation.KSEE3">
                  <p:embed/>
                </p:oleObj>
              </mc:Choice>
              <mc:Fallback>
                <p:oleObj r:id="rId3" imgW="2184400" imgH="393700" progId="Equation.KSEE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2850" y="3573463"/>
                        <a:ext cx="5376863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Rectangle 22"/>
          <p:cNvSpPr/>
          <p:nvPr/>
        </p:nvSpPr>
        <p:spPr>
          <a:xfrm>
            <a:off x="466725" y="2852738"/>
            <a:ext cx="942975" cy="63976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endParaRPr lang="zh-CN" altLang="en-US" sz="24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1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2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ldLvl="0"/>
      <p:bldP spid="18439" grpId="0" bldLvl="0"/>
      <p:bldP spid="51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当堂练习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434" name="文本框 1"/>
          <p:cNvSpPr txBox="1">
            <a:spLocks noChangeArrowheads="1"/>
          </p:cNvSpPr>
          <p:nvPr/>
        </p:nvSpPr>
        <p:spPr bwMode="auto">
          <a:xfrm>
            <a:off x="539750" y="692150"/>
            <a:ext cx="8066088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1.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下列个数有平方根吗？如果有，写出它的平方根，如果没有，说明理由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                     </a:t>
            </a:r>
            <a:endParaRPr lang="zh-CN" altLang="en-US"/>
          </a:p>
        </p:txBody>
      </p:sp>
      <p:sp>
        <p:nvSpPr>
          <p:cNvPr id="5126" name="Rectangle 22"/>
          <p:cNvSpPr/>
          <p:nvPr/>
        </p:nvSpPr>
        <p:spPr>
          <a:xfrm>
            <a:off x="3995738" y="1700213"/>
            <a:ext cx="942975" cy="63976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endParaRPr lang="zh-CN" altLang="en-US" sz="24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18436" name="组合 6"/>
          <p:cNvGrpSpPr/>
          <p:nvPr/>
        </p:nvGrpSpPr>
        <p:grpSpPr bwMode="auto">
          <a:xfrm>
            <a:off x="682625" y="1773238"/>
            <a:ext cx="3938588" cy="3295650"/>
            <a:chOff x="1076" y="2680"/>
            <a:chExt cx="6202" cy="5191"/>
          </a:xfrm>
        </p:grpSpPr>
        <p:sp>
          <p:nvSpPr>
            <p:cNvPr id="18437" name="文本框 2"/>
            <p:cNvSpPr txBox="1">
              <a:spLocks noChangeArrowheads="1"/>
            </p:cNvSpPr>
            <p:nvPr/>
          </p:nvSpPr>
          <p:spPr bwMode="auto">
            <a:xfrm>
              <a:off x="1076" y="2680"/>
              <a:ext cx="6202" cy="50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70000"/>
                </a:lnSpc>
                <a:buFont typeface="Arial" panose="020B0604020202020204" pitchFamily="34" charset="0"/>
                <a:buNone/>
              </a:pP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（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1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）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64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；  </a:t>
              </a:r>
            </a:p>
            <a:p>
              <a:pPr>
                <a:lnSpc>
                  <a:spcPct val="170000"/>
                </a:lnSpc>
                <a:buFont typeface="Arial" panose="020B0604020202020204" pitchFamily="34" charset="0"/>
                <a:buNone/>
              </a:pP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（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2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）            </a:t>
              </a:r>
            </a:p>
            <a:p>
              <a:pPr>
                <a:lnSpc>
                  <a:spcPct val="170000"/>
                </a:lnSpc>
                <a:buFont typeface="Arial" panose="020B0604020202020204" pitchFamily="34" charset="0"/>
                <a:buNone/>
              </a:pP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（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3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）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0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；       </a:t>
              </a:r>
            </a:p>
            <a:p>
              <a:pPr>
                <a:lnSpc>
                  <a:spcPct val="170000"/>
                </a:lnSpc>
                <a:buFont typeface="Arial" panose="020B0604020202020204" pitchFamily="34" charset="0"/>
                <a:buNone/>
              </a:pP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（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4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）          ；     </a:t>
              </a:r>
            </a:p>
            <a:p>
              <a:pPr>
                <a:lnSpc>
                  <a:spcPct val="170000"/>
                </a:lnSpc>
                <a:buFont typeface="Arial" panose="020B0604020202020204" pitchFamily="34" charset="0"/>
                <a:buNone/>
              </a:pP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（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5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）      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.</a:t>
              </a:r>
              <a:r>
                <a:rPr lang="zh-CN" altLang="en-US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                         </a:t>
              </a:r>
              <a:endParaRPr lang="zh-CN" altLang="en-US"/>
            </a:p>
          </p:txBody>
        </p:sp>
        <p:graphicFrame>
          <p:nvGraphicFramePr>
            <p:cNvPr id="18438" name="对象 3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2324" y="3813"/>
            <a:ext cx="868" cy="11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67" r:id="rId3" imgW="293370" imgH="395605" progId="Equation.KSEE3">
                    <p:embed/>
                  </p:oleObj>
                </mc:Choice>
                <mc:Fallback>
                  <p:oleObj r:id="rId3" imgW="293370" imgH="395605" progId="Equation.KSEE3">
                    <p:embed/>
                    <p:pic>
                      <p:nvPicPr>
                        <p:cNvPr id="0" name="对象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24" y="3813"/>
                          <a:ext cx="868" cy="11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39" name="对象 4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2323" y="5741"/>
            <a:ext cx="1081" cy="1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68" r:id="rId5" imgW="459105" imgH="471805" progId="Equation.KSEE3">
                    <p:embed/>
                  </p:oleObj>
                </mc:Choice>
                <mc:Fallback>
                  <p:oleObj r:id="rId5" imgW="459105" imgH="471805" progId="Equation.KSEE3">
                    <p:embed/>
                    <p:pic>
                      <p:nvPicPr>
                        <p:cNvPr id="0" name="对象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23" y="5741"/>
                          <a:ext cx="1081" cy="1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40" name="对象 5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2210" y="6875"/>
            <a:ext cx="836" cy="9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69" r:id="rId7" imgW="331470" imgH="395605" progId="Equation.KSEE3">
                    <p:embed/>
                  </p:oleObj>
                </mc:Choice>
                <mc:Fallback>
                  <p:oleObj r:id="rId7" imgW="331470" imgH="395605" progId="Equation.KSEE3">
                    <p:embed/>
                    <p:pic>
                      <p:nvPicPr>
                        <p:cNvPr id="0" name="对象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10" y="6875"/>
                          <a:ext cx="836" cy="9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4643438" y="1844675"/>
            <a:ext cx="417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）有平方根，±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</a:p>
        </p:txBody>
      </p:sp>
      <p:grpSp>
        <p:nvGrpSpPr>
          <p:cNvPr id="11" name="组合 10"/>
          <p:cNvGrpSpPr/>
          <p:nvPr/>
        </p:nvGrpSpPr>
        <p:grpSpPr bwMode="auto">
          <a:xfrm>
            <a:off x="4643438" y="2420938"/>
            <a:ext cx="4171950" cy="887412"/>
            <a:chOff x="7313" y="3813"/>
            <a:chExt cx="6570" cy="1398"/>
          </a:xfrm>
        </p:grpSpPr>
        <p:sp>
          <p:nvSpPr>
            <p:cNvPr id="18443" name="文本框 7"/>
            <p:cNvSpPr txBox="1">
              <a:spLocks noChangeArrowheads="1"/>
            </p:cNvSpPr>
            <p:nvPr/>
          </p:nvSpPr>
          <p:spPr bwMode="auto">
            <a:xfrm>
              <a:off x="7313" y="4040"/>
              <a:ext cx="657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（</a:t>
              </a:r>
              <a:r>
                <a:rPr lang="en-US" altLang="zh-CN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）有平方根，±</a:t>
              </a:r>
              <a:r>
                <a:rPr lang="en-US" altLang="zh-CN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  </a:t>
              </a: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；</a:t>
              </a:r>
            </a:p>
          </p:txBody>
        </p:sp>
        <p:graphicFrame>
          <p:nvGraphicFramePr>
            <p:cNvPr id="18444" name="对象 9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1622" y="3813"/>
            <a:ext cx="541" cy="1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70" r:id="rId9" imgW="153035" imgH="395605" progId="Equation.KSEE3">
                    <p:embed/>
                  </p:oleObj>
                </mc:Choice>
                <mc:Fallback>
                  <p:oleObj r:id="rId9" imgW="153035" imgH="395605" progId="Equation.KSEE3">
                    <p:embed/>
                    <p:pic>
                      <p:nvPicPr>
                        <p:cNvPr id="0" name="对象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22" y="3813"/>
                          <a:ext cx="541" cy="13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4643438" y="3141663"/>
            <a:ext cx="417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）有平方根，</a:t>
            </a:r>
            <a:r>
              <a:rPr lang="en-US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</a:p>
        </p:txBody>
      </p:sp>
      <p:grpSp>
        <p:nvGrpSpPr>
          <p:cNvPr id="13" name="组合 12"/>
          <p:cNvGrpSpPr/>
          <p:nvPr/>
        </p:nvGrpSpPr>
        <p:grpSpPr bwMode="auto">
          <a:xfrm>
            <a:off x="4643438" y="3717925"/>
            <a:ext cx="4171950" cy="887413"/>
            <a:chOff x="7313" y="3813"/>
            <a:chExt cx="6570" cy="1398"/>
          </a:xfrm>
        </p:grpSpPr>
        <p:sp>
          <p:nvSpPr>
            <p:cNvPr id="18447" name="文本框 13"/>
            <p:cNvSpPr txBox="1">
              <a:spLocks noChangeArrowheads="1"/>
            </p:cNvSpPr>
            <p:nvPr/>
          </p:nvSpPr>
          <p:spPr bwMode="auto">
            <a:xfrm>
              <a:off x="7313" y="4040"/>
              <a:ext cx="657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（</a:t>
              </a:r>
              <a:r>
                <a:rPr lang="en-US" altLang="zh-CN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4</a:t>
              </a: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）有平方根，±</a:t>
              </a:r>
              <a:r>
                <a:rPr lang="en-US" altLang="zh-CN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  </a:t>
              </a: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；</a:t>
              </a:r>
            </a:p>
          </p:txBody>
        </p:sp>
        <p:graphicFrame>
          <p:nvGraphicFramePr>
            <p:cNvPr id="18448" name="对象 14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1622" y="3813"/>
            <a:ext cx="541" cy="1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71" r:id="rId11" imgW="153035" imgH="395605" progId="Equation.KSEE3">
                    <p:embed/>
                  </p:oleObj>
                </mc:Choice>
                <mc:Fallback>
                  <p:oleObj r:id="rId11" imgW="153035" imgH="395605" progId="Equation.KSEE3">
                    <p:embed/>
                    <p:pic>
                      <p:nvPicPr>
                        <p:cNvPr id="0" name="对象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22" y="3813"/>
                          <a:ext cx="541" cy="13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4572000" y="4581525"/>
            <a:ext cx="4171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）没有平方根，负数没有平方根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9" grpId="0"/>
      <p:bldP spid="12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文本框 1"/>
          <p:cNvSpPr txBox="1">
            <a:spLocks noChangeArrowheads="1"/>
          </p:cNvSpPr>
          <p:nvPr/>
        </p:nvSpPr>
        <p:spPr bwMode="auto">
          <a:xfrm>
            <a:off x="539750" y="908050"/>
            <a:ext cx="8164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如果一个数的两个平方根时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+3,2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-15,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那么这个数是多少？                         </a:t>
            </a:r>
            <a:endParaRPr lang="zh-CN" altLang="en-US" sz="2400"/>
          </a:p>
        </p:txBody>
      </p:sp>
      <p:sp>
        <p:nvSpPr>
          <p:cNvPr id="5126" name="Rectangle 22"/>
          <p:cNvSpPr/>
          <p:nvPr/>
        </p:nvSpPr>
        <p:spPr>
          <a:xfrm>
            <a:off x="466725" y="1557338"/>
            <a:ext cx="942975" cy="63976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endParaRPr lang="zh-CN" altLang="en-US" sz="24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95288" y="2349500"/>
            <a:ext cx="8164512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因为一个数正数的两个平方根互为相反数，所以（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+3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）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（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-15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）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=0,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解得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=4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，当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=4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+3=7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-15=-7.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即这个数是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7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-7.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   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 </a:t>
            </a:r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文本框 99"/>
          <p:cNvSpPr txBox="1">
            <a:spLocks noChangeArrowheads="1"/>
          </p:cNvSpPr>
          <p:nvPr/>
        </p:nvSpPr>
        <p:spPr bwMode="auto">
          <a:xfrm>
            <a:off x="684213" y="692150"/>
            <a:ext cx="5080000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　求下列各式中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的值</a:t>
            </a:r>
          </a:p>
          <a:p>
            <a:pPr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①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= 361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60000"/>
              </a:lnSpc>
              <a:buFont typeface="Arial" panose="020B0604020202020204" pitchFamily="34" charset="0"/>
              <a:buNone/>
            </a:pP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②81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−49 = 0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60000"/>
              </a:lnSpc>
              <a:buFont typeface="Arial" panose="020B0604020202020204" pitchFamily="34" charset="0"/>
              <a:buNone/>
            </a:pP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③49(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+1) = 50.</a:t>
            </a:r>
          </a:p>
          <a:p>
            <a:pPr>
              <a:lnSpc>
                <a:spcPct val="160000"/>
              </a:lnSpc>
              <a:buFont typeface="Arial" panose="020B0604020202020204" pitchFamily="34" charset="0"/>
              <a:buNone/>
            </a:pP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60000"/>
              </a:lnSpc>
              <a:buFont typeface="Arial" panose="020B0604020202020204" pitchFamily="34" charset="0"/>
              <a:buNone/>
            </a:pP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476375" y="1989138"/>
            <a:ext cx="1497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=±19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；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8" name="组合 7"/>
          <p:cNvGrpSpPr/>
          <p:nvPr/>
        </p:nvGrpSpPr>
        <p:grpSpPr bwMode="auto">
          <a:xfrm>
            <a:off x="1619250" y="3068638"/>
            <a:ext cx="1166813" cy="669925"/>
            <a:chOff x="2550" y="4833"/>
            <a:chExt cx="1837" cy="1054"/>
          </a:xfrm>
        </p:grpSpPr>
        <p:sp>
          <p:nvSpPr>
            <p:cNvPr id="21508" name="文本框 1"/>
            <p:cNvSpPr txBox="1">
              <a:spLocks noChangeArrowheads="1"/>
            </p:cNvSpPr>
            <p:nvPr/>
          </p:nvSpPr>
          <p:spPr bwMode="auto">
            <a:xfrm>
              <a:off x="2550" y="5060"/>
              <a:ext cx="1552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=±</a:t>
              </a:r>
            </a:p>
          </p:txBody>
        </p:sp>
        <p:graphicFrame>
          <p:nvGraphicFramePr>
            <p:cNvPr id="21509" name="对象 6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3843" y="4833"/>
            <a:ext cx="544" cy="10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21" r:id="rId3" imgW="203835" imgH="394335" progId="Equation.KSEE3">
                    <p:embed/>
                  </p:oleObj>
                </mc:Choice>
                <mc:Fallback>
                  <p:oleObj r:id="rId3" imgW="203835" imgH="394335" progId="Equation.KSEE3">
                    <p:embed/>
                    <p:pic>
                      <p:nvPicPr>
                        <p:cNvPr id="0" name="对象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3" y="4833"/>
                          <a:ext cx="544" cy="10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组合 9"/>
          <p:cNvGrpSpPr/>
          <p:nvPr/>
        </p:nvGrpSpPr>
        <p:grpSpPr bwMode="auto">
          <a:xfrm>
            <a:off x="1547813" y="4292600"/>
            <a:ext cx="1341437" cy="781050"/>
            <a:chOff x="6860" y="1204"/>
            <a:chExt cx="2114" cy="1230"/>
          </a:xfrm>
        </p:grpSpPr>
        <p:sp>
          <p:nvSpPr>
            <p:cNvPr id="21511" name="文本框 100"/>
            <p:cNvSpPr txBox="1">
              <a:spLocks noChangeArrowheads="1"/>
            </p:cNvSpPr>
            <p:nvPr/>
          </p:nvSpPr>
          <p:spPr bwMode="auto">
            <a:xfrm>
              <a:off x="6860" y="1431"/>
              <a:ext cx="2114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=±</a:t>
              </a:r>
            </a:p>
          </p:txBody>
        </p:sp>
        <p:graphicFrame>
          <p:nvGraphicFramePr>
            <p:cNvPr id="21512" name="对象 8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8057" y="1204"/>
            <a:ext cx="505" cy="1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22" r:id="rId5" imgW="191135" imgH="394335" progId="Equation.KSEE3">
                    <p:embed/>
                  </p:oleObj>
                </mc:Choice>
                <mc:Fallback>
                  <p:oleObj r:id="rId5" imgW="191135" imgH="394335" progId="Equation.KSEE3">
                    <p:embed/>
                    <p:pic>
                      <p:nvPicPr>
                        <p:cNvPr id="0" name="对象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57" y="1204"/>
                          <a:ext cx="505" cy="12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291" name="TextBox 3"/>
          <p:cNvSpPr txBox="1"/>
          <p:nvPr/>
        </p:nvSpPr>
        <p:spPr>
          <a:xfrm>
            <a:off x="323850" y="620713"/>
            <a:ext cx="2463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CN" altLang="en-US" sz="2400" b="1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平方根的概念</a:t>
            </a:r>
            <a:r>
              <a:rPr lang="zh-CN" altLang="en-US" sz="24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 </a:t>
            </a:r>
            <a:endParaRPr lang="zh-CN" altLang="en-US" sz="2400" noProof="1"/>
          </a:p>
        </p:txBody>
      </p:sp>
      <p:grpSp>
        <p:nvGrpSpPr>
          <p:cNvPr id="3" name="组合 2"/>
          <p:cNvGrpSpPr/>
          <p:nvPr/>
        </p:nvGrpSpPr>
        <p:grpSpPr bwMode="auto">
          <a:xfrm>
            <a:off x="395288" y="1052513"/>
            <a:ext cx="7485062" cy="1738312"/>
            <a:chOff x="622" y="1658"/>
            <a:chExt cx="11789" cy="2736"/>
          </a:xfrm>
        </p:grpSpPr>
        <p:sp>
          <p:nvSpPr>
            <p:cNvPr id="22532" name="文本框 1"/>
            <p:cNvSpPr txBox="1">
              <a:spLocks noChangeArrowheads="1"/>
            </p:cNvSpPr>
            <p:nvPr/>
          </p:nvSpPr>
          <p:spPr bwMode="auto">
            <a:xfrm>
              <a:off x="622" y="1658"/>
              <a:ext cx="11789" cy="27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一般地，如果一个数的平方等于</a:t>
              </a: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，那么这个数叫做</a:t>
              </a: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的平方根或二次方根．这就是说，如果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             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，那么</a:t>
              </a: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x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 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叫做</a:t>
              </a: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的平方根．</a:t>
              </a:r>
              <a:endParaRPr lang="zh-CN" altLang="en-US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graphicFrame>
          <p:nvGraphicFramePr>
            <p:cNvPr id="22533" name="对象 8196"/>
            <p:cNvGraphicFramePr>
              <a:graphicFrameLocks noChangeAspect="1"/>
            </p:cNvGraphicFramePr>
            <p:nvPr/>
          </p:nvGraphicFramePr>
          <p:xfrm>
            <a:off x="9014" y="2792"/>
            <a:ext cx="1340" cy="7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5" r:id="rId3" imgW="1148080" imgH="484505" progId="Equation.DSMT4">
                    <p:embed/>
                  </p:oleObj>
                </mc:Choice>
                <mc:Fallback>
                  <p:oleObj r:id="rId3" imgW="1148080" imgH="484505" progId="Equation.DSMT4">
                    <p:embed/>
                    <p:pic>
                      <p:nvPicPr>
                        <p:cNvPr id="0" name="对象 81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014" y="2792"/>
                          <a:ext cx="1340" cy="7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293" name="TextBox 6"/>
          <p:cNvSpPr txBox="1"/>
          <p:nvPr/>
        </p:nvSpPr>
        <p:spPr>
          <a:xfrm>
            <a:off x="395288" y="2989263"/>
            <a:ext cx="2312987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平方根的性质</a:t>
            </a:r>
            <a:endParaRPr lang="zh-CN" altLang="en-US" sz="2400" noProof="1">
              <a:solidFill>
                <a:schemeClr val="accent6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95288" y="3530600"/>
            <a:ext cx="7739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）一个正数有两个平方根，它们互为相反数；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95288" y="4221163"/>
            <a:ext cx="7739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只有两平方根，是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本身；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95288" y="4797425"/>
            <a:ext cx="7739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）负数没有平方根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7" name="Rectangle 5"/>
          <p:cNvSpPr/>
          <p:nvPr/>
        </p:nvSpPr>
        <p:spPr>
          <a:xfrm>
            <a:off x="403225" y="5143500"/>
            <a:ext cx="1398588" cy="639763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开平方</a:t>
            </a:r>
            <a:endParaRPr lang="zh-CN" altLang="en-US" sz="2400" noProof="1">
              <a:solidFill>
                <a:schemeClr val="accent6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242" name="Text Box 50"/>
          <p:cNvSpPr>
            <a:spLocks noChangeArrowheads="1"/>
          </p:cNvSpPr>
          <p:nvPr/>
        </p:nvSpPr>
        <p:spPr bwMode="auto">
          <a:xfrm>
            <a:off x="395288" y="5876925"/>
            <a:ext cx="6946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求一个数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的平方根的运算，叫做</a:t>
            </a:r>
            <a:r>
              <a:rPr lang="zh-CN" altLang="en-US" sz="240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开平方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70" dur="500" tmFilter="0,0; .5, 1; 1, 1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3" grpId="0"/>
      <p:bldP spid="4" grpId="0"/>
      <p:bldP spid="5" grpId="0"/>
      <p:bldP spid="6" grpId="0"/>
      <p:bldP spid="7" grpId="0"/>
      <p:bldP spid="10242" grpId="0" bldLvl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2506663" y="1214438"/>
            <a:ext cx="2708275" cy="633412"/>
            <a:chOff x="348" y="0"/>
            <a:chExt cx="4262" cy="998"/>
          </a:xfrm>
        </p:grpSpPr>
        <p:grpSp>
          <p:nvGrpSpPr>
            <p:cNvPr id="4098" name="Group 10"/>
            <p:cNvGrpSpPr/>
            <p:nvPr/>
          </p:nvGrpSpPr>
          <p:grpSpPr bwMode="auto">
            <a:xfrm>
              <a:off x="348" y="337"/>
              <a:ext cx="349" cy="340"/>
              <a:chOff x="348" y="329"/>
              <a:chExt cx="349" cy="340"/>
            </a:xfrm>
          </p:grpSpPr>
          <p:sp>
            <p:nvSpPr>
              <p:cNvPr id="4099" name="MH_Other_9"/>
              <p:cNvSpPr>
                <a:spLocks noEditPoints="1" noChangeArrowheads="1"/>
              </p:cNvSpPr>
              <p:nvPr/>
            </p:nvSpPr>
            <p:spPr bwMode="auto">
              <a:xfrm>
                <a:off x="348" y="329"/>
                <a:ext cx="349" cy="340"/>
              </a:xfrm>
              <a:custGeom>
                <a:avLst/>
                <a:gdLst>
                  <a:gd name="T0" fmla="*/ 105 w 108"/>
                  <a:gd name="T1" fmla="*/ 95 h 107"/>
                  <a:gd name="T2" fmla="*/ 76 w 108"/>
                  <a:gd name="T3" fmla="*/ 66 h 107"/>
                  <a:gd name="T4" fmla="*/ 83 w 108"/>
                  <a:gd name="T5" fmla="*/ 42 h 107"/>
                  <a:gd name="T6" fmla="*/ 42 w 108"/>
                  <a:gd name="T7" fmla="*/ 0 h 107"/>
                  <a:gd name="T8" fmla="*/ 0 w 108"/>
                  <a:gd name="T9" fmla="*/ 42 h 107"/>
                  <a:gd name="T10" fmla="*/ 42 w 108"/>
                  <a:gd name="T11" fmla="*/ 83 h 107"/>
                  <a:gd name="T12" fmla="*/ 66 w 108"/>
                  <a:gd name="T13" fmla="*/ 76 h 107"/>
                  <a:gd name="T14" fmla="*/ 95 w 108"/>
                  <a:gd name="T15" fmla="*/ 105 h 107"/>
                  <a:gd name="T16" fmla="*/ 100 w 108"/>
                  <a:gd name="T17" fmla="*/ 107 h 107"/>
                  <a:gd name="T18" fmla="*/ 105 w 108"/>
                  <a:gd name="T19" fmla="*/ 105 h 107"/>
                  <a:gd name="T20" fmla="*/ 105 w 108"/>
                  <a:gd name="T21" fmla="*/ 95 h 107"/>
                  <a:gd name="T22" fmla="*/ 7 w 108"/>
                  <a:gd name="T23" fmla="*/ 42 h 107"/>
                  <a:gd name="T24" fmla="*/ 42 w 108"/>
                  <a:gd name="T25" fmla="*/ 7 h 107"/>
                  <a:gd name="T26" fmla="*/ 76 w 108"/>
                  <a:gd name="T27" fmla="*/ 42 h 107"/>
                  <a:gd name="T28" fmla="*/ 42 w 108"/>
                  <a:gd name="T29" fmla="*/ 76 h 107"/>
                  <a:gd name="T30" fmla="*/ 7 w 108"/>
                  <a:gd name="T31" fmla="*/ 4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8" h="107">
                    <a:moveTo>
                      <a:pt x="105" y="95"/>
                    </a:moveTo>
                    <a:cubicBezTo>
                      <a:pt x="76" y="66"/>
                      <a:pt x="76" y="66"/>
                      <a:pt x="76" y="66"/>
                    </a:cubicBezTo>
                    <a:cubicBezTo>
                      <a:pt x="81" y="59"/>
                      <a:pt x="83" y="51"/>
                      <a:pt x="83" y="42"/>
                    </a:cubicBezTo>
                    <a:cubicBezTo>
                      <a:pt x="83" y="19"/>
                      <a:pt x="65" y="0"/>
                      <a:pt x="42" y="0"/>
                    </a:cubicBezTo>
                    <a:cubicBezTo>
                      <a:pt x="19" y="0"/>
                      <a:pt x="0" y="19"/>
                      <a:pt x="0" y="42"/>
                    </a:cubicBezTo>
                    <a:cubicBezTo>
                      <a:pt x="0" y="65"/>
                      <a:pt x="19" y="83"/>
                      <a:pt x="42" y="83"/>
                    </a:cubicBezTo>
                    <a:cubicBezTo>
                      <a:pt x="51" y="83"/>
                      <a:pt x="59" y="81"/>
                      <a:pt x="66" y="76"/>
                    </a:cubicBezTo>
                    <a:cubicBezTo>
                      <a:pt x="95" y="105"/>
                      <a:pt x="95" y="105"/>
                      <a:pt x="95" y="105"/>
                    </a:cubicBezTo>
                    <a:cubicBezTo>
                      <a:pt x="96" y="106"/>
                      <a:pt x="98" y="107"/>
                      <a:pt x="100" y="107"/>
                    </a:cubicBezTo>
                    <a:cubicBezTo>
                      <a:pt x="101" y="107"/>
                      <a:pt x="103" y="106"/>
                      <a:pt x="105" y="105"/>
                    </a:cubicBezTo>
                    <a:cubicBezTo>
                      <a:pt x="108" y="102"/>
                      <a:pt x="108" y="97"/>
                      <a:pt x="105" y="95"/>
                    </a:cubicBezTo>
                    <a:moveTo>
                      <a:pt x="7" y="42"/>
                    </a:moveTo>
                    <a:cubicBezTo>
                      <a:pt x="7" y="23"/>
                      <a:pt x="23" y="7"/>
                      <a:pt x="42" y="7"/>
                    </a:cubicBezTo>
                    <a:cubicBezTo>
                      <a:pt x="61" y="7"/>
                      <a:pt x="76" y="23"/>
                      <a:pt x="76" y="42"/>
                    </a:cubicBezTo>
                    <a:cubicBezTo>
                      <a:pt x="76" y="61"/>
                      <a:pt x="61" y="76"/>
                      <a:pt x="42" y="76"/>
                    </a:cubicBezTo>
                    <a:cubicBezTo>
                      <a:pt x="23" y="76"/>
                      <a:pt x="7" y="61"/>
                      <a:pt x="7" y="4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00" name="MH_Other_10"/>
              <p:cNvSpPr>
                <a:spLocks noChangeArrowheads="1"/>
              </p:cNvSpPr>
              <p:nvPr/>
            </p:nvSpPr>
            <p:spPr bwMode="auto">
              <a:xfrm>
                <a:off x="428" y="404"/>
                <a:ext cx="140" cy="140"/>
              </a:xfrm>
              <a:custGeom>
                <a:avLst/>
                <a:gdLst>
                  <a:gd name="T0" fmla="*/ 39 w 43"/>
                  <a:gd name="T1" fmla="*/ 18 h 44"/>
                  <a:gd name="T2" fmla="*/ 25 w 43"/>
                  <a:gd name="T3" fmla="*/ 18 h 44"/>
                  <a:gd name="T4" fmla="*/ 25 w 43"/>
                  <a:gd name="T5" fmla="*/ 4 h 44"/>
                  <a:gd name="T6" fmla="*/ 21 w 43"/>
                  <a:gd name="T7" fmla="*/ 0 h 44"/>
                  <a:gd name="T8" fmla="*/ 18 w 43"/>
                  <a:gd name="T9" fmla="*/ 4 h 44"/>
                  <a:gd name="T10" fmla="*/ 18 w 43"/>
                  <a:gd name="T11" fmla="*/ 18 h 44"/>
                  <a:gd name="T12" fmla="*/ 3 w 43"/>
                  <a:gd name="T13" fmla="*/ 18 h 44"/>
                  <a:gd name="T14" fmla="*/ 0 w 43"/>
                  <a:gd name="T15" fmla="*/ 22 h 44"/>
                  <a:gd name="T16" fmla="*/ 3 w 43"/>
                  <a:gd name="T17" fmla="*/ 26 h 44"/>
                  <a:gd name="T18" fmla="*/ 18 w 43"/>
                  <a:gd name="T19" fmla="*/ 26 h 44"/>
                  <a:gd name="T20" fmla="*/ 18 w 43"/>
                  <a:gd name="T21" fmla="*/ 40 h 44"/>
                  <a:gd name="T22" fmla="*/ 21 w 43"/>
                  <a:gd name="T23" fmla="*/ 44 h 44"/>
                  <a:gd name="T24" fmla="*/ 25 w 43"/>
                  <a:gd name="T25" fmla="*/ 40 h 44"/>
                  <a:gd name="T26" fmla="*/ 25 w 43"/>
                  <a:gd name="T27" fmla="*/ 26 h 44"/>
                  <a:gd name="T28" fmla="*/ 39 w 43"/>
                  <a:gd name="T29" fmla="*/ 26 h 44"/>
                  <a:gd name="T30" fmla="*/ 43 w 43"/>
                  <a:gd name="T31" fmla="*/ 22 h 44"/>
                  <a:gd name="T32" fmla="*/ 39 w 43"/>
                  <a:gd name="T33" fmla="*/ 1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44">
                    <a:moveTo>
                      <a:pt x="39" y="18"/>
                    </a:moveTo>
                    <a:cubicBezTo>
                      <a:pt x="25" y="18"/>
                      <a:pt x="25" y="18"/>
                      <a:pt x="25" y="18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2"/>
                      <a:pt x="23" y="0"/>
                      <a:pt x="21" y="0"/>
                    </a:cubicBezTo>
                    <a:cubicBezTo>
                      <a:pt x="19" y="0"/>
                      <a:pt x="18" y="2"/>
                      <a:pt x="18" y="4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1" y="18"/>
                      <a:pt x="0" y="20"/>
                      <a:pt x="0" y="22"/>
                    </a:cubicBezTo>
                    <a:cubicBezTo>
                      <a:pt x="0" y="24"/>
                      <a:pt x="1" y="26"/>
                      <a:pt x="3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40"/>
                      <a:pt x="18" y="40"/>
                      <a:pt x="18" y="40"/>
                    </a:cubicBezTo>
                    <a:cubicBezTo>
                      <a:pt x="18" y="42"/>
                      <a:pt x="19" y="44"/>
                      <a:pt x="21" y="44"/>
                    </a:cubicBezTo>
                    <a:cubicBezTo>
                      <a:pt x="23" y="44"/>
                      <a:pt x="25" y="42"/>
                      <a:pt x="25" y="40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39" y="26"/>
                      <a:pt x="39" y="26"/>
                      <a:pt x="39" y="26"/>
                    </a:cubicBezTo>
                    <a:cubicBezTo>
                      <a:pt x="41" y="26"/>
                      <a:pt x="43" y="24"/>
                      <a:pt x="43" y="22"/>
                    </a:cubicBezTo>
                    <a:cubicBezTo>
                      <a:pt x="43" y="20"/>
                      <a:pt x="41" y="18"/>
                      <a:pt x="39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101" name="MH_SubTitle_4"/>
            <p:cNvSpPr txBox="1">
              <a:spLocks noChangeArrowheads="1"/>
            </p:cNvSpPr>
            <p:nvPr/>
          </p:nvSpPr>
          <p:spPr bwMode="auto">
            <a:xfrm>
              <a:off x="1574" y="0"/>
              <a:ext cx="3036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170" tIns="46990" rIns="90170" bIns="46990" anchor="ctr"/>
            <a:lstStyle/>
            <a:p>
              <a:pPr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学习目标</a:t>
              </a:r>
            </a:p>
          </p:txBody>
        </p:sp>
      </p:grpSp>
      <p:sp>
        <p:nvSpPr>
          <p:cNvPr id="11268" name="矩形 11"/>
          <p:cNvSpPr>
            <a:spLocks noChangeArrowheads="1"/>
          </p:cNvSpPr>
          <p:nvPr/>
        </p:nvSpPr>
        <p:spPr bwMode="auto">
          <a:xfrm>
            <a:off x="539750" y="2133600"/>
            <a:ext cx="7920038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理解平方根的概念及表示方法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理解并掌握平方根的性质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（难点）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理解开平方运算，体会数学中的互逆思想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.(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重点）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导入新课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2" name="圆角矩形 31"/>
          <p:cNvSpPr>
            <a:spLocks noChangeArrowheads="1"/>
          </p:cNvSpPr>
          <p:nvPr/>
        </p:nvSpPr>
        <p:spPr bwMode="auto">
          <a:xfrm>
            <a:off x="428625" y="979488"/>
            <a:ext cx="1428750" cy="4286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情景引入</a:t>
            </a:r>
            <a:endParaRPr lang="zh-CN" altLang="en-US" b="1" dirty="0"/>
          </a:p>
        </p:txBody>
      </p:sp>
      <p:sp>
        <p:nvSpPr>
          <p:cNvPr id="5123" name="文本框 1"/>
          <p:cNvSpPr txBox="1">
            <a:spLocks noChangeArrowheads="1"/>
          </p:cNvSpPr>
          <p:nvPr/>
        </p:nvSpPr>
        <p:spPr bwMode="auto">
          <a:xfrm>
            <a:off x="323850" y="1628775"/>
            <a:ext cx="779145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学校要举行美术作品比赛，小鸥想裁出一块面积为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25 dm</a:t>
            </a:r>
            <a:r>
              <a:rPr lang="en-US" altLang="zh-CN" sz="2400" baseline="30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的正方形画布，画上自己的得意之作参加比赛，这块正方形画布的边长应取多少？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5124" name="图片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068638"/>
            <a:ext cx="2590800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TextBox 3"/>
          <p:cNvSpPr txBox="1"/>
          <p:nvPr/>
        </p:nvSpPr>
        <p:spPr>
          <a:xfrm>
            <a:off x="323850" y="3357563"/>
            <a:ext cx="8307388" cy="63976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问题</a:t>
            </a:r>
            <a:r>
              <a:rPr lang="en-US" altLang="zh-CN" sz="2400" b="1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4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请你说一说解决问题的思路．</a:t>
            </a:r>
            <a:r>
              <a:rPr lang="en-US" altLang="zh-CN" sz="24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endParaRPr lang="zh-CN" altLang="en-US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22"/>
          <p:cNvSpPr/>
          <p:nvPr/>
        </p:nvSpPr>
        <p:spPr>
          <a:xfrm>
            <a:off x="323850" y="620713"/>
            <a:ext cx="8351838" cy="63976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想一想 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若正方形的面积如下，请填表：</a:t>
            </a:r>
            <a:endParaRPr lang="zh-CN" altLang="en-US" sz="2400" noProof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graphicFrame>
        <p:nvGraphicFramePr>
          <p:cNvPr id="5124" name="表格 5123"/>
          <p:cNvGraphicFramePr/>
          <p:nvPr/>
        </p:nvGraphicFramePr>
        <p:xfrm>
          <a:off x="971550" y="1844675"/>
          <a:ext cx="7500938" cy="2286000"/>
        </p:xfrm>
        <a:graphic>
          <a:graphicData uri="http://schemas.openxmlformats.org/drawingml/2006/table">
            <a:tbl>
              <a:tblPr/>
              <a:tblGrid>
                <a:gridCol w="1425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9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98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98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marL="0" lvl="0" indent="0" ea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正方形的面积</a:t>
                      </a:r>
                      <a:r>
                        <a:rPr lang="en-US" altLang="x-none" sz="2400" b="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/dm</a:t>
                      </a:r>
                      <a:r>
                        <a:rPr lang="en-US" altLang="x-none" sz="2400" b="0" baseline="300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</a:t>
                      </a:r>
                      <a:r>
                        <a:rPr lang="en-US" altLang="x-none" sz="2400" b="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</a:t>
                      </a:r>
                      <a:endParaRPr lang="zh-CN" altLang="en-US" sz="2400" b="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68579" marR="68579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ea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x-none" sz="2400" dirty="0">
                          <a:latin typeface="Times New Roman" panose="02020603050405020304" pitchFamily="18" charset="0"/>
                        </a:rPr>
                        <a:t>    1</a:t>
                      </a:r>
                    </a:p>
                  </a:txBody>
                  <a:tcPr marL="68579" marR="68579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ea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x-none" sz="2400" dirty="0">
                          <a:latin typeface="Times New Roman" panose="02020603050405020304" pitchFamily="18" charset="0"/>
                        </a:rPr>
                        <a:t>    9</a:t>
                      </a:r>
                    </a:p>
                  </a:txBody>
                  <a:tcPr marL="68579" marR="68579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ea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x-none" sz="2400" dirty="0">
                          <a:latin typeface="Times New Roman" panose="02020603050405020304" pitchFamily="18" charset="0"/>
                        </a:rPr>
                        <a:t>    16</a:t>
                      </a:r>
                    </a:p>
                  </a:txBody>
                  <a:tcPr marL="68579" marR="68579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ea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x-none" sz="2400" dirty="0">
                          <a:latin typeface="Times New Roman" panose="02020603050405020304" pitchFamily="18" charset="0"/>
                        </a:rPr>
                        <a:t>    36</a:t>
                      </a:r>
                    </a:p>
                  </a:txBody>
                  <a:tcPr marL="68579" marR="68579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ea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</a:pPr>
                      <a:endParaRPr lang="en-US" altLang="x-none" sz="2400" dirty="0">
                        <a:latin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lvl="0" indent="0" ea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正方形的边长</a:t>
                      </a:r>
                      <a:r>
                        <a:rPr lang="en-US" altLang="x-none" sz="2400" b="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/dm </a:t>
                      </a:r>
                      <a:endParaRPr lang="zh-CN" altLang="en-US" sz="2400" b="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68579" marR="68579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ea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x-none" sz="2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</a:t>
                      </a:r>
                    </a:p>
                  </a:txBody>
                  <a:tcPr marL="68579" marR="68579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ea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</a:pPr>
                      <a:endParaRPr lang="en-US" altLang="x-none" sz="2400" dirty="0">
                        <a:latin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ea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</a:pPr>
                      <a:endParaRPr lang="en-US" altLang="x-none" sz="2400" dirty="0">
                        <a:latin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ea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</a:pPr>
                      <a:endParaRPr lang="en-US" altLang="x-none" sz="2400" dirty="0">
                        <a:latin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ea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</a:pPr>
                      <a:endParaRPr lang="en-US" altLang="x-none" sz="2400" dirty="0">
                        <a:latin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169" name="Picture 1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667625" y="2205038"/>
            <a:ext cx="431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148" name="对象 5147"/>
          <p:cNvGraphicFramePr>
            <a:graphicFrameLocks noChangeAspect="1"/>
          </p:cNvGraphicFramePr>
          <p:nvPr/>
        </p:nvGraphicFramePr>
        <p:xfrm>
          <a:off x="3073400" y="3549650"/>
          <a:ext cx="142875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r:id="rId5" imgW="165735" imgH="370205" progId="Equation.DSMT4">
                  <p:embed/>
                </p:oleObj>
              </mc:Choice>
              <mc:Fallback>
                <p:oleObj r:id="rId5" imgW="165735" imgH="370205" progId="Equation.DSMT4">
                  <p:embed/>
                  <p:pic>
                    <p:nvPicPr>
                      <p:cNvPr id="0" name="对象 5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3400" y="3549650"/>
                        <a:ext cx="142875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9" name="对象 5148"/>
          <p:cNvGraphicFramePr>
            <a:graphicFrameLocks noChangeAspect="1"/>
          </p:cNvGraphicFramePr>
          <p:nvPr/>
        </p:nvGraphicFramePr>
        <p:xfrm>
          <a:off x="4144963" y="3524250"/>
          <a:ext cx="2127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r:id="rId7" imgW="229870" imgH="382905" progId="Equation.DSMT4">
                  <p:embed/>
                </p:oleObj>
              </mc:Choice>
              <mc:Fallback>
                <p:oleObj r:id="rId7" imgW="229870" imgH="382905" progId="Equation.DSMT4">
                  <p:embed/>
                  <p:pic>
                    <p:nvPicPr>
                      <p:cNvPr id="0" name="对象 5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4963" y="3524250"/>
                        <a:ext cx="2127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50" name="对象 5149"/>
          <p:cNvGraphicFramePr>
            <a:graphicFrameLocks noChangeAspect="1"/>
          </p:cNvGraphicFramePr>
          <p:nvPr/>
        </p:nvGraphicFramePr>
        <p:xfrm>
          <a:off x="5502275" y="3557588"/>
          <a:ext cx="214313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r:id="rId9" imgW="255270" imgH="370205" progId="Equation.DSMT4">
                  <p:embed/>
                </p:oleObj>
              </mc:Choice>
              <mc:Fallback>
                <p:oleObj r:id="rId9" imgW="255270" imgH="370205" progId="Equation.DSMT4">
                  <p:embed/>
                  <p:pic>
                    <p:nvPicPr>
                      <p:cNvPr id="0" name="对象 5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2275" y="3557588"/>
                        <a:ext cx="214313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51" name="对象 5150"/>
          <p:cNvGraphicFramePr>
            <a:graphicFrameLocks noChangeAspect="1"/>
          </p:cNvGraphicFramePr>
          <p:nvPr/>
        </p:nvGraphicFramePr>
        <p:xfrm>
          <a:off x="6716713" y="3559175"/>
          <a:ext cx="212725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7" r:id="rId11" imgW="255270" imgH="382905" progId="Equation.DSMT4">
                  <p:embed/>
                </p:oleObj>
              </mc:Choice>
              <mc:Fallback>
                <p:oleObj r:id="rId11" imgW="255270" imgH="382905" progId="Equation.DSMT4">
                  <p:embed/>
                  <p:pic>
                    <p:nvPicPr>
                      <p:cNvPr id="0" name="对象 5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6713" y="3559175"/>
                        <a:ext cx="212725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52" name="对象 5151"/>
          <p:cNvGraphicFramePr>
            <a:graphicFrameLocks noChangeAspect="1"/>
          </p:cNvGraphicFramePr>
          <p:nvPr/>
        </p:nvGraphicFramePr>
        <p:xfrm>
          <a:off x="7740650" y="3284538"/>
          <a:ext cx="366713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r:id="rId13" imgW="241935" imgH="636270" progId="Equation.DSMT4">
                  <p:embed/>
                </p:oleObj>
              </mc:Choice>
              <mc:Fallback>
                <p:oleObj r:id="rId13" imgW="241935" imgH="636270" progId="Equation.DSMT4">
                  <p:embed/>
                  <p:pic>
                    <p:nvPicPr>
                      <p:cNvPr id="0" name="对象 5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650" y="3284538"/>
                        <a:ext cx="366713" cy="776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971550" y="4437063"/>
            <a:ext cx="414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你能指出它们的共同特点吗？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971550" y="5086350"/>
            <a:ext cx="5516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都是已知一个正数的平方，求这个正数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80"/>
          <p:cNvSpPr>
            <a:spLocks noChangeArrowheads="1"/>
          </p:cNvSpPr>
          <p:nvPr/>
        </p:nvSpPr>
        <p:spPr bwMode="auto">
          <a:xfrm>
            <a:off x="71438" y="71438"/>
            <a:ext cx="1217612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讲授新课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8194" name="组合 6147"/>
          <p:cNvGrpSpPr/>
          <p:nvPr/>
        </p:nvGrpSpPr>
        <p:grpSpPr bwMode="auto">
          <a:xfrm>
            <a:off x="325438" y="246063"/>
            <a:ext cx="3940175" cy="806450"/>
            <a:chOff x="0" y="0"/>
            <a:chExt cx="6205" cy="1269"/>
          </a:xfrm>
        </p:grpSpPr>
        <p:sp>
          <p:nvSpPr>
            <p:cNvPr id="8195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6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7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8198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5328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平方根的概念及性质</a:t>
              </a:r>
            </a:p>
          </p:txBody>
        </p:sp>
        <p:sp>
          <p:nvSpPr>
            <p:cNvPr id="8199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2056" name="TextBox 3"/>
          <p:cNvSpPr txBox="1"/>
          <p:nvPr/>
        </p:nvSpPr>
        <p:spPr>
          <a:xfrm>
            <a:off x="250825" y="1339850"/>
            <a:ext cx="1154113" cy="639763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问题</a:t>
            </a:r>
            <a:r>
              <a:rPr lang="en-US" altLang="zh-CN" sz="2400" b="1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1 </a:t>
            </a:r>
            <a:r>
              <a:rPr lang="en-US" altLang="zh-CN" sz="24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endParaRPr lang="zh-CN" altLang="en-US" noProof="1"/>
          </a:p>
        </p:txBody>
      </p:sp>
      <p:sp>
        <p:nvSpPr>
          <p:cNvPr id="17" name="Text Box 6"/>
          <p:cNvSpPr txBox="1"/>
          <p:nvPr/>
        </p:nvSpPr>
        <p:spPr>
          <a:xfrm>
            <a:off x="395288" y="2855913"/>
            <a:ext cx="4608512" cy="63976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解析：</a:t>
            </a:r>
            <a:endParaRPr lang="en-US" sz="2400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202" name="内容占位符 2"/>
          <p:cNvSpPr>
            <a:spLocks noGrp="1" noChangeArrowheads="1"/>
          </p:cNvSpPr>
          <p:nvPr/>
        </p:nvSpPr>
        <p:spPr bwMode="auto">
          <a:xfrm>
            <a:off x="1258888" y="1487488"/>
            <a:ext cx="766127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如果一个数的平方等于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9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，这个数是多少？</a:t>
            </a:r>
          </a:p>
        </p:txBody>
      </p:sp>
      <p:sp>
        <p:nvSpPr>
          <p:cNvPr id="10252" name="椭圆 13"/>
          <p:cNvSpPr>
            <a:spLocks noChangeArrowheads="1"/>
          </p:cNvSpPr>
          <p:nvPr/>
        </p:nvSpPr>
        <p:spPr bwMode="auto">
          <a:xfrm>
            <a:off x="2547938" y="1423988"/>
            <a:ext cx="312737" cy="5556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2400">
              <a:solidFill>
                <a:srgbClr val="FFFF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253" name="矩形 14"/>
          <p:cNvSpPr>
            <a:spLocks noChangeArrowheads="1"/>
          </p:cNvSpPr>
          <p:nvPr/>
        </p:nvSpPr>
        <p:spPr bwMode="auto">
          <a:xfrm>
            <a:off x="1946275" y="1358900"/>
            <a:ext cx="2617788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2400">
              <a:solidFill>
                <a:srgbClr val="FFFF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6152" name="组合 17"/>
          <p:cNvGrpSpPr/>
          <p:nvPr/>
        </p:nvGrpSpPr>
        <p:grpSpPr bwMode="auto">
          <a:xfrm>
            <a:off x="2012950" y="2620963"/>
            <a:ext cx="4784725" cy="1614487"/>
            <a:chOff x="0" y="0"/>
            <a:chExt cx="4786346" cy="1616227"/>
          </a:xfrm>
        </p:grpSpPr>
        <p:sp>
          <p:nvSpPr>
            <p:cNvPr id="8206" name="TextBox 15"/>
            <p:cNvSpPr txBox="1">
              <a:spLocks noChangeArrowheads="1"/>
            </p:cNvSpPr>
            <p:nvPr/>
          </p:nvSpPr>
          <p:spPr bwMode="auto">
            <a:xfrm>
              <a:off x="0" y="0"/>
              <a:ext cx="4786346" cy="1616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ts val="6000"/>
                </a:lnSpc>
                <a:buFont typeface="Arial" panose="020B0604020202020204" pitchFamily="34" charset="0"/>
                <a:buNone/>
              </a:pPr>
              <a:r>
                <a:rPr lang="zh-CN" alt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由于                ，</a:t>
              </a:r>
            </a:p>
            <a:p>
              <a:pPr>
                <a:lnSpc>
                  <a:spcPts val="6000"/>
                </a:lnSpc>
                <a:buFont typeface="Arial" panose="020B0604020202020204" pitchFamily="34" charset="0"/>
                <a:buNone/>
              </a:pPr>
              <a:r>
                <a:rPr lang="zh-CN" alt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所以这个数是</a:t>
              </a:r>
              <a:r>
                <a:rPr lang="en-US" altLang="zh-CN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  <a:r>
                <a:rPr lang="zh-CN" alt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或</a:t>
              </a:r>
              <a:r>
                <a:rPr lang="en-US" altLang="zh-CN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-3.</a:t>
              </a:r>
            </a:p>
          </p:txBody>
        </p:sp>
        <p:graphicFrame>
          <p:nvGraphicFramePr>
            <p:cNvPr id="8207" name="对象 6153"/>
            <p:cNvGraphicFramePr>
              <a:graphicFrameLocks noChangeAspect="1"/>
            </p:cNvGraphicFramePr>
            <p:nvPr/>
          </p:nvGraphicFramePr>
          <p:xfrm>
            <a:off x="647284" y="290337"/>
            <a:ext cx="1258361" cy="4955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4" r:id="rId3" imgW="1612900" imgH="634365" progId="Equation.DSMT4">
                    <p:embed/>
                  </p:oleObj>
                </mc:Choice>
                <mc:Fallback>
                  <p:oleObj r:id="rId3" imgW="1612900" imgH="634365" progId="Equation.DSMT4">
                    <p:embed/>
                    <p:pic>
                      <p:nvPicPr>
                        <p:cNvPr id="0" name="对象 61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7284" y="290337"/>
                          <a:ext cx="1258361" cy="4955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26" name="Rectangle 22"/>
          <p:cNvSpPr/>
          <p:nvPr/>
        </p:nvSpPr>
        <p:spPr>
          <a:xfrm>
            <a:off x="323850" y="4495800"/>
            <a:ext cx="8351838" cy="639763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想一想  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3和-3有什么特征？</a:t>
            </a:r>
            <a:endParaRPr lang="zh-CN" altLang="en-US" sz="2400" noProof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0252" grpId="0" bldLvl="0"/>
      <p:bldP spid="10253" grpId="0" bldLvl="0"/>
      <p:bldP spid="51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22"/>
          <p:cNvSpPr/>
          <p:nvPr/>
        </p:nvSpPr>
        <p:spPr>
          <a:xfrm>
            <a:off x="466725" y="4005263"/>
            <a:ext cx="1250950" cy="63976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想一想 </a:t>
            </a:r>
            <a:endParaRPr lang="zh-CN" altLang="en-US" sz="2400" noProof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3079" name="Text Box 3"/>
          <p:cNvSpPr txBox="1"/>
          <p:nvPr/>
        </p:nvSpPr>
        <p:spPr>
          <a:xfrm>
            <a:off x="250825" y="549275"/>
            <a:ext cx="8820150" cy="639763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问题</a:t>
            </a:r>
            <a:r>
              <a:rPr lang="en-US" altLang="zh-CN" sz="2400" b="1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 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根据上面的研究过程填表：</a:t>
            </a:r>
            <a:r>
              <a:rPr lang="en-US" altLang="zh-CN" sz="24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endParaRPr lang="en-US" altLang="zh-CN" sz="24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19" name="Rectangle 12"/>
          <p:cNvSpPr>
            <a:spLocks noChangeArrowheads="1"/>
          </p:cNvSpPr>
          <p:nvPr/>
        </p:nvSpPr>
        <p:spPr bwMode="auto">
          <a:xfrm>
            <a:off x="933450" y="2728913"/>
            <a:ext cx="3095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9220" name="Rectangle 14"/>
          <p:cNvSpPr>
            <a:spLocks noChangeArrowheads="1"/>
          </p:cNvSpPr>
          <p:nvPr/>
        </p:nvSpPr>
        <p:spPr bwMode="auto">
          <a:xfrm>
            <a:off x="1060450" y="2855913"/>
            <a:ext cx="3095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9221" name="Rectangle 16"/>
          <p:cNvSpPr>
            <a:spLocks noChangeArrowheads="1"/>
          </p:cNvSpPr>
          <p:nvPr/>
        </p:nvSpPr>
        <p:spPr bwMode="auto">
          <a:xfrm>
            <a:off x="1187450" y="2982913"/>
            <a:ext cx="3095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9222" name="Rectangle 18"/>
          <p:cNvSpPr>
            <a:spLocks noChangeArrowheads="1"/>
          </p:cNvSpPr>
          <p:nvPr/>
        </p:nvSpPr>
        <p:spPr bwMode="auto">
          <a:xfrm>
            <a:off x="1314450" y="3109913"/>
            <a:ext cx="3095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9223" name="Rectangle 20"/>
          <p:cNvSpPr>
            <a:spLocks noChangeArrowheads="1"/>
          </p:cNvSpPr>
          <p:nvPr/>
        </p:nvSpPr>
        <p:spPr bwMode="auto">
          <a:xfrm>
            <a:off x="1441450" y="3236913"/>
            <a:ext cx="3095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9224" name="Rectangle 22"/>
          <p:cNvSpPr>
            <a:spLocks noChangeArrowheads="1"/>
          </p:cNvSpPr>
          <p:nvPr/>
        </p:nvSpPr>
        <p:spPr bwMode="auto">
          <a:xfrm>
            <a:off x="971550" y="3392488"/>
            <a:ext cx="3095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</p:txBody>
      </p:sp>
      <p:graphicFrame>
        <p:nvGraphicFramePr>
          <p:cNvPr id="7177" name="表格 7176"/>
          <p:cNvGraphicFramePr/>
          <p:nvPr/>
        </p:nvGraphicFramePr>
        <p:xfrm>
          <a:off x="1046163" y="1606550"/>
          <a:ext cx="7454900" cy="1957388"/>
        </p:xfrm>
        <a:graphic>
          <a:graphicData uri="http://schemas.openxmlformats.org/drawingml/2006/table">
            <a:tbl>
              <a:tblPr/>
              <a:tblGrid>
                <a:gridCol w="1243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1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3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3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1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3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79488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sz="2800" b="1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sz="2800" b="1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sz="2800" b="1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sz="2800" b="1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sz="2800" b="1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sz="2800" b="1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7900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sz="2800" b="1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sz="2800" b="1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sz="2800" b="1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sz="2800" b="1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sz="2800" b="1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sz="2800" b="1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248" name="对象 7199"/>
          <p:cNvGraphicFramePr>
            <a:graphicFrameLocks noChangeAspect="1"/>
          </p:cNvGraphicFramePr>
          <p:nvPr/>
        </p:nvGraphicFramePr>
        <p:xfrm>
          <a:off x="1479550" y="1846263"/>
          <a:ext cx="50800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9" r:id="rId4" imgW="180340" imgH="206375" progId="Equation.DSMT4">
                  <p:embed/>
                </p:oleObj>
              </mc:Choice>
              <mc:Fallback>
                <p:oleObj r:id="rId4" imgW="180340" imgH="206375" progId="Equation.DSMT4">
                  <p:embed/>
                  <p:pic>
                    <p:nvPicPr>
                      <p:cNvPr id="0" name="对象 71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1846263"/>
                        <a:ext cx="508000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9" name="对象 7200"/>
          <p:cNvGraphicFramePr>
            <a:graphicFrameLocks noChangeAspect="1"/>
          </p:cNvGraphicFramePr>
          <p:nvPr/>
        </p:nvGraphicFramePr>
        <p:xfrm>
          <a:off x="2849563" y="1976438"/>
          <a:ext cx="2825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0" r:id="rId6" imgW="90170" imgH="167640" progId="Equation.DSMT4">
                  <p:embed/>
                </p:oleObj>
              </mc:Choice>
              <mc:Fallback>
                <p:oleObj r:id="rId6" imgW="90170" imgH="167640" progId="Equation.DSMT4">
                  <p:embed/>
                  <p:pic>
                    <p:nvPicPr>
                      <p:cNvPr id="0" name="对象 72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9563" y="1976438"/>
                        <a:ext cx="282575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0" name="对象 7201"/>
          <p:cNvGraphicFramePr>
            <a:graphicFrameLocks noChangeAspect="1"/>
          </p:cNvGraphicFramePr>
          <p:nvPr/>
        </p:nvGraphicFramePr>
        <p:xfrm>
          <a:off x="3927475" y="1989138"/>
          <a:ext cx="4365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1" r:id="rId8" imgW="180340" imgH="180340" progId="Equation.DSMT4">
                  <p:embed/>
                </p:oleObj>
              </mc:Choice>
              <mc:Fallback>
                <p:oleObj r:id="rId8" imgW="180340" imgH="180340" progId="Equation.DSMT4">
                  <p:embed/>
                  <p:pic>
                    <p:nvPicPr>
                      <p:cNvPr id="0" name="对象 72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7475" y="1989138"/>
                        <a:ext cx="436563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1" name="对象 7202"/>
          <p:cNvGraphicFramePr>
            <a:graphicFrameLocks noChangeAspect="1"/>
          </p:cNvGraphicFramePr>
          <p:nvPr/>
        </p:nvGraphicFramePr>
        <p:xfrm>
          <a:off x="5149850" y="1976438"/>
          <a:ext cx="5016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2" r:id="rId10" imgW="193675" imgH="180975" progId="Equation.DSMT4">
                  <p:embed/>
                </p:oleObj>
              </mc:Choice>
              <mc:Fallback>
                <p:oleObj r:id="rId10" imgW="193675" imgH="180975" progId="Equation.DSMT4">
                  <p:embed/>
                  <p:pic>
                    <p:nvPicPr>
                      <p:cNvPr id="0" name="对象 72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850" y="1976438"/>
                        <a:ext cx="50165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2" name="对象 7203"/>
          <p:cNvGraphicFramePr>
            <a:graphicFrameLocks noChangeAspect="1"/>
          </p:cNvGraphicFramePr>
          <p:nvPr/>
        </p:nvGraphicFramePr>
        <p:xfrm>
          <a:off x="6354763" y="1946275"/>
          <a:ext cx="522287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3" r:id="rId12" imgW="206375" imgH="180340" progId="Equation.DSMT4">
                  <p:embed/>
                </p:oleObj>
              </mc:Choice>
              <mc:Fallback>
                <p:oleObj r:id="rId12" imgW="206375" imgH="180340" progId="Equation.DSMT4">
                  <p:embed/>
                  <p:pic>
                    <p:nvPicPr>
                      <p:cNvPr id="0" name="对象 72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4763" y="1946275"/>
                        <a:ext cx="522287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3" name="对象 7204"/>
          <p:cNvGraphicFramePr>
            <a:graphicFrameLocks noChangeAspect="1"/>
          </p:cNvGraphicFramePr>
          <p:nvPr/>
        </p:nvGraphicFramePr>
        <p:xfrm>
          <a:off x="7597775" y="1774825"/>
          <a:ext cx="531813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4" r:id="rId14" imgW="217805" imgH="396875" progId="Equation.DSMT4">
                  <p:embed/>
                </p:oleObj>
              </mc:Choice>
              <mc:Fallback>
                <p:oleObj r:id="rId14" imgW="217805" imgH="396875" progId="Equation.DSMT4">
                  <p:embed/>
                  <p:pic>
                    <p:nvPicPr>
                      <p:cNvPr id="0" name="对象 72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7775" y="1774825"/>
                        <a:ext cx="531813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4" name="对象 7205"/>
          <p:cNvGraphicFramePr>
            <a:graphicFrameLocks noChangeAspect="1"/>
          </p:cNvGraphicFramePr>
          <p:nvPr/>
        </p:nvGraphicFramePr>
        <p:xfrm>
          <a:off x="1479550" y="2997200"/>
          <a:ext cx="3651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5" r:id="rId16" imgW="129540" imgH="142875" progId="Equation.DSMT4">
                  <p:embed/>
                </p:oleObj>
              </mc:Choice>
              <mc:Fallback>
                <p:oleObj r:id="rId16" imgW="129540" imgH="142875" progId="Equation.DSMT4">
                  <p:embed/>
                  <p:pic>
                    <p:nvPicPr>
                      <p:cNvPr id="0" name="对象 72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2997200"/>
                        <a:ext cx="365125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7" name="对象 7206"/>
          <p:cNvGraphicFramePr>
            <a:graphicFrameLocks noChangeAspect="1"/>
          </p:cNvGraphicFramePr>
          <p:nvPr/>
        </p:nvGraphicFramePr>
        <p:xfrm>
          <a:off x="2651125" y="2925763"/>
          <a:ext cx="58102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6" r:id="rId18" imgW="193675" imgH="167640" progId="Equation.DSMT4">
                  <p:embed/>
                </p:oleObj>
              </mc:Choice>
              <mc:Fallback>
                <p:oleObj r:id="rId18" imgW="193675" imgH="167640" progId="Equation.DSMT4">
                  <p:embed/>
                  <p:pic>
                    <p:nvPicPr>
                      <p:cNvPr id="0" name="对象 72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25" y="2925763"/>
                        <a:ext cx="581025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8" name="对象 7207"/>
          <p:cNvGraphicFramePr>
            <a:graphicFrameLocks noChangeAspect="1"/>
          </p:cNvGraphicFramePr>
          <p:nvPr/>
        </p:nvGraphicFramePr>
        <p:xfrm>
          <a:off x="3844925" y="2898775"/>
          <a:ext cx="51117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7" r:id="rId20" imgW="206375" imgH="167640" progId="Equation.DSMT4">
                  <p:embed/>
                </p:oleObj>
              </mc:Choice>
              <mc:Fallback>
                <p:oleObj r:id="rId20" imgW="206375" imgH="167640" progId="Equation.DSMT4">
                  <p:embed/>
                  <p:pic>
                    <p:nvPicPr>
                      <p:cNvPr id="0" name="对象 72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4925" y="2898775"/>
                        <a:ext cx="511175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9" name="对象 7208"/>
          <p:cNvGraphicFramePr>
            <a:graphicFrameLocks noChangeAspect="1"/>
          </p:cNvGraphicFramePr>
          <p:nvPr/>
        </p:nvGraphicFramePr>
        <p:xfrm>
          <a:off x="5121275" y="2925763"/>
          <a:ext cx="4826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" r:id="rId22" imgW="206375" imgH="180340" progId="Equation.DSMT4">
                  <p:embed/>
                </p:oleObj>
              </mc:Choice>
              <mc:Fallback>
                <p:oleObj r:id="rId22" imgW="206375" imgH="180340" progId="Equation.DSMT4">
                  <p:embed/>
                  <p:pic>
                    <p:nvPicPr>
                      <p:cNvPr id="0" name="对象 72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1275" y="2925763"/>
                        <a:ext cx="4826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0" name="对象 7209"/>
          <p:cNvGraphicFramePr>
            <a:graphicFrameLocks noChangeAspect="1"/>
          </p:cNvGraphicFramePr>
          <p:nvPr/>
        </p:nvGraphicFramePr>
        <p:xfrm>
          <a:off x="6372225" y="2917825"/>
          <a:ext cx="5048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" r:id="rId24" imgW="206375" imgH="180340" progId="Equation.DSMT4">
                  <p:embed/>
                </p:oleObj>
              </mc:Choice>
              <mc:Fallback>
                <p:oleObj r:id="rId24" imgW="206375" imgH="180340" progId="Equation.DSMT4">
                  <p:embed/>
                  <p:pic>
                    <p:nvPicPr>
                      <p:cNvPr id="0" name="对象 72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2917825"/>
                        <a:ext cx="504825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1" name="对象 7210"/>
          <p:cNvGraphicFramePr>
            <a:graphicFrameLocks noChangeAspect="1"/>
          </p:cNvGraphicFramePr>
          <p:nvPr/>
        </p:nvGraphicFramePr>
        <p:xfrm>
          <a:off x="7667625" y="2781300"/>
          <a:ext cx="4794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" r:id="rId26" imgW="255905" imgH="396875" progId="Equation.DSMT4">
                  <p:embed/>
                </p:oleObj>
              </mc:Choice>
              <mc:Fallback>
                <p:oleObj r:id="rId26" imgW="255905" imgH="396875" progId="Equation.DSMT4">
                  <p:embed/>
                  <p:pic>
                    <p:nvPicPr>
                      <p:cNvPr id="0" name="对象 72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25" y="2781300"/>
                        <a:ext cx="479425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60" name="Rectangle 24"/>
          <p:cNvSpPr>
            <a:spLocks noChangeArrowheads="1"/>
          </p:cNvSpPr>
          <p:nvPr/>
        </p:nvSpPr>
        <p:spPr bwMode="auto">
          <a:xfrm>
            <a:off x="2773363" y="4065588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213" name="Text Box 28"/>
          <p:cNvSpPr txBox="1">
            <a:spLocks noChangeArrowheads="1"/>
          </p:cNvSpPr>
          <p:nvPr/>
        </p:nvSpPr>
        <p:spPr bwMode="auto">
          <a:xfrm>
            <a:off x="1114425" y="4073525"/>
            <a:ext cx="8215313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          如果我们把               　                              分别叫做</a:t>
            </a:r>
          </a:p>
          <a:p>
            <a:pPr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           　                   的平方根，你能给出平方根的概念吗？</a:t>
            </a:r>
          </a:p>
        </p:txBody>
      </p:sp>
      <p:graphicFrame>
        <p:nvGraphicFramePr>
          <p:cNvPr id="7214" name="对象 7213"/>
          <p:cNvGraphicFramePr>
            <a:graphicFrameLocks noChangeAspect="1"/>
          </p:cNvGraphicFramePr>
          <p:nvPr/>
        </p:nvGraphicFramePr>
        <p:xfrm>
          <a:off x="3924300" y="4005263"/>
          <a:ext cx="316865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" r:id="rId28" imgW="3797300" imgH="1054100" progId="Equation.DSMT4">
                  <p:embed/>
                </p:oleObj>
              </mc:Choice>
              <mc:Fallback>
                <p:oleObj r:id="rId28" imgW="3797300" imgH="1054100" progId="Equation.DSMT4">
                  <p:embed/>
                  <p:pic>
                    <p:nvPicPr>
                      <p:cNvPr id="0" name="对象 72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4005263"/>
                        <a:ext cx="316865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5" name="对象 7214"/>
          <p:cNvGraphicFramePr>
            <a:graphicFrameLocks noChangeAspect="1"/>
          </p:cNvGraphicFramePr>
          <p:nvPr/>
        </p:nvGraphicFramePr>
        <p:xfrm>
          <a:off x="1403350" y="4724400"/>
          <a:ext cx="2303463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2" r:id="rId30" imgW="2997200" imgH="1066800" progId="Equation.DSMT4">
                  <p:embed/>
                </p:oleObj>
              </mc:Choice>
              <mc:Fallback>
                <p:oleObj r:id="rId30" imgW="2997200" imgH="1066800" progId="Equation.DSMT4">
                  <p:embed/>
                  <p:pic>
                    <p:nvPicPr>
                      <p:cNvPr id="0" name="对象 72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724400"/>
                        <a:ext cx="2303463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64" name="TextBox 51"/>
          <p:cNvSpPr txBox="1">
            <a:spLocks noChangeArrowheads="1"/>
          </p:cNvSpPr>
          <p:nvPr/>
        </p:nvSpPr>
        <p:spPr bwMode="auto">
          <a:xfrm>
            <a:off x="5716588" y="4286250"/>
            <a:ext cx="128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3" grpId="0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3"/>
          <p:cNvSpPr txBox="1"/>
          <p:nvPr/>
        </p:nvSpPr>
        <p:spPr>
          <a:xfrm>
            <a:off x="323850" y="620713"/>
            <a:ext cx="2463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CN" altLang="en-US" sz="2400" b="1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平方根的概念</a:t>
            </a:r>
            <a:r>
              <a:rPr lang="zh-CN" altLang="en-US" sz="24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 </a:t>
            </a:r>
            <a:endParaRPr lang="zh-CN" altLang="en-US" sz="2400" noProof="1"/>
          </a:p>
        </p:txBody>
      </p:sp>
      <p:grpSp>
        <p:nvGrpSpPr>
          <p:cNvPr id="3" name="组合 2"/>
          <p:cNvGrpSpPr/>
          <p:nvPr/>
        </p:nvGrpSpPr>
        <p:grpSpPr bwMode="auto">
          <a:xfrm>
            <a:off x="539750" y="1268413"/>
            <a:ext cx="7486650" cy="1738312"/>
            <a:chOff x="850" y="1998"/>
            <a:chExt cx="11789" cy="2736"/>
          </a:xfrm>
        </p:grpSpPr>
        <p:sp>
          <p:nvSpPr>
            <p:cNvPr id="11267" name="文本框 1"/>
            <p:cNvSpPr txBox="1">
              <a:spLocks noChangeArrowheads="1"/>
            </p:cNvSpPr>
            <p:nvPr/>
          </p:nvSpPr>
          <p:spPr bwMode="auto">
            <a:xfrm>
              <a:off x="850" y="1998"/>
              <a:ext cx="11789" cy="27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一般地，如果一个数的平方等于</a:t>
              </a:r>
              <a:r>
                <a:rPr lang="en-US" altLang="zh-CN" sz="2400" i="1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a</a:t>
              </a:r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，那么这个数叫做</a:t>
              </a:r>
              <a:r>
                <a:rPr lang="en-US" altLang="zh-CN" sz="2400" i="1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a</a:t>
              </a:r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的平方根或二次方根．这就是说，如果</a:t>
              </a:r>
              <a:r>
                <a:rPr lang="en-US" altLang="zh-CN" sz="2400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             </a:t>
              </a:r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，那么</a:t>
              </a:r>
              <a:r>
                <a:rPr lang="en-US" altLang="zh-CN" sz="2400" i="1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x</a:t>
              </a:r>
              <a:r>
                <a:rPr lang="en-US" altLang="zh-CN" sz="2400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 </a:t>
              </a:r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叫做</a:t>
              </a:r>
              <a:r>
                <a:rPr lang="en-US" altLang="zh-CN" sz="2400" i="1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a</a:t>
              </a:r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的平方根．</a:t>
              </a:r>
              <a:endPara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graphicFrame>
          <p:nvGraphicFramePr>
            <p:cNvPr id="11268" name="对象 8196"/>
            <p:cNvGraphicFramePr>
              <a:graphicFrameLocks noChangeAspect="1"/>
            </p:cNvGraphicFramePr>
            <p:nvPr/>
          </p:nvGraphicFramePr>
          <p:xfrm>
            <a:off x="9241" y="3019"/>
            <a:ext cx="1340" cy="7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1" r:id="rId4" imgW="1148080" imgH="484505" progId="Equation.DSMT4">
                    <p:embed/>
                  </p:oleObj>
                </mc:Choice>
                <mc:Fallback>
                  <p:oleObj r:id="rId4" imgW="1148080" imgH="484505" progId="Equation.DSMT4">
                    <p:embed/>
                    <p:pic>
                      <p:nvPicPr>
                        <p:cNvPr id="0" name="对象 81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41" y="3019"/>
                          <a:ext cx="1340" cy="7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组合 15"/>
          <p:cNvGrpSpPr/>
          <p:nvPr/>
        </p:nvGrpSpPr>
        <p:grpSpPr bwMode="auto">
          <a:xfrm>
            <a:off x="684213" y="3429000"/>
            <a:ext cx="7827962" cy="1230313"/>
            <a:chOff x="1137196" y="5373216"/>
            <a:chExt cx="7827292" cy="1231111"/>
          </a:xfrm>
        </p:grpSpPr>
        <p:sp>
          <p:nvSpPr>
            <p:cNvPr id="11270" name="TextBox 9"/>
            <p:cNvSpPr txBox="1">
              <a:spLocks noChangeArrowheads="1"/>
            </p:cNvSpPr>
            <p:nvPr/>
          </p:nvSpPr>
          <p:spPr bwMode="auto">
            <a:xfrm>
              <a:off x="1835025" y="5415607"/>
              <a:ext cx="7129463" cy="1188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由于</a:t>
              </a:r>
              <a:r>
                <a:rPr lang="en-US" altLang="zh-CN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en-US" altLang="zh-CN" sz="2400" baseline="300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en-US" altLang="zh-CN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≥0</a:t>
              </a:r>
              <a:r>
                <a:rPr lang="zh-CN" alt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，故</a:t>
              </a:r>
              <a:r>
                <a:rPr lang="en-US" altLang="zh-CN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≥0</a:t>
              </a:r>
              <a:r>
                <a:rPr lang="zh-CN" alt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，所以我们在求一个数</a:t>
              </a:r>
              <a:r>
                <a:rPr lang="en-US" altLang="zh-CN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zh-CN" alt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的平方根时，</a:t>
              </a:r>
              <a:r>
                <a:rPr lang="en-US" altLang="zh-CN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≥0</a:t>
              </a:r>
              <a:r>
                <a:rPr lang="zh-CN" alt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是一个隐含条件</a:t>
              </a:r>
              <a:r>
                <a:rPr lang="en-US" altLang="zh-CN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.</a:t>
              </a:r>
            </a:p>
          </p:txBody>
        </p:sp>
        <p:grpSp>
          <p:nvGrpSpPr>
            <p:cNvPr id="11271" name="组合 38"/>
            <p:cNvGrpSpPr/>
            <p:nvPr/>
          </p:nvGrpSpPr>
          <p:grpSpPr bwMode="auto">
            <a:xfrm>
              <a:off x="1137196" y="5373216"/>
              <a:ext cx="698500" cy="649287"/>
              <a:chOff x="579589" y="5301208"/>
              <a:chExt cx="697627" cy="648072"/>
            </a:xfrm>
          </p:grpSpPr>
          <p:grpSp>
            <p:nvGrpSpPr>
              <p:cNvPr id="11272" name="组合 35"/>
              <p:cNvGrpSpPr/>
              <p:nvPr/>
            </p:nvGrpSpPr>
            <p:grpSpPr bwMode="auto">
              <a:xfrm>
                <a:off x="611560" y="5301208"/>
                <a:ext cx="648072" cy="648072"/>
                <a:chOff x="467544" y="5318792"/>
                <a:chExt cx="648072" cy="648072"/>
              </a:xfrm>
            </p:grpSpPr>
            <p:sp>
              <p:nvSpPr>
                <p:cNvPr id="11273" name="椭圆 33"/>
                <p:cNvSpPr>
                  <a:spLocks noChangeArrowheads="1"/>
                </p:cNvSpPr>
                <p:nvPr/>
              </p:nvSpPr>
              <p:spPr bwMode="auto">
                <a:xfrm>
                  <a:off x="467544" y="5318792"/>
                  <a:ext cx="648072" cy="648072"/>
                </a:xfrm>
                <a:prstGeom prst="ellipse">
                  <a:avLst/>
                </a:prstGeom>
                <a:solidFill>
                  <a:srgbClr val="EB2A0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</p:txBody>
            </p:sp>
            <p:sp>
              <p:nvSpPr>
                <p:cNvPr id="11274" name="椭圆 34"/>
                <p:cNvSpPr>
                  <a:spLocks noChangeArrowheads="1"/>
                </p:cNvSpPr>
                <p:nvPr/>
              </p:nvSpPr>
              <p:spPr bwMode="auto">
                <a:xfrm>
                  <a:off x="539552" y="5318792"/>
                  <a:ext cx="504056" cy="504056"/>
                </a:xfrm>
                <a:prstGeom prst="ellipse">
                  <a:avLst/>
                </a:prstGeom>
                <a:solidFill>
                  <a:srgbClr val="FFCC00">
                    <a:alpha val="62743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</p:txBody>
            </p:sp>
          </p:grpSp>
          <p:sp>
            <p:nvSpPr>
              <p:cNvPr id="11275" name="TextBox 37"/>
              <p:cNvSpPr txBox="1">
                <a:spLocks noChangeArrowheads="1"/>
              </p:cNvSpPr>
              <p:nvPr/>
            </p:nvSpPr>
            <p:spPr bwMode="auto">
              <a:xfrm>
                <a:off x="579589" y="5373216"/>
                <a:ext cx="69762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sz="2000" b="1">
                    <a:solidFill>
                      <a:srgbClr val="00206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注意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圆角矩形 31"/>
          <p:cNvSpPr>
            <a:spLocks noChangeArrowheads="1"/>
          </p:cNvSpPr>
          <p:nvPr/>
        </p:nvSpPr>
        <p:spPr bwMode="auto">
          <a:xfrm>
            <a:off x="357188" y="714375"/>
            <a:ext cx="1428750" cy="4286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观察与思考</a:t>
            </a:r>
          </a:p>
        </p:txBody>
      </p:sp>
      <p:sp>
        <p:nvSpPr>
          <p:cNvPr id="13315" name="文本框 1"/>
          <p:cNvSpPr txBox="1">
            <a:spLocks noChangeArrowheads="1"/>
          </p:cNvSpPr>
          <p:nvPr/>
        </p:nvSpPr>
        <p:spPr bwMode="auto">
          <a:xfrm>
            <a:off x="1908175" y="1268413"/>
            <a:ext cx="3230563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下列各数有平方根吗？</a:t>
            </a:r>
          </a:p>
        </p:txBody>
      </p:sp>
      <p:sp>
        <p:nvSpPr>
          <p:cNvPr id="13316" name="文本框 2"/>
          <p:cNvSpPr txBox="1">
            <a:spLocks noChangeArrowheads="1"/>
          </p:cNvSpPr>
          <p:nvPr/>
        </p:nvSpPr>
        <p:spPr bwMode="auto">
          <a:xfrm>
            <a:off x="1547813" y="2133600"/>
            <a:ext cx="538956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⑴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0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；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⑵   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⑶ 0.000196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；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⑷-81.</a:t>
            </a: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3317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276600" y="2133600"/>
          <a:ext cx="476250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r:id="rId3" imgW="280670" imgH="395605" progId="Equation.KSEE3">
                  <p:embed/>
                </p:oleObj>
              </mc:Choice>
              <mc:Fallback>
                <p:oleObj r:id="rId3" imgW="280670" imgH="395605" progId="Equation.KSEE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133600"/>
                        <a:ext cx="476250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Rectangle 22"/>
          <p:cNvSpPr/>
          <p:nvPr/>
        </p:nvSpPr>
        <p:spPr>
          <a:xfrm>
            <a:off x="539750" y="1341438"/>
            <a:ext cx="1249363" cy="63976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想一想 </a:t>
            </a:r>
            <a:endParaRPr lang="zh-CN" altLang="en-US" sz="2400" noProof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grpSp>
        <p:nvGrpSpPr>
          <p:cNvPr id="13319" name="组合 6"/>
          <p:cNvGrpSpPr/>
          <p:nvPr/>
        </p:nvGrpSpPr>
        <p:grpSpPr bwMode="auto">
          <a:xfrm>
            <a:off x="755650" y="3284538"/>
            <a:ext cx="7950200" cy="1246187"/>
            <a:chOff x="1191" y="5173"/>
            <a:chExt cx="12518" cy="1963"/>
          </a:xfrm>
        </p:grpSpPr>
        <p:sp>
          <p:nvSpPr>
            <p:cNvPr id="2" name="文本框 4"/>
            <p:cNvSpPr txBox="1">
              <a:spLocks noChangeArrowheads="1"/>
            </p:cNvSpPr>
            <p:nvPr/>
          </p:nvSpPr>
          <p:spPr bwMode="auto">
            <a:xfrm>
              <a:off x="1191" y="5173"/>
              <a:ext cx="12519" cy="1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因为</a:t>
              </a:r>
              <a:r>
                <a:rPr lang="en-US" altLang="zh-CN" sz="2400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0</a:t>
              </a:r>
              <a:r>
                <a:rPr lang="en-US" altLang="zh-CN" sz="2400" baseline="30000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2</a:t>
              </a:r>
              <a:r>
                <a:rPr lang="en-US" altLang="zh-CN" sz="2400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=0</a:t>
              </a:r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，且任何不为</a:t>
              </a:r>
              <a:r>
                <a:rPr lang="en-US" altLang="zh-CN" sz="2400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0</a:t>
              </a:r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的数的平方都不等于</a:t>
              </a:r>
              <a:r>
                <a:rPr lang="en-US" altLang="zh-CN" sz="2400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0</a:t>
              </a:r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，所以</a:t>
              </a:r>
              <a:r>
                <a:rPr lang="en-US" altLang="zh-CN" sz="2400" dirty="0">
                  <a:solidFill>
                    <a:srgbClr val="CC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0</a:t>
              </a:r>
              <a:r>
                <a:rPr lang="zh-CN" altLang="en-US" sz="2400" dirty="0">
                  <a:solidFill>
                    <a:srgbClr val="CC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的平方根只有一个</a:t>
              </a:r>
              <a:r>
                <a:rPr lang="zh-CN" altLang="en-US" sz="2400" dirty="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，</a:t>
              </a:r>
              <a:r>
                <a:rPr lang="zh-CN" altLang="en-US" sz="2400" dirty="0">
                  <a:solidFill>
                    <a:srgbClr val="CC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它就是</a:t>
              </a:r>
              <a:r>
                <a:rPr lang="en-US" altLang="zh-CN" sz="2400" dirty="0">
                  <a:solidFill>
                    <a:srgbClr val="CC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0</a:t>
              </a:r>
              <a:r>
                <a:rPr lang="zh-CN" altLang="en-US" sz="2400" dirty="0">
                  <a:solidFill>
                    <a:srgbClr val="CC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本身</a:t>
              </a:r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.即：</a:t>
              </a:r>
              <a:r>
                <a:rPr lang="zh-CN" altLang="en-US" sz="2400" dirty="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             </a:t>
              </a:r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.</a:t>
              </a:r>
              <a:endPara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pic>
          <p:nvPicPr>
            <p:cNvPr id="13320" name="Object 6"/>
            <p:cNvPicPr>
              <a:picLocks noGrp="1"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8107" y="6193"/>
              <a:ext cx="1675" cy="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文本框 5"/>
          <p:cNvSpPr txBox="1">
            <a:spLocks noChangeArrowheads="1"/>
          </p:cNvSpPr>
          <p:nvPr/>
        </p:nvSpPr>
        <p:spPr bwMode="auto">
          <a:xfrm>
            <a:off x="755650" y="4581525"/>
            <a:ext cx="8010525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负数有平方根吗？因为正、负、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的平方都不是负数，所以</a:t>
            </a:r>
            <a:r>
              <a:rPr lang="zh-CN" altLang="en-US" sz="2400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负数没有平方根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如：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-81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无意义.</a:t>
            </a:r>
            <a:r>
              <a:rPr lang="zh-CN" altLang="en-US" sz="2400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  <p:bldP spid="51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Box 6"/>
          <p:cNvSpPr txBox="1"/>
          <p:nvPr/>
        </p:nvSpPr>
        <p:spPr>
          <a:xfrm>
            <a:off x="466725" y="1195388"/>
            <a:ext cx="2312988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平方根的性质</a:t>
            </a:r>
            <a:endParaRPr lang="zh-CN" altLang="en-US" sz="2400" noProof="1">
              <a:solidFill>
                <a:schemeClr val="accent6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66725" y="1987550"/>
            <a:ext cx="7740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）一个正数有两个平方根，它们互为相反数；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66725" y="2708275"/>
            <a:ext cx="7740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只有两平方根，是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本身；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39750" y="3571875"/>
            <a:ext cx="7739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）负数没有平方根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813</Words>
  <Application>Microsoft Office PowerPoint</Application>
  <PresentationFormat>全屏显示(4:3)</PresentationFormat>
  <Paragraphs>132</Paragraphs>
  <Slides>16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30" baseType="lpstr">
      <vt:lpstr>方正姚体</vt:lpstr>
      <vt:lpstr>黑体</vt:lpstr>
      <vt:lpstr>华文楷体</vt:lpstr>
      <vt:lpstr>隶书</vt:lpstr>
      <vt:lpstr>宋体</vt:lpstr>
      <vt:lpstr>微软雅黑</vt:lpstr>
      <vt:lpstr>Arial</vt:lpstr>
      <vt:lpstr>Calibri</vt:lpstr>
      <vt:lpstr>Tahoma</vt:lpstr>
      <vt:lpstr>Times New Roman</vt:lpstr>
      <vt:lpstr>Wingdings</vt:lpstr>
      <vt:lpstr>WWW.2PPT.COM
</vt:lpstr>
      <vt:lpstr>Equation.DSMT4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2019-02-12T09:11:00Z</dcterms:created>
  <dcterms:modified xsi:type="dcterms:W3CDTF">2023-01-16T19:23:10Z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EE1B65F94D014C9FBFA2E9569F44D16D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