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61" r:id="rId2"/>
    <p:sldId id="290" r:id="rId3"/>
    <p:sldId id="270" r:id="rId4"/>
    <p:sldId id="384" r:id="rId5"/>
    <p:sldId id="367" r:id="rId6"/>
    <p:sldId id="386" r:id="rId7"/>
    <p:sldId id="387" r:id="rId8"/>
    <p:sldId id="405" r:id="rId9"/>
    <p:sldId id="395" r:id="rId10"/>
    <p:sldId id="392" r:id="rId11"/>
    <p:sldId id="406" r:id="rId12"/>
    <p:sldId id="393" r:id="rId13"/>
    <p:sldId id="388" r:id="rId14"/>
    <p:sldId id="382" r:id="rId15"/>
    <p:sldId id="383" r:id="rId16"/>
    <p:sldId id="407" r:id="rId17"/>
    <p:sldId id="396" r:id="rId18"/>
    <p:sldId id="397" r:id="rId19"/>
    <p:sldId id="281" r:id="rId20"/>
    <p:sldId id="408" r:id="rId21"/>
    <p:sldId id="401" r:id="rId22"/>
    <p:sldId id="286" r:id="rId23"/>
    <p:sldId id="300" r:id="rId24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3">
          <p15:clr>
            <a:srgbClr val="A4A3A4"/>
          </p15:clr>
        </p15:guide>
        <p15:guide id="2" orient="horz" pos="3595">
          <p15:clr>
            <a:srgbClr val="A4A3A4"/>
          </p15:clr>
        </p15:guide>
        <p15:guide id="3" pos="2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FF"/>
    <a:srgbClr val="006600"/>
    <a:srgbClr val="6600CC"/>
    <a:srgbClr val="3333FF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59" autoAdjust="0"/>
  </p:normalViewPr>
  <p:slideViewPr>
    <p:cSldViewPr snapToGrid="0" snapToObjects="1">
      <p:cViewPr>
        <p:scale>
          <a:sx n="110" d="100"/>
          <a:sy n="110" d="100"/>
        </p:scale>
        <p:origin x="-1644" y="-72"/>
      </p:cViewPr>
      <p:guideLst>
        <p:guide orient="horz" pos="1113"/>
        <p:guide orient="horz" pos="3595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01C8D615-33B2-40D2-B3D9-22F27E2F389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5197A60-33EF-4481-9D15-850847874AE5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F804D-AFF7-4409-9120-E4DD322C36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9B6C1-9E4E-4473-90F5-2FB1CBAAD0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5D024-4CED-40AA-8DBA-6E9456CABA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0BE0-2CDB-44E6-B614-D51405BF0F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52C96-FE01-46B3-B7CE-84AC63F9E7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B81A2-3A21-41DA-9A41-CF4B399F00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0738A-F63A-48B6-B751-BDD27C3AFA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2B813-4CE2-43F8-8F27-5AEF1A02F3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D6EFE-F699-4239-B6F0-CDBC91B385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E44E5-98F0-4DF7-A687-78803782FD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EC90B-C249-474F-9A27-C048958034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95EF8DE-45AD-43B0-B4B2-DE4E73AB685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hyperlink" Target="3.Listen%20and%20say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hyperlink" Target="1.Look,listen%20and%20say.mp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hyperlink" Target="2.Listen%20and%20read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/>
          </a:p>
        </p:txBody>
      </p:sp>
      <p:pic>
        <p:nvPicPr>
          <p:cNvPr id="4098" name="图片 23" descr="草地00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" y="4846638"/>
            <a:ext cx="91440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4" descr="小花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53534">
            <a:off x="7737475" y="5291138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4" y="1061061"/>
            <a:ext cx="8152248" cy="2165536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Tx/>
              <a:buNone/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4103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3"/>
          <p:cNvSpPr txBox="1">
            <a:spLocks noChangeArrowheads="1"/>
          </p:cNvSpPr>
          <p:nvPr/>
        </p:nvSpPr>
        <p:spPr bwMode="auto">
          <a:xfrm>
            <a:off x="401638" y="1433513"/>
            <a:ext cx="8267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	                 Module 7</a:t>
            </a:r>
            <a:endParaRPr lang="zh-CN" altLang="en-US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06" name="TextBox 4"/>
          <p:cNvSpPr txBox="1">
            <a:spLocks noChangeArrowheads="1"/>
          </p:cNvSpPr>
          <p:nvPr/>
        </p:nvSpPr>
        <p:spPr bwMode="auto">
          <a:xfrm>
            <a:off x="3521075" y="2644775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WY   </a:t>
            </a:r>
            <a:r>
              <a:rPr lang="zh-CN" altLang="en-US" sz="2000" b="1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六年级下册 </a:t>
            </a:r>
          </a:p>
        </p:txBody>
      </p:sp>
      <p:pic>
        <p:nvPicPr>
          <p:cNvPr id="4107" name="图片 70" descr="蝴蝶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892580" y="3102873"/>
            <a:ext cx="10191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Tx/>
              <a:buNone/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4109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613" y="13350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613" y="197643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613" y="26177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425" y="13350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425" y="197643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425" y="26177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5" name="文本框 4"/>
          <p:cNvSpPr txBox="1"/>
          <p:nvPr/>
        </p:nvSpPr>
        <p:spPr>
          <a:xfrm>
            <a:off x="0" y="3954118"/>
            <a:ext cx="9144000" cy="12464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600" b="1" dirty="0"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Unit 1  He spent about twenty one hours in space.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5880035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3314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6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矩形 1"/>
          <p:cNvSpPr>
            <a:spLocks noChangeArrowheads="1"/>
          </p:cNvSpPr>
          <p:nvPr/>
        </p:nvSpPr>
        <p:spPr bwMode="auto">
          <a:xfrm>
            <a:off x="993775" y="2874963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13318" name="矩形 2"/>
          <p:cNvSpPr>
            <a:spLocks noChangeArrowheads="1"/>
          </p:cNvSpPr>
          <p:nvPr/>
        </p:nvSpPr>
        <p:spPr bwMode="auto">
          <a:xfrm>
            <a:off x="1009650" y="1782763"/>
            <a:ext cx="63595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spent /spent/ </a:t>
            </a:r>
            <a:r>
              <a:rPr lang="zh-CN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( 动词)（spend 的过去式）度过</a:t>
            </a:r>
          </a:p>
        </p:txBody>
      </p:sp>
      <p:sp>
        <p:nvSpPr>
          <p:cNvPr id="13319" name="矩形 3"/>
          <p:cNvSpPr>
            <a:spLocks noChangeArrowheads="1"/>
          </p:cNvSpPr>
          <p:nvPr/>
        </p:nvSpPr>
        <p:spPr bwMode="auto">
          <a:xfrm>
            <a:off x="1054100" y="4576763"/>
            <a:ext cx="1712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一词多义：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2000250" y="2635250"/>
            <a:ext cx="46355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did you spend your holiday?你是怎么度过你的假期的？</a:t>
            </a: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2716213" y="4576763"/>
            <a:ext cx="2530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spend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花费  </a:t>
            </a:r>
            <a:endParaRPr lang="zh-CN" altLang="en-US">
              <a:ea typeface="黑体" panose="02010609060101010101" pitchFamily="49" charset="-122"/>
            </a:endParaRPr>
          </a:p>
        </p:txBody>
      </p:sp>
      <p:pic>
        <p:nvPicPr>
          <p:cNvPr id="13322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4338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025" y="1065213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矩形 16"/>
          <p:cNvSpPr>
            <a:spLocks noChangeArrowheads="1"/>
          </p:cNvSpPr>
          <p:nvPr/>
        </p:nvSpPr>
        <p:spPr bwMode="auto">
          <a:xfrm>
            <a:off x="620713" y="941388"/>
            <a:ext cx="7000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84" name="矩形 2"/>
          <p:cNvSpPr>
            <a:spLocks noChangeArrowheads="1"/>
          </p:cNvSpPr>
          <p:nvPr/>
        </p:nvSpPr>
        <p:spPr bwMode="auto">
          <a:xfrm>
            <a:off x="1243012" y="954088"/>
            <a:ext cx="7400655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sz="20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spend 的用法。</a:t>
            </a:r>
          </a:p>
          <a:p>
            <a:pPr>
              <a:lnSpc>
                <a:spcPct val="150000"/>
              </a:lnSpc>
              <a:defRPr/>
            </a:pPr>
            <a:r>
              <a:rPr sz="20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在表示“某人在某地度过了多长时间”时，通常用句型：人+（s）/ spent spend + 时间+（in+）地点.</a:t>
            </a:r>
          </a:p>
          <a:p>
            <a:pPr>
              <a:lnSpc>
                <a:spcPct val="150000"/>
              </a:lnSpc>
              <a:defRPr/>
            </a:pPr>
            <a:r>
              <a:rPr sz="20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例句：She spent five years in England.</a:t>
            </a:r>
            <a:r>
              <a:rPr lang="en-US" sz="20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sz="20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她在英国度过了五年。</a:t>
            </a:r>
          </a:p>
          <a:p>
            <a:pPr>
              <a:lnSpc>
                <a:spcPct val="150000"/>
              </a:lnSpc>
              <a:defRPr/>
            </a:pPr>
            <a:r>
              <a:rPr sz="20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spend 还可以表示“花费”，指“花费时间、金钱”等。</a:t>
            </a:r>
          </a:p>
          <a:p>
            <a:pPr>
              <a:lnSpc>
                <a:spcPct val="150000"/>
              </a:lnSpc>
              <a:defRPr/>
            </a:pPr>
            <a:r>
              <a:rPr sz="20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常用结构有：</a:t>
            </a:r>
          </a:p>
          <a:p>
            <a:pPr>
              <a:lnSpc>
                <a:spcPct val="150000"/>
              </a:lnSpc>
              <a:defRPr/>
            </a:pPr>
            <a:endParaRPr sz="2000" b="1" noProof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sz="2000" b="1" noProof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sz="2000" b="1" noProof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sz="20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例句：I spend lots of money on books. 我花了很多钱买书。</a:t>
            </a:r>
          </a:p>
          <a:p>
            <a:pPr marL="758190">
              <a:lnSpc>
                <a:spcPct val="150000"/>
              </a:lnSpc>
              <a:defRPr/>
            </a:pPr>
            <a:r>
              <a:rPr sz="20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 spent two hours (in) doing his homework.</a:t>
            </a:r>
          </a:p>
          <a:p>
            <a:pPr marL="748665" indent="-9525">
              <a:lnSpc>
                <a:spcPct val="150000"/>
              </a:lnSpc>
              <a:defRPr/>
            </a:pPr>
            <a:r>
              <a:rPr sz="20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他花了两个小时做他的家庭作业。</a:t>
            </a:r>
          </a:p>
          <a:p>
            <a:pPr>
              <a:lnSpc>
                <a:spcPct val="150000"/>
              </a:lnSpc>
              <a:defRPr/>
            </a:pPr>
            <a:endParaRPr sz="2000" b="1" noProof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666875" y="3776663"/>
          <a:ext cx="6096000" cy="1314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9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spend+ 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时间</a:t>
                      </a:r>
                      <a:r>
                        <a:rPr lang="en-US" altLang="zh-C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金钱</a:t>
                      </a:r>
                      <a:r>
                        <a:rPr lang="en-US" altLang="zh-C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+on+ 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某</a:t>
                      </a:r>
                    </a:p>
                    <a:p>
                      <a:pPr algn="ctr"/>
                      <a:r>
                        <a:rPr lang="zh-CN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事</a:t>
                      </a:r>
                      <a:r>
                        <a:rPr lang="en-US" altLang="zh-C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</a:t>
                      </a: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表示“花费时间</a:t>
                      </a:r>
                      <a:r>
                        <a:rPr lang="en-US" altLang="zh-C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金钱</a:t>
                      </a:r>
                    </a:p>
                    <a:p>
                      <a:pPr algn="ctr"/>
                      <a:r>
                        <a:rPr lang="zh-CN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在某事</a:t>
                      </a:r>
                      <a:r>
                        <a:rPr lang="en-US" altLang="zh-C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物上”</a:t>
                      </a:r>
                    </a:p>
                  </a:txBody>
                  <a:tcPr marT="45749" marB="457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4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spend+ 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时间</a:t>
                      </a:r>
                      <a:r>
                        <a:rPr lang="en-US" altLang="zh-C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金钱</a:t>
                      </a:r>
                      <a:r>
                        <a:rPr lang="en-US" altLang="zh-C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in+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pPr algn="ctr"/>
                      <a:r>
                        <a:rPr lang="en-US" altLang="zh-C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doing </a:t>
                      </a:r>
                      <a:r>
                        <a:rPr lang="en-US" altLang="zh-CN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sth</a:t>
                      </a:r>
                      <a:r>
                        <a:rPr lang="en-US" altLang="zh-C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表示“花费时间</a:t>
                      </a:r>
                      <a:r>
                        <a:rPr lang="en-US" altLang="zh-C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金钱</a:t>
                      </a:r>
                    </a:p>
                    <a:p>
                      <a:pPr algn="ctr"/>
                      <a:r>
                        <a:rPr lang="zh-CN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做某事”</a:t>
                      </a:r>
                    </a:p>
                  </a:txBody>
                  <a:tcPr marT="45749" marB="457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5362" name="Picture 47" descr="연필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3" name="Picture 43" descr="꽃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图片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矩形 2"/>
          <p:cNvSpPr>
            <a:spLocks noChangeArrowheads="1"/>
          </p:cNvSpPr>
          <p:nvPr/>
        </p:nvSpPr>
        <p:spPr bwMode="auto">
          <a:xfrm>
            <a:off x="2435225" y="3938588"/>
            <a:ext cx="40878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about </a:t>
            </a:r>
            <a:r>
              <a:rPr lang="zh-CN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prep</a:t>
            </a: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. 关于，对于</a:t>
            </a:r>
          </a:p>
        </p:txBody>
      </p:sp>
      <p:sp>
        <p:nvSpPr>
          <p:cNvPr id="15366" name="矩形 1"/>
          <p:cNvSpPr>
            <a:spLocks noChangeArrowheads="1"/>
          </p:cNvSpPr>
          <p:nvPr/>
        </p:nvSpPr>
        <p:spPr bwMode="auto">
          <a:xfrm>
            <a:off x="966788" y="1290638"/>
            <a:ext cx="55419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about / ə</a:t>
            </a:r>
            <a:r>
              <a:rPr lang="zh-CN" altLang="zh-CN" sz="2400" b="1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΄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baʊt/ </a:t>
            </a: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adv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( 副词) 大约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65313" y="2027238"/>
            <a:ext cx="608012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There are about fifty cows on the farm.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在农场大约有50 头奶牛。</a:t>
            </a:r>
          </a:p>
        </p:txBody>
      </p:sp>
      <p:sp>
        <p:nvSpPr>
          <p:cNvPr id="15368" name="矩形 3"/>
          <p:cNvSpPr>
            <a:spLocks noChangeArrowheads="1"/>
          </p:cNvSpPr>
          <p:nvPr/>
        </p:nvSpPr>
        <p:spPr bwMode="auto">
          <a:xfrm>
            <a:off x="915988" y="4090988"/>
            <a:ext cx="171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一词多义：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5369" name="矩形 4"/>
          <p:cNvSpPr>
            <a:spLocks noChangeArrowheads="1"/>
          </p:cNvSpPr>
          <p:nvPr/>
        </p:nvSpPr>
        <p:spPr bwMode="auto">
          <a:xfrm>
            <a:off x="954088" y="2122488"/>
            <a:ext cx="1106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pic>
        <p:nvPicPr>
          <p:cNvPr id="15370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矩形 1"/>
          <p:cNvSpPr>
            <a:spLocks noChangeArrowheads="1"/>
          </p:cNvSpPr>
          <p:nvPr/>
        </p:nvSpPr>
        <p:spPr bwMode="auto">
          <a:xfrm>
            <a:off x="869950" y="3338513"/>
            <a:ext cx="204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加法记忆法：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2720975" y="3233738"/>
            <a:ext cx="4995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ab + out（外出）= about（大约）</a:t>
            </a:r>
          </a:p>
        </p:txBody>
      </p:sp>
      <p:sp>
        <p:nvSpPr>
          <p:cNvPr id="15373" name="矩形 4"/>
          <p:cNvSpPr>
            <a:spLocks noChangeArrowheads="1"/>
          </p:cNvSpPr>
          <p:nvPr/>
        </p:nvSpPr>
        <p:spPr bwMode="auto">
          <a:xfrm>
            <a:off x="890588" y="4781550"/>
            <a:ext cx="1106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1833563" y="4656138"/>
            <a:ext cx="52197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It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’</a:t>
            </a: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s a book about space travel.</a:t>
            </a:r>
          </a:p>
          <a:p>
            <a:pPr>
              <a:lnSpc>
                <a:spcPct val="170000"/>
              </a:lnSpc>
            </a:pP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它是一本关于太空旅行的书。</a:t>
            </a:r>
          </a:p>
        </p:txBody>
      </p:sp>
      <p:pic>
        <p:nvPicPr>
          <p:cNvPr id="15375" name="图片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18188" y="1358900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3" grpId="0"/>
      <p:bldP spid="15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7410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1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2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文本框 17"/>
          <p:cNvSpPr txBox="1">
            <a:spLocks noChangeArrowheads="1"/>
          </p:cNvSpPr>
          <p:nvPr/>
        </p:nvSpPr>
        <p:spPr bwMode="auto">
          <a:xfrm>
            <a:off x="2895600" y="1671638"/>
            <a:ext cx="587216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proud / praʊd/</a:t>
            </a: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adj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( 形容词) 感到自豪的，</a:t>
            </a:r>
          </a:p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感到骄傲的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027113" y="181292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7415" name="文本框 19"/>
          <p:cNvSpPr txBox="1">
            <a:spLocks noChangeArrowheads="1"/>
          </p:cNvSpPr>
          <p:nvPr/>
        </p:nvSpPr>
        <p:spPr bwMode="auto">
          <a:xfrm>
            <a:off x="1296988" y="1782763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3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8" name="TextBox 8"/>
          <p:cNvSpPr txBox="1">
            <a:spLocks noChangeArrowheads="1"/>
          </p:cNvSpPr>
          <p:nvPr/>
        </p:nvSpPr>
        <p:spPr bwMode="auto">
          <a:xfrm>
            <a:off x="2757488" y="4965700"/>
            <a:ext cx="4037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pride 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. 骄傲</a:t>
            </a:r>
          </a:p>
        </p:txBody>
      </p:sp>
      <p:pic>
        <p:nvPicPr>
          <p:cNvPr id="17417" name="图片 9" descr="bo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88" y="171450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矩形 1"/>
          <p:cNvSpPr>
            <a:spLocks noChangeArrowheads="1"/>
          </p:cNvSpPr>
          <p:nvPr/>
        </p:nvSpPr>
        <p:spPr bwMode="auto">
          <a:xfrm>
            <a:off x="1195388" y="5226050"/>
            <a:ext cx="1712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词形变化：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7419" name="矩形 2"/>
          <p:cNvSpPr>
            <a:spLocks noChangeArrowheads="1"/>
          </p:cNvSpPr>
          <p:nvPr/>
        </p:nvSpPr>
        <p:spPr bwMode="auto">
          <a:xfrm>
            <a:off x="1212850" y="4465638"/>
            <a:ext cx="1101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短语：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7420" name="矩形 3"/>
          <p:cNvSpPr>
            <a:spLocks noChangeArrowheads="1"/>
          </p:cNvSpPr>
          <p:nvPr/>
        </p:nvSpPr>
        <p:spPr bwMode="auto">
          <a:xfrm>
            <a:off x="1212850" y="3027363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106613" y="2800350"/>
            <a:ext cx="42941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My mother is proud of me. 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我妈妈为我感到自豪。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144713" y="4232275"/>
            <a:ext cx="63547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 proud of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为……而感到自豪</a:t>
            </a:r>
          </a:p>
        </p:txBody>
      </p:sp>
      <p:pic>
        <p:nvPicPr>
          <p:cNvPr id="17423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8434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2476966" y="145812"/>
            <a:ext cx="486197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Listen and say.</a:t>
            </a:r>
            <a:endParaRPr kumimoji="1" lang="zh-CN" altLang="en-US" sz="4400" spc="-300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8437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7788" y="4086225"/>
            <a:ext cx="21209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15"/>
          <p:cNvSpPr txBox="1">
            <a:spLocks noChangeArrowheads="1"/>
          </p:cNvSpPr>
          <p:nvPr/>
        </p:nvSpPr>
        <p:spPr bwMode="auto">
          <a:xfrm>
            <a:off x="247650" y="1716088"/>
            <a:ext cx="5984875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In October 2003，my father flew into space in Shenzhou V.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He spent about twenty one hours in space.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He did a lot of work there.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0" y="2043113"/>
            <a:ext cx="2692400" cy="1835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noProof="1"/>
          </a:p>
        </p:txBody>
      </p:sp>
      <p:pic>
        <p:nvPicPr>
          <p:cNvPr id="18441" name="图片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9350" y="2136775"/>
            <a:ext cx="2517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9458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9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3061781" y="177711"/>
            <a:ext cx="324159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4. </a:t>
            </a:r>
            <a:r>
              <a:rPr kumimoji="1" lang="en-US" altLang="zh-CN" sz="4400" spc="-300" dirty="0" err="1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Practise</a:t>
            </a: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.</a:t>
            </a:r>
            <a:endParaRPr kumimoji="1" lang="zh-CN" altLang="en-US" sz="4400" spc="-300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9461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1"/>
          <p:cNvSpPr txBox="1">
            <a:spLocks noChangeArrowheads="1"/>
          </p:cNvSpPr>
          <p:nvPr/>
        </p:nvSpPr>
        <p:spPr bwMode="auto">
          <a:xfrm>
            <a:off x="614363" y="2024063"/>
            <a:ext cx="37465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err="1">
                <a:latin typeface="Times New Roman" panose="02020603050405020304" pitchFamily="18" charset="0"/>
              </a:rPr>
              <a:t>Shenzhou</a:t>
            </a:r>
            <a:r>
              <a:rPr lang="en-US" altLang="zh-CN" sz="2400" b="1" dirty="0">
                <a:latin typeface="Times New Roman" panose="02020603050405020304" pitchFamily="18" charset="0"/>
              </a:rPr>
              <a:t> V flew into space</a:t>
            </a:r>
          </a:p>
          <a:p>
            <a:endParaRPr lang="en-US" altLang="zh-CN" sz="2400" b="1" dirty="0"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Yang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Liwei</a:t>
            </a:r>
            <a:r>
              <a:rPr lang="en-US" altLang="zh-CN" sz="2400" b="1" dirty="0">
                <a:latin typeface="Times New Roman" panose="02020603050405020304" pitchFamily="18" charset="0"/>
              </a:rPr>
              <a:t> spent about twenty one hours in space</a:t>
            </a:r>
          </a:p>
          <a:p>
            <a:endParaRPr lang="en-US" altLang="zh-CN" sz="2400" b="1" dirty="0"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Yang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Liwei</a:t>
            </a:r>
            <a:r>
              <a:rPr lang="en-US" altLang="zh-CN" sz="2400" b="1" dirty="0">
                <a:latin typeface="Times New Roman" panose="02020603050405020304" pitchFamily="18" charset="0"/>
              </a:rPr>
              <a:t> made a video in space</a:t>
            </a:r>
          </a:p>
          <a:p>
            <a:endParaRPr lang="en-US" altLang="zh-CN" sz="2400" b="1" dirty="0"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Yang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Liwei’s</a:t>
            </a:r>
            <a:r>
              <a:rPr lang="en-US" altLang="zh-CN" sz="2400" b="1" dirty="0">
                <a:latin typeface="Times New Roman" panose="02020603050405020304" pitchFamily="18" charset="0"/>
              </a:rPr>
              <a:t> family met him at the airport</a:t>
            </a:r>
          </a:p>
        </p:txBody>
      </p:sp>
      <p:pic>
        <p:nvPicPr>
          <p:cNvPr id="19463" name="图片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6075" y="3186113"/>
            <a:ext cx="16383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文本框 4"/>
          <p:cNvSpPr txBox="1">
            <a:spLocks noChangeArrowheads="1"/>
          </p:cNvSpPr>
          <p:nvPr/>
        </p:nvSpPr>
        <p:spPr bwMode="auto">
          <a:xfrm>
            <a:off x="5794375" y="2201863"/>
            <a:ext cx="3167063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he did a lot of work there.</a:t>
            </a: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</a:rPr>
              <a:t>lots of people watched the video.</a:t>
            </a: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</a:rPr>
              <a:t>Yang Liwei was in it.</a:t>
            </a: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</a:rPr>
              <a:t>they were happy.</a:t>
            </a:r>
          </a:p>
        </p:txBody>
      </p:sp>
      <p:sp>
        <p:nvSpPr>
          <p:cNvPr id="19465" name="TextBox 1"/>
          <p:cNvSpPr txBox="1">
            <a:spLocks noChangeArrowheads="1"/>
          </p:cNvSpPr>
          <p:nvPr/>
        </p:nvSpPr>
        <p:spPr bwMode="auto">
          <a:xfrm>
            <a:off x="641350" y="1152525"/>
            <a:ext cx="3254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</a:rPr>
              <a:t>Make sentences</a:t>
            </a:r>
            <a:endParaRPr lang="zh-CN" alt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 21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048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682625" y="1250950"/>
            <a:ext cx="8294688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70000"/>
              </a:lnSpc>
              <a:defRPr/>
            </a:pPr>
            <a:r>
              <a:rPr lang="zh-CN" altLang="en-US" sz="2400" b="1" noProof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趣味活动：火眼金睛。  </a:t>
            </a:r>
          </a:p>
          <a:p>
            <a:pPr marL="318135" indent="-318135" eaLnBrk="1" hangingPunct="1">
              <a:lnSpc>
                <a:spcPct val="170000"/>
              </a:lnSpc>
              <a:defRPr/>
            </a:pPr>
            <a:r>
              <a:rPr lang="en-US" sz="2400" b="1" noProof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sz="2400" b="1" noProof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小组合作，先准备所学过的不规则的动词原形和过去式的词卡，分别放在两个盒子里。</a:t>
            </a:r>
          </a:p>
          <a:p>
            <a:pPr marL="327025" indent="-327025" eaLnBrk="1" hangingPunct="1">
              <a:lnSpc>
                <a:spcPct val="170000"/>
              </a:lnSpc>
              <a:defRPr/>
            </a:pPr>
            <a:r>
              <a:rPr lang="en-US" sz="2400" b="1" noProof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sz="2400" b="1" noProof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选派一人从盒子中摸出一张词卡，并大声读出来，其他成员迅速地从另一个盒子里找到它的过去式或原形，并大声读出来，找得最快最正确的同学得一分。</a:t>
            </a:r>
          </a:p>
          <a:p>
            <a:pPr marL="450850" indent="-450850" eaLnBrk="1" hangingPunct="1">
              <a:lnSpc>
                <a:spcPct val="170000"/>
              </a:lnSpc>
              <a:defRPr/>
            </a:pPr>
            <a:r>
              <a:rPr lang="en-US" sz="2400" b="1" noProof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sz="2400" b="1" noProof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轮流进行该游戏，得分最高者获胜。</a:t>
            </a:r>
          </a:p>
        </p:txBody>
      </p:sp>
      <p:pic>
        <p:nvPicPr>
          <p:cNvPr id="20485" name="图片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1506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7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8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608013" y="1535113"/>
            <a:ext cx="8153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一、单项选择。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1. Last Sunday, we _____ to a zoo and  _____ lots of animals.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A. go；see      B. went；saw       C. go；saw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2. The girl spends much money _____ clothes.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A. in                B. on                C. at</a:t>
            </a:r>
          </a:p>
          <a:p>
            <a:pPr>
              <a:lnSpc>
                <a:spcPct val="200000"/>
              </a:lnSpc>
            </a:pP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3379788" y="25400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5024438" y="4010025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2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 23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2530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2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676275" y="1350963"/>
            <a:ext cx="7812088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3. I finished my homework at _____ eight last night.</a:t>
            </a: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A. about 　       </a:t>
            </a: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B. for　       </a:t>
            </a: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C. on</a:t>
            </a:r>
          </a:p>
          <a:p>
            <a:pPr>
              <a:lnSpc>
                <a:spcPct val="160000"/>
              </a:lnSpc>
            </a:pP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60000"/>
              </a:lnSpc>
            </a:pP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60000"/>
              </a:lnSpc>
            </a:pP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860925" y="1628775"/>
            <a:ext cx="423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5" name="TextBox 18"/>
          <p:cNvSpPr txBox="1">
            <a:spLocks noChangeArrowheads="1"/>
          </p:cNvSpPr>
          <p:nvPr/>
        </p:nvSpPr>
        <p:spPr bwMode="auto">
          <a:xfrm>
            <a:off x="3495675" y="4648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1760" name="TextBox 4"/>
          <p:cNvSpPr txBox="1">
            <a:spLocks noChangeArrowheads="1"/>
          </p:cNvSpPr>
          <p:nvPr/>
        </p:nvSpPr>
        <p:spPr bwMode="auto">
          <a:xfrm>
            <a:off x="1052513" y="4097338"/>
            <a:ext cx="7435850" cy="1114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927225" y="4097338"/>
            <a:ext cx="6561138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根据句意：“昨天晚上我大约八点钟完成我的家庭作业。”可知，A项“大约”符合句意。</a:t>
            </a:r>
          </a:p>
        </p:txBody>
      </p:sp>
      <p:pic>
        <p:nvPicPr>
          <p:cNvPr id="22538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 24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3554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5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660400" y="1655763"/>
            <a:ext cx="84375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二、根据图片和首字母提示补全句子。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 She </a:t>
            </a:r>
            <a:r>
              <a:rPr lang="en-US" altLang="zh-CN" sz="2400" b="1" u="sng">
                <a:latin typeface="Times New Roman" panose="02020603050405020304" pitchFamily="18" charset="0"/>
                <a:ea typeface="黑体" panose="02010609060101010101" pitchFamily="49" charset="-122"/>
              </a:rPr>
              <a:t>s                 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 one hour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（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in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watching TV every day.   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2. I </a:t>
            </a:r>
            <a:r>
              <a:rPr lang="en-US" altLang="zh-CN" sz="2400" b="1" u="sng">
                <a:latin typeface="Times New Roman" panose="02020603050405020304" pitchFamily="18" charset="0"/>
                <a:ea typeface="黑体" panose="02010609060101010101" pitchFamily="49" charset="-122"/>
              </a:rPr>
              <a:t>f        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  a kite in the park last Sunday.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638300" y="2641600"/>
            <a:ext cx="1098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pends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279525" y="4103688"/>
            <a:ext cx="954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lew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图片 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6075" y="3014663"/>
            <a:ext cx="1555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图片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3225" y="4527550"/>
            <a:ext cx="1473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 22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512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5125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6" descr="C:\Users\Administrator\Desktop\小学点拨课件副本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375" y="328613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9813" y="1365250"/>
            <a:ext cx="708977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 24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4578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9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0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2"/>
          <p:cNvSpPr txBox="1">
            <a:spLocks noChangeArrowheads="1"/>
          </p:cNvSpPr>
          <p:nvPr/>
        </p:nvSpPr>
        <p:spPr bwMode="auto">
          <a:xfrm>
            <a:off x="812800" y="1716088"/>
            <a:ext cx="63341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三、根据图片提示完成句子。</a:t>
            </a:r>
          </a:p>
          <a:p>
            <a:pPr indent="618490" eaLnBrk="1" hangingPunct="1">
              <a:lnSpc>
                <a:spcPct val="200000"/>
              </a:lnSpc>
              <a:buFontTx/>
              <a:buNone/>
              <a:defRPr/>
            </a:pPr>
            <a:r>
              <a:rPr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He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_____</a:t>
            </a:r>
            <a:r>
              <a:rPr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</a:t>
            </a:r>
            <a:r>
              <a:rPr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Shanghai yesterday.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2154238" y="2730500"/>
            <a:ext cx="1652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flew    to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3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1325" y="3500438"/>
            <a:ext cx="3275013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 11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560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4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903288" y="1547813"/>
            <a:ext cx="71310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本节课我们学习了以下知识，请同学们一定加强巩固，以便能和同学们进行灵活交流哦！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927100" y="3227388"/>
            <a:ext cx="7637463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重点词汇：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</a:rPr>
              <a:t>about, flew, spent, video, proud, </a:t>
            </a:r>
            <a:r>
              <a:rPr lang="zh-CN" altLang="en-US" sz="2400" b="1" noProof="1">
                <a:latin typeface="Times New Roman" panose="02020603050405020304" pitchFamily="18" charset="0"/>
                <a:ea typeface="黑体" panose="02010609060101010101" pitchFamily="49" charset="-122"/>
              </a:rPr>
              <a:t>someday</a:t>
            </a:r>
          </a:p>
          <a:p>
            <a:pPr marL="1530985" indent="-1530985">
              <a:lnSpc>
                <a:spcPct val="200000"/>
              </a:lnSpc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重点短语：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</a:rPr>
              <a:t>make a video, be proud of, a long time ago</a:t>
            </a:r>
          </a:p>
          <a:p>
            <a:pPr marL="1530985" indent="-1530985">
              <a:lnSpc>
                <a:spcPct val="200000"/>
              </a:lnSpc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重点句式：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</a:rPr>
              <a:t>He spent about twenty one hours in space.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 18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26626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7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8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935038" y="1851025"/>
            <a:ext cx="446087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35038" y="3360738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35038" y="4476750"/>
            <a:ext cx="446087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950913" y="1765300"/>
            <a:ext cx="77692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ts val="4000"/>
              </a:lnSpc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Listen and read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的内容朗读流利。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配套的课后作业。</a:t>
            </a:r>
          </a:p>
        </p:txBody>
      </p:sp>
      <p:pic>
        <p:nvPicPr>
          <p:cNvPr id="26633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pic>
        <p:nvPicPr>
          <p:cNvPr id="27650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46638"/>
            <a:ext cx="91440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9" descr="구름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0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Oval 17"/>
          <p:cNvSpPr>
            <a:spLocks noChangeArrowheads="1"/>
          </p:cNvSpPr>
          <p:nvPr/>
        </p:nvSpPr>
        <p:spPr bwMode="auto">
          <a:xfrm>
            <a:off x="2371725" y="5734050"/>
            <a:ext cx="4398963" cy="898525"/>
          </a:xfrm>
          <a:prstGeom prst="ellipse">
            <a:avLst/>
          </a:prstGeom>
          <a:gradFill rotWithShape="1">
            <a:gsLst>
              <a:gs pos="0">
                <a:srgbClr val="0E320D"/>
              </a:gs>
              <a:gs pos="100000">
                <a:srgbClr val="1F6B1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27654" name="Picture 16" descr="꽃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3550" y="3363913"/>
            <a:ext cx="31369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矩形 3"/>
          <p:cNvSpPr>
            <a:spLocks noChangeArrowheads="1"/>
          </p:cNvSpPr>
          <p:nvPr/>
        </p:nvSpPr>
        <p:spPr bwMode="auto">
          <a:xfrm>
            <a:off x="5580063" y="6553200"/>
            <a:ext cx="217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1928999" y="1329272"/>
            <a:ext cx="5285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Thank you! </a:t>
            </a:r>
            <a:endParaRPr lang="zh-CN" alt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6146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1944090" y="209609"/>
            <a:ext cx="5629910" cy="70675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0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Look, listen and say.</a:t>
            </a:r>
          </a:p>
        </p:txBody>
      </p:sp>
      <p:pic>
        <p:nvPicPr>
          <p:cNvPr id="6149" name="Picture 2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22675" y="5707063"/>
            <a:ext cx="211613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2" descr="QQ截图2017112714385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8" y="1004888"/>
            <a:ext cx="6272212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文本框 3"/>
          <p:cNvSpPr txBox="1">
            <a:spLocks noChangeArrowheads="1"/>
          </p:cNvSpPr>
          <p:nvPr/>
        </p:nvSpPr>
        <p:spPr bwMode="auto">
          <a:xfrm>
            <a:off x="2114550" y="1022350"/>
            <a:ext cx="306387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Look at this spaceship. I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t’s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our first spaceship. I flew to the earth in it a long time ago.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7170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文本框 17"/>
          <p:cNvSpPr txBox="1">
            <a:spLocks noChangeArrowheads="1"/>
          </p:cNvSpPr>
          <p:nvPr/>
        </p:nvSpPr>
        <p:spPr bwMode="auto">
          <a:xfrm>
            <a:off x="2689225" y="1338263"/>
            <a:ext cx="530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flew / fluː / </a:t>
            </a:r>
            <a:r>
              <a:rPr lang="zh-CN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(动词) （fly的过去式）飞，飞行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68363" y="14652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 sz="2400"/>
          </a:p>
        </p:txBody>
      </p:sp>
      <p:sp>
        <p:nvSpPr>
          <p:cNvPr id="7175" name="文本框 19"/>
          <p:cNvSpPr txBox="1">
            <a:spLocks noChangeArrowheads="1"/>
          </p:cNvSpPr>
          <p:nvPr/>
        </p:nvSpPr>
        <p:spPr bwMode="auto">
          <a:xfrm>
            <a:off x="1247775" y="1446213"/>
            <a:ext cx="1487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1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6" name="图片 9" descr="bo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7800" y="1357313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矩形 1"/>
          <p:cNvSpPr>
            <a:spLocks noChangeArrowheads="1"/>
          </p:cNvSpPr>
          <p:nvPr/>
        </p:nvSpPr>
        <p:spPr bwMode="auto">
          <a:xfrm>
            <a:off x="2127250" y="2535238"/>
            <a:ext cx="4194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 flew to Beijing last week.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我们上一周飞往了北京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122488" y="3795713"/>
            <a:ext cx="356076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fly to the earth 飞到地球fly into space 飞入太空</a:t>
            </a:r>
          </a:p>
        </p:txBody>
      </p:sp>
      <p:sp>
        <p:nvSpPr>
          <p:cNvPr id="7179" name="矩形 1"/>
          <p:cNvSpPr>
            <a:spLocks noChangeArrowheads="1"/>
          </p:cNvSpPr>
          <p:nvPr/>
        </p:nvSpPr>
        <p:spPr bwMode="auto">
          <a:xfrm>
            <a:off x="1108075" y="261143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7180" name="矩形 3"/>
          <p:cNvSpPr>
            <a:spLocks noChangeArrowheads="1"/>
          </p:cNvSpPr>
          <p:nvPr/>
        </p:nvSpPr>
        <p:spPr bwMode="auto">
          <a:xfrm>
            <a:off x="1084263" y="3908425"/>
            <a:ext cx="1101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短语：</a:t>
            </a:r>
            <a:endParaRPr lang="zh-CN" altLang="en-US">
              <a:ea typeface="黑体" panose="02010609060101010101" pitchFamily="49" charset="-122"/>
            </a:endParaRPr>
          </a:p>
        </p:txBody>
      </p:sp>
      <p:pic>
        <p:nvPicPr>
          <p:cNvPr id="7181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图片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79913" y="1871663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矩形 1"/>
          <p:cNvSpPr>
            <a:spLocks noChangeArrowheads="1"/>
          </p:cNvSpPr>
          <p:nvPr/>
        </p:nvSpPr>
        <p:spPr bwMode="auto">
          <a:xfrm>
            <a:off x="1114425" y="5041900"/>
            <a:ext cx="2019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整体记忆法：</a:t>
            </a:r>
            <a:endParaRPr lang="zh-CN" altLang="en-US"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6438" y="5078413"/>
            <a:ext cx="43307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组 19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8194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8"/>
          <p:cNvSpPr txBox="1"/>
          <p:nvPr/>
        </p:nvSpPr>
        <p:spPr>
          <a:xfrm>
            <a:off x="1966582" y="177536"/>
            <a:ext cx="5149850" cy="7683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Listen and read.</a:t>
            </a:r>
          </a:p>
        </p:txBody>
      </p:sp>
      <p:sp>
        <p:nvSpPr>
          <p:cNvPr id="15" name="矩形 14"/>
          <p:cNvSpPr/>
          <p:nvPr/>
        </p:nvSpPr>
        <p:spPr>
          <a:xfrm>
            <a:off x="6827838" y="2422525"/>
            <a:ext cx="2209800" cy="14890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8198" name="矩形 1"/>
          <p:cNvSpPr>
            <a:spLocks noChangeArrowheads="1"/>
          </p:cNvSpPr>
          <p:nvPr/>
        </p:nvSpPr>
        <p:spPr bwMode="auto">
          <a:xfrm>
            <a:off x="509588" y="860425"/>
            <a:ext cx="6246812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713105" algn="just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</a:rPr>
              <a:t>My father, Yang </a:t>
            </a:r>
            <a:r>
              <a:rPr lang="en-US" altLang="zh-CN" sz="2200" b="1" dirty="0" err="1">
                <a:latin typeface="Times New Roman" panose="02020603050405020304" pitchFamily="18" charset="0"/>
              </a:rPr>
              <a:t>Liwei</a:t>
            </a:r>
            <a:r>
              <a:rPr lang="en-US" altLang="zh-CN" sz="2200" b="1" dirty="0">
                <a:latin typeface="Times New Roman" panose="02020603050405020304" pitchFamily="18" charset="0"/>
              </a:rPr>
              <a:t>, is a </a:t>
            </a:r>
            <a:r>
              <a:rPr lang="en-US" altLang="zh-CN" sz="2200" b="1" dirty="0" err="1">
                <a:latin typeface="Times New Roman" panose="02020603050405020304" pitchFamily="18" charset="0"/>
              </a:rPr>
              <a:t>taikonaut</a:t>
            </a:r>
            <a:r>
              <a:rPr lang="en-US" altLang="zh-CN" sz="2200" b="1" dirty="0">
                <a:latin typeface="Times New Roman" panose="02020603050405020304" pitchFamily="18" charset="0"/>
              </a:rPr>
              <a:t>, and he is very famous.</a:t>
            </a:r>
          </a:p>
          <a:p>
            <a:pPr indent="713105" algn="just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</a:rPr>
              <a:t>In October 2003, my father flew into space in </a:t>
            </a:r>
            <a:r>
              <a:rPr lang="en-US" altLang="zh-CN" sz="2200" b="1" dirty="0" err="1">
                <a:latin typeface="Times New Roman" panose="02020603050405020304" pitchFamily="18" charset="0"/>
              </a:rPr>
              <a:t>Shenzhou</a:t>
            </a:r>
            <a:r>
              <a:rPr lang="en-US" altLang="zh-CN" sz="2200" b="1" dirty="0">
                <a:latin typeface="Times New Roman" panose="02020603050405020304" pitchFamily="18" charset="0"/>
              </a:rPr>
              <a:t> V. He spent about twenty one hours in space. He did a lot of work there. He also made a video in space. Then he came back to the earth.</a:t>
            </a:r>
          </a:p>
          <a:p>
            <a:pPr indent="713105" algn="just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</a:rPr>
              <a:t>My mother and I went to the airport to meet my father. We were very happy. It was a great day! I was very proud of him. Now he still tells me about his space travel. I want to go into space someday too.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2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5638" y="4192588"/>
            <a:ext cx="185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图片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56425" y="2525713"/>
            <a:ext cx="19843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9218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文本框 17"/>
          <p:cNvSpPr txBox="1">
            <a:spLocks noChangeArrowheads="1"/>
          </p:cNvSpPr>
          <p:nvPr/>
        </p:nvSpPr>
        <p:spPr bwMode="auto">
          <a:xfrm>
            <a:off x="2798763" y="1550988"/>
            <a:ext cx="56245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spent about twenty one hours in space.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他在太空中度过了大约21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个小时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944563" y="16875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9223" name="文本框 19"/>
          <p:cNvSpPr txBox="1">
            <a:spLocks noChangeArrowheads="1"/>
          </p:cNvSpPr>
          <p:nvPr/>
        </p:nvSpPr>
        <p:spPr bwMode="auto">
          <a:xfrm>
            <a:off x="1250950" y="1657350"/>
            <a:ext cx="147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2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81" name="TextBox 8"/>
          <p:cNvSpPr txBox="1">
            <a:spLocks noChangeArrowheads="1"/>
          </p:cNvSpPr>
          <p:nvPr/>
        </p:nvSpPr>
        <p:spPr bwMode="auto">
          <a:xfrm>
            <a:off x="1858963" y="2952750"/>
            <a:ext cx="7440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此句是一般过去时的陈述句，描述过去发生的事情。</a:t>
            </a:r>
          </a:p>
        </p:txBody>
      </p:sp>
      <p:pic>
        <p:nvPicPr>
          <p:cNvPr id="9225" name="图片 9" descr="bo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5100" y="1584325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矩形 1"/>
          <p:cNvSpPr>
            <a:spLocks noChangeArrowheads="1"/>
          </p:cNvSpPr>
          <p:nvPr/>
        </p:nvSpPr>
        <p:spPr bwMode="auto">
          <a:xfrm>
            <a:off x="906463" y="3057525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用法：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9227" name="矩形 2"/>
          <p:cNvSpPr>
            <a:spLocks noChangeArrowheads="1"/>
          </p:cNvSpPr>
          <p:nvPr/>
        </p:nvSpPr>
        <p:spPr bwMode="auto">
          <a:xfrm>
            <a:off x="877888" y="3957638"/>
            <a:ext cx="171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句型结构：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8209" name="矩形 1"/>
          <p:cNvSpPr>
            <a:spLocks noChangeArrowheads="1"/>
          </p:cNvSpPr>
          <p:nvPr/>
        </p:nvSpPr>
        <p:spPr bwMode="auto">
          <a:xfrm>
            <a:off x="2536825" y="3852863"/>
            <a:ext cx="5497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动词过去式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其他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pic>
        <p:nvPicPr>
          <p:cNvPr id="9229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图片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10500" y="2065338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矩形 2"/>
          <p:cNvSpPr>
            <a:spLocks noChangeArrowheads="1"/>
          </p:cNvSpPr>
          <p:nvPr/>
        </p:nvSpPr>
        <p:spPr bwMode="auto">
          <a:xfrm>
            <a:off x="889000" y="4738688"/>
            <a:ext cx="1101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884363" y="4519613"/>
            <a:ext cx="366553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left here five years ago.他5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年前就离开这里了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build="p"/>
      <p:bldP spid="8209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0242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组合 1"/>
          <p:cNvGrpSpPr/>
          <p:nvPr/>
        </p:nvGrpSpPr>
        <p:grpSpPr bwMode="auto">
          <a:xfrm>
            <a:off x="460375" y="1325563"/>
            <a:ext cx="1806575" cy="1514475"/>
            <a:chOff x="603250" y="3113088"/>
            <a:chExt cx="1917700" cy="1485900"/>
          </a:xfrm>
        </p:grpSpPr>
        <p:pic>
          <p:nvPicPr>
            <p:cNvPr id="10246" name="图片 3" descr="泡泡1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易错点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提示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793875" y="2776538"/>
            <a:ext cx="60325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在一般过去时的肯定句中，无论主语是第几</a:t>
            </a:r>
          </a:p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人称，谓语动词都用过去式。</a:t>
            </a:r>
          </a:p>
        </p:txBody>
      </p:sp>
      <p:pic>
        <p:nvPicPr>
          <p:cNvPr id="10249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1266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8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025" y="1438275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矩形 16"/>
          <p:cNvSpPr>
            <a:spLocks noChangeArrowheads="1"/>
          </p:cNvSpPr>
          <p:nvPr/>
        </p:nvSpPr>
        <p:spPr bwMode="auto">
          <a:xfrm>
            <a:off x="620713" y="1270000"/>
            <a:ext cx="80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84" name="矩形 2"/>
          <p:cNvSpPr>
            <a:spLocks noChangeArrowheads="1"/>
          </p:cNvSpPr>
          <p:nvPr/>
        </p:nvSpPr>
        <p:spPr bwMode="auto">
          <a:xfrm>
            <a:off x="1447800" y="1169988"/>
            <a:ext cx="66516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sz="24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一般过去时的其他句型结构：</a:t>
            </a:r>
          </a:p>
          <a:p>
            <a:pPr>
              <a:lnSpc>
                <a:spcPct val="200000"/>
              </a:lnSpc>
              <a:defRPr/>
            </a:pPr>
            <a:r>
              <a:rPr sz="24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疑问句：Did + 主语+ 动词原形+ 其他？</a:t>
            </a:r>
          </a:p>
          <a:p>
            <a:pPr>
              <a:lnSpc>
                <a:spcPct val="200000"/>
              </a:lnSpc>
              <a:defRPr/>
            </a:pPr>
            <a:r>
              <a:rPr sz="24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例句：Did he do his homework last night</a:t>
            </a:r>
            <a:r>
              <a:rPr lang="en-US" sz="24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</a:p>
          <a:p>
            <a:pPr marL="927735">
              <a:lnSpc>
                <a:spcPct val="200000"/>
              </a:lnSpc>
              <a:defRPr/>
            </a:pPr>
            <a:r>
              <a:rPr sz="24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昨晚他做他的家庭作业了吗？</a:t>
            </a:r>
          </a:p>
          <a:p>
            <a:pPr>
              <a:lnSpc>
                <a:spcPct val="200000"/>
              </a:lnSpc>
              <a:defRPr/>
            </a:pPr>
            <a:r>
              <a:rPr sz="24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否定句：主语+ didn’t + 动词原形+ 其他.</a:t>
            </a:r>
          </a:p>
          <a:p>
            <a:pPr>
              <a:lnSpc>
                <a:spcPct val="200000"/>
              </a:lnSpc>
              <a:defRPr/>
            </a:pPr>
            <a:r>
              <a:rPr sz="24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例句：He didn’t do his homework last night.</a:t>
            </a:r>
          </a:p>
          <a:p>
            <a:pPr marL="927735" indent="-9525">
              <a:lnSpc>
                <a:spcPct val="200000"/>
              </a:lnSpc>
              <a:defRPr/>
            </a:pPr>
            <a:r>
              <a:rPr sz="2400" b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昨晚他没有做他的家庭作业。</a:t>
            </a:r>
          </a:p>
        </p:txBody>
      </p:sp>
      <p:pic>
        <p:nvPicPr>
          <p:cNvPr id="11272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 27"/>
          <p:cNvGrpSpPr/>
          <p:nvPr/>
        </p:nvGrpSpPr>
        <p:grpSpPr bwMode="auto">
          <a:xfrm>
            <a:off x="-369888" y="4598988"/>
            <a:ext cx="1660526" cy="2216150"/>
            <a:chOff x="-474161" y="4081888"/>
            <a:chExt cx="1981984" cy="2645369"/>
          </a:xfrm>
        </p:grpSpPr>
        <p:pic>
          <p:nvPicPr>
            <p:cNvPr id="12290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2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2200275" y="1716088"/>
            <a:ext cx="6505575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一般过去时，表示过去发生的事；</a:t>
            </a:r>
          </a:p>
          <a:p>
            <a:pPr>
              <a:lnSpc>
                <a:spcPct val="17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谓语动词过去式，过去时间做标志；</a:t>
            </a:r>
          </a:p>
          <a:p>
            <a:pPr>
              <a:lnSpc>
                <a:spcPct val="17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一般动词加ed，若是特殊得牢记。</a:t>
            </a:r>
          </a:p>
          <a:p>
            <a:pPr>
              <a:lnSpc>
                <a:spcPct val="17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否定句很简单，主语之后did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n’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t 添；</a:t>
            </a:r>
          </a:p>
          <a:p>
            <a:pPr>
              <a:lnSpc>
                <a:spcPct val="17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疑问句也不难，did 放在主语前；</a:t>
            </a:r>
          </a:p>
          <a:p>
            <a:pPr>
              <a:lnSpc>
                <a:spcPct val="17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谓语之前有did（did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n’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t），谓语动词需还原；</a:t>
            </a:r>
          </a:p>
          <a:p>
            <a:pPr>
              <a:lnSpc>
                <a:spcPct val="17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动词若是was，were，否定就把not 添。</a:t>
            </a:r>
          </a:p>
        </p:txBody>
      </p:sp>
      <p:grpSp>
        <p:nvGrpSpPr>
          <p:cNvPr id="12294" name="组合 2"/>
          <p:cNvGrpSpPr/>
          <p:nvPr/>
        </p:nvGrpSpPr>
        <p:grpSpPr bwMode="auto">
          <a:xfrm>
            <a:off x="417513" y="1824038"/>
            <a:ext cx="1843087" cy="461962"/>
            <a:chOff x="398463" y="4005263"/>
            <a:chExt cx="1843919" cy="461088"/>
          </a:xfrm>
        </p:grpSpPr>
        <p:sp>
          <p:nvSpPr>
            <p:cNvPr id="12295" name="TextBox 10"/>
            <p:cNvSpPr txBox="1">
              <a:spLocks noChangeArrowheads="1"/>
            </p:cNvSpPr>
            <p:nvPr/>
          </p:nvSpPr>
          <p:spPr bwMode="auto">
            <a:xfrm>
              <a:off x="714374" y="4005263"/>
              <a:ext cx="1528008" cy="4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魔法记忆：</a:t>
              </a:r>
              <a:endParaRPr lang="zh-CN" altLang="en-US" sz="2400" b="1">
                <a:solidFill>
                  <a:srgbClr val="0000FF"/>
                </a:solidFill>
                <a:ea typeface="黑体" panose="02010609060101010101" pitchFamily="49" charset="-122"/>
              </a:endParaRPr>
            </a:p>
          </p:txBody>
        </p:sp>
        <p:pic>
          <p:nvPicPr>
            <p:cNvPr id="12296" name="图片 29" descr="花盆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98463" y="4052825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7" name="Picture 12" descr="C:\Users\Administrator\Desktop\枫叶副本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6488" y="62579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Microsoft Office PowerPoint</Application>
  <PresentationFormat>全屏显示(4:3)</PresentationFormat>
  <Paragraphs>151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Adobe 黑体 Std R</vt:lpstr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2023-01-16T19:23:20Z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3FE3925A3A1240D4BBBE833376C48157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