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47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80"/>
    <a:srgbClr val="99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/>
    <p:restoredTop sz="94660"/>
  </p:normalViewPr>
  <p:slideViewPr>
    <p:cSldViewPr>
      <p:cViewPr>
        <p:scale>
          <a:sx n="100" d="100"/>
          <a:sy n="100" d="100"/>
        </p:scale>
        <p:origin x="-366" y="-264"/>
      </p:cViewPr>
      <p:guideLst>
        <p:guide orient="horz" pos="2160"/>
        <p:guide pos="29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0D8D095-5CDB-42D1-BC8B-D8A24FE407F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9666745-36E7-45F5-BBD1-79B08779581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666745-36E7-45F5-BBD1-79B08779581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666745-36E7-45F5-BBD1-79B08779581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42875"/>
            <a:ext cx="2051050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42875"/>
            <a:ext cx="6003925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41450"/>
            <a:ext cx="40274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0274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rgbClr val="B7D9FF"/>
              </a:gs>
              <a:gs pos="35001">
                <a:srgbClr val="CBE3FF"/>
              </a:gs>
              <a:gs pos="100000">
                <a:srgbClr val="E8F3FF"/>
              </a:gs>
            </a:gsLst>
            <a:lin ang="5400000" scaled="1"/>
          </a:gra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lIns="92199" tIns="46099" rIns="92199" bIns="46099" anchor="ctr"/>
          <a:lstStyle/>
          <a:p>
            <a:pPr algn="ctr"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2875"/>
            <a:ext cx="8207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ctr" anchorCtr="0" compatLnSpc="1"/>
          <a:lstStyle/>
          <a:p>
            <a:pPr lvl="0"/>
            <a:r>
              <a:rPr lang="zh-CN" smtClean="0"/>
              <a:t>标题文本样式：微软雅黑</a:t>
            </a:r>
            <a:r>
              <a:rPr lang="zh-CN" altLang="zh-CN" smtClean="0"/>
              <a:t>/26</a:t>
            </a:r>
            <a:r>
              <a:rPr lang="zh-CN" smtClean="0"/>
              <a:t>号  </a:t>
            </a:r>
            <a:r>
              <a:rPr lang="zh-CN" altLang="zh-CN" smtClean="0"/>
              <a:t>Arial/26pt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41450"/>
            <a:ext cx="82073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t" anchorCtr="0" compatLnSpc="1"/>
          <a:lstStyle/>
          <a:p>
            <a:pPr lvl="0"/>
            <a:r>
              <a:rPr lang="zh-CN" smtClean="0"/>
              <a:t>第一级内容文本样式：微软雅黑</a:t>
            </a:r>
            <a:r>
              <a:rPr lang="zh-CN" altLang="zh-CN" smtClean="0"/>
              <a:t>/20</a:t>
            </a:r>
            <a:r>
              <a:rPr lang="zh-CN" smtClean="0"/>
              <a:t>号  </a:t>
            </a:r>
            <a:r>
              <a:rPr lang="zh-CN" altLang="zh-CN" smtClean="0"/>
              <a:t>Arial/20pt</a:t>
            </a:r>
          </a:p>
          <a:p>
            <a:pPr lvl="1"/>
            <a:r>
              <a:rPr lang="zh-CN" smtClean="0"/>
              <a:t>第二级内容文本样式：微软雅黑</a:t>
            </a:r>
            <a:r>
              <a:rPr lang="zh-CN" altLang="zh-CN" smtClean="0"/>
              <a:t>/18</a:t>
            </a:r>
            <a:r>
              <a:rPr lang="zh-CN" smtClean="0"/>
              <a:t>号  </a:t>
            </a:r>
            <a:r>
              <a:rPr lang="zh-CN" altLang="zh-CN" smtClean="0"/>
              <a:t>Arial/18pt</a:t>
            </a:r>
          </a:p>
          <a:p>
            <a:pPr lvl="2"/>
            <a:r>
              <a:rPr lang="zh-CN" smtClean="0"/>
              <a:t>第三级内容文本样式：微软雅黑</a:t>
            </a:r>
            <a:r>
              <a:rPr lang="zh-CN" altLang="zh-CN" smtClean="0"/>
              <a:t>/16</a:t>
            </a:r>
            <a:r>
              <a:rPr lang="zh-CN" smtClean="0"/>
              <a:t>号  </a:t>
            </a:r>
            <a:r>
              <a:rPr lang="zh-CN" altLang="zh-CN" smtClean="0"/>
              <a:t>Arial/16pt</a:t>
            </a:r>
          </a:p>
          <a:p>
            <a:pPr lvl="3"/>
            <a:r>
              <a:rPr lang="zh-CN" smtClean="0"/>
              <a:t>第四级内容文本样式：微软雅黑</a:t>
            </a:r>
            <a:r>
              <a:rPr lang="zh-CN" altLang="zh-CN" smtClean="0"/>
              <a:t>/14</a:t>
            </a:r>
            <a:r>
              <a:rPr lang="zh-CN" smtClean="0"/>
              <a:t>号  </a:t>
            </a:r>
            <a:r>
              <a:rPr lang="zh-CN" altLang="zh-CN" smtClean="0"/>
              <a:t>Arial/14pt</a:t>
            </a:r>
          </a:p>
          <a:p>
            <a:pPr lvl="4"/>
            <a:r>
              <a:rPr lang="zh-CN" smtClean="0"/>
              <a:t>第五级内容文本样式：微软雅黑</a:t>
            </a:r>
            <a:r>
              <a:rPr lang="zh-CN" altLang="zh-CN" smtClean="0"/>
              <a:t>/12</a:t>
            </a:r>
            <a:r>
              <a:rPr lang="zh-CN" smtClean="0"/>
              <a:t>号  </a:t>
            </a:r>
            <a:r>
              <a:rPr lang="zh-CN" altLang="zh-CN" smtClean="0"/>
              <a:t>Arial/12pt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+mj-lt"/>
          <a:ea typeface="+mj-ea"/>
          <a:cs typeface="+mj-cs"/>
        </a:defRPr>
      </a:lvl1pPr>
      <a:lvl2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288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903605" indent="-17653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266825" indent="-18415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</a:defRPr>
      </a:lvl4pPr>
      <a:lvl5pPr marL="16319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5pPr>
      <a:lvl6pPr marL="20891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6pPr>
      <a:lvl7pPr marL="25463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7pPr>
      <a:lvl8pPr marL="30035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8pPr>
      <a:lvl9pPr marL="34607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20864;&#25945;&#19971;&#19979;%20Unit%205\Lesson%2027\L27-No.1.mp3" TargetMode="External"/><Relationship Id="rId1" Type="http://schemas.microsoft.com/office/2007/relationships/media" Target="file:///C:\Documents%20and%20Settings\Administrator\&#26700;&#38754;\&#20864;&#25945;&#19971;&#19979;%20Unit%205\Lesson%2027\L27-No.1.mp3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0864;&#25945;&#19971;&#19979;Unit5&#35838;&#20214;&#65288;&#24352;-&#31243;&#65289;\Lesson27\L27&#21333;&#35789;.mp3" TargetMode="External"/><Relationship Id="rId1" Type="http://schemas.microsoft.com/office/2007/relationships/media" Target="file:///C:\Users\Administrator\Desktop\&#20864;&#25945;&#19971;&#19979;Unit5&#35838;&#20214;&#65288;&#24352;-&#31243;&#65289;\Lesson27\L27&#21333;&#35789;.mp3" TargetMode="Externa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20864;&#25945;&#19971;&#19979;%20Unit%205\Lesson%2027\L27&#35838;&#25991;&#26391;&#35835;.mp3" TargetMode="External"/><Relationship Id="rId1" Type="http://schemas.microsoft.com/office/2007/relationships/media" Target="file:///C:\Documents%20and%20Settings\Administrator\&#26700;&#38754;\&#20864;&#25945;&#19971;&#19979;%20Unit%205\Lesson%2027\L27&#35838;&#25991;&#26391;&#35835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-4665" y="2590800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6000" b="1" dirty="0" smtClean="0">
                <a:solidFill>
                  <a:srgbClr val="0000CC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Amazing </a:t>
            </a:r>
            <a:r>
              <a:rPr lang="en-US" altLang="zh-CN" sz="6000" b="1" dirty="0">
                <a:solidFill>
                  <a:srgbClr val="0000CC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English</a:t>
            </a:r>
            <a:endParaRPr lang="zh-CN" altLang="en-US" sz="6000" b="1" dirty="0">
              <a:solidFill>
                <a:srgbClr val="0000CC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20089" y="55626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1371600"/>
            <a:ext cx="9139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Unit 5  I Love Learning English!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6"/>
          <p:cNvGrpSpPr/>
          <p:nvPr/>
        </p:nvGrpSpPr>
        <p:grpSpPr bwMode="auto">
          <a:xfrm>
            <a:off x="666750" y="619125"/>
            <a:ext cx="7575550" cy="4676775"/>
            <a:chOff x="420" y="390"/>
            <a:chExt cx="4772" cy="3402"/>
          </a:xfrm>
        </p:grpSpPr>
        <p:sp>
          <p:nvSpPr>
            <p:cNvPr id="12292" name="AutoShape 3"/>
            <p:cNvSpPr>
              <a:spLocks noChangeArrowheads="1"/>
            </p:cNvSpPr>
            <p:nvPr/>
          </p:nvSpPr>
          <p:spPr bwMode="auto">
            <a:xfrm rot="-689290">
              <a:off x="475" y="390"/>
              <a:ext cx="4717" cy="3402"/>
            </a:xfrm>
            <a:prstGeom prst="roundRect">
              <a:avLst>
                <a:gd name="adj" fmla="val 16667"/>
              </a:avLst>
            </a:prstGeom>
            <a:solidFill>
              <a:srgbClr val="D1D1F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2293" name="Rectangle 4"/>
            <p:cNvSpPr>
              <a:spLocks noChangeArrowheads="1"/>
            </p:cNvSpPr>
            <p:nvPr/>
          </p:nvSpPr>
          <p:spPr bwMode="auto">
            <a:xfrm rot="-689290">
              <a:off x="420" y="562"/>
              <a:ext cx="4718" cy="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en-US" altLang="zh-CN" sz="2800" b="1">
                  <a:latin typeface="Times New Roman" panose="02020603050405020304" pitchFamily="18" charset="0"/>
                </a:rPr>
                <a:t>       Look at this word: level. You can read it forwards or backwards—it’s the same word! </a:t>
              </a:r>
            </a:p>
            <a:p>
              <a:pPr eaLnBrk="0" hangingPunct="0">
                <a:lnSpc>
                  <a:spcPct val="150000"/>
                </a:lnSpc>
              </a:pPr>
              <a:r>
                <a:rPr lang="en-US" altLang="zh-CN" sz="2800" b="1">
                  <a:latin typeface="Times New Roman" panose="02020603050405020304" pitchFamily="18" charset="0"/>
                </a:rPr>
                <a:t>      The word “therein” has ten words in it. You don’t even need to move any letters around. How many words can you find?</a:t>
              </a:r>
            </a:p>
            <a:p>
              <a:pPr eaLnBrk="0" hangingPunct="0">
                <a:lnSpc>
                  <a:spcPct val="150000"/>
                </a:lnSpc>
              </a:pPr>
              <a:r>
                <a:rPr lang="en-US" altLang="zh-CN" sz="2800" b="1">
                  <a:latin typeface="Times New Roman" panose="02020603050405020304" pitchFamily="18" charset="0"/>
                </a:rPr>
                <a:t>      Dig in and enjoy!</a:t>
              </a:r>
            </a:p>
          </p:txBody>
        </p:sp>
      </p:grpSp>
      <p:pic>
        <p:nvPicPr>
          <p:cNvPr id="12291" name="图片 13316" descr="M[97LII)%8[WLGATF]MR0K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21513" y="4140200"/>
            <a:ext cx="1858962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93725" y="1306513"/>
            <a:ext cx="835183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</a:rPr>
              <a:t>1. How many letters in English? 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93725" y="2693988"/>
            <a:ext cx="84248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</a:rPr>
              <a:t>2. How many words in the English language?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93725" y="4514850"/>
            <a:ext cx="88931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</a:rPr>
              <a:t>3. Which sentence uses all 26 letters in this passage?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95288" y="722313"/>
            <a:ext cx="835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442E2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Read and answer the questions.</a:t>
            </a:r>
          </a:p>
        </p:txBody>
      </p:sp>
      <p:sp>
        <p:nvSpPr>
          <p:cNvPr id="14341" name="文本框 2"/>
          <p:cNvSpPr txBox="1">
            <a:spLocks noChangeArrowheads="1"/>
          </p:cNvSpPr>
          <p:nvPr/>
        </p:nvSpPr>
        <p:spPr bwMode="auto">
          <a:xfrm>
            <a:off x="828675" y="1957388"/>
            <a:ext cx="70024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There are only 26 letters in English.</a:t>
            </a:r>
          </a:p>
        </p:txBody>
      </p:sp>
      <p:sp>
        <p:nvSpPr>
          <p:cNvPr id="14342" name="文本框 3"/>
          <p:cNvSpPr txBox="1">
            <a:spLocks noChangeArrowheads="1"/>
          </p:cNvSpPr>
          <p:nvPr/>
        </p:nvSpPr>
        <p:spPr bwMode="auto">
          <a:xfrm>
            <a:off x="828675" y="3214688"/>
            <a:ext cx="70024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There are about 800 000 words in the English language.</a:t>
            </a:r>
          </a:p>
        </p:txBody>
      </p:sp>
      <p:sp>
        <p:nvSpPr>
          <p:cNvPr id="14343" name="文本框 4"/>
          <p:cNvSpPr txBox="1">
            <a:spLocks noChangeArrowheads="1"/>
          </p:cNvSpPr>
          <p:nvPr/>
        </p:nvSpPr>
        <p:spPr bwMode="auto">
          <a:xfrm>
            <a:off x="828675" y="4976813"/>
            <a:ext cx="7002463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The quick brown  fox jumps over the lazy dog.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2" grpId="0"/>
      <p:bldP spid="31753" grpId="0"/>
      <p:bldP spid="14341" grpId="0"/>
      <p:bldP spid="143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90500" y="1336675"/>
            <a:ext cx="8761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1. Listen and write true (T) or false (F)．</a:t>
            </a:r>
          </a:p>
        </p:txBody>
      </p:sp>
      <p:sp>
        <p:nvSpPr>
          <p:cNvPr id="14339" name="文本框 40961"/>
          <p:cNvSpPr txBox="1">
            <a:spLocks noChangeArrowheads="1"/>
          </p:cNvSpPr>
          <p:nvPr/>
        </p:nvSpPr>
        <p:spPr bwMode="auto">
          <a:xfrm>
            <a:off x="3057525" y="692150"/>
            <a:ext cx="2527300" cy="644525"/>
          </a:xfrm>
          <a:prstGeom prst="rect">
            <a:avLst/>
          </a:prstGeom>
          <a:solidFill>
            <a:srgbClr val="D39E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/>
              <a:t>Let’s Do It!</a:t>
            </a:r>
          </a:p>
        </p:txBody>
      </p:sp>
      <p:sp>
        <p:nvSpPr>
          <p:cNvPr id="14340" name="文本框 99"/>
          <p:cNvSpPr txBox="1">
            <a:spLocks noChangeArrowheads="1"/>
          </p:cNvSpPr>
          <p:nvPr/>
        </p:nvSpPr>
        <p:spPr bwMode="auto">
          <a:xfrm>
            <a:off x="184150" y="1816100"/>
            <a:ext cx="8761413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1. English is an easy language to learn.             (</a:t>
            </a:r>
            <a:r>
              <a:rPr lang="zh-CN" altLang="zh-CN" sz="2800" b="1" dirty="0">
                <a:latin typeface="Times New Roman" panose="02020603050405020304" pitchFamily="18" charset="0"/>
              </a:rPr>
              <a:t>　　</a:t>
            </a:r>
            <a:r>
              <a:rPr lang="en-US" altLang="zh-CN" sz="2800" b="1" dirty="0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2. The word “therein” has ten words in it.        (</a:t>
            </a:r>
            <a:r>
              <a:rPr lang="zh-CN" altLang="zh-CN" sz="2800" b="1" dirty="0">
                <a:latin typeface="Times New Roman" panose="02020603050405020304" pitchFamily="18" charset="0"/>
              </a:rPr>
              <a:t>　　</a:t>
            </a:r>
            <a:r>
              <a:rPr lang="en-US" altLang="zh-CN" sz="2800" b="1" dirty="0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3. There are about 800 000 words in the English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language.                                                           (</a:t>
            </a:r>
            <a:r>
              <a:rPr lang="zh-CN" altLang="zh-CN" sz="2800" b="1" dirty="0">
                <a:latin typeface="Times New Roman" panose="02020603050405020304" pitchFamily="18" charset="0"/>
              </a:rPr>
              <a:t>　　</a:t>
            </a:r>
            <a:r>
              <a:rPr lang="en-US" altLang="zh-CN" sz="2800" b="1" dirty="0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4. One word can't be a sentence.                          (</a:t>
            </a:r>
            <a:r>
              <a:rPr lang="zh-CN" altLang="zh-CN" sz="2800" b="1" dirty="0">
                <a:latin typeface="Times New Roman" panose="02020603050405020304" pitchFamily="18" charset="0"/>
              </a:rPr>
              <a:t>　　</a:t>
            </a:r>
            <a:r>
              <a:rPr lang="en-US" altLang="zh-CN" sz="2800" b="1" dirty="0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5. There is an English word with 1 900 letters in it.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                                                                         (</a:t>
            </a:r>
            <a:r>
              <a:rPr lang="zh-CN" altLang="zh-CN" sz="2800" b="1" dirty="0">
                <a:latin typeface="Times New Roman" panose="02020603050405020304" pitchFamily="18" charset="0"/>
              </a:rPr>
              <a:t>　　</a:t>
            </a:r>
            <a:r>
              <a:rPr lang="en-US" altLang="zh-CN" sz="2800" b="1" dirty="0">
                <a:latin typeface="Times New Roman" panose="02020603050405020304" pitchFamily="18" charset="0"/>
              </a:rPr>
              <a:t>)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5366" name="文本框 2"/>
          <p:cNvSpPr txBox="1">
            <a:spLocks noChangeArrowheads="1"/>
          </p:cNvSpPr>
          <p:nvPr/>
        </p:nvSpPr>
        <p:spPr bwMode="auto">
          <a:xfrm>
            <a:off x="7524750" y="1920875"/>
            <a:ext cx="5746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5368" name="文本框 2"/>
          <p:cNvSpPr txBox="1">
            <a:spLocks noChangeArrowheads="1"/>
          </p:cNvSpPr>
          <p:nvPr/>
        </p:nvSpPr>
        <p:spPr bwMode="auto">
          <a:xfrm>
            <a:off x="7596188" y="2486025"/>
            <a:ext cx="5746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5369" name="文本框 2"/>
          <p:cNvSpPr txBox="1">
            <a:spLocks noChangeArrowheads="1"/>
          </p:cNvSpPr>
          <p:nvPr/>
        </p:nvSpPr>
        <p:spPr bwMode="auto">
          <a:xfrm>
            <a:off x="7740650" y="3757613"/>
            <a:ext cx="5746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5370" name="文本框 2"/>
          <p:cNvSpPr txBox="1">
            <a:spLocks noChangeArrowheads="1"/>
          </p:cNvSpPr>
          <p:nvPr/>
        </p:nvSpPr>
        <p:spPr bwMode="auto">
          <a:xfrm>
            <a:off x="7740650" y="4424363"/>
            <a:ext cx="5746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5371" name="文本框 2"/>
          <p:cNvSpPr txBox="1">
            <a:spLocks noChangeArrowheads="1"/>
          </p:cNvSpPr>
          <p:nvPr/>
        </p:nvSpPr>
        <p:spPr bwMode="auto">
          <a:xfrm>
            <a:off x="7740650" y="5697538"/>
            <a:ext cx="5746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pic>
        <p:nvPicPr>
          <p:cNvPr id="15372" name="L27-No.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836613"/>
            <a:ext cx="5032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1790" fill="hold"/>
                                        <p:tgtEl>
                                          <p:spTgt spid="153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2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2"/>
                </p:tgtEl>
              </p:cMediaNode>
            </p:audio>
          </p:childTnLst>
        </p:cTn>
      </p:par>
    </p:tnLst>
    <p:bldLst>
      <p:bldP spid="15366" grpId="0"/>
      <p:bldP spid="15368" grpId="0"/>
      <p:bldP spid="15369" grpId="0"/>
      <p:bldP spid="15370" grpId="0"/>
      <p:bldP spid="153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4"/>
          <p:cNvSpPr txBox="1">
            <a:spLocks noChangeArrowheads="1"/>
          </p:cNvSpPr>
          <p:nvPr/>
        </p:nvSpPr>
        <p:spPr bwMode="auto">
          <a:xfrm>
            <a:off x="100013" y="769938"/>
            <a:ext cx="8724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2. Fill in the blanks with the words in the box.</a:t>
            </a:r>
          </a:p>
        </p:txBody>
      </p:sp>
      <p:sp>
        <p:nvSpPr>
          <p:cNvPr id="20482" name="文本框 5"/>
          <p:cNvSpPr txBox="1"/>
          <p:nvPr/>
        </p:nvSpPr>
        <p:spPr>
          <a:xfrm>
            <a:off x="915988" y="1700213"/>
            <a:ext cx="6916737" cy="83026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noProof="1">
                <a:latin typeface="Times New Roman" panose="02020603050405020304" pitchFamily="18" charset="0"/>
              </a:rPr>
              <a:t>fact    lazy    letter     quick    sentence</a:t>
            </a:r>
          </a:p>
        </p:txBody>
      </p:sp>
      <p:sp>
        <p:nvSpPr>
          <p:cNvPr id="15364" name="文本框 99"/>
          <p:cNvSpPr txBox="1">
            <a:spLocks noChangeArrowheads="1"/>
          </p:cNvSpPr>
          <p:nvPr/>
        </p:nvSpPr>
        <p:spPr bwMode="auto">
          <a:xfrm>
            <a:off x="209550" y="2644775"/>
            <a:ext cx="87249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1. My name is Jack. The first ________ in my name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is “J”</a:t>
            </a:r>
            <a:r>
              <a:rPr lang="zh-CN" altLang="zh-CN" sz="2800" b="1" dirty="0">
                <a:latin typeface="Times New Roman" panose="02020603050405020304" pitchFamily="18" charset="0"/>
              </a:rPr>
              <a:t>．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</a:rPr>
              <a:t>. </a:t>
            </a:r>
            <a:r>
              <a:rPr lang="zh-CN" altLang="en-US" sz="2800" b="1" dirty="0">
                <a:latin typeface="Times New Roman" panose="02020603050405020304" pitchFamily="18" charset="0"/>
              </a:rPr>
              <a:t>I love football. In ________</a:t>
            </a:r>
            <a:r>
              <a:rPr lang="en-US" altLang="zh-CN" sz="2800" b="1" dirty="0">
                <a:latin typeface="Times New Roman" panose="02020603050405020304" pitchFamily="18" charset="0"/>
              </a:rPr>
              <a:t>, </a:t>
            </a:r>
            <a:r>
              <a:rPr lang="zh-CN" altLang="en-US" sz="2800" b="1" dirty="0">
                <a:latin typeface="Times New Roman" panose="02020603050405020304" pitchFamily="18" charset="0"/>
              </a:rPr>
              <a:t>it's my favourite sport.</a:t>
            </a:r>
            <a:endParaRPr lang="zh-CN" altLang="zh-CN" sz="28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3. Can you make a ________ with the new word?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4. Don't be ________. Practice English every day.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5. You eat very fast. You are ________.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5148263" y="2876550"/>
            <a:ext cx="992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letter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3635375" y="4103688"/>
            <a:ext cx="7556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fact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3182938" y="4762500"/>
            <a:ext cx="1466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sentence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2297113" y="5375275"/>
            <a:ext cx="795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lazy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4649788" y="6091238"/>
            <a:ext cx="1031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quick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2710" grpId="0"/>
      <p:bldP spid="72711" grpId="0"/>
      <p:bldP spid="72712" grpId="0"/>
      <p:bldP spid="727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65100" y="593725"/>
            <a:ext cx="872172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3. Circle the correct words to complete the   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   sentences.</a:t>
            </a:r>
          </a:p>
        </p:txBody>
      </p:sp>
      <p:sp>
        <p:nvSpPr>
          <p:cNvPr id="16387" name="文本框 99"/>
          <p:cNvSpPr txBox="1">
            <a:spLocks noChangeArrowheads="1"/>
          </p:cNvSpPr>
          <p:nvPr/>
        </p:nvSpPr>
        <p:spPr bwMode="auto">
          <a:xfrm>
            <a:off x="276225" y="1652588"/>
            <a:ext cx="86423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zh-CN" sz="2800" b="1" dirty="0">
                <a:latin typeface="Times New Roman" panose="02020603050405020304" pitchFamily="18" charset="0"/>
              </a:rPr>
              <a:t>．</a:t>
            </a:r>
            <a:r>
              <a:rPr lang="en-US" altLang="zh-CN" sz="2800" b="1" dirty="0">
                <a:latin typeface="Times New Roman" panose="02020603050405020304" pitchFamily="18" charset="0"/>
              </a:rPr>
              <a:t>I can (hear/hears/heard) with my ears.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2</a:t>
            </a:r>
            <a:r>
              <a:rPr lang="zh-CN" altLang="zh-CN" sz="2800" b="1" dirty="0">
                <a:latin typeface="Times New Roman" panose="02020603050405020304" pitchFamily="18" charset="0"/>
              </a:rPr>
              <a:t>．</a:t>
            </a:r>
            <a:r>
              <a:rPr lang="en-US" altLang="zh-CN" sz="2800" b="1" dirty="0">
                <a:latin typeface="Times New Roman" panose="02020603050405020304" pitchFamily="18" charset="0"/>
              </a:rPr>
              <a:t>You can (meeting/meets/meet) us at the restaurant.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3</a:t>
            </a:r>
            <a:r>
              <a:rPr lang="zh-CN" altLang="zh-CN" sz="2800" b="1" dirty="0">
                <a:latin typeface="Times New Roman" panose="02020603050405020304" pitchFamily="18" charset="0"/>
              </a:rPr>
              <a:t>．</a:t>
            </a:r>
            <a:r>
              <a:rPr lang="en-US" altLang="zh-CN" sz="2800" b="1" dirty="0">
                <a:latin typeface="Times New Roman" panose="02020603050405020304" pitchFamily="18" charset="0"/>
              </a:rPr>
              <a:t>Your cousin can (stayed/stay/staying) at our house.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4</a:t>
            </a:r>
            <a:r>
              <a:rPr lang="zh-CN" altLang="zh-CN" sz="2800" b="1" dirty="0">
                <a:latin typeface="Times New Roman" panose="02020603050405020304" pitchFamily="18" charset="0"/>
              </a:rPr>
              <a:t>．</a:t>
            </a:r>
            <a:r>
              <a:rPr lang="en-US" altLang="zh-CN" sz="2800" b="1" dirty="0">
                <a:latin typeface="Times New Roman" panose="02020603050405020304" pitchFamily="18" charset="0"/>
              </a:rPr>
              <a:t>Can we (being/am/be) friends</a:t>
            </a:r>
            <a:r>
              <a:rPr lang="zh-CN" altLang="zh-CN" sz="2800" b="1" dirty="0">
                <a:latin typeface="Times New Roman" panose="02020603050405020304" pitchFamily="18" charset="0"/>
              </a:rPr>
              <a:t>？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5</a:t>
            </a:r>
            <a:r>
              <a:rPr lang="zh-CN" altLang="zh-CN" sz="2800" b="1" dirty="0">
                <a:latin typeface="Times New Roman" panose="02020603050405020304" pitchFamily="18" charset="0"/>
              </a:rPr>
              <a:t>．</a:t>
            </a:r>
            <a:r>
              <a:rPr lang="en-US" altLang="zh-CN" sz="2800" b="1" dirty="0">
                <a:latin typeface="Times New Roman" panose="02020603050405020304" pitchFamily="18" charset="0"/>
              </a:rPr>
              <a:t>I can (find/found/finding) lots of books at the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bookstore.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725613" y="1812925"/>
            <a:ext cx="928687" cy="57626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noProof="1"/>
          </a:p>
        </p:txBody>
      </p:sp>
      <p:sp>
        <p:nvSpPr>
          <p:cNvPr id="3" name="椭圆 2"/>
          <p:cNvSpPr/>
          <p:nvPr/>
        </p:nvSpPr>
        <p:spPr>
          <a:xfrm>
            <a:off x="4538663" y="3141663"/>
            <a:ext cx="785812" cy="458787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noProof="1"/>
          </a:p>
        </p:txBody>
      </p:sp>
      <p:sp>
        <p:nvSpPr>
          <p:cNvPr id="4" name="椭圆 3"/>
          <p:cNvSpPr/>
          <p:nvPr/>
        </p:nvSpPr>
        <p:spPr>
          <a:xfrm>
            <a:off x="4427538" y="2505075"/>
            <a:ext cx="1011237" cy="46037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noProof="1"/>
          </a:p>
        </p:txBody>
      </p:sp>
      <p:sp>
        <p:nvSpPr>
          <p:cNvPr id="5" name="椭圆 4"/>
          <p:cNvSpPr/>
          <p:nvPr/>
        </p:nvSpPr>
        <p:spPr>
          <a:xfrm>
            <a:off x="1830388" y="4405313"/>
            <a:ext cx="665162" cy="576262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noProof="1"/>
          </a:p>
        </p:txBody>
      </p:sp>
      <p:sp>
        <p:nvSpPr>
          <p:cNvPr id="6" name="椭圆 5"/>
          <p:cNvSpPr/>
          <p:nvPr/>
        </p:nvSpPr>
        <p:spPr>
          <a:xfrm>
            <a:off x="3654425" y="3794125"/>
            <a:ext cx="520700" cy="407988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noProof="1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bldLvl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68300" y="623888"/>
            <a:ext cx="838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6600"/>
                </a:solidFill>
                <a:latin typeface="Times New Roman" panose="02020603050405020304" pitchFamily="18" charset="0"/>
              </a:rPr>
              <a:t>4. Work in groups. Interview your classmates    </a:t>
            </a:r>
          </a:p>
          <a:p>
            <a:r>
              <a:rPr lang="en-US" altLang="zh-CN" sz="3200" b="1">
                <a:solidFill>
                  <a:srgbClr val="006600"/>
                </a:solidFill>
                <a:latin typeface="Times New Roman" panose="02020603050405020304" pitchFamily="18" charset="0"/>
              </a:rPr>
              <a:t>    and collect more interesting facts about  </a:t>
            </a:r>
          </a:p>
          <a:p>
            <a:r>
              <a:rPr lang="en-US" altLang="zh-CN" sz="3200" b="1">
                <a:solidFill>
                  <a:srgbClr val="006600"/>
                </a:solidFill>
                <a:latin typeface="Times New Roman" panose="02020603050405020304" pitchFamily="18" charset="0"/>
              </a:rPr>
              <a:t>    English. Then write them down.</a:t>
            </a:r>
          </a:p>
        </p:txBody>
      </p:sp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81000" y="2192338"/>
            <a:ext cx="8356600" cy="4289425"/>
          </a:xfrm>
          <a:prstGeom prst="rect">
            <a:avLst/>
          </a:prstGeom>
          <a:solidFill>
            <a:srgbClr val="FFFFCC"/>
          </a:solidFill>
          <a:ln w="38100">
            <a:solidFill>
              <a:srgbClr val="008000"/>
            </a:solidFill>
            <a:prstDash val="sysDot"/>
            <a:miter lim="800000"/>
          </a:ln>
        </p:spPr>
        <p:txBody>
          <a:bodyPr wrap="none" anchor="ctr"/>
          <a:lstStyle/>
          <a:p>
            <a:pPr algn="ctr" eaLnBrk="0" hangingPunct="0">
              <a:buFont typeface="Arial" panose="020B0604020202020204" pitchFamily="34" charset="0"/>
              <a:buBlip>
                <a:blip r:embed="rId2"/>
              </a:buBlip>
            </a:pPr>
            <a:endParaRPr lang="zh-CN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1822450" y="2343150"/>
            <a:ext cx="59817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Interesting English Facts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13" descr="粉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3486150"/>
            <a:ext cx="6969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4" descr="粉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224338"/>
            <a:ext cx="6969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5" descr="粉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975225"/>
            <a:ext cx="6969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6" descr="粉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630863"/>
            <a:ext cx="6969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 animBg="1"/>
      <p:bldP spid="184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61925" y="1089025"/>
            <a:ext cx="8662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1.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There are</a:t>
            </a:r>
            <a:r>
              <a:rPr lang="en-US" altLang="zh-CN" sz="2800" b="1" dirty="0">
                <a:latin typeface="Times New Roman" panose="02020603050405020304" pitchFamily="18" charset="0"/>
              </a:rPr>
              <a:t> only 26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letters</a:t>
            </a:r>
            <a:r>
              <a:rPr lang="en-US" altLang="zh-CN" sz="2800" b="1" dirty="0">
                <a:latin typeface="Times New Roman" panose="02020603050405020304" pitchFamily="18" charset="0"/>
              </a:rPr>
              <a:t> in English.</a:t>
            </a:r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373063" y="1981200"/>
            <a:ext cx="8524875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1800"/>
              </a:spcBef>
            </a:pPr>
            <a:r>
              <a:rPr lang="zh-CN" altLang="zh-CN" sz="2400" dirty="0">
                <a:latin typeface="+mn-ea"/>
                <a:ea typeface="+mn-ea"/>
              </a:rPr>
              <a:t>(1)这个句子使用的是</a:t>
            </a:r>
            <a:r>
              <a:rPr lang="zh-CN" altLang="zh-CN" sz="2400" dirty="0">
                <a:solidFill>
                  <a:srgbClr val="FF0000"/>
                </a:solidFill>
                <a:latin typeface="+mn-ea"/>
                <a:ea typeface="+mn-ea"/>
              </a:rPr>
              <a:t>there be句型</a:t>
            </a:r>
            <a:r>
              <a:rPr lang="zh-CN" altLang="zh-CN" sz="2400" dirty="0">
                <a:latin typeface="+mn-ea"/>
                <a:ea typeface="+mn-ea"/>
              </a:rPr>
              <a:t>。</a:t>
            </a:r>
          </a:p>
          <a:p>
            <a:pPr algn="just">
              <a:spcBef>
                <a:spcPts val="1800"/>
              </a:spcBef>
            </a:pPr>
            <a:r>
              <a:rPr lang="zh-CN" altLang="zh-CN" sz="2400" dirty="0">
                <a:solidFill>
                  <a:srgbClr val="FF0000"/>
                </a:solidFill>
                <a:latin typeface="+mn-ea"/>
                <a:ea typeface="+mn-ea"/>
              </a:rPr>
              <a:t>【辨析】there be与have</a:t>
            </a:r>
          </a:p>
          <a:p>
            <a:pPr algn="just">
              <a:spcBef>
                <a:spcPts val="1800"/>
              </a:spcBef>
            </a:pPr>
            <a:r>
              <a:rPr lang="en-US" altLang="zh-CN" sz="2400" dirty="0">
                <a:latin typeface="+mn-ea"/>
                <a:ea typeface="+mn-ea"/>
              </a:rPr>
              <a:t>      ①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there be </a:t>
            </a:r>
            <a:r>
              <a:rPr lang="en-US" altLang="zh-CN" sz="2400" dirty="0" err="1">
                <a:latin typeface="+mn-ea"/>
                <a:ea typeface="+mn-ea"/>
              </a:rPr>
              <a:t>强调的是某地存在某人或者某物，并非表示所属关系</a:t>
            </a:r>
            <a:r>
              <a:rPr lang="zh-CN" altLang="en-US" sz="2400" dirty="0">
                <a:latin typeface="+mn-ea"/>
                <a:ea typeface="+mn-ea"/>
              </a:rPr>
              <a:t>，</a:t>
            </a:r>
            <a:r>
              <a:rPr lang="en-US" altLang="zh-CN" sz="2400" dirty="0" err="1">
                <a:latin typeface="+mn-ea"/>
                <a:ea typeface="+mn-ea"/>
              </a:rPr>
              <a:t>不能与作实义动词的have同时使用在一个句子中。There</a:t>
            </a:r>
            <a:r>
              <a:rPr lang="en-US" altLang="zh-CN" sz="2400" dirty="0">
                <a:latin typeface="+mn-ea"/>
                <a:ea typeface="+mn-ea"/>
              </a:rPr>
              <a:t> be句型的主语是be动词后面的名词，所以be动词要跟其后的名词在人称和数上保持一致。如果其后跟的是单数可数名词或不可数名词，be用is；如果其后跟的是复数名词，则用are；如果其后跟的主语是并列的多个名词，就需要根据最靠近be动词的那个名词的单复数来确定。</a:t>
            </a:r>
          </a:p>
        </p:txBody>
      </p:sp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1266825" y="436563"/>
            <a:ext cx="64547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41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charRg st="41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charRg st="41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"/>
          <p:cNvSpPr txBox="1">
            <a:spLocks noChangeArrowheads="1"/>
          </p:cNvSpPr>
          <p:nvPr/>
        </p:nvSpPr>
        <p:spPr bwMode="auto">
          <a:xfrm>
            <a:off x="304800" y="1447800"/>
            <a:ext cx="8756650" cy="261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      there be句型的一般疑问句句式为：Is/Are there...？其肯定回答为：Yes，there is/are.否定回答为：No，there isn't/aren't. </a:t>
            </a:r>
          </a:p>
          <a:p>
            <a:pPr>
              <a:lnSpc>
                <a:spcPct val="14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例：There is a pen on the desk.书桌上有一支钢笔。(表示存在)</a:t>
            </a:r>
          </a:p>
          <a:p>
            <a:pPr>
              <a:lnSpc>
                <a:spcPct val="14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There are some apples and an egg in the basket.篮子里有一些苹果和一个鸡蛋。(最靠近be的是some apples)</a:t>
            </a: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"/>
          <p:cNvSpPr txBox="1">
            <a:spLocks noChangeArrowheads="1"/>
          </p:cNvSpPr>
          <p:nvPr/>
        </p:nvSpPr>
        <p:spPr bwMode="auto">
          <a:xfrm>
            <a:off x="138372" y="990600"/>
            <a:ext cx="884237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②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have</a:t>
            </a:r>
            <a:r>
              <a:rPr lang="zh-CN" altLang="en-US" sz="2800" b="1" dirty="0">
                <a:latin typeface="Times New Roman" panose="02020603050405020304" pitchFamily="18" charset="0"/>
              </a:rPr>
              <a:t> 意为“有”，强调的是所属关系，其主语往往是人。作为实义动词时，不能用在there be句型中。其第三人称单数形式为has。例：I have a red pen.我有一支红色钢笔。(表示拥有)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(2)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letter</a:t>
            </a:r>
            <a:r>
              <a:rPr lang="zh-CN" altLang="en-US" sz="2800" b="1" dirty="0">
                <a:latin typeface="Times New Roman" panose="02020603050405020304" pitchFamily="18" charset="0"/>
              </a:rPr>
              <a:t>作可数名词，意为“字母”。例：The third letter in the word “language” is “n”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</a:rPr>
              <a:t>“language”这个单词里的第三个字母是“n”。</a:t>
            </a: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"/>
          <p:cNvSpPr txBox="1">
            <a:spLocks noChangeArrowheads="1"/>
          </p:cNvSpPr>
          <p:nvPr/>
        </p:nvSpPr>
        <p:spPr bwMode="auto">
          <a:xfrm>
            <a:off x="188913" y="752475"/>
            <a:ext cx="8767762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学以致用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</a:rPr>
              <a:t>—Is there any outdoor learning in your school?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</a:t>
            </a:r>
            <a:r>
              <a:rPr lang="en-US" altLang="zh-CN" sz="2800" b="1" dirty="0">
                <a:latin typeface="Times New Roman" panose="02020603050405020304" pitchFamily="18" charset="0"/>
              </a:rPr>
              <a:t>—</a:t>
            </a:r>
            <a:r>
              <a:rPr lang="zh-CN" altLang="en-US" sz="2800" b="1" dirty="0">
                <a:latin typeface="Times New Roman" panose="02020603050405020304" pitchFamily="18" charset="0"/>
              </a:rPr>
              <a:t>_______.We learn outdoors once or twice every   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month. </a:t>
            </a:r>
            <a:r>
              <a:rPr lang="zh-CN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(广东中考)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 A</a:t>
            </a:r>
            <a:r>
              <a:rPr lang="en-US" altLang="zh-CN" sz="2800" b="1" dirty="0">
                <a:latin typeface="Times New Roman" panose="02020603050405020304" pitchFamily="18" charset="0"/>
              </a:rPr>
              <a:t>. </a:t>
            </a:r>
            <a:r>
              <a:rPr lang="zh-CN" altLang="en-US" sz="2800" b="1" dirty="0">
                <a:latin typeface="Times New Roman" panose="02020603050405020304" pitchFamily="18" charset="0"/>
              </a:rPr>
              <a:t>Yes</a:t>
            </a:r>
            <a:r>
              <a:rPr lang="en-US" altLang="zh-CN" sz="2800" b="1" dirty="0">
                <a:latin typeface="Times New Roman" panose="02020603050405020304" pitchFamily="18" charset="0"/>
              </a:rPr>
              <a:t>, </a:t>
            </a:r>
            <a:r>
              <a:rPr lang="zh-CN" altLang="en-US" sz="2800" b="1" dirty="0">
                <a:latin typeface="Times New Roman" panose="02020603050405020304" pitchFamily="18" charset="0"/>
              </a:rPr>
              <a:t>there is         B</a:t>
            </a:r>
            <a:r>
              <a:rPr lang="en-US" altLang="zh-CN" sz="2800" b="1" dirty="0">
                <a:latin typeface="Times New Roman" panose="02020603050405020304" pitchFamily="18" charset="0"/>
              </a:rPr>
              <a:t>. </a:t>
            </a:r>
            <a:r>
              <a:rPr lang="zh-CN" altLang="en-US" sz="2800" b="1" dirty="0">
                <a:latin typeface="Times New Roman" panose="02020603050405020304" pitchFamily="18" charset="0"/>
              </a:rPr>
              <a:t>No</a:t>
            </a:r>
            <a:r>
              <a:rPr lang="en-US" altLang="zh-CN" sz="2800" b="1" dirty="0">
                <a:latin typeface="Times New Roman" panose="02020603050405020304" pitchFamily="18" charset="0"/>
              </a:rPr>
              <a:t>, </a:t>
            </a:r>
            <a:r>
              <a:rPr lang="zh-CN" altLang="en-US" sz="2800" b="1" dirty="0">
                <a:latin typeface="Times New Roman" panose="02020603050405020304" pitchFamily="18" charset="0"/>
              </a:rPr>
              <a:t>there isn't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 C</a:t>
            </a:r>
            <a:r>
              <a:rPr lang="en-US" altLang="zh-CN" sz="2800" b="1" dirty="0">
                <a:latin typeface="Times New Roman" panose="02020603050405020304" pitchFamily="18" charset="0"/>
              </a:rPr>
              <a:t>. </a:t>
            </a:r>
            <a:r>
              <a:rPr lang="zh-CN" altLang="en-US" sz="2800" b="1" dirty="0">
                <a:latin typeface="Times New Roman" panose="02020603050405020304" pitchFamily="18" charset="0"/>
              </a:rPr>
              <a:t>Yes</a:t>
            </a:r>
            <a:r>
              <a:rPr lang="en-US" altLang="zh-CN" sz="2800" b="1" dirty="0">
                <a:latin typeface="Times New Roman" panose="02020603050405020304" pitchFamily="18" charset="0"/>
              </a:rPr>
              <a:t>, </a:t>
            </a:r>
            <a:r>
              <a:rPr lang="zh-CN" altLang="en-US" sz="2800" b="1" dirty="0">
                <a:latin typeface="Times New Roman" panose="02020603050405020304" pitchFamily="18" charset="0"/>
              </a:rPr>
              <a:t>it is                D</a:t>
            </a:r>
            <a:r>
              <a:rPr lang="en-US" altLang="zh-CN" sz="2800" b="1" dirty="0">
                <a:latin typeface="Times New Roman" panose="02020603050405020304" pitchFamily="18" charset="0"/>
              </a:rPr>
              <a:t>. </a:t>
            </a:r>
            <a:r>
              <a:rPr lang="zh-CN" altLang="en-US" sz="2800" b="1" dirty="0">
                <a:latin typeface="Times New Roman" panose="02020603050405020304" pitchFamily="18" charset="0"/>
              </a:rPr>
              <a:t>No</a:t>
            </a:r>
            <a:r>
              <a:rPr lang="en-US" altLang="zh-CN" sz="2800" b="1" dirty="0">
                <a:latin typeface="Times New Roman" panose="02020603050405020304" pitchFamily="18" charset="0"/>
              </a:rPr>
              <a:t>, </a:t>
            </a:r>
            <a:r>
              <a:rPr lang="zh-CN" altLang="en-US" sz="2800" b="1" dirty="0">
                <a:latin typeface="Times New Roman" panose="02020603050405020304" pitchFamily="18" charset="0"/>
              </a:rPr>
              <a:t>it isn't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2. 她</a:t>
            </a:r>
            <a:r>
              <a:rPr lang="zh-CN" altLang="en-US" sz="2800" b="1" dirty="0">
                <a:latin typeface="Times New Roman" panose="02020603050405020304" pitchFamily="18" charset="0"/>
              </a:rPr>
              <a:t>正给她的父母写信。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She is _______________ to her parents.</a:t>
            </a:r>
          </a:p>
        </p:txBody>
      </p:sp>
      <p:sp>
        <p:nvSpPr>
          <p:cNvPr id="22538" name="Rectangle 3"/>
          <p:cNvSpPr>
            <a:spLocks noChangeArrowheads="1"/>
          </p:cNvSpPr>
          <p:nvPr/>
        </p:nvSpPr>
        <p:spPr bwMode="auto">
          <a:xfrm>
            <a:off x="1392238" y="2025650"/>
            <a:ext cx="5857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66863" y="5283200"/>
            <a:ext cx="49879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writing a letter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9" name="图片 24579" descr="M[97LII)%8[WLGATF]MR0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0700" y="3819525"/>
            <a:ext cx="2106613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QQ截图201409011149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7013" y="1495425"/>
            <a:ext cx="6111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67383" y="1494087"/>
            <a:ext cx="8048625" cy="467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1. Be able to use the words: letter, exactly, fact,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    sentence, quick, fox, lazy, forwards, backwards,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    therein, even, dig, in fact, move around, dig in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2. To learn something about English and know 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    some ways of learning English </a:t>
            </a:r>
            <a:endParaRPr lang="en-US" altLang="zh-CN" sz="2400" i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3. To learn some key sentences: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sym typeface="宋体" panose="02010600030101010101" pitchFamily="2" charset="-122"/>
              </a:rPr>
              <a:t>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sym typeface="宋体" panose="02010600030101010101" pitchFamily="2" charset="-122"/>
              </a:rPr>
              <a:t>   (1)</a:t>
            </a:r>
            <a:r>
              <a:rPr lang="en-US" altLang="zh-CN" sz="2400" dirty="0">
                <a:latin typeface="Times New Roman" panose="02020603050405020304" pitchFamily="18" charset="0"/>
                <a:sym typeface="宋体" panose="02010600030101010101" pitchFamily="2" charset="-122"/>
              </a:rPr>
              <a:t>There are only 26 letters in English.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  <a:sym typeface="宋体" panose="02010600030101010101" pitchFamily="2" charset="-122"/>
              </a:rPr>
              <a:t>   (2)Well, not exactly.</a:t>
            </a:r>
          </a:p>
        </p:txBody>
      </p:sp>
      <p:pic>
        <p:nvPicPr>
          <p:cNvPr id="6148" name="Picture 6" descr="QQ截图201409011149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025" y="3371850"/>
            <a:ext cx="6127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QQ截图201409011149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3" y="4624388"/>
            <a:ext cx="611187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2360613" y="496888"/>
            <a:ext cx="507206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Learning targets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52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charRg st="52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charRg st="52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01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charRg st="101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charRg st="101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50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charRg st="150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charRg st="150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223" end="2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charRg st="223" end="2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charRg st="223" end="2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253" end="2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charRg st="253" end="29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charRg st="253" end="29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294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charRg st="294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charRg st="294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79388" y="649288"/>
            <a:ext cx="86550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2. Well, not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exactly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44474" y="1295400"/>
            <a:ext cx="8518525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    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exactly</a:t>
            </a:r>
            <a:r>
              <a:rPr lang="zh-CN" altLang="en-US" sz="2800" dirty="0">
                <a:latin typeface="Times New Roman" panose="02020603050405020304" pitchFamily="18" charset="0"/>
              </a:rPr>
              <a:t>作副词，意为“正确地，完全地，精确地”。该词是由形容词</a:t>
            </a:r>
            <a:r>
              <a:rPr lang="en-US" altLang="zh-CN" sz="2800" dirty="0">
                <a:latin typeface="Times New Roman" panose="02020603050405020304" pitchFamily="18" charset="0"/>
              </a:rPr>
              <a:t>exact</a:t>
            </a:r>
            <a:r>
              <a:rPr lang="zh-CN" altLang="en-US" sz="2800" dirty="0">
                <a:latin typeface="Times New Roman" panose="02020603050405020304" pitchFamily="18" charset="0"/>
              </a:rPr>
              <a:t>加上副词后缀</a:t>
            </a:r>
            <a:r>
              <a:rPr lang="en-US" altLang="zh-CN" sz="2800" dirty="0">
                <a:latin typeface="Times New Roman" panose="02020603050405020304" pitchFamily="18" charset="0"/>
              </a:rPr>
              <a:t>­</a:t>
            </a:r>
            <a:r>
              <a:rPr lang="en-US" altLang="zh-CN" sz="2800" dirty="0" err="1">
                <a:latin typeface="Times New Roman" panose="02020603050405020304" pitchFamily="18" charset="0"/>
              </a:rPr>
              <a:t>ly</a:t>
            </a:r>
            <a:r>
              <a:rPr lang="zh-CN" altLang="en-US" sz="2800" dirty="0">
                <a:latin typeface="Times New Roman" panose="02020603050405020304" pitchFamily="18" charset="0"/>
              </a:rPr>
              <a:t>构成的，在句中常作状语。注意：</a:t>
            </a:r>
            <a:r>
              <a:rPr lang="en-US" altLang="zh-CN" sz="2800" dirty="0">
                <a:latin typeface="Times New Roman" panose="02020603050405020304" pitchFamily="18" charset="0"/>
              </a:rPr>
              <a:t>not exactly</a:t>
            </a:r>
            <a:r>
              <a:rPr lang="zh-CN" altLang="en-US" sz="2800" dirty="0">
                <a:latin typeface="Times New Roman" panose="02020603050405020304" pitchFamily="18" charset="0"/>
              </a:rPr>
              <a:t>意为“并没有，并非如此”。例：</a:t>
            </a:r>
            <a:r>
              <a:rPr lang="en-US" altLang="zh-CN" sz="2800" dirty="0">
                <a:latin typeface="Times New Roman" panose="02020603050405020304" pitchFamily="18" charset="0"/>
              </a:rPr>
              <a:t>Who can answer this question exactly</a:t>
            </a:r>
            <a:r>
              <a:rPr lang="zh-CN" altLang="en-US" sz="2800" dirty="0">
                <a:latin typeface="Times New Roman" panose="02020603050405020304" pitchFamily="18" charset="0"/>
              </a:rPr>
              <a:t>？谁能准确地回答这个问题？</a:t>
            </a:r>
          </a:p>
        </p:txBody>
      </p:sp>
      <p:pic>
        <p:nvPicPr>
          <p:cNvPr id="22532" name="图片 27650" descr="7~F{VVJJ7R7K[2[J1DXT[P3_看图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1100" y="3881438"/>
            <a:ext cx="263842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0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charRg st="0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5"/>
          <p:cNvSpPr txBox="1">
            <a:spLocks noChangeArrowheads="1"/>
          </p:cNvSpPr>
          <p:nvPr/>
        </p:nvSpPr>
        <p:spPr bwMode="auto">
          <a:xfrm>
            <a:off x="165100" y="809625"/>
            <a:ext cx="8486775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3.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 fact</a:t>
            </a:r>
            <a:r>
              <a:rPr lang="en-US" altLang="zh-CN" sz="2800" b="1" dirty="0">
                <a:latin typeface="Times New Roman" panose="02020603050405020304" pitchFamily="18" charset="0"/>
              </a:rPr>
              <a:t>, there are about 800 000 words in the English 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language.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 fact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意为“事实上，实际上”，相当于“as a matter of fact”，多用于句首，后用逗号与其他部分隔开。例：In fact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we chose a wrong way.事实上，我们选择了一条错误的道路。</a:t>
            </a:r>
          </a:p>
        </p:txBody>
      </p:sp>
      <p:pic>
        <p:nvPicPr>
          <p:cNvPr id="23555" name="图片 29699" descr="timg (5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43638" y="4079875"/>
            <a:ext cx="2611437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charRg st="68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1">
                                            <p:txEl>
                                              <p:charRg st="68" end="1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30200" y="557213"/>
            <a:ext cx="78501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4.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Dig in</a:t>
            </a:r>
            <a:r>
              <a:rPr lang="en-US" altLang="zh-CN" sz="2800" b="1" dirty="0">
                <a:latin typeface="Times New Roman" panose="02020603050405020304" pitchFamily="18" charset="0"/>
              </a:rPr>
              <a:t> and enjoy!</a:t>
            </a:r>
            <a:r>
              <a:rPr lang="en-US" altLang="zh-CN" sz="28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87325" y="1187450"/>
            <a:ext cx="8770938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dig</a:t>
            </a:r>
            <a:r>
              <a:rPr lang="zh-CN" altLang="en-US" sz="2800" b="1" dirty="0">
                <a:latin typeface="Times New Roman" panose="02020603050405020304" pitchFamily="18" charset="0"/>
              </a:rPr>
              <a:t>作动词，意为“挖，掘”。其过去式和过去分词均为</a:t>
            </a:r>
            <a:r>
              <a:rPr lang="en-US" altLang="zh-CN" sz="2800" b="1" dirty="0">
                <a:latin typeface="Times New Roman" panose="02020603050405020304" pitchFamily="18" charset="0"/>
              </a:rPr>
              <a:t>dug</a:t>
            </a:r>
            <a:r>
              <a:rPr lang="zh-CN" altLang="en-US" sz="2800" b="1" dirty="0">
                <a:latin typeface="Times New Roman" panose="02020603050405020304" pitchFamily="18" charset="0"/>
              </a:rPr>
              <a:t>；现在分词为</a:t>
            </a:r>
            <a:r>
              <a:rPr lang="en-US" altLang="zh-CN" sz="2800" b="1" dirty="0">
                <a:latin typeface="Times New Roman" panose="02020603050405020304" pitchFamily="18" charset="0"/>
              </a:rPr>
              <a:t>digging</a:t>
            </a:r>
            <a:r>
              <a:rPr lang="zh-CN" altLang="en-US" sz="2800" b="1" dirty="0">
                <a:latin typeface="Times New Roman" panose="02020603050405020304" pitchFamily="18" charset="0"/>
              </a:rPr>
              <a:t>。常用短语：</a:t>
            </a:r>
            <a:r>
              <a:rPr lang="en-US" altLang="zh-CN" sz="2800" b="1" dirty="0">
                <a:latin typeface="Times New Roman" panose="02020603050405020304" pitchFamily="18" charset="0"/>
              </a:rPr>
              <a:t>dig in</a:t>
            </a:r>
            <a:r>
              <a:rPr lang="zh-CN" altLang="en-US" sz="2800" b="1" dirty="0">
                <a:latin typeface="Times New Roman" panose="02020603050405020304" pitchFamily="18" charset="0"/>
              </a:rPr>
              <a:t>开始认真工作，钻研。例：</a:t>
            </a:r>
            <a:r>
              <a:rPr lang="en-US" altLang="zh-CN" sz="2800" b="1" dirty="0">
                <a:latin typeface="Times New Roman" panose="02020603050405020304" pitchFamily="18" charset="0"/>
              </a:rPr>
              <a:t>If you want to plant a tree, the first step is to dig a hole.</a:t>
            </a:r>
            <a:r>
              <a:rPr lang="zh-CN" altLang="en-US" sz="2800" b="1" dirty="0">
                <a:latin typeface="Times New Roman" panose="02020603050405020304" pitchFamily="18" charset="0"/>
              </a:rPr>
              <a:t>你如果想种树，首先是要挖一个洞。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Dinner is ready, so dig in!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晚餐准备好了，开始吃吧！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24580" name="图片 26627" descr="91 截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4606925"/>
            <a:ext cx="359251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8"/>
          <p:cNvSpPr txBox="1">
            <a:spLocks noChangeArrowheads="1"/>
          </p:cNvSpPr>
          <p:nvPr/>
        </p:nvSpPr>
        <p:spPr bwMode="auto">
          <a:xfrm>
            <a:off x="1216025" y="344488"/>
            <a:ext cx="6453188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Exercises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339725" y="854075"/>
            <a:ext cx="8650288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Ⅰ.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单项选择。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You are leaving, aren’t you?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_______, I’m just going on holiday.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A. Exactly       		B. Not exactly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C. Exact          		D. Not exact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Someone thinks English is an easy language _______.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A. learn        B. to learn    C. learned       D. learning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 flipH="1">
            <a:off x="1520825" y="2697163"/>
            <a:ext cx="587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 flipH="1">
            <a:off x="7797800" y="5129213"/>
            <a:ext cx="587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pic>
        <p:nvPicPr>
          <p:cNvPr id="25606" name="图片 31748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37225" y="644525"/>
            <a:ext cx="310197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61938" y="954088"/>
            <a:ext cx="8423275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Jim is a _______ man; he never cooks food </a:t>
            </a:r>
          </a:p>
          <a:p>
            <a:pPr algn="just"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himself. </a:t>
            </a:r>
          </a:p>
          <a:p>
            <a:pPr algn="just"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A. lazy       B. quick      C. happy       D. funny</a:t>
            </a:r>
          </a:p>
          <a:p>
            <a:pPr algn="just"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 Which sign means “Go forwards”? _______</a:t>
            </a:r>
          </a:p>
          <a:p>
            <a:pPr algn="just">
              <a:spcBef>
                <a:spcPct val="50000"/>
              </a:spcBef>
            </a:pP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5. “Need” is a word _______ double “e”. </a:t>
            </a:r>
          </a:p>
          <a:p>
            <a:pPr algn="just"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A. have      B. has           C. in             D. with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3930650"/>
            <a:ext cx="71040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7"/>
          <p:cNvSpPr txBox="1">
            <a:spLocks noChangeArrowheads="1"/>
          </p:cNvSpPr>
          <p:nvPr/>
        </p:nvSpPr>
        <p:spPr bwMode="auto">
          <a:xfrm flipH="1">
            <a:off x="2679700" y="954088"/>
            <a:ext cx="581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 flipH="1">
            <a:off x="7291388" y="3068638"/>
            <a:ext cx="587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 flipH="1">
            <a:off x="4278313" y="5330825"/>
            <a:ext cx="587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04800" y="625475"/>
            <a:ext cx="81534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Ⅱ. 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根据汉语意思完成句子。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英语中，一个单词可以构成一个句子。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   In English, one word ______ _________ a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8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事实上，英语和汉语都很重要。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8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English and Chinese are all very 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  important. </a:t>
            </a:r>
          </a:p>
          <a:p>
            <a:pPr>
              <a:lnSpc>
                <a:spcPct val="18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zh-CN" altLang="en-US" sz="2800" dirty="0">
                <a:latin typeface="Times New Roman" panose="02020603050405020304" pitchFamily="18" charset="0"/>
              </a:rPr>
              <a:t>你的答案不完全准确。</a:t>
            </a:r>
          </a:p>
          <a:p>
            <a:pPr>
              <a:lnSpc>
                <a:spcPct val="18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    Your</a:t>
            </a:r>
            <a:r>
              <a:rPr lang="zh-CN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</a:rPr>
              <a:t>answer is not _______ ______.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690938" y="1951038"/>
            <a:ext cx="32813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can      be/make       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04800" y="3814763"/>
            <a:ext cx="25908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In      fact</a:t>
            </a:r>
          </a:p>
        </p:txBody>
      </p:sp>
      <p:sp>
        <p:nvSpPr>
          <p:cNvPr id="20485" name="文本框 1"/>
          <p:cNvSpPr txBox="1">
            <a:spLocks noChangeArrowheads="1"/>
          </p:cNvSpPr>
          <p:nvPr/>
        </p:nvSpPr>
        <p:spPr bwMode="auto">
          <a:xfrm>
            <a:off x="923925" y="2616200"/>
            <a:ext cx="1466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sentence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441700" y="6007100"/>
            <a:ext cx="2693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exactly  right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/>
      <p:bldP spid="225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17500" y="1136650"/>
            <a:ext cx="8682038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你甚至不需要转动方向盘。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You ______ ______ ______ to turn the wheel.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5.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如果你想成功，你必须开始认真工作。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If you want to succeed, you have to ______ ______.</a:t>
            </a:r>
          </a:p>
          <a:p>
            <a:pPr>
              <a:lnSpc>
                <a:spcPct val="18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6. </a:t>
            </a:r>
            <a:r>
              <a:rPr lang="zh-CN" altLang="en-US" sz="2800" b="1">
                <a:latin typeface="Times New Roman" panose="02020603050405020304" pitchFamily="18" charset="0"/>
              </a:rPr>
              <a:t>谁能倒着读这句话？</a:t>
            </a:r>
          </a:p>
          <a:p>
            <a:pPr>
              <a:lnSpc>
                <a:spcPct val="18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Who can ________ the sentence ___________?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44550" y="2016125"/>
            <a:ext cx="38592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don’t    even  need</a:t>
            </a: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5989638" y="3638550"/>
            <a:ext cx="2133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dig       in     </a:t>
            </a:r>
          </a:p>
        </p:txBody>
      </p:sp>
      <p:pic>
        <p:nvPicPr>
          <p:cNvPr id="28677" name="图片 33797" descr="201103150807046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64375" y="565150"/>
            <a:ext cx="176053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2268538" y="5214938"/>
            <a:ext cx="12604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read                            </a:t>
            </a:r>
          </a:p>
        </p:txBody>
      </p:sp>
      <p:sp>
        <p:nvSpPr>
          <p:cNvPr id="22533" name="文本框 1"/>
          <p:cNvSpPr txBox="1">
            <a:spLocks noChangeArrowheads="1"/>
          </p:cNvSpPr>
          <p:nvPr/>
        </p:nvSpPr>
        <p:spPr bwMode="auto">
          <a:xfrm>
            <a:off x="5775325" y="5121275"/>
            <a:ext cx="18415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backwards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9" grpId="0"/>
      <p:bldP spid="22532" grpId="0"/>
      <p:bldP spid="225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2"/>
          <p:cNvSpPr txBox="1">
            <a:spLocks noChangeArrowheads="1"/>
          </p:cNvSpPr>
          <p:nvPr/>
        </p:nvSpPr>
        <p:spPr bwMode="auto">
          <a:xfrm>
            <a:off x="220663" y="1219200"/>
            <a:ext cx="9144000" cy="534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1. 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Learned some useful words and phrases: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letter, exactly,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fact, sentence, quick, fox, lazy, forwards, backwards, 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therein, even, dig, in fact, move around, dig in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2. Learned the key sentences: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There are only 26 letters in English.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Well, not exactly.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In fact, there are about 800 000 words in the English 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language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. 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29699" name="TextBox 8"/>
          <p:cNvSpPr txBox="1">
            <a:spLocks noChangeArrowheads="1"/>
          </p:cNvSpPr>
          <p:nvPr/>
        </p:nvSpPr>
        <p:spPr bwMode="auto">
          <a:xfrm>
            <a:off x="1044575" y="493713"/>
            <a:ext cx="64531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Summary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charRg st="0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charRg st="0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charRg st="0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charRg st="162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2">
                                            <p:txEl>
                                              <p:charRg st="162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2">
                                            <p:txEl>
                                              <p:charRg st="162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charRg st="193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42">
                                            <p:txEl>
                                              <p:charRg st="193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2">
                                            <p:txEl>
                                              <p:charRg st="193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charRg st="231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42">
                                            <p:txEl>
                                              <p:charRg st="231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42">
                                            <p:txEl>
                                              <p:charRg st="231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charRg st="250" end="3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2">
                                            <p:txEl>
                                              <p:charRg st="250" end="3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2">
                                            <p:txEl>
                                              <p:charRg st="250" end="3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" descr="QQ图片20180202150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784225"/>
            <a:ext cx="888365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2043113" y="2392363"/>
            <a:ext cx="613092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1.What other interesting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Egnlish</a:t>
            </a:r>
            <a:r>
              <a:rPr lang="en-US" altLang="zh-CN" sz="2800" b="1" dirty="0">
                <a:latin typeface="Times New Roman" panose="02020603050405020304" pitchFamily="18" charset="0"/>
              </a:rPr>
              <a:t> facts  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do you know? Collect and discuss  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them with your classmates. </a:t>
            </a:r>
            <a:r>
              <a:rPr lang="en-US" altLang="zh-CN" sz="2800" dirty="0"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2. Finish the exercises of this lesson.</a:t>
            </a:r>
          </a:p>
        </p:txBody>
      </p:sp>
      <p:sp>
        <p:nvSpPr>
          <p:cNvPr id="30724" name="TextBox 8"/>
          <p:cNvSpPr txBox="1">
            <a:spLocks noChangeArrowheads="1"/>
          </p:cNvSpPr>
          <p:nvPr/>
        </p:nvSpPr>
        <p:spPr bwMode="auto">
          <a:xfrm>
            <a:off x="1346200" y="519113"/>
            <a:ext cx="6453188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Homework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0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charRg st="0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104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36866">
                                            <p:txEl>
                                              <p:charRg st="104" end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 1"/>
          <p:cNvSpPr txBox="1">
            <a:spLocks noChangeArrowheads="1"/>
          </p:cNvSpPr>
          <p:nvPr/>
        </p:nvSpPr>
        <p:spPr bwMode="auto">
          <a:xfrm>
            <a:off x="277813" y="696913"/>
            <a:ext cx="7853362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(3)In fact, there are about 800 000 words in the     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    English language.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(4)You can read it forwards or backwards—it's 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    the same word!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(5)Dig in and enjoy!</a:t>
            </a:r>
          </a:p>
        </p:txBody>
      </p:sp>
      <p:pic>
        <p:nvPicPr>
          <p:cNvPr id="5123" name="图片 1" descr="图片1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8490" y="3429000"/>
            <a:ext cx="4303712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charRg st="76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5">
                                            <p:txEl>
                                              <p:charRg st="76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5">
                                            <p:txEl>
                                              <p:charRg st="76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charRg st="137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5">
                                            <p:txEl>
                                              <p:charRg st="137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5">
                                            <p:txEl>
                                              <p:charRg st="137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ChangeArrowheads="1"/>
          </p:cNvSpPr>
          <p:nvPr/>
        </p:nvSpPr>
        <p:spPr bwMode="auto">
          <a:xfrm>
            <a:off x="412750" y="1381125"/>
            <a:ext cx="82327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Do you know something about English?</a:t>
            </a:r>
          </a:p>
          <a:p>
            <a:pPr eaLnBrk="0" hangingPunc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Do you think English is an easy language to learn?</a:t>
            </a:r>
          </a:p>
          <a:p>
            <a:pPr eaLnBrk="0" hangingPunc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How do you study it?</a:t>
            </a:r>
          </a:p>
        </p:txBody>
      </p:sp>
      <p:sp>
        <p:nvSpPr>
          <p:cNvPr id="6147" name="TextBox 8"/>
          <p:cNvSpPr txBox="1">
            <a:spLocks noChangeArrowheads="1"/>
          </p:cNvSpPr>
          <p:nvPr/>
        </p:nvSpPr>
        <p:spPr bwMode="auto">
          <a:xfrm>
            <a:off x="2959100" y="508000"/>
            <a:ext cx="3225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4400" b="1">
                <a:solidFill>
                  <a:srgbClr val="6600FF"/>
                </a:solidFill>
                <a:latin typeface="Times New Roman" panose="02020603050405020304" pitchFamily="18" charset="0"/>
              </a:rPr>
              <a:t>Lead in</a:t>
            </a:r>
          </a:p>
        </p:txBody>
      </p:sp>
      <p:pic>
        <p:nvPicPr>
          <p:cNvPr id="6148" name="图片 7171" descr="图片7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52975" y="2914650"/>
            <a:ext cx="39131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066800" y="204125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8193" name="Text Box 4"/>
          <p:cNvSpPr txBox="1">
            <a:spLocks noChangeArrowheads="1"/>
          </p:cNvSpPr>
          <p:nvPr/>
        </p:nvSpPr>
        <p:spPr bwMode="auto">
          <a:xfrm>
            <a:off x="3779838" y="1503363"/>
            <a:ext cx="3649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English letters</a:t>
            </a:r>
            <a:endParaRPr lang="en-US" altLang="zh-CN" sz="32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4" name="图片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766763"/>
            <a:ext cx="3268663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508000" y="4070350"/>
            <a:ext cx="2873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English words</a:t>
            </a:r>
            <a:endParaRPr lang="en-US" altLang="zh-CN" sz="32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6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82938" y="2655888"/>
            <a:ext cx="30734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2708275" y="5489575"/>
            <a:ext cx="330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English sentences</a:t>
            </a:r>
            <a:endParaRPr lang="en-US" altLang="zh-CN" sz="32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8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97575" y="4233863"/>
            <a:ext cx="28829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5" grpId="0"/>
      <p:bldP spid="81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3553"/>
          <p:cNvSpPr txBox="1">
            <a:spLocks noChangeArrowheads="1"/>
          </p:cNvSpPr>
          <p:nvPr/>
        </p:nvSpPr>
        <p:spPr bwMode="auto">
          <a:xfrm>
            <a:off x="427038" y="1143000"/>
            <a:ext cx="3717925" cy="518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letter</a:t>
            </a: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exactly</a:t>
            </a: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fact</a:t>
            </a: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sentence</a:t>
            </a: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quick</a:t>
            </a: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fox</a:t>
            </a: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lazy</a:t>
            </a:r>
          </a:p>
          <a:p>
            <a:pPr algn="r"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forwards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9218" name="矩形 23554"/>
          <p:cNvSpPr>
            <a:spLocks noChangeArrowheads="1"/>
          </p:cNvSpPr>
          <p:nvPr/>
        </p:nvSpPr>
        <p:spPr bwMode="auto">
          <a:xfrm>
            <a:off x="4144963" y="1143000"/>
            <a:ext cx="460375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n.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字母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adv.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确切地；精确地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事实；真实的事物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n.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句子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adj.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快的；迅速的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狐狸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adj.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懒惰的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adv.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向前</a:t>
            </a:r>
            <a:endParaRPr lang="zh-CN" altLang="en-US" sz="2800" b="1" dirty="0">
              <a:solidFill>
                <a:srgbClr val="0745D3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TextBox 8"/>
          <p:cNvSpPr txBox="1">
            <a:spLocks noChangeArrowheads="1"/>
          </p:cNvSpPr>
          <p:nvPr/>
        </p:nvSpPr>
        <p:spPr bwMode="auto">
          <a:xfrm>
            <a:off x="1820863" y="438150"/>
            <a:ext cx="645318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Words and expression</a:t>
            </a:r>
          </a:p>
        </p:txBody>
      </p:sp>
      <p:pic>
        <p:nvPicPr>
          <p:cNvPr id="2" name="L27单词.mp3">
            <a:hlinkClick r:id="" action="ppaction://media"/>
          </p:cNvPr>
          <p:cNvPicPr>
            <a:picLocks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10287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554" grpId="0" build="p" autoUpdateAnimBg="0"/>
      <p:bldP spid="921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1"/>
          <p:cNvSpPr txBox="1">
            <a:spLocks noChangeArrowheads="1"/>
          </p:cNvSpPr>
          <p:nvPr/>
        </p:nvSpPr>
        <p:spPr bwMode="auto">
          <a:xfrm>
            <a:off x="344488" y="885825"/>
            <a:ext cx="3405187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backwards</a:t>
            </a:r>
            <a:endParaRPr lang="en-US" altLang="zh-CN" sz="2800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therein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even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dig</a:t>
            </a: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in fact</a:t>
            </a: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move </a:t>
            </a:r>
            <a:r>
              <a:rPr lang="en-US" altLang="zh-CN" sz="28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sth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. around</a:t>
            </a: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dig in</a:t>
            </a:r>
            <a:endParaRPr lang="zh-CN" altLang="en-US" sz="2800" dirty="0"/>
          </a:p>
        </p:txBody>
      </p:sp>
      <p:sp>
        <p:nvSpPr>
          <p:cNvPr id="10242" name="文本框 2"/>
          <p:cNvSpPr txBox="1">
            <a:spLocks noChangeArrowheads="1"/>
          </p:cNvSpPr>
          <p:nvPr/>
        </p:nvSpPr>
        <p:spPr bwMode="auto">
          <a:xfrm>
            <a:off x="4310063" y="885825"/>
            <a:ext cx="4348162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adv.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向后；倒</a:t>
            </a:r>
            <a:endParaRPr lang="zh-CN" altLang="en-US" sz="2800" b="1">
              <a:solidFill>
                <a:srgbClr val="0745D3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i="1">
                <a:solidFill>
                  <a:srgbClr val="0442E2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adv.</a:t>
            </a:r>
            <a:r>
              <a:rPr lang="en-US" altLang="zh-CN" sz="2800" b="1">
                <a:solidFill>
                  <a:srgbClr val="0442E2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rgbClr val="0442E2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在那里；在其中</a:t>
            </a:r>
            <a:endParaRPr lang="en-US" altLang="zh-CN" sz="2800" b="1">
              <a:solidFill>
                <a:srgbClr val="0442E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i="1">
                <a:solidFill>
                  <a:srgbClr val="0442E2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adv. </a:t>
            </a:r>
            <a:r>
              <a:rPr lang="zh-CN" altLang="en-US" sz="2800" b="1">
                <a:solidFill>
                  <a:srgbClr val="0442E2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甚至；还；其实</a:t>
            </a:r>
            <a:endParaRPr lang="en-US" altLang="zh-CN" sz="2800" b="1">
              <a:solidFill>
                <a:srgbClr val="0442E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i="1">
                <a:solidFill>
                  <a:srgbClr val="0442E2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v. </a:t>
            </a:r>
            <a:r>
              <a:rPr lang="en-US" altLang="zh-CN" sz="2800" b="1">
                <a:solidFill>
                  <a:srgbClr val="0442E2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(dug/dug)</a:t>
            </a:r>
            <a:r>
              <a:rPr lang="zh-CN" altLang="en-US" sz="2800" b="1">
                <a:solidFill>
                  <a:srgbClr val="0442E2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挖；掘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442E2"/>
                </a:solidFill>
                <a:latin typeface="Times New Roman" panose="02020603050405020304" pitchFamily="18" charset="0"/>
              </a:rPr>
              <a:t>事实上，实际上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442E2"/>
                </a:solidFill>
                <a:latin typeface="Times New Roman" panose="02020603050405020304" pitchFamily="18" charset="0"/>
              </a:rPr>
              <a:t>移动某物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442E2"/>
                </a:solidFill>
                <a:latin typeface="Times New Roman" panose="02020603050405020304" pitchFamily="18" charset="0"/>
              </a:rPr>
              <a:t>开始认真工作，钻研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1272" descr="M[97LII)%8[WLGATF]MR0K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8725" y="4764088"/>
            <a:ext cx="1387475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1366838" y="458788"/>
            <a:ext cx="64531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Presentation</a:t>
            </a:r>
          </a:p>
        </p:txBody>
      </p:sp>
      <p:grpSp>
        <p:nvGrpSpPr>
          <p:cNvPr id="11267" name="Group 4"/>
          <p:cNvGrpSpPr/>
          <p:nvPr/>
        </p:nvGrpSpPr>
        <p:grpSpPr bwMode="auto">
          <a:xfrm rot="-453791">
            <a:off x="421398" y="1474869"/>
            <a:ext cx="7658426" cy="4539326"/>
            <a:chOff x="476" y="237"/>
            <a:chExt cx="4814" cy="3565"/>
          </a:xfrm>
        </p:grpSpPr>
        <p:sp>
          <p:nvSpPr>
            <p:cNvPr id="10246" name="AutoShape 2"/>
            <p:cNvSpPr>
              <a:spLocks noChangeArrowheads="1"/>
            </p:cNvSpPr>
            <p:nvPr/>
          </p:nvSpPr>
          <p:spPr bwMode="auto">
            <a:xfrm>
              <a:off x="476" y="391"/>
              <a:ext cx="4717" cy="3402"/>
            </a:xfrm>
            <a:prstGeom prst="roundRect">
              <a:avLst>
                <a:gd name="adj" fmla="val 16667"/>
              </a:avLst>
            </a:prstGeom>
            <a:solidFill>
              <a:srgbClr val="FFCCCC">
                <a:alpha val="61176"/>
              </a:srgbClr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0247" name="Rectangle 3"/>
            <p:cNvSpPr>
              <a:spLocks noChangeArrowheads="1"/>
            </p:cNvSpPr>
            <p:nvPr/>
          </p:nvSpPr>
          <p:spPr bwMode="auto">
            <a:xfrm>
              <a:off x="763" y="237"/>
              <a:ext cx="4527" cy="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6600CC"/>
                  </a:solidFill>
                  <a:latin typeface="Times New Roman" panose="02020603050405020304" pitchFamily="18" charset="0"/>
                </a:rPr>
                <a:t>     There are only 26 letters in English. So English is an easy language to learn, right?</a:t>
              </a:r>
            </a:p>
            <a:p>
              <a:pPr eaLnBrk="0" hangingPunct="0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6600CC"/>
                  </a:solidFill>
                  <a:latin typeface="Times New Roman" panose="02020603050405020304" pitchFamily="18" charset="0"/>
                </a:rPr>
                <a:t>Well, not exactly.</a:t>
              </a:r>
            </a:p>
            <a:p>
              <a:pPr eaLnBrk="0" hangingPunct="0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6600CC"/>
                  </a:solidFill>
                  <a:latin typeface="Times New Roman" panose="02020603050405020304" pitchFamily="18" charset="0"/>
                </a:rPr>
                <a:t>    Yes, English only has 26 letters, but those 26 letters can make a lot of words. In fact, there are about 800 000 words in the English language</a:t>
              </a:r>
              <a:r>
                <a:rPr lang="en-US" altLang="zh-CN" sz="2800" b="1" dirty="0" smtClean="0">
                  <a:solidFill>
                    <a:srgbClr val="6600CC"/>
                  </a:solidFill>
                  <a:latin typeface="Times New Roman" panose="02020603050405020304" pitchFamily="18" charset="0"/>
                </a:rPr>
                <a:t>.</a:t>
              </a:r>
              <a:endParaRPr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1271" name="L27课文朗读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860425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12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  <p:audio>
              <p:cMediaNode numSld="3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5"/>
          <p:cNvGrpSpPr/>
          <p:nvPr/>
        </p:nvGrpSpPr>
        <p:grpSpPr bwMode="auto">
          <a:xfrm rot="-689290">
            <a:off x="420688" y="1276350"/>
            <a:ext cx="7643812" cy="4576763"/>
            <a:chOff x="238" y="837"/>
            <a:chExt cx="4815" cy="3402"/>
          </a:xfrm>
        </p:grpSpPr>
        <p:sp>
          <p:nvSpPr>
            <p:cNvPr id="11268" name="AutoShape 24"/>
            <p:cNvSpPr>
              <a:spLocks noChangeArrowheads="1"/>
            </p:cNvSpPr>
            <p:nvPr/>
          </p:nvSpPr>
          <p:spPr bwMode="auto">
            <a:xfrm>
              <a:off x="238" y="837"/>
              <a:ext cx="4717" cy="340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58823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1269" name="Rectangle 17"/>
            <p:cNvSpPr>
              <a:spLocks noChangeArrowheads="1"/>
            </p:cNvSpPr>
            <p:nvPr/>
          </p:nvSpPr>
          <p:spPr bwMode="auto">
            <a:xfrm>
              <a:off x="335" y="971"/>
              <a:ext cx="4718" cy="2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     One letter like “a”, can be an English word. And just one word, like “Go” can be a sentence. </a:t>
              </a:r>
            </a:p>
            <a:p>
              <a:pPr eaLnBrk="0" hangingPunct="0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     There is an English word with about </a:t>
              </a:r>
            </a:p>
            <a:p>
              <a:pPr eaLnBrk="0" hangingPunct="0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1 900 letters in it. Wow! That’s a long word.       </a:t>
              </a:r>
            </a:p>
            <a:p>
              <a:pPr eaLnBrk="0" hangingPunct="0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     This sentence uses all 26 letters: </a:t>
              </a:r>
              <a:r>
                <a:rPr lang="en-US" altLang="zh-CN" sz="2800" b="1" i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The quick brown fox jumps over the lazy dog.</a:t>
              </a:r>
            </a:p>
          </p:txBody>
        </p:sp>
      </p:grpSp>
      <p:pic>
        <p:nvPicPr>
          <p:cNvPr id="11267" name="图片 12292" descr="M[97LII)%8[WLGATF]MR0K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18375" y="4337050"/>
            <a:ext cx="16097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WWW.2PPT.COM">
  <a:themeElements>
    <a:clrScheme name="让PPT飞起来丨pptshare.qzone.qq.com 4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3399FF"/>
      </a:accent1>
      <a:accent2>
        <a:srgbClr val="0875F8"/>
      </a:accent2>
      <a:accent3>
        <a:srgbClr val="FFFFFF"/>
      </a:accent3>
      <a:accent4>
        <a:srgbClr val="000000"/>
      </a:accent4>
      <a:accent5>
        <a:srgbClr val="ADCAFF"/>
      </a:accent5>
      <a:accent6>
        <a:srgbClr val="0669E1"/>
      </a:accent6>
      <a:hlink>
        <a:srgbClr val="0E58C4"/>
      </a:hlink>
      <a:folHlink>
        <a:srgbClr val="B2B2B2"/>
      </a:folHlink>
    </a:clrScheme>
    <a:fontScheme name="让PPT飞起来丨pptshare.qzone.qq.co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让PPT飞起来丨pptshare.qzone.qq.com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B2B2B2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0E58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主题51</Template>
  <TotalTime>0</TotalTime>
  <Words>1760</Words>
  <Application>Microsoft Office PowerPoint</Application>
  <PresentationFormat>全屏显示(4:3)</PresentationFormat>
  <Paragraphs>210</Paragraphs>
  <Slides>28</Slides>
  <Notes>3</Notes>
  <HiddenSlides>0</HiddenSlides>
  <MMClips>3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华文新魏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2018-05-17T01:32:00Z</dcterms:created>
  <dcterms:modified xsi:type="dcterms:W3CDTF">2023-01-16T19:23:31Z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2052-11.1.0.11294</vt:lpwstr>
  </property>
  <property fmtid="{D5CDD505-2E9C-101B-9397-08002B2CF9AE}" pid="4" name="ICV">
    <vt:lpwstr>5A2E76B6D401414BB1179E0C4F6EDB2A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