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20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638CF96-D49D-4C68-BEA9-9C146594E9A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4031887-6F10-4CC7-8586-4306052B85F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3BC5730-EA58-4137-A5BB-30C692E0B5B2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AEF0BBF-FF02-4F04-86D3-C7B8D3458BB4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100863-CB37-4F8F-A9BE-7F5EA6587563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CF1035E-2918-4775-84E3-7BAA231A1F1E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222CF0F-C8B0-4B9A-95E8-57B33388064B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36FAD2-30DC-4149-9138-0979388E7F87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0D063F-BB77-4390-B07D-0587E1F68425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80C9431-54FA-4B7B-BAA3-A5CE6D641C70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1266C9-F013-4E1F-A6AB-326C413ADB3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8BA945-6A29-42D7-83BE-B556EE4590D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E49C04-5D66-45F6-A1D2-04FD31EE0807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4718C50-94C0-43E6-8683-25A1D54F3A22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3739BA-6D67-4E8A-833C-00A0BDA7BA36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CA7FB1F-F4FA-453E-BE22-AB54CE1C249D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34D796-24B1-4D75-892E-B80F6EB930B3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7" name="矩形 16"/>
          <p:cNvSpPr/>
          <p:nvPr userDrawn="1"/>
        </p:nvSpPr>
        <p:spPr>
          <a:xfrm>
            <a:off x="386010" y="1189843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852DF50F-E024-4A8B-9432-32306E75C2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B0C06F9B-5429-4430-9047-05B71644FE5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A0870338-6BB0-418F-AD08-B4EB9D78CF0D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122300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4</a:t>
            </a:r>
            <a:r>
              <a:rPr lang="en-US" altLang="zh-CN" sz="3600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History and Traditions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2" name="Picture 4" descr="文化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2409730"/>
            <a:ext cx="1735931" cy="232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60627" y="2571750"/>
            <a:ext cx="842843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Listening and Speaking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4841" y="400497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95131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Finish Ex.2 &amp; Ex.3 on Page 38 and Ex.4 on Page 39.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26626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519113"/>
            <a:ext cx="567094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Speaking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—Finish Ex.5 on Page 39 by following the example.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819" y="1329929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Confucius’ ideas on education have a great influence on the learning 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present.One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his famous sayings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学而时习之，不亦说乎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indicates that repeating plays an important part in learning, while another example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学而不思则罔，思而不学则殆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stresses the importance of the relationship between thinking and learning.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8675" name="Picture 4" descr="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465535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Pronunciation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—Listen to the following dialogue and pay attention to the linking sound.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1006079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Hi,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David.I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think 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’re fat.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too busy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take any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exercise.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That 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excuse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can always find some time to exercise.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But 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work hard all day for long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hours.I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often have no time for lunch.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think not eating meals can’t help you lose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weight.Instead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you will eat more in the evening.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know you’re right, but what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 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about going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for 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walk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instead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watching TV on the sofa every evening?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386954" y="1113235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M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But it’s too boring.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Why not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take an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MP4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with you?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You can enjoy the music and get healthy at the same time.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语言知识积累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描述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地点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的常用表达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1.It is located/lies in..., with an area of...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2.It covers an area of..., with a history of...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3...., located in...and covering an area of..., is one of China’s most famous scenic spots.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 history of...dates back to...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5.It has become the most popular tourist attraction since...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6....is well worth visiting.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11"/>
          <p:cNvSpPr>
            <a:spLocks noChangeArrowheads="1"/>
          </p:cNvSpPr>
          <p:nvPr/>
        </p:nvSpPr>
        <p:spPr bwMode="auto">
          <a:xfrm>
            <a:off x="251222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文化知识习得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359569" y="1006079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三孔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曲阜孔府、孔庙、孔林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山东济宁曲阜的孔府、孔庙、孔林，统称曲阜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三孔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，是中国历代纪念孔子，推崇儒学的表征，以丰厚的文化积淀、悠久历史、宏大规模、丰富文物珍藏，以及科学艺术价值而著称。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山东济宁曲阜是孔子的故乡。孔夫子生前在此开坛授学，首创儒家文化，为此后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2 000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多年的中国历史深深地打上了儒学烙印。以孔子为代表的儒家文化，按照自己的理想塑造了整个中国的思想、政治和社会体系，成为整个中国文化的基石。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1994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年孔庙、孔林、孔府被联合国列入《世界遗产名录》。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386954" y="951310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dist">
              <a:lnSpc>
                <a:spcPct val="150000"/>
              </a:lnSpc>
              <a:defRPr/>
            </a:pP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孔庙，公元前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478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年始建，后不断扩建，至今成为一处占地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14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公顷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公顷＝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10 000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平方米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)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的古建筑群，包括三殿、一阁、一坛、三祠、两庑、两堂、两斋、十七亭与五十四门坊，气势宏伟、巨碑林立，堪称宫殿之城。</a:t>
            </a:r>
            <a:endParaRPr lang="zh-CN" altLang="zh-CN" dirty="0">
              <a:solidFill>
                <a:srgbClr val="000000"/>
              </a:solidFill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indent="485775" algn="just">
              <a:lnSpc>
                <a:spcPct val="150000"/>
              </a:lnSpc>
              <a:defRPr/>
            </a:pP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孔府，建于宋代，是孔子嫡系子孙居住之地，西与孔庙毗邻，占地约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16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公顷，共有九进院落，有厅、堂、楼、轩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463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间，旧称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衍圣公府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zh-CN" dirty="0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485775" algn="just">
              <a:lnSpc>
                <a:spcPct val="150000"/>
              </a:lnSpc>
              <a:defRPr/>
            </a:pP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孔林，亦称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至圣林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，是孔子及其家族的专用墓地，也是世界上延续时间最长的家族墓地，林墙周长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7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千米，内有古树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万多株，是一处古老的人造园林。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355997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发音技巧点拨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0962" name="矩形 11"/>
          <p:cNvSpPr>
            <a:spLocks noChangeArrowheads="1"/>
          </p:cNvSpPr>
          <p:nvPr/>
        </p:nvSpPr>
        <p:spPr bwMode="auto">
          <a:xfrm>
            <a:off x="359569" y="1059656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187960"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连读规律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1.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辅音＋元音：第一个单词以辅音结尾，第二个单词以元音开头，则两个单词连读。如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cut out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；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an old book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2.r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或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re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结尾：若后面的单词以元音音素开头，两个单词连读。此时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r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或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re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不仅要发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/r/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音，还要和后面的元音一起连读。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3.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元音＋元音：常见情况是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he is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she is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的连读，分别连成</a:t>
            </a:r>
            <a:r>
              <a:rPr lang="en-US" altLang="zh-CN" dirty="0">
                <a:latin typeface="Times New Roman" panose="02020603050405020304" pitchFamily="18" charset="0"/>
              </a:rPr>
              <a:t>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his</a:t>
            </a:r>
            <a:r>
              <a:rPr lang="en-US" altLang="zh-CN" dirty="0">
                <a:latin typeface="Times New Roman" panose="02020603050405020304" pitchFamily="18" charset="0"/>
              </a:rPr>
              <a:t>”“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shis</a:t>
            </a:r>
            <a:r>
              <a:rPr lang="en-US" altLang="zh-CN" dirty="0">
                <a:latin typeface="Times New Roman" panose="02020603050405020304" pitchFamily="18" charset="0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的发音。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4.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辅音＋半元音：若前一词是辅音结尾，后一词以半元音开头，尤其是以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/j/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开头，则两个单词要连读。如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thank you; did you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2453314" y="867884"/>
            <a:ext cx="452431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主题语境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人与社会之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历史、社会与文化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357188" y="1381125"/>
            <a:ext cx="842962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135001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本单元的话题内容是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历史和传统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，它属于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人与社会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这一主题语境下的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历史、社会与文化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。该主题语境包括常见的中国和外国的历史知识、人物及事件等。通过本单元的学习，学生不仅能够从历史人物和历史事件中得到启发，还能够提高他们的历史底蕴和文化修养，有利于学生身心健康成长。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1267" name="矩形 6"/>
          <p:cNvSpPr>
            <a:spLocks noChangeArrowheads="1"/>
          </p:cNvSpPr>
          <p:nvPr/>
        </p:nvSpPr>
        <p:spPr bwMode="auto">
          <a:xfrm>
            <a:off x="359569" y="1379935"/>
            <a:ext cx="842962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【语境概说】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单元素养目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6704" y="465535"/>
            <a:ext cx="486013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3" descr="Y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1663" y="858441"/>
            <a:ext cx="5851922" cy="387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P10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179" y="904875"/>
            <a:ext cx="8618934" cy="284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383382" y="84653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History is the teacher of life.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历史是生活的教师。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History can teach us the wisdom and the relativity of value.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历史可以教我们智慧和价值的相对性。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Society differs from nature in having a definite moral object.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社会与自然的不同就在于它有一个明确的合乎道德的目标。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History is a mirror, which illuminates not only the reality but also the future.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历史是一面镜子，它照亮现实，也照亮未来。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305991" y="240982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1.Translate the following words and phrases.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16387" name="Picture 4" descr="听说一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" y="941440"/>
            <a:ext cx="8709422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968104"/>
            <a:ext cx="563046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571500" y="2850356"/>
            <a:ext cx="842843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Confucius 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mansion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cemetery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philosophy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descendant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individual  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.________________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3859" y="2884885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孔子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87666" y="2895601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公馆；宅第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122885" y="3324226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墓地；公墓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641307" y="3327798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哲学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237185" y="3737373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后裔；后代；子孙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351485" y="4133851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单独的；个别的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674394" y="4137423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个人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09575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heel </a:t>
            </a:r>
            <a:r>
              <a:rPr lang="en-US" altLang="zh-CN" i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.  ____________________________________  			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temple </a:t>
            </a:r>
            <a:r>
              <a:rPr lang="en-US" altLang="zh-CN" i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.  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confusion </a:t>
            </a:r>
            <a:r>
              <a:rPr lang="en-US" altLang="zh-CN" i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.  ____________  		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 family tree   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Cambria Math" panose="02040503050406030204"/>
                <a:cs typeface="Cambria Math" panose="02040503050406030204"/>
              </a:rPr>
              <a:t>⑪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Dacheng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Hall   ____________ 	 	</a:t>
            </a:r>
            <a:r>
              <a:rPr lang="en-US" altLang="zh-CN" kern="100" dirty="0">
                <a:solidFill>
                  <a:prstClr val="black"/>
                </a:solidFill>
                <a:latin typeface="Cambria Math" panose="02040503050406030204"/>
                <a:cs typeface="Cambria Math" panose="02040503050406030204"/>
              </a:rPr>
              <a:t>⑫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be similar to   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Cambria Math" panose="02040503050406030204"/>
                <a:cs typeface="Cambria Math" panose="02040503050406030204"/>
              </a:rPr>
              <a:t>⑬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noticeable  ____________  		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Cambria Math" panose="02040503050406030204"/>
                <a:cs typeface="Cambria Math" panose="02040503050406030204"/>
              </a:rPr>
              <a:t>⑭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Achilles’s heel  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4760" y="1145382"/>
            <a:ext cx="32932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足跟；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脚、袜子、鞋等的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后跟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81213" y="1565673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寺庙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55044" y="1989535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困惑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672263" y="1977629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家谱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12207" y="2399110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大成殿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337697" y="2387204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zh-CN" altLang="zh-CN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相似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087166" y="2807494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显眼的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675335" y="3219451"/>
            <a:ext cx="31393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阿喀琉斯的脚跟，致命的弱点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2.Brainstorming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many historic sites have you visited and what are they?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20482" name="Picture 4" descr="+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7" y="1245394"/>
            <a:ext cx="4787504" cy="289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82203" y="4169569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answer is open.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896541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3.Look at the pictures on Page 38 and tell your classmates what these pictures stand for.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381126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572691" y="1329928"/>
            <a:ext cx="815816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Temple of Confucius is in memory of Confucius; Kong Family Mansion is where Confucius and his descendants lived and he was buried in Cemetery of Confucius.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507206"/>
            <a:ext cx="8428434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4.Finish Ex.1 on Page 38.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5.Try to translate the following sentences.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1273969"/>
            <a:ext cx="842843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它坐落在山东省。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孔庙占地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140 000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平方米，大约有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2 500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年的历史。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它已经成为最受欢迎的旅游景点之一。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它们很值得参观。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7935" y="1610916"/>
            <a:ext cx="3754874" cy="457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is located/lies in Shandong Province.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81025" y="2356247"/>
            <a:ext cx="8103394" cy="84296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Temple of Confucius covers an area of 140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000 square meters, with a history of about 2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500 years.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9373" y="3525441"/>
            <a:ext cx="5396349" cy="457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has become one of the most popular tourist attractions.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9842" y="4312444"/>
            <a:ext cx="2812308" cy="457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They are well worth visiting.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全屏显示(16:9)</PresentationFormat>
  <Paragraphs>108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黑体</vt:lpstr>
      <vt:lpstr>华文楷体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 Math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2023-01-16T19:23:37Z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CA7164E1505C4344B71CB08BADF9BC51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