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655207-463C-45CE-B46F-6B672BC9A2E4}"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5B133D-1F79-46B2-84B3-FD32D082418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21C037-EB76-4A2D-A8A7-048BA3246C09}" type="slidenum">
              <a:rPr lang="zh-CN" altLang="en-US" smtClean="0">
                <a:solidFill>
                  <a:prstClr val="black"/>
                </a:solidFill>
              </a:rPr>
              <a:t>4</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68290" name="Rectangle 2"/>
          <p:cNvSpPr>
            <a:spLocks noGrp="1" noRot="1" noChangeAspect="1" noChangeArrowheads="1" noTextEdit="1"/>
          </p:cNvSpPr>
          <p:nvPr>
            <p:ph type="sldImg"/>
          </p:nvPr>
        </p:nvSpPr>
        <p:spPr>
          <a:xfrm>
            <a:off x="1141413" y="684213"/>
            <a:ext cx="4572000" cy="3429000"/>
          </a:xfrm>
        </p:spPr>
      </p:sp>
      <p:sp>
        <p:nvSpPr>
          <p:cNvPr id="268291" name="Rectangle 3"/>
          <p:cNvSpPr>
            <a:spLocks noGrp="1" noRot="1" noChangeArrowheads="1"/>
          </p:cNvSpPr>
          <p:nvPr>
            <p:ph type="body" idx="1"/>
          </p:nvPr>
        </p:nvSpPr>
        <p:spPr>
          <a:xfrm>
            <a:off x="684213" y="4341813"/>
            <a:ext cx="5486400" cy="41148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Rot="1" noChangeAspect="1" noChangeArrowheads="1" noTextEdit="1"/>
          </p:cNvSpPr>
          <p:nvPr>
            <p:ph type="sldImg"/>
          </p:nvPr>
        </p:nvSpPr>
        <p:spPr>
          <a:xfrm>
            <a:off x="1141413" y="684213"/>
            <a:ext cx="4572000" cy="3429000"/>
          </a:xfrm>
        </p:spPr>
      </p:sp>
      <p:sp>
        <p:nvSpPr>
          <p:cNvPr id="270339" name="Rectangle 3"/>
          <p:cNvSpPr>
            <a:spLocks noGrp="1" noRot="1" noChangeArrowheads="1"/>
          </p:cNvSpPr>
          <p:nvPr>
            <p:ph type="body" idx="1"/>
          </p:nvPr>
        </p:nvSpPr>
        <p:spPr>
          <a:xfrm>
            <a:off x="684213" y="4341813"/>
            <a:ext cx="5486400" cy="41148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72386" name="Rectangle 2"/>
          <p:cNvSpPr>
            <a:spLocks noGrp="1" noRot="1" noChangeAspect="1" noChangeArrowheads="1" noTextEdit="1"/>
          </p:cNvSpPr>
          <p:nvPr>
            <p:ph type="sldImg"/>
          </p:nvPr>
        </p:nvSpPr>
        <p:spPr>
          <a:xfrm>
            <a:off x="1141413" y="684213"/>
            <a:ext cx="4572000" cy="3429000"/>
          </a:xfrm>
        </p:spPr>
      </p:sp>
      <p:sp>
        <p:nvSpPr>
          <p:cNvPr id="272387" name="Rectangle 3"/>
          <p:cNvSpPr>
            <a:spLocks noGrp="1" noRot="1" noChangeArrowheads="1"/>
          </p:cNvSpPr>
          <p:nvPr>
            <p:ph type="body" idx="1"/>
          </p:nvPr>
        </p:nvSpPr>
        <p:spPr>
          <a:xfrm>
            <a:off x="684213" y="4341813"/>
            <a:ext cx="5486400" cy="41148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Rot="1" noChangeAspect="1" noChangeArrowheads="1" noTextEdit="1"/>
          </p:cNvSpPr>
          <p:nvPr>
            <p:ph type="sldImg"/>
          </p:nvPr>
        </p:nvSpPr>
        <p:spPr>
          <a:xfrm>
            <a:off x="1141413" y="684213"/>
            <a:ext cx="4572000" cy="3429000"/>
          </a:xfrm>
        </p:spPr>
      </p:sp>
      <p:sp>
        <p:nvSpPr>
          <p:cNvPr id="276483" name="Rectangle 3"/>
          <p:cNvSpPr>
            <a:spLocks noGrp="1" noRot="1" noChangeArrowheads="1"/>
          </p:cNvSpPr>
          <p:nvPr>
            <p:ph type="body" idx="1"/>
          </p:nvPr>
        </p:nvSpPr>
        <p:spPr>
          <a:xfrm>
            <a:off x="684213" y="4341813"/>
            <a:ext cx="5486400" cy="41148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78530" name="Rectangle 2"/>
          <p:cNvSpPr>
            <a:spLocks noGrp="1" noRot="1" noChangeAspect="1" noChangeArrowheads="1" noTextEdit="1"/>
          </p:cNvSpPr>
          <p:nvPr>
            <p:ph type="sldImg"/>
          </p:nvPr>
        </p:nvSpPr>
        <p:spPr>
          <a:xfrm>
            <a:off x="1141413" y="684213"/>
            <a:ext cx="4572000" cy="3429000"/>
          </a:xfrm>
        </p:spPr>
      </p:sp>
      <p:sp>
        <p:nvSpPr>
          <p:cNvPr id="278531" name="Rectangle 3"/>
          <p:cNvSpPr>
            <a:spLocks noGrp="1" noRot="1" noChangeArrowheads="1"/>
          </p:cNvSpPr>
          <p:nvPr>
            <p:ph type="body" idx="1"/>
          </p:nvPr>
        </p:nvSpPr>
        <p:spPr>
          <a:xfrm>
            <a:off x="684213" y="4341813"/>
            <a:ext cx="5486400" cy="411480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AF5E0A8A-AE5E-4013-AD7E-D10FF7D50992}"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6FEBF38-EA5A-4954-84AC-20B8657E4F23}"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457200" y="6245225"/>
            <a:ext cx="2133600" cy="476250"/>
          </a:xfrm>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a:xfrm>
            <a:off x="3124200" y="6245225"/>
            <a:ext cx="2895600" cy="476250"/>
          </a:xfrm>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a:xfrm>
            <a:off x="6553200" y="6245225"/>
            <a:ext cx="2133600" cy="476250"/>
          </a:xfrm>
        </p:spPr>
        <p:txBody>
          <a:bodyPr/>
          <a:lstStyle>
            <a:lvl1pPr>
              <a:defRPr/>
            </a:lvl1pPr>
          </a:lstStyle>
          <a:p>
            <a:fld id="{0DB329C7-FEC5-41E9-920A-CAF4EF9C12D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0B2DB6E9-EDF8-4AE1-96AB-21ECF0DBDEB8}"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04066E37-B561-4981-B11C-DDAACC8ED7D7}"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0E0BCFCA-1B58-4693-9526-C0B59B30FAD4}"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FC930C33-1A1E-4064-AEC6-A901C69A9C6B}"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B988521F-4EFB-420C-BBF2-9CADE4A55BD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B75DF671-9C75-42E3-A745-D70DCE4DD5CB}"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0B6E4395-2AB8-4973-B99A-0134F651D1B6}"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B9FA7ACA-3E82-427D-824E-B656B5E34388}"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908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908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ndParaRPr>
          </a:p>
        </p:txBody>
      </p:sp>
      <p:sp>
        <p:nvSpPr>
          <p:cNvPr id="2908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2908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96A4F188-FB96-4D12-B951-CE445D971D75}" type="slidenum">
              <a:rPr lang="zh-CN" altLang="en-US">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notesSlide" Target="../notesSlides/notesSlide4.xml"/><Relationship Id="rId7"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6.bin"/><Relationship Id="rId18" Type="http://schemas.openxmlformats.org/officeDocument/2006/relationships/oleObject" Target="../embeddings/oleObject10.bin"/><Relationship Id="rId3" Type="http://schemas.openxmlformats.org/officeDocument/2006/relationships/oleObject" Target="../embeddings/oleObject3.bin"/><Relationship Id="rId7" Type="http://schemas.openxmlformats.org/officeDocument/2006/relationships/image" Target="../media/image29.wmf"/><Relationship Id="rId12" Type="http://schemas.openxmlformats.org/officeDocument/2006/relationships/image" Target="../media/image27.wmf"/><Relationship Id="rId17" Type="http://schemas.openxmlformats.org/officeDocument/2006/relationships/oleObject" Target="../embeddings/oleObject9.bin"/><Relationship Id="rId2" Type="http://schemas.openxmlformats.org/officeDocument/2006/relationships/slideLayout" Target="../slideLayouts/slideLayout7.xml"/><Relationship Id="rId16" Type="http://schemas.openxmlformats.org/officeDocument/2006/relationships/oleObject" Target="../embeddings/oleObject8.bin"/><Relationship Id="rId20" Type="http://schemas.openxmlformats.org/officeDocument/2006/relationships/oleObject" Target="../embeddings/oleObject12.bin"/><Relationship Id="rId1" Type="http://schemas.openxmlformats.org/officeDocument/2006/relationships/vmlDrawing" Target="../drawings/vmlDrawing3.vml"/><Relationship Id="rId6" Type="http://schemas.openxmlformats.org/officeDocument/2006/relationships/image" Target="../media/image26.wmf"/><Relationship Id="rId11" Type="http://schemas.openxmlformats.org/officeDocument/2006/relationships/oleObject" Target="../embeddings/oleObject5.bin"/><Relationship Id="rId5" Type="http://schemas.openxmlformats.org/officeDocument/2006/relationships/oleObject" Target="../embeddings/oleObject4.bin"/><Relationship Id="rId15" Type="http://schemas.openxmlformats.org/officeDocument/2006/relationships/oleObject" Target="../embeddings/oleObject7.bin"/><Relationship Id="rId10" Type="http://schemas.openxmlformats.org/officeDocument/2006/relationships/image" Target="../media/image32.wmf"/><Relationship Id="rId19" Type="http://schemas.openxmlformats.org/officeDocument/2006/relationships/oleObject" Target="../embeddings/oleObject11.bin"/><Relationship Id="rId4" Type="http://schemas.openxmlformats.org/officeDocument/2006/relationships/image" Target="../media/image25.wmf"/><Relationship Id="rId9" Type="http://schemas.openxmlformats.org/officeDocument/2006/relationships/image" Target="../media/image31.wmf"/><Relationship Id="rId14" Type="http://schemas.openxmlformats.org/officeDocument/2006/relationships/image" Target="../media/image28.wmf"/></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Text Box 3"/>
          <p:cNvSpPr txBox="1">
            <a:spLocks noChangeArrowheads="1"/>
          </p:cNvSpPr>
          <p:nvPr/>
        </p:nvSpPr>
        <p:spPr bwMode="auto">
          <a:xfrm>
            <a:off x="0" y="1700808"/>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buFont typeface="Arial" panose="020B0604020202020204" pitchFamily="34" charset="0"/>
              <a:buNone/>
            </a:pPr>
            <a:r>
              <a:rPr lang="zh-CN" altLang="en-US" sz="6600" b="1" dirty="0">
                <a:solidFill>
                  <a:srgbClr val="003399"/>
                </a:solidFill>
                <a:latin typeface="Verdana" panose="020B0604030504040204" pitchFamily="34" charset="0"/>
                <a:ea typeface="幼圆" panose="02010509060101010101" pitchFamily="49" charset="-122"/>
              </a:rPr>
              <a:t>10.1 函数的图象</a:t>
            </a:r>
          </a:p>
        </p:txBody>
      </p:sp>
      <p:sp>
        <p:nvSpPr>
          <p:cNvPr id="7" name="矩形 6"/>
          <p:cNvSpPr/>
          <p:nvPr/>
        </p:nvSpPr>
        <p:spPr>
          <a:xfrm>
            <a:off x="2758323" y="4887428"/>
            <a:ext cx="3812262" cy="566309"/>
          </a:xfrm>
          <a:prstGeom prst="rect">
            <a:avLst/>
          </a:prstGeom>
        </p:spPr>
        <p:txBody>
          <a:bodyPr wrap="none">
            <a:spAutoFit/>
          </a:bodyPr>
          <a:lstStyle/>
          <a:p>
            <a:pPr marL="342900" indent="-342900" algn="ctr" fontAlgn="base">
              <a:lnSpc>
                <a:spcPct val="110000"/>
              </a:lnSpc>
              <a:spcBef>
                <a:spcPct val="0"/>
              </a:spcBef>
              <a:spcAft>
                <a:spcPct val="0"/>
              </a:spcAft>
            </a:pPr>
            <a:r>
              <a:rPr lang="en-US" altLang="zh-CN" sz="2800" b="1" kern="0" smtClean="0">
                <a:solidFill>
                  <a:srgbClr val="003399"/>
                </a:solidFill>
                <a:latin typeface="微软雅黑" panose="020B0503020204020204" pitchFamily="34" charset="-122"/>
                <a:ea typeface="微软雅黑" panose="020B0503020204020204" pitchFamily="34" charset="-122"/>
              </a:rPr>
              <a:t>WWW.PPT818.COM</a:t>
            </a:r>
            <a:endParaRPr lang="en-US" altLang="zh-CN" sz="2800" b="1" kern="0" dirty="0">
              <a:solidFill>
                <a:srgbClr val="003399"/>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7266" name="Picture 2"/>
          <p:cNvPicPr>
            <a:picLocks noChangeAspect="1" noChangeArrowheads="1"/>
          </p:cNvPicPr>
          <p:nvPr/>
        </p:nvPicPr>
        <p:blipFill>
          <a:blip r:embed="rId3"/>
          <a:srcRect/>
          <a:stretch>
            <a:fillRect/>
          </a:stretch>
        </p:blipFill>
        <p:spPr bwMode="auto">
          <a:xfrm>
            <a:off x="5076825" y="3276600"/>
            <a:ext cx="38163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7267" name="Picture 3"/>
          <p:cNvPicPr>
            <a:picLocks noChangeAspect="1" noChangeArrowheads="1"/>
          </p:cNvPicPr>
          <p:nvPr/>
        </p:nvPicPr>
        <p:blipFill>
          <a:blip r:embed="rId4"/>
          <a:srcRect/>
          <a:stretch>
            <a:fillRect/>
          </a:stretch>
        </p:blipFill>
        <p:spPr bwMode="auto">
          <a:xfrm>
            <a:off x="4932363" y="3284538"/>
            <a:ext cx="381635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7268" name="WordArt 4"/>
          <p:cNvSpPr>
            <a:spLocks noChangeArrowheads="1" noChangeShapeType="1"/>
          </p:cNvSpPr>
          <p:nvPr/>
        </p:nvSpPr>
        <p:spPr bwMode="auto">
          <a:xfrm>
            <a:off x="3203575" y="404813"/>
            <a:ext cx="2952750" cy="792162"/>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400" kern="10" dirty="0">
                <a:ln w="12700">
                  <a:solidFill>
                    <a:srgbClr val="3333CC"/>
                  </a:solidFill>
                  <a:bevel/>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实验与探究</a:t>
            </a:r>
          </a:p>
        </p:txBody>
      </p:sp>
      <p:pic>
        <p:nvPicPr>
          <p:cNvPr id="267269" name="Picture 5" descr="bae010003"/>
          <p:cNvPicPr>
            <a:picLocks noChangeAspect="1" noChangeArrowheads="1"/>
          </p:cNvPicPr>
          <p:nvPr/>
        </p:nvPicPr>
        <p:blipFill>
          <a:blip r:embed="rId5"/>
          <a:srcRect/>
          <a:stretch>
            <a:fillRect/>
          </a:stretch>
        </p:blipFill>
        <p:spPr bwMode="auto">
          <a:xfrm>
            <a:off x="6935788" y="381000"/>
            <a:ext cx="2208212"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7270" name="Text Box 6"/>
          <p:cNvSpPr txBox="1">
            <a:spLocks noChangeArrowheads="1"/>
          </p:cNvSpPr>
          <p:nvPr/>
        </p:nvSpPr>
        <p:spPr bwMode="auto">
          <a:xfrm>
            <a:off x="323528" y="1341437"/>
            <a:ext cx="7127875"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b="1" dirty="0">
                <a:solidFill>
                  <a:srgbClr val="000000"/>
                </a:solidFill>
                <a:ea typeface="黑体" panose="02010609060101010101" pitchFamily="49" charset="-122"/>
              </a:rPr>
              <a:t>我们来探究函数</a:t>
            </a:r>
            <a:r>
              <a:rPr lang="en-US" b="1" i="1" dirty="0">
                <a:solidFill>
                  <a:srgbClr val="000000"/>
                </a:solidFill>
                <a:latin typeface="Times New Roman" panose="02020603050405020304" pitchFamily="18" charset="0"/>
                <a:ea typeface="黑体" panose="02010609060101010101" pitchFamily="49" charset="-122"/>
              </a:rPr>
              <a:t>y</a:t>
            </a:r>
            <a:r>
              <a:rPr lang="en-US" b="1" dirty="0">
                <a:solidFill>
                  <a:srgbClr val="000000"/>
                </a:solidFill>
                <a:ea typeface="黑体" panose="02010609060101010101" pitchFamily="49" charset="-122"/>
              </a:rPr>
              <a:t>=</a:t>
            </a:r>
            <a:r>
              <a:rPr lang="en-US" b="1" i="1" dirty="0">
                <a:solidFill>
                  <a:srgbClr val="000000"/>
                </a:solidFill>
                <a:latin typeface="Times New Roman" panose="02020603050405020304" pitchFamily="18" charset="0"/>
                <a:ea typeface="黑体" panose="02010609060101010101" pitchFamily="49" charset="-122"/>
              </a:rPr>
              <a:t>x</a:t>
            </a:r>
            <a:r>
              <a:rPr lang="en-US" b="1" dirty="0">
                <a:solidFill>
                  <a:srgbClr val="000000"/>
                </a:solidFill>
                <a:ea typeface="黑体" panose="02010609060101010101" pitchFamily="49" charset="-122"/>
              </a:rPr>
              <a:t>-1</a:t>
            </a:r>
            <a:r>
              <a:rPr lang="zh-CN" altLang="en-US" b="1" dirty="0">
                <a:solidFill>
                  <a:srgbClr val="000000"/>
                </a:solidFill>
                <a:ea typeface="黑体" panose="02010609060101010101" pitchFamily="49" charset="-122"/>
              </a:rPr>
              <a:t>的图像</a:t>
            </a:r>
            <a:r>
              <a:rPr lang="en-US" b="1" dirty="0">
                <a:solidFill>
                  <a:srgbClr val="000000"/>
                </a:solidFill>
                <a:ea typeface="黑体" panose="02010609060101010101" pitchFamily="49" charset="-122"/>
              </a:rPr>
              <a:t>.</a:t>
            </a:r>
          </a:p>
          <a:p>
            <a:pPr fontAlgn="base">
              <a:spcBef>
                <a:spcPct val="50000"/>
              </a:spcBef>
              <a:spcAft>
                <a:spcPct val="0"/>
              </a:spcAft>
              <a:buFont typeface="Arial" panose="020B0604020202020204" pitchFamily="34" charset="0"/>
              <a:buNone/>
            </a:pPr>
            <a:r>
              <a:rPr lang="zh-CN" altLang="en-US" b="1" dirty="0">
                <a:solidFill>
                  <a:srgbClr val="000000"/>
                </a:solidFill>
                <a:ea typeface="黑体" panose="02010609060101010101" pitchFamily="49" charset="-122"/>
              </a:rPr>
              <a:t>（</a:t>
            </a:r>
            <a:r>
              <a:rPr lang="en-US" b="1" dirty="0">
                <a:solidFill>
                  <a:srgbClr val="000000"/>
                </a:solidFill>
                <a:ea typeface="黑体" panose="02010609060101010101" pitchFamily="49" charset="-122"/>
              </a:rPr>
              <a:t>1</a:t>
            </a:r>
            <a:r>
              <a:rPr lang="zh-CN" altLang="en-US" b="1" dirty="0">
                <a:solidFill>
                  <a:srgbClr val="000000"/>
                </a:solidFill>
                <a:ea typeface="黑体" panose="02010609060101010101" pitchFamily="49" charset="-122"/>
              </a:rPr>
              <a:t>）给定自变量的</a:t>
            </a:r>
            <a:r>
              <a:rPr lang="en-US" b="1" i="1" dirty="0">
                <a:solidFill>
                  <a:srgbClr val="000000"/>
                </a:solidFill>
                <a:latin typeface="Times New Roman" panose="02020603050405020304" pitchFamily="18" charset="0"/>
                <a:ea typeface="黑体" panose="02010609060101010101" pitchFamily="49" charset="-122"/>
              </a:rPr>
              <a:t>x</a:t>
            </a:r>
            <a:r>
              <a:rPr lang="zh-CN" altLang="en-US" b="1" dirty="0">
                <a:solidFill>
                  <a:srgbClr val="000000"/>
                </a:solidFill>
                <a:ea typeface="黑体" panose="02010609060101010101" pitchFamily="49" charset="-122"/>
              </a:rPr>
              <a:t>的一些值，求出对应</a:t>
            </a:r>
            <a:r>
              <a:rPr lang="en-US" b="1" i="1" dirty="0">
                <a:solidFill>
                  <a:srgbClr val="000000"/>
                </a:solidFill>
                <a:latin typeface="Times New Roman" panose="02020603050405020304" pitchFamily="18" charset="0"/>
                <a:ea typeface="黑体" panose="02010609060101010101" pitchFamily="49" charset="-122"/>
              </a:rPr>
              <a:t>y</a:t>
            </a:r>
            <a:r>
              <a:rPr lang="zh-CN" altLang="en-US" b="1" dirty="0">
                <a:solidFill>
                  <a:srgbClr val="000000"/>
                </a:solidFill>
                <a:ea typeface="黑体" panose="02010609060101010101" pitchFamily="49" charset="-122"/>
              </a:rPr>
              <a:t>的值，并填表；</a:t>
            </a:r>
          </a:p>
          <a:p>
            <a:pPr fontAlgn="base">
              <a:spcBef>
                <a:spcPct val="50000"/>
              </a:spcBef>
              <a:spcAft>
                <a:spcPct val="0"/>
              </a:spcAft>
              <a:buFont typeface="Arial" panose="020B0604020202020204" pitchFamily="34" charset="0"/>
              <a:buNone/>
            </a:pPr>
            <a:endParaRPr lang="zh-CN" altLang="en-US" b="1" dirty="0">
              <a:solidFill>
                <a:srgbClr val="000000"/>
              </a:solidFill>
              <a:ea typeface="黑体" panose="02010609060101010101" pitchFamily="49" charset="-122"/>
            </a:endParaRPr>
          </a:p>
          <a:p>
            <a:pPr fontAlgn="base">
              <a:spcBef>
                <a:spcPct val="50000"/>
              </a:spcBef>
              <a:spcAft>
                <a:spcPct val="0"/>
              </a:spcAft>
              <a:buFont typeface="Arial" panose="020B0604020202020204" pitchFamily="34" charset="0"/>
              <a:buNone/>
            </a:pPr>
            <a:endParaRPr lang="zh-CN" altLang="en-US" b="1" dirty="0">
              <a:solidFill>
                <a:srgbClr val="000000"/>
              </a:solidFill>
              <a:ea typeface="黑体" panose="02010609060101010101" pitchFamily="49" charset="-122"/>
            </a:endParaRPr>
          </a:p>
          <a:p>
            <a:pPr fontAlgn="base">
              <a:spcBef>
                <a:spcPct val="50000"/>
              </a:spcBef>
              <a:spcAft>
                <a:spcPct val="0"/>
              </a:spcAft>
              <a:buFont typeface="Arial" panose="020B0604020202020204" pitchFamily="34" charset="0"/>
              <a:buNone/>
            </a:pPr>
            <a:r>
              <a:rPr lang="zh-CN" altLang="en-US" b="1" dirty="0">
                <a:solidFill>
                  <a:srgbClr val="000000"/>
                </a:solidFill>
                <a:ea typeface="黑体" panose="02010609060101010101" pitchFamily="49" charset="-122"/>
              </a:rPr>
              <a:t>（</a:t>
            </a:r>
            <a:r>
              <a:rPr lang="en-US" b="1" dirty="0">
                <a:solidFill>
                  <a:srgbClr val="000000"/>
                </a:solidFill>
                <a:ea typeface="黑体" panose="02010609060101010101" pitchFamily="49" charset="-122"/>
              </a:rPr>
              <a:t>2</a:t>
            </a:r>
            <a:r>
              <a:rPr lang="zh-CN" altLang="en-US" b="1" dirty="0">
                <a:solidFill>
                  <a:srgbClr val="000000"/>
                </a:solidFill>
                <a:ea typeface="黑体" panose="02010609060101010101" pitchFamily="49" charset="-122"/>
              </a:rPr>
              <a:t>）以</a:t>
            </a:r>
            <a:r>
              <a:rPr lang="en-US" b="1" i="1" dirty="0">
                <a:solidFill>
                  <a:srgbClr val="000000"/>
                </a:solidFill>
                <a:latin typeface="Times New Roman" panose="02020603050405020304" pitchFamily="18" charset="0"/>
                <a:ea typeface="黑体" panose="02010609060101010101" pitchFamily="49" charset="-122"/>
              </a:rPr>
              <a:t>x</a:t>
            </a:r>
            <a:r>
              <a:rPr lang="zh-CN" altLang="en-US" b="1" dirty="0">
                <a:solidFill>
                  <a:srgbClr val="000000"/>
                </a:solidFill>
                <a:ea typeface="黑体" panose="02010609060101010101" pitchFamily="49" charset="-122"/>
              </a:rPr>
              <a:t>与</a:t>
            </a:r>
            <a:r>
              <a:rPr lang="en-US" b="1" i="1" dirty="0">
                <a:solidFill>
                  <a:srgbClr val="000000"/>
                </a:solidFill>
                <a:latin typeface="Times New Roman" panose="02020603050405020304" pitchFamily="18" charset="0"/>
                <a:ea typeface="黑体" panose="02010609060101010101" pitchFamily="49" charset="-122"/>
              </a:rPr>
              <a:t>y</a:t>
            </a:r>
            <a:r>
              <a:rPr lang="zh-CN" altLang="en-US" b="1" dirty="0">
                <a:solidFill>
                  <a:srgbClr val="000000"/>
                </a:solidFill>
                <a:ea typeface="黑体" panose="02010609060101010101" pitchFamily="49" charset="-122"/>
              </a:rPr>
              <a:t>的对应值作为点的坐标描出这些点；</a:t>
            </a:r>
          </a:p>
          <a:p>
            <a:pPr fontAlgn="base">
              <a:spcBef>
                <a:spcPct val="50000"/>
              </a:spcBef>
              <a:spcAft>
                <a:spcPct val="0"/>
              </a:spcAft>
              <a:buFont typeface="Arial" panose="020B0604020202020204" pitchFamily="34" charset="0"/>
              <a:buNone/>
            </a:pPr>
            <a:r>
              <a:rPr lang="zh-CN" altLang="en-US" b="1" dirty="0">
                <a:solidFill>
                  <a:srgbClr val="000000"/>
                </a:solidFill>
                <a:ea typeface="黑体" panose="02010609060101010101" pitchFamily="49" charset="-122"/>
              </a:rPr>
              <a:t>（</a:t>
            </a:r>
            <a:r>
              <a:rPr lang="en-US" b="1" dirty="0">
                <a:solidFill>
                  <a:srgbClr val="000000"/>
                </a:solidFill>
                <a:ea typeface="黑体" panose="02010609060101010101" pitchFamily="49" charset="-122"/>
              </a:rPr>
              <a:t>3</a:t>
            </a:r>
            <a:r>
              <a:rPr lang="zh-CN" altLang="en-US" b="1" dirty="0">
                <a:solidFill>
                  <a:srgbClr val="000000"/>
                </a:solidFill>
                <a:ea typeface="黑体" panose="02010609060101010101" pitchFamily="49" charset="-122"/>
              </a:rPr>
              <a:t>）按照自变量由小到大的顺序把描出的点顺次连接起来</a:t>
            </a:r>
            <a:r>
              <a:rPr lang="en-US" b="1" dirty="0">
                <a:solidFill>
                  <a:srgbClr val="000000"/>
                </a:solidFill>
                <a:ea typeface="黑体" panose="02010609060101010101" pitchFamily="49" charset="-122"/>
              </a:rPr>
              <a:t>.</a:t>
            </a:r>
          </a:p>
          <a:p>
            <a:pPr fontAlgn="base">
              <a:spcBef>
                <a:spcPct val="50000"/>
              </a:spcBef>
              <a:spcAft>
                <a:spcPct val="0"/>
              </a:spcAft>
              <a:buFont typeface="Arial" panose="020B0604020202020204" pitchFamily="34" charset="0"/>
              <a:buNone/>
            </a:pPr>
            <a:r>
              <a:rPr lang="en-US" b="1" dirty="0">
                <a:solidFill>
                  <a:srgbClr val="000000"/>
                </a:solidFill>
                <a:ea typeface="黑体" panose="02010609060101010101" pitchFamily="49" charset="-122"/>
              </a:rPr>
              <a:t>    </a:t>
            </a:r>
            <a:r>
              <a:rPr lang="zh-CN" altLang="en-US" b="1" dirty="0">
                <a:solidFill>
                  <a:srgbClr val="000000"/>
                </a:solidFill>
                <a:ea typeface="黑体" panose="02010609060101010101" pitchFamily="49" charset="-122"/>
              </a:rPr>
              <a:t>如图，可得函数</a:t>
            </a:r>
            <a:r>
              <a:rPr lang="en-US" b="1" i="1" dirty="0">
                <a:solidFill>
                  <a:srgbClr val="000000"/>
                </a:solidFill>
                <a:latin typeface="Times New Roman" panose="02020603050405020304" pitchFamily="18" charset="0"/>
                <a:ea typeface="黑体" panose="02010609060101010101" pitchFamily="49" charset="-122"/>
              </a:rPr>
              <a:t>y</a:t>
            </a:r>
            <a:r>
              <a:rPr lang="en-US" b="1" dirty="0">
                <a:solidFill>
                  <a:srgbClr val="000000"/>
                </a:solidFill>
                <a:ea typeface="黑体" panose="02010609060101010101" pitchFamily="49" charset="-122"/>
              </a:rPr>
              <a:t>=</a:t>
            </a:r>
            <a:r>
              <a:rPr lang="en-US" b="1" i="1" dirty="0">
                <a:solidFill>
                  <a:srgbClr val="000000"/>
                </a:solidFill>
                <a:latin typeface="Times New Roman" panose="02020603050405020304" pitchFamily="18" charset="0"/>
                <a:ea typeface="黑体" panose="02010609060101010101" pitchFamily="49" charset="-122"/>
              </a:rPr>
              <a:t>x</a:t>
            </a:r>
            <a:r>
              <a:rPr lang="en-US" b="1" dirty="0">
                <a:solidFill>
                  <a:srgbClr val="000000"/>
                </a:solidFill>
                <a:latin typeface="Times New Roman" panose="02020603050405020304" pitchFamily="18" charset="0"/>
                <a:ea typeface="黑体" panose="02010609060101010101" pitchFamily="49" charset="-122"/>
              </a:rPr>
              <a:t>-1</a:t>
            </a:r>
            <a:r>
              <a:rPr lang="zh-CN" altLang="en-US" b="1" dirty="0">
                <a:solidFill>
                  <a:srgbClr val="000000"/>
                </a:solidFill>
                <a:ea typeface="黑体" panose="02010609060101010101" pitchFamily="49" charset="-122"/>
              </a:rPr>
              <a:t>的图像</a:t>
            </a:r>
            <a:r>
              <a:rPr lang="en-US" b="1" dirty="0">
                <a:solidFill>
                  <a:srgbClr val="000000"/>
                </a:solidFill>
                <a:ea typeface="黑体" panose="02010609060101010101" pitchFamily="49" charset="-122"/>
              </a:rPr>
              <a:t>.</a:t>
            </a:r>
          </a:p>
        </p:txBody>
      </p:sp>
      <p:grpSp>
        <p:nvGrpSpPr>
          <p:cNvPr id="267271" name="Group 7"/>
          <p:cNvGrpSpPr/>
          <p:nvPr/>
        </p:nvGrpSpPr>
        <p:grpSpPr bwMode="auto">
          <a:xfrm>
            <a:off x="5364163" y="3716338"/>
            <a:ext cx="3454400" cy="2592387"/>
            <a:chOff x="0" y="0"/>
            <a:chExt cx="1950" cy="1497"/>
          </a:xfrm>
        </p:grpSpPr>
        <p:sp>
          <p:nvSpPr>
            <p:cNvPr id="267272" name="Line 8"/>
            <p:cNvSpPr>
              <a:spLocks noChangeShapeType="1"/>
            </p:cNvSpPr>
            <p:nvPr/>
          </p:nvSpPr>
          <p:spPr bwMode="auto">
            <a:xfrm flipH="1">
              <a:off x="0" y="181"/>
              <a:ext cx="1451" cy="1316"/>
            </a:xfrm>
            <a:prstGeom prst="line">
              <a:avLst/>
            </a:prstGeom>
            <a:noFill/>
            <a:ln w="28575">
              <a:solidFill>
                <a:srgbClr val="CC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67273" name="Text Box 9"/>
            <p:cNvSpPr txBox="1">
              <a:spLocks noChangeArrowheads="1"/>
            </p:cNvSpPr>
            <p:nvPr/>
          </p:nvSpPr>
          <p:spPr bwMode="auto">
            <a:xfrm>
              <a:off x="1406" y="0"/>
              <a:ext cx="54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b="1" i="1">
                  <a:solidFill>
                    <a:srgbClr val="FC2514"/>
                  </a:solidFill>
                  <a:latin typeface="Times New Roman" panose="02020603050405020304" pitchFamily="18" charset="0"/>
                  <a:ea typeface="黑体" panose="02010609060101010101" pitchFamily="49" charset="-122"/>
                </a:rPr>
                <a:t>y</a:t>
              </a:r>
              <a:r>
                <a:rPr lang="en-US" b="1">
                  <a:solidFill>
                    <a:srgbClr val="FC2514"/>
                  </a:solidFill>
                  <a:ea typeface="黑体" panose="02010609060101010101" pitchFamily="49" charset="-122"/>
                </a:rPr>
                <a:t>=</a:t>
              </a:r>
              <a:r>
                <a:rPr lang="en-US" sz="2000" b="1" i="1">
                  <a:solidFill>
                    <a:srgbClr val="FC2514"/>
                  </a:solidFill>
                  <a:latin typeface="Times New Roman" panose="02020603050405020304" pitchFamily="18" charset="0"/>
                  <a:ea typeface="黑体" panose="02010609060101010101" pitchFamily="49" charset="-122"/>
                </a:rPr>
                <a:t>x</a:t>
              </a:r>
              <a:r>
                <a:rPr lang="en-US" b="1">
                  <a:solidFill>
                    <a:srgbClr val="FC2514"/>
                  </a:solidFill>
                  <a:ea typeface="黑体" panose="02010609060101010101" pitchFamily="49" charset="-122"/>
                </a:rPr>
                <a:t>-1</a:t>
              </a:r>
            </a:p>
          </p:txBody>
        </p:sp>
      </p:grpSp>
      <p:sp>
        <p:nvSpPr>
          <p:cNvPr id="267274" name="Text Box 10"/>
          <p:cNvSpPr txBox="1">
            <a:spLocks noChangeArrowheads="1"/>
          </p:cNvSpPr>
          <p:nvPr/>
        </p:nvSpPr>
        <p:spPr bwMode="auto">
          <a:xfrm>
            <a:off x="250825" y="4652963"/>
            <a:ext cx="5003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dirty="0">
                <a:solidFill>
                  <a:srgbClr val="A50021"/>
                </a:solidFill>
                <a:ea typeface="黑体" panose="02010609060101010101" pitchFamily="49" charset="-122"/>
              </a:rPr>
              <a:t>用描点法画函数图像的步骤：</a:t>
            </a:r>
          </a:p>
        </p:txBody>
      </p:sp>
      <p:sp>
        <p:nvSpPr>
          <p:cNvPr id="267275" name="Text Box 11"/>
          <p:cNvSpPr txBox="1">
            <a:spLocks noChangeArrowheads="1"/>
          </p:cNvSpPr>
          <p:nvPr/>
        </p:nvSpPr>
        <p:spPr bwMode="auto">
          <a:xfrm>
            <a:off x="323528" y="5300663"/>
            <a:ext cx="41243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800" b="1" dirty="0">
                <a:solidFill>
                  <a:srgbClr val="FC2514"/>
                </a:solidFill>
                <a:ea typeface="黑体" panose="02010609060101010101" pitchFamily="49" charset="-122"/>
              </a:rPr>
              <a:t>①列表   ②描点   ③连线</a:t>
            </a:r>
          </a:p>
        </p:txBody>
      </p:sp>
      <p:pic>
        <p:nvPicPr>
          <p:cNvPr id="267276" name="Picture 12"/>
          <p:cNvPicPr>
            <a:picLocks noChangeAspect="1" noChangeArrowheads="1"/>
          </p:cNvPicPr>
          <p:nvPr/>
        </p:nvPicPr>
        <p:blipFill>
          <a:blip r:embed="rId6" cstate="email"/>
          <a:srcRect/>
          <a:stretch>
            <a:fillRect/>
          </a:stretch>
        </p:blipFill>
        <p:spPr bwMode="auto">
          <a:xfrm>
            <a:off x="1187450" y="2060575"/>
            <a:ext cx="48244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7277" name="Picture 13"/>
          <p:cNvPicPr>
            <a:picLocks noChangeAspect="1" noChangeArrowheads="1"/>
          </p:cNvPicPr>
          <p:nvPr/>
        </p:nvPicPr>
        <p:blipFill>
          <a:blip r:embed="rId7" cstate="email"/>
          <a:srcRect/>
          <a:stretch>
            <a:fillRect/>
          </a:stretch>
        </p:blipFill>
        <p:spPr bwMode="auto">
          <a:xfrm>
            <a:off x="1187450" y="2060575"/>
            <a:ext cx="47926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72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267267"/>
                                        </p:tgtEl>
                                        <p:attrNameLst>
                                          <p:attrName>style.visibility</p:attrName>
                                        </p:attrNameLst>
                                      </p:cBhvr>
                                      <p:to>
                                        <p:strVal val="visible"/>
                                      </p:to>
                                    </p:set>
                                    <p:animEffect transition="in" filter="diamond(in)">
                                      <p:cBhvr>
                                        <p:cTn id="11" dur="2000"/>
                                        <p:tgtEl>
                                          <p:spTgt spid="26726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267271"/>
                                        </p:tgtEl>
                                        <p:attrNameLst>
                                          <p:attrName>style.visibility</p:attrName>
                                        </p:attrNameLst>
                                      </p:cBhvr>
                                      <p:to>
                                        <p:strVal val="visible"/>
                                      </p:to>
                                    </p:set>
                                    <p:animEffect transition="in" filter="wipe(down)">
                                      <p:cBhvr>
                                        <p:cTn id="16" dur="2000"/>
                                        <p:tgtEl>
                                          <p:spTgt spid="26727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67274"/>
                                        </p:tgtEl>
                                        <p:attrNameLst>
                                          <p:attrName>style.visibility</p:attrName>
                                        </p:attrNameLst>
                                      </p:cBhvr>
                                      <p:to>
                                        <p:strVal val="visible"/>
                                      </p:to>
                                    </p:set>
                                    <p:animEffect transition="in" filter="wipe(left)">
                                      <p:cBhvr>
                                        <p:cTn id="21" dur="3000"/>
                                        <p:tgtEl>
                                          <p:spTgt spid="26727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67275"/>
                                        </p:tgtEl>
                                        <p:attrNameLst>
                                          <p:attrName>style.visibility</p:attrName>
                                        </p:attrNameLst>
                                      </p:cBhvr>
                                      <p:to>
                                        <p:strVal val="visible"/>
                                      </p:to>
                                    </p:set>
                                    <p:anim calcmode="lin" valueType="num">
                                      <p:cBhvr additive="base">
                                        <p:cTn id="26" dur="3000" fill="hold"/>
                                        <p:tgtEl>
                                          <p:spTgt spid="267275"/>
                                        </p:tgtEl>
                                        <p:attrNameLst>
                                          <p:attrName>ppt_x</p:attrName>
                                        </p:attrNameLst>
                                      </p:cBhvr>
                                      <p:tavLst>
                                        <p:tav tm="0">
                                          <p:val>
                                            <p:strVal val="0-#ppt_w/2"/>
                                          </p:val>
                                        </p:tav>
                                        <p:tav tm="100000">
                                          <p:val>
                                            <p:strVal val="#ppt_x"/>
                                          </p:val>
                                        </p:tav>
                                      </p:tavLst>
                                    </p:anim>
                                    <p:anim calcmode="lin" valueType="num">
                                      <p:cBhvr additive="base">
                                        <p:cTn id="27" dur="3000" fill="hold"/>
                                        <p:tgtEl>
                                          <p:spTgt spid="2672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4" grpId="0" autoUpdateAnimBg="0"/>
      <p:bldP spid="26727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314" name="Picture 2"/>
          <p:cNvPicPr>
            <a:picLocks noChangeAspect="1" noChangeArrowheads="1"/>
          </p:cNvPicPr>
          <p:nvPr/>
        </p:nvPicPr>
        <p:blipFill>
          <a:blip r:embed="rId4"/>
          <a:srcRect/>
          <a:stretch>
            <a:fillRect/>
          </a:stretch>
        </p:blipFill>
        <p:spPr bwMode="auto">
          <a:xfrm>
            <a:off x="2843213" y="2492375"/>
            <a:ext cx="4248150"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9315" name="WordArt 3"/>
          <p:cNvSpPr>
            <a:spLocks noChangeArrowheads="1" noChangeShapeType="1"/>
          </p:cNvSpPr>
          <p:nvPr/>
        </p:nvSpPr>
        <p:spPr bwMode="auto">
          <a:xfrm>
            <a:off x="0" y="1628775"/>
            <a:ext cx="1008063" cy="3600450"/>
          </a:xfrm>
          <a:prstGeom prst="rect">
            <a:avLst/>
          </a:prstGeom>
        </p:spPr>
        <p:txBody>
          <a:bodyPr wrap="none" fromWordArt="1">
            <a:prstTxWarp prst="textPlain">
              <a:avLst>
                <a:gd name="adj" fmla="val 49606"/>
              </a:avLst>
            </a:prstTxWarp>
          </a:bodyPr>
          <a:lstStyle/>
          <a:p>
            <a:pPr algn="ctr" fontAlgn="base">
              <a:spcBef>
                <a:spcPct val="0"/>
              </a:spcBef>
              <a:spcAft>
                <a:spcPct val="0"/>
              </a:spcAft>
            </a:pPr>
            <a:r>
              <a:rPr lang="zh-CN" altLang="en-US" sz="4400" kern="10">
                <a:ln w="12700">
                  <a:solidFill>
                    <a:srgbClr val="3333CC"/>
                  </a:solidFill>
                  <a:bevel/>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小</a:t>
            </a:r>
          </a:p>
          <a:p>
            <a:pPr algn="ctr" fontAlgn="base">
              <a:spcBef>
                <a:spcPct val="0"/>
              </a:spcBef>
              <a:spcAft>
                <a:spcPct val="0"/>
              </a:spcAft>
            </a:pPr>
            <a:r>
              <a:rPr lang="zh-CN" altLang="en-US" sz="4400" kern="10">
                <a:ln w="12700">
                  <a:solidFill>
                    <a:srgbClr val="3333CC"/>
                  </a:solidFill>
                  <a:bevel/>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试</a:t>
            </a:r>
          </a:p>
          <a:p>
            <a:pPr algn="ctr" fontAlgn="base">
              <a:spcBef>
                <a:spcPct val="0"/>
              </a:spcBef>
              <a:spcAft>
                <a:spcPct val="0"/>
              </a:spcAft>
            </a:pPr>
            <a:r>
              <a:rPr lang="zh-CN" altLang="en-US" sz="4400" kern="10">
                <a:ln w="12700">
                  <a:solidFill>
                    <a:srgbClr val="3333CC"/>
                  </a:solidFill>
                  <a:bevel/>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身</a:t>
            </a:r>
          </a:p>
          <a:p>
            <a:pPr algn="ctr" fontAlgn="base">
              <a:spcBef>
                <a:spcPct val="0"/>
              </a:spcBef>
              <a:spcAft>
                <a:spcPct val="0"/>
              </a:spcAft>
            </a:pPr>
            <a:r>
              <a:rPr lang="zh-CN" altLang="en-US" sz="4400" kern="10">
                <a:ln w="12700">
                  <a:solidFill>
                    <a:srgbClr val="3333CC"/>
                  </a:solidFill>
                  <a:bevel/>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手</a:t>
            </a:r>
          </a:p>
        </p:txBody>
      </p:sp>
      <p:pic>
        <p:nvPicPr>
          <p:cNvPr id="269316" name="Picture 4" descr="bae010163"/>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613775" y="2349500"/>
            <a:ext cx="530225"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9317" name="Text Box 5"/>
          <p:cNvSpPr txBox="1">
            <a:spLocks noChangeArrowheads="1"/>
          </p:cNvSpPr>
          <p:nvPr/>
        </p:nvSpPr>
        <p:spPr bwMode="auto">
          <a:xfrm>
            <a:off x="1619250" y="476250"/>
            <a:ext cx="6000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a:solidFill>
                  <a:srgbClr val="000000"/>
                </a:solidFill>
                <a:ea typeface="黑体" panose="02010609060101010101" pitchFamily="49" charset="-122"/>
              </a:rPr>
              <a:t>画出函数                     的图像</a:t>
            </a:r>
          </a:p>
        </p:txBody>
      </p:sp>
      <p:grpSp>
        <p:nvGrpSpPr>
          <p:cNvPr id="269318" name="Group 6"/>
          <p:cNvGrpSpPr/>
          <p:nvPr/>
        </p:nvGrpSpPr>
        <p:grpSpPr bwMode="auto">
          <a:xfrm>
            <a:off x="1116013" y="981075"/>
            <a:ext cx="5618162" cy="2443163"/>
            <a:chOff x="0" y="0"/>
            <a:chExt cx="3539" cy="1539"/>
          </a:xfrm>
        </p:grpSpPr>
        <p:sp>
          <p:nvSpPr>
            <p:cNvPr id="269319" name="Text Box 7"/>
            <p:cNvSpPr txBox="1">
              <a:spLocks noChangeArrowheads="1"/>
            </p:cNvSpPr>
            <p:nvPr/>
          </p:nvSpPr>
          <p:spPr bwMode="auto">
            <a:xfrm>
              <a:off x="0" y="0"/>
              <a:ext cx="3539" cy="1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a:solidFill>
                    <a:srgbClr val="000000"/>
                  </a:solidFill>
                  <a:ea typeface="黑体" panose="02010609060101010101" pitchFamily="49" charset="-122"/>
                </a:rPr>
                <a:t>解：列表</a:t>
              </a:r>
            </a:p>
            <a:p>
              <a:pPr fontAlgn="base">
                <a:spcBef>
                  <a:spcPct val="50000"/>
                </a:spcBef>
                <a:spcAft>
                  <a:spcPct val="0"/>
                </a:spcAft>
                <a:buFont typeface="Arial" panose="020B0604020202020204" pitchFamily="34" charset="0"/>
                <a:buNone/>
              </a:pPr>
              <a:endParaRPr lang="zh-CN" altLang="en-US" sz="2800" b="1">
                <a:solidFill>
                  <a:srgbClr val="000000"/>
                </a:solidFill>
                <a:ea typeface="黑体" panose="02010609060101010101" pitchFamily="49" charset="-122"/>
              </a:endParaRPr>
            </a:p>
            <a:p>
              <a:pPr fontAlgn="base">
                <a:spcBef>
                  <a:spcPct val="50000"/>
                </a:spcBef>
                <a:spcAft>
                  <a:spcPct val="0"/>
                </a:spcAft>
                <a:buFont typeface="Arial" panose="020B0604020202020204" pitchFamily="34" charset="0"/>
                <a:buNone/>
              </a:pPr>
              <a:endParaRPr lang="zh-CN" altLang="en-US" sz="2800" b="1">
                <a:solidFill>
                  <a:srgbClr val="000000"/>
                </a:solidFill>
                <a:ea typeface="黑体" panose="02010609060101010101" pitchFamily="49" charset="-122"/>
              </a:endParaRPr>
            </a:p>
            <a:p>
              <a:pPr fontAlgn="base">
                <a:spcBef>
                  <a:spcPct val="50000"/>
                </a:spcBef>
                <a:spcAft>
                  <a:spcPct val="0"/>
                </a:spcAft>
                <a:buFont typeface="Arial" panose="020B0604020202020204" pitchFamily="34" charset="0"/>
                <a:buNone/>
              </a:pPr>
              <a:r>
                <a:rPr lang="zh-CN" altLang="en-US" sz="2800" b="1">
                  <a:solidFill>
                    <a:srgbClr val="000000"/>
                  </a:solidFill>
                  <a:ea typeface="黑体" panose="02010609060101010101" pitchFamily="49" charset="-122"/>
                </a:rPr>
                <a:t>　　描点、连线。</a:t>
              </a:r>
            </a:p>
          </p:txBody>
        </p:sp>
        <p:pic>
          <p:nvPicPr>
            <p:cNvPr id="269320" name="Picture 8"/>
            <p:cNvPicPr>
              <a:picLocks noChangeAspect="1" noChangeArrowheads="1"/>
            </p:cNvPicPr>
            <p:nvPr/>
          </p:nvPicPr>
          <p:blipFill>
            <a:blip r:embed="rId6" cstate="email"/>
            <a:srcRect/>
            <a:stretch>
              <a:fillRect/>
            </a:stretch>
          </p:blipFill>
          <p:spPr bwMode="auto">
            <a:xfrm>
              <a:off x="181" y="317"/>
              <a:ext cx="3313" cy="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9321"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2693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269323"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graphicFrame>
        <p:nvGraphicFramePr>
          <p:cNvPr id="269324" name="Object 12"/>
          <p:cNvGraphicFramePr>
            <a:graphicFrameLocks noChangeAspect="1"/>
          </p:cNvGraphicFramePr>
          <p:nvPr/>
        </p:nvGraphicFramePr>
        <p:xfrm>
          <a:off x="3203575" y="331788"/>
          <a:ext cx="1825625" cy="887412"/>
        </p:xfrm>
        <a:graphic>
          <a:graphicData uri="http://schemas.openxmlformats.org/presentationml/2006/ole">
            <mc:AlternateContent xmlns:mc="http://schemas.openxmlformats.org/markup-compatibility/2006">
              <mc:Choice xmlns:v="urn:schemas-microsoft-com:vml" Requires="v">
                <p:oleObj spid="_x0000_s1031" r:id="rId7" imgW="800100" imgH="393700" progId="Equation.3">
                  <p:embed/>
                </p:oleObj>
              </mc:Choice>
              <mc:Fallback>
                <p:oleObj r:id="rId7" imgW="800100" imgH="393700" progId="Equation.3">
                  <p:embed/>
                  <p:pic>
                    <p:nvPicPr>
                      <p:cNvPr id="0" name="图片 10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3575" y="331788"/>
                        <a:ext cx="1825625"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69318"/>
                                        </p:tgtEl>
                                        <p:attrNameLst>
                                          <p:attrName>style.visibility</p:attrName>
                                        </p:attrNameLst>
                                      </p:cBhvr>
                                      <p:to>
                                        <p:strVal val="visible"/>
                                      </p:to>
                                    </p:set>
                                    <p:animEffect transition="in" filter="wipe(up)">
                                      <p:cBhvr>
                                        <p:cTn id="7" dur="3000"/>
                                        <p:tgtEl>
                                          <p:spTgt spid="2693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9314"/>
                                        </p:tgtEl>
                                        <p:attrNameLst>
                                          <p:attrName>style.visibility</p:attrName>
                                        </p:attrNameLst>
                                      </p:cBhvr>
                                      <p:to>
                                        <p:strVal val="visible"/>
                                      </p:to>
                                    </p:set>
                                    <p:animEffect transition="in" filter="wipe(left)">
                                      <p:cBhvr>
                                        <p:cTn id="12" dur="2000"/>
                                        <p:tgtEl>
                                          <p:spTgt spid="269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WordArt 2"/>
          <p:cNvSpPr>
            <a:spLocks noChangeArrowheads="1" noChangeShapeType="1"/>
          </p:cNvSpPr>
          <p:nvPr/>
        </p:nvSpPr>
        <p:spPr bwMode="auto">
          <a:xfrm>
            <a:off x="2987824" y="836712"/>
            <a:ext cx="3024187" cy="792162"/>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400" b="1" kern="10" dirty="0">
                <a:ln w="12700">
                  <a:solidFill>
                    <a:srgbClr val="3333CC"/>
                  </a:solidFill>
                  <a:bevel/>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交流与发现</a:t>
            </a:r>
          </a:p>
        </p:txBody>
      </p:sp>
      <p:sp>
        <p:nvSpPr>
          <p:cNvPr id="271363" name="Text Box 3"/>
          <p:cNvSpPr txBox="1">
            <a:spLocks noChangeArrowheads="1"/>
          </p:cNvSpPr>
          <p:nvPr/>
        </p:nvSpPr>
        <p:spPr bwMode="auto">
          <a:xfrm>
            <a:off x="664260" y="1988840"/>
            <a:ext cx="734481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buFont typeface="Arial" panose="020B0604020202020204" pitchFamily="34" charset="0"/>
              <a:buNone/>
            </a:pPr>
            <a:r>
              <a:rPr lang="zh-CN" altLang="en-US" sz="2800" b="1" dirty="0">
                <a:solidFill>
                  <a:srgbClr val="6600CC"/>
                </a:solidFill>
                <a:ea typeface="黑体" panose="02010609060101010101" pitchFamily="49" charset="-122"/>
              </a:rPr>
              <a:t>想一想，下列各点哪些在函数</a:t>
            </a:r>
            <a:r>
              <a:rPr lang="en-US" sz="2800" b="1" i="1" dirty="0">
                <a:solidFill>
                  <a:srgbClr val="6600CC"/>
                </a:solidFill>
                <a:latin typeface="Times New Roman" panose="02020603050405020304" pitchFamily="18" charset="0"/>
                <a:ea typeface="黑体" panose="02010609060101010101" pitchFamily="49" charset="-122"/>
              </a:rPr>
              <a:t>y</a:t>
            </a:r>
            <a:r>
              <a:rPr lang="en-US" sz="2800" b="1" dirty="0">
                <a:solidFill>
                  <a:srgbClr val="6600CC"/>
                </a:solidFill>
                <a:ea typeface="黑体" panose="02010609060101010101" pitchFamily="49" charset="-122"/>
              </a:rPr>
              <a:t>=</a:t>
            </a:r>
            <a:r>
              <a:rPr lang="en-US" sz="2800" b="1" i="1" dirty="0">
                <a:solidFill>
                  <a:srgbClr val="6600CC"/>
                </a:solidFill>
                <a:latin typeface="Times New Roman" panose="02020603050405020304" pitchFamily="18" charset="0"/>
                <a:ea typeface="黑体" panose="02010609060101010101" pitchFamily="49" charset="-122"/>
              </a:rPr>
              <a:t>x</a:t>
            </a:r>
            <a:r>
              <a:rPr lang="en-US" sz="2800" b="1" dirty="0">
                <a:solidFill>
                  <a:srgbClr val="6600CC"/>
                </a:solidFill>
                <a:ea typeface="黑体" panose="02010609060101010101" pitchFamily="49" charset="-122"/>
              </a:rPr>
              <a:t>-1</a:t>
            </a:r>
            <a:r>
              <a:rPr lang="zh-CN" altLang="en-US" sz="2800" b="1" dirty="0">
                <a:solidFill>
                  <a:srgbClr val="6600CC"/>
                </a:solidFill>
                <a:ea typeface="黑体" panose="02010609060101010101" pitchFamily="49" charset="-122"/>
              </a:rPr>
              <a:t>的图像上？为什么？</a:t>
            </a:r>
          </a:p>
          <a:p>
            <a:pPr fontAlgn="base">
              <a:spcBef>
                <a:spcPct val="50000"/>
              </a:spcBef>
              <a:spcAft>
                <a:spcPct val="0"/>
              </a:spcAft>
              <a:buFont typeface="Arial" panose="020B0604020202020204" pitchFamily="34" charset="0"/>
              <a:buNone/>
            </a:pPr>
            <a:r>
              <a:rPr lang="en-US" sz="2800" b="1" i="1" dirty="0">
                <a:solidFill>
                  <a:srgbClr val="6600CC"/>
                </a:solidFill>
                <a:latin typeface="Times New Roman" panose="02020603050405020304" pitchFamily="18" charset="0"/>
                <a:ea typeface="黑体" panose="02010609060101010101" pitchFamily="49" charset="-122"/>
              </a:rPr>
              <a:t>A</a:t>
            </a:r>
            <a:r>
              <a:rPr lang="zh-CN" altLang="en-US" sz="2800" b="1" dirty="0">
                <a:solidFill>
                  <a:srgbClr val="6600CC"/>
                </a:solidFill>
                <a:ea typeface="黑体" panose="02010609060101010101" pitchFamily="49" charset="-122"/>
              </a:rPr>
              <a:t>（</a:t>
            </a:r>
            <a:r>
              <a:rPr lang="en-US" sz="2800" b="1" dirty="0">
                <a:solidFill>
                  <a:srgbClr val="6600CC"/>
                </a:solidFill>
                <a:ea typeface="黑体" panose="02010609060101010101" pitchFamily="49" charset="-122"/>
              </a:rPr>
              <a:t>-1.5</a:t>
            </a:r>
            <a:r>
              <a:rPr lang="zh-CN" altLang="en-US" sz="2800" b="1" dirty="0">
                <a:solidFill>
                  <a:srgbClr val="6600CC"/>
                </a:solidFill>
                <a:ea typeface="黑体" panose="02010609060101010101" pitchFamily="49" charset="-122"/>
              </a:rPr>
              <a:t>，</a:t>
            </a:r>
            <a:r>
              <a:rPr lang="en-US" sz="2800" b="1" dirty="0">
                <a:solidFill>
                  <a:srgbClr val="6600CC"/>
                </a:solidFill>
                <a:ea typeface="黑体" panose="02010609060101010101" pitchFamily="49" charset="-122"/>
              </a:rPr>
              <a:t>-2.5</a:t>
            </a:r>
            <a:r>
              <a:rPr lang="zh-CN" altLang="en-US" sz="2800" b="1" dirty="0">
                <a:solidFill>
                  <a:srgbClr val="6600CC"/>
                </a:solidFill>
                <a:ea typeface="黑体" panose="02010609060101010101" pitchFamily="49" charset="-122"/>
              </a:rPr>
              <a:t>）    </a:t>
            </a:r>
            <a:r>
              <a:rPr lang="en-US" sz="2800" b="1" i="1" dirty="0">
                <a:solidFill>
                  <a:srgbClr val="6600CC"/>
                </a:solidFill>
                <a:latin typeface="Times New Roman" panose="02020603050405020304" pitchFamily="18" charset="0"/>
                <a:ea typeface="黑体" panose="02010609060101010101" pitchFamily="49" charset="-122"/>
              </a:rPr>
              <a:t>B</a:t>
            </a:r>
            <a:r>
              <a:rPr lang="zh-CN" altLang="en-US" sz="2800" b="1" dirty="0">
                <a:solidFill>
                  <a:srgbClr val="6600CC"/>
                </a:solidFill>
                <a:ea typeface="黑体" panose="02010609060101010101" pitchFamily="49" charset="-122"/>
              </a:rPr>
              <a:t>（ </a:t>
            </a:r>
            <a:r>
              <a:rPr lang="en-US" sz="2800" b="1" dirty="0">
                <a:solidFill>
                  <a:srgbClr val="6600CC"/>
                </a:solidFill>
                <a:ea typeface="黑体" panose="02010609060101010101" pitchFamily="49" charset="-122"/>
              </a:rPr>
              <a:t>-10</a:t>
            </a:r>
            <a:r>
              <a:rPr lang="zh-CN" altLang="en-US" sz="2800" b="1" dirty="0">
                <a:solidFill>
                  <a:srgbClr val="6600CC"/>
                </a:solidFill>
                <a:ea typeface="黑体" panose="02010609060101010101" pitchFamily="49" charset="-122"/>
              </a:rPr>
              <a:t>， </a:t>
            </a:r>
            <a:r>
              <a:rPr lang="en-US" sz="2800" b="1" dirty="0">
                <a:solidFill>
                  <a:srgbClr val="6600CC"/>
                </a:solidFill>
                <a:ea typeface="黑体" panose="02010609060101010101" pitchFamily="49" charset="-122"/>
              </a:rPr>
              <a:t>-9</a:t>
            </a:r>
            <a:r>
              <a:rPr lang="zh-CN" altLang="en-US" sz="2800" b="1" dirty="0">
                <a:solidFill>
                  <a:srgbClr val="6600CC"/>
                </a:solidFill>
                <a:ea typeface="黑体" panose="02010609060101010101" pitchFamily="49" charset="-122"/>
              </a:rPr>
              <a:t>）</a:t>
            </a:r>
          </a:p>
          <a:p>
            <a:pPr fontAlgn="base">
              <a:spcBef>
                <a:spcPct val="50000"/>
              </a:spcBef>
              <a:spcAft>
                <a:spcPct val="0"/>
              </a:spcAft>
              <a:buFont typeface="Arial" panose="020B0604020202020204" pitchFamily="34" charset="0"/>
              <a:buNone/>
            </a:pPr>
            <a:r>
              <a:rPr lang="en-US" sz="2800" b="1" i="1" dirty="0">
                <a:solidFill>
                  <a:srgbClr val="6600CC"/>
                </a:solidFill>
                <a:latin typeface="Times New Roman" panose="02020603050405020304" pitchFamily="18" charset="0"/>
                <a:ea typeface="黑体" panose="02010609060101010101" pitchFamily="49" charset="-122"/>
              </a:rPr>
              <a:t>C</a:t>
            </a:r>
            <a:r>
              <a:rPr lang="zh-CN" altLang="en-US" sz="2800" b="1" dirty="0">
                <a:solidFill>
                  <a:srgbClr val="6600CC"/>
                </a:solidFill>
                <a:ea typeface="黑体" panose="02010609060101010101" pitchFamily="49" charset="-122"/>
              </a:rPr>
              <a:t>（</a:t>
            </a:r>
            <a:r>
              <a:rPr lang="en-US" sz="2800" b="1" dirty="0">
                <a:solidFill>
                  <a:srgbClr val="6600CC"/>
                </a:solidFill>
                <a:ea typeface="黑体" panose="02010609060101010101" pitchFamily="49" charset="-122"/>
              </a:rPr>
              <a:t>100</a:t>
            </a:r>
            <a:r>
              <a:rPr lang="zh-CN" altLang="en-US" sz="2800" b="1" dirty="0">
                <a:solidFill>
                  <a:srgbClr val="6600CC"/>
                </a:solidFill>
                <a:ea typeface="黑体" panose="02010609060101010101" pitchFamily="49" charset="-122"/>
              </a:rPr>
              <a:t>， </a:t>
            </a:r>
            <a:r>
              <a:rPr lang="en-US" sz="2800" b="1" dirty="0">
                <a:solidFill>
                  <a:srgbClr val="6600CC"/>
                </a:solidFill>
                <a:ea typeface="黑体" panose="02010609060101010101" pitchFamily="49" charset="-122"/>
              </a:rPr>
              <a:t>99</a:t>
            </a:r>
            <a:r>
              <a:rPr lang="zh-CN" altLang="en-US" sz="2800" b="1" dirty="0">
                <a:solidFill>
                  <a:srgbClr val="6600CC"/>
                </a:solidFill>
                <a:ea typeface="黑体" panose="02010609060101010101" pitchFamily="49" charset="-122"/>
              </a:rPr>
              <a:t>）     </a:t>
            </a:r>
            <a:r>
              <a:rPr lang="en-US" sz="2800" b="1" i="1" dirty="0">
                <a:solidFill>
                  <a:srgbClr val="6600CC"/>
                </a:solidFill>
                <a:latin typeface="Times New Roman" panose="02020603050405020304" pitchFamily="18" charset="0"/>
                <a:ea typeface="黑体" panose="02010609060101010101" pitchFamily="49" charset="-122"/>
              </a:rPr>
              <a:t>D</a:t>
            </a:r>
            <a:r>
              <a:rPr lang="zh-CN" altLang="en-US" sz="2800" b="1" dirty="0">
                <a:solidFill>
                  <a:srgbClr val="6600CC"/>
                </a:solidFill>
                <a:ea typeface="黑体" panose="02010609060101010101" pitchFamily="49" charset="-122"/>
              </a:rPr>
              <a:t>（</a:t>
            </a:r>
            <a:r>
              <a:rPr lang="en-US" sz="2800" b="1" dirty="0">
                <a:solidFill>
                  <a:srgbClr val="6600CC"/>
                </a:solidFill>
                <a:ea typeface="黑体" panose="02010609060101010101" pitchFamily="49" charset="-122"/>
              </a:rPr>
              <a:t>200</a:t>
            </a:r>
            <a:r>
              <a:rPr lang="zh-CN" altLang="en-US" sz="2800" b="1" dirty="0">
                <a:solidFill>
                  <a:srgbClr val="6600CC"/>
                </a:solidFill>
                <a:ea typeface="黑体" panose="02010609060101010101" pitchFamily="49" charset="-122"/>
              </a:rPr>
              <a:t>，</a:t>
            </a:r>
            <a:r>
              <a:rPr lang="en-US" sz="2800" b="1" dirty="0">
                <a:solidFill>
                  <a:srgbClr val="6600CC"/>
                </a:solidFill>
                <a:ea typeface="黑体" panose="02010609060101010101" pitchFamily="49" charset="-122"/>
              </a:rPr>
              <a:t>201</a:t>
            </a:r>
            <a:r>
              <a:rPr lang="zh-CN" altLang="en-US" sz="2800" b="1" dirty="0">
                <a:solidFill>
                  <a:srgbClr val="6600CC"/>
                </a:solidFill>
                <a:ea typeface="黑体" panose="02010609060101010101" pitchFamily="49" charset="-122"/>
              </a:rPr>
              <a:t>）</a:t>
            </a:r>
          </a:p>
        </p:txBody>
      </p:sp>
      <p:sp>
        <p:nvSpPr>
          <p:cNvPr id="271364" name="Text Box 4"/>
          <p:cNvSpPr txBox="1">
            <a:spLocks noChangeArrowheads="1"/>
          </p:cNvSpPr>
          <p:nvPr/>
        </p:nvSpPr>
        <p:spPr bwMode="auto">
          <a:xfrm>
            <a:off x="467544" y="4509120"/>
            <a:ext cx="856932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dirty="0">
                <a:solidFill>
                  <a:srgbClr val="800000"/>
                </a:solidFill>
                <a:ea typeface="黑体" panose="02010609060101010101" pitchFamily="49" charset="-122"/>
              </a:rPr>
              <a:t>总结归纳：</a:t>
            </a:r>
          </a:p>
          <a:p>
            <a:pPr fontAlgn="base">
              <a:spcBef>
                <a:spcPct val="50000"/>
              </a:spcBef>
              <a:spcAft>
                <a:spcPct val="0"/>
              </a:spcAft>
              <a:buFont typeface="Arial" panose="020B0604020202020204" pitchFamily="34" charset="0"/>
              <a:buNone/>
            </a:pPr>
            <a:r>
              <a:rPr lang="zh-CN" altLang="en-US" sz="2800" b="1" dirty="0">
                <a:solidFill>
                  <a:srgbClr val="800000"/>
                </a:solidFill>
                <a:ea typeface="黑体" panose="02010609060101010101" pitchFamily="49" charset="-122"/>
              </a:rPr>
              <a:t>如果点在函数图象上，则点的坐标满足函数解析式，反之，满足解析式的点一定在函数图象上。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1364"/>
                                        </p:tgtEl>
                                        <p:attrNameLst>
                                          <p:attrName>style.visibility</p:attrName>
                                        </p:attrNameLst>
                                      </p:cBhvr>
                                      <p:to>
                                        <p:strVal val="visible"/>
                                      </p:to>
                                    </p:set>
                                    <p:anim calcmode="lin" valueType="num">
                                      <p:cBhvr additive="base">
                                        <p:cTn id="7" dur="500" fill="hold"/>
                                        <p:tgtEl>
                                          <p:spTgt spid="271364"/>
                                        </p:tgtEl>
                                        <p:attrNameLst>
                                          <p:attrName>ppt_x</p:attrName>
                                        </p:attrNameLst>
                                      </p:cBhvr>
                                      <p:tavLst>
                                        <p:tav tm="0">
                                          <p:val>
                                            <p:strVal val="#ppt_x"/>
                                          </p:val>
                                        </p:tav>
                                        <p:tav tm="100000">
                                          <p:val>
                                            <p:strVal val="#ppt_x"/>
                                          </p:val>
                                        </p:tav>
                                      </p:tavLst>
                                    </p:anim>
                                    <p:anim calcmode="lin" valueType="num">
                                      <p:cBhvr additive="base">
                                        <p:cTn id="8" dur="500" fill="hold"/>
                                        <p:tgtEl>
                                          <p:spTgt spid="271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1" name="Text Box 3"/>
          <p:cNvSpPr txBox="1">
            <a:spLocks noChangeArrowheads="1"/>
          </p:cNvSpPr>
          <p:nvPr/>
        </p:nvSpPr>
        <p:spPr bwMode="auto">
          <a:xfrm>
            <a:off x="539750" y="1341438"/>
            <a:ext cx="828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、已知点（</a:t>
            </a:r>
            <a:r>
              <a:rPr lang="en-US" altLang="zh-CN" sz="2400" dirty="0">
                <a:solidFill>
                  <a:srgbClr val="000000"/>
                </a:solidFill>
                <a:latin typeface="Times New Roman" panose="02020603050405020304" pitchFamily="18" charset="0"/>
                <a:ea typeface="黑体" panose="02010609060101010101" pitchFamily="49" charset="-122"/>
              </a:rPr>
              <a:t>-1,2</a:t>
            </a:r>
            <a:r>
              <a:rPr lang="zh-CN" altLang="en-US" sz="2400" dirty="0">
                <a:solidFill>
                  <a:srgbClr val="000000"/>
                </a:solidFill>
                <a:latin typeface="Times New Roman" panose="02020603050405020304" pitchFamily="18" charset="0"/>
                <a:ea typeface="黑体" panose="02010609060101010101" pitchFamily="49" charset="-122"/>
              </a:rPr>
              <a:t>）是函数</a:t>
            </a:r>
            <a:r>
              <a:rPr lang="en-US" altLang="zh-CN" sz="2400" dirty="0">
                <a:solidFill>
                  <a:srgbClr val="000000"/>
                </a:solidFill>
                <a:latin typeface="Times New Roman" panose="02020603050405020304" pitchFamily="18" charset="0"/>
                <a:ea typeface="黑体" panose="02010609060101010101" pitchFamily="49" charset="-122"/>
              </a:rPr>
              <a:t>y=</a:t>
            </a:r>
            <a:r>
              <a:rPr lang="en-US" altLang="zh-CN" sz="2400" dirty="0" err="1">
                <a:solidFill>
                  <a:srgbClr val="000000"/>
                </a:solidFill>
                <a:latin typeface="Times New Roman" panose="02020603050405020304" pitchFamily="18" charset="0"/>
                <a:ea typeface="黑体" panose="02010609060101010101" pitchFamily="49" charset="-122"/>
              </a:rPr>
              <a:t>kx</a:t>
            </a:r>
            <a:r>
              <a:rPr lang="zh-CN" altLang="en-US" sz="2400" dirty="0">
                <a:solidFill>
                  <a:srgbClr val="000000"/>
                </a:solidFill>
                <a:latin typeface="Times New Roman" panose="02020603050405020304" pitchFamily="18" charset="0"/>
                <a:ea typeface="黑体" panose="02010609060101010101" pitchFamily="49" charset="-122"/>
              </a:rPr>
              <a:t>的图象上的一点，则</a:t>
            </a:r>
            <a:r>
              <a:rPr lang="en-US" altLang="zh-CN" sz="2400" dirty="0">
                <a:solidFill>
                  <a:srgbClr val="000000"/>
                </a:solidFill>
                <a:latin typeface="Times New Roman" panose="02020603050405020304" pitchFamily="18" charset="0"/>
                <a:ea typeface="黑体" panose="02010609060101010101" pitchFamily="49" charset="-122"/>
              </a:rPr>
              <a:t>k=</a:t>
            </a:r>
            <a:r>
              <a:rPr lang="en-US" altLang="zh-CN" sz="2400" u="sng" dirty="0">
                <a:solidFill>
                  <a:srgbClr val="000000"/>
                </a:solidFill>
                <a:latin typeface="Times New Roman" panose="02020603050405020304" pitchFamily="18" charset="0"/>
                <a:ea typeface="黑体" panose="02010609060101010101" pitchFamily="49" charset="-122"/>
              </a:rPr>
              <a:t>         </a:t>
            </a:r>
            <a:r>
              <a:rPr lang="zh-CN" altLang="en-US" sz="2400" dirty="0">
                <a:solidFill>
                  <a:srgbClr val="000000"/>
                </a:solidFill>
                <a:latin typeface="Times New Roman" panose="02020603050405020304" pitchFamily="18" charset="0"/>
                <a:ea typeface="黑体" panose="02010609060101010101" pitchFamily="49" charset="-122"/>
              </a:rPr>
              <a:t>。</a:t>
            </a:r>
          </a:p>
        </p:txBody>
      </p:sp>
      <p:sp>
        <p:nvSpPr>
          <p:cNvPr id="273412" name="Text Box 4"/>
          <p:cNvSpPr txBox="1">
            <a:spLocks noChangeArrowheads="1"/>
          </p:cNvSpPr>
          <p:nvPr/>
        </p:nvSpPr>
        <p:spPr bwMode="auto">
          <a:xfrm>
            <a:off x="468313" y="2205038"/>
            <a:ext cx="8353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、下列各点中，在函数</a:t>
            </a:r>
            <a:r>
              <a:rPr lang="en-US" altLang="zh-CN" sz="2400" dirty="0">
                <a:solidFill>
                  <a:srgbClr val="000000"/>
                </a:solidFill>
                <a:latin typeface="Times New Roman" panose="02020603050405020304" pitchFamily="18" charset="0"/>
                <a:ea typeface="黑体" panose="02010609060101010101" pitchFamily="49" charset="-122"/>
              </a:rPr>
              <a:t>y=         </a:t>
            </a:r>
            <a:r>
              <a:rPr lang="zh-CN" altLang="en-US" sz="2400" dirty="0">
                <a:solidFill>
                  <a:srgbClr val="000000"/>
                </a:solidFill>
                <a:latin typeface="Times New Roman" panose="02020603050405020304" pitchFamily="18" charset="0"/>
                <a:ea typeface="黑体" panose="02010609060101010101" pitchFamily="49" charset="-122"/>
              </a:rPr>
              <a:t>图象上的是（      ）</a:t>
            </a:r>
          </a:p>
          <a:p>
            <a:pPr fontAlgn="base">
              <a:spcBef>
                <a:spcPct val="0"/>
              </a:spcBef>
              <a:spcAft>
                <a:spcPct val="0"/>
              </a:spcAft>
              <a:buFont typeface="Arial" panose="020B0604020202020204" pitchFamily="34" charset="0"/>
              <a:buNone/>
            </a:pPr>
            <a:r>
              <a:rPr lang="en-US" altLang="zh-CN" sz="2400" dirty="0">
                <a:solidFill>
                  <a:srgbClr val="000000"/>
                </a:solidFill>
                <a:latin typeface="Times New Roman" panose="02020603050405020304" pitchFamily="18" charset="0"/>
                <a:ea typeface="黑体" panose="02010609060101010101" pitchFamily="49" charset="-122"/>
              </a:rPr>
              <a:t>A</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—4</a:t>
            </a:r>
            <a:r>
              <a:rPr lang="zh-CN" altLang="en-US" sz="2400" dirty="0">
                <a:solidFill>
                  <a:srgbClr val="000000"/>
                </a:solidFill>
                <a:latin typeface="Times New Roman" panose="02020603050405020304" pitchFamily="18" charset="0"/>
                <a:ea typeface="黑体" panose="02010609060101010101" pitchFamily="49" charset="-122"/>
              </a:rPr>
              <a:t>）  </a:t>
            </a:r>
            <a:r>
              <a:rPr lang="en-US" altLang="zh-CN" sz="2400" dirty="0">
                <a:solidFill>
                  <a:srgbClr val="000000"/>
                </a:solidFill>
                <a:latin typeface="Times New Roman" panose="02020603050405020304" pitchFamily="18" charset="0"/>
                <a:ea typeface="黑体" panose="02010609060101010101" pitchFamily="49" charset="-122"/>
              </a:rPr>
              <a:t>B</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4</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4</a:t>
            </a:r>
            <a:r>
              <a:rPr lang="zh-CN" altLang="en-US" sz="2400" dirty="0">
                <a:solidFill>
                  <a:srgbClr val="000000"/>
                </a:solidFill>
                <a:latin typeface="Times New Roman" panose="02020603050405020304" pitchFamily="18" charset="0"/>
                <a:ea typeface="黑体" panose="02010609060101010101" pitchFamily="49" charset="-122"/>
              </a:rPr>
              <a:t>） </a:t>
            </a:r>
            <a:r>
              <a:rPr lang="en-US" altLang="zh-CN" sz="2400" dirty="0">
                <a:solidFill>
                  <a:srgbClr val="000000"/>
                </a:solidFill>
                <a:latin typeface="Times New Roman" panose="02020603050405020304" pitchFamily="18" charset="0"/>
                <a:ea typeface="黑体" panose="02010609060101010101" pitchFamily="49" charset="-122"/>
              </a:rPr>
              <a:t>C</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4</a:t>
            </a:r>
            <a:r>
              <a:rPr lang="zh-CN" altLang="en-US" sz="2400" dirty="0">
                <a:solidFill>
                  <a:srgbClr val="000000"/>
                </a:solidFill>
                <a:latin typeface="Times New Roman" panose="02020603050405020304" pitchFamily="18" charset="0"/>
                <a:ea typeface="黑体" panose="02010609060101010101" pitchFamily="49" charset="-122"/>
              </a:rPr>
              <a:t>） </a:t>
            </a:r>
            <a:r>
              <a:rPr lang="en-US" altLang="zh-CN" sz="2400" dirty="0">
                <a:solidFill>
                  <a:srgbClr val="000000"/>
                </a:solidFill>
                <a:latin typeface="Times New Roman" panose="02020603050405020304" pitchFamily="18" charset="0"/>
                <a:ea typeface="黑体" panose="02010609060101010101" pitchFamily="49" charset="-122"/>
              </a:rPr>
              <a:t>D</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4</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a:t>
            </a:r>
          </a:p>
        </p:txBody>
      </p:sp>
      <p:sp>
        <p:nvSpPr>
          <p:cNvPr id="273413" name="Text Box 5"/>
          <p:cNvSpPr txBox="1">
            <a:spLocks noChangeArrowheads="1"/>
          </p:cNvSpPr>
          <p:nvPr/>
        </p:nvSpPr>
        <p:spPr bwMode="auto">
          <a:xfrm>
            <a:off x="468313" y="3284538"/>
            <a:ext cx="867568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altLang="zh-CN" sz="2400" dirty="0">
                <a:solidFill>
                  <a:srgbClr val="000000"/>
                </a:solidFill>
                <a:latin typeface="Times New Roman" panose="02020603050405020304" pitchFamily="18" charset="0"/>
                <a:ea typeface="黑体" panose="02010609060101010101" pitchFamily="49" charset="-122"/>
              </a:rPr>
              <a:t>3</a:t>
            </a:r>
            <a:r>
              <a:rPr lang="zh-CN" altLang="en-US" sz="2400" dirty="0">
                <a:solidFill>
                  <a:srgbClr val="000000"/>
                </a:solidFill>
                <a:latin typeface="Times New Roman" panose="02020603050405020304" pitchFamily="18" charset="0"/>
                <a:ea typeface="黑体" panose="02010609060101010101" pitchFamily="49" charset="-122"/>
              </a:rPr>
              <a:t>、点</a:t>
            </a:r>
            <a:r>
              <a:rPr lang="en-US" altLang="zh-CN" sz="2400" dirty="0">
                <a:solidFill>
                  <a:srgbClr val="000000"/>
                </a:solidFill>
                <a:latin typeface="Times New Roman" panose="02020603050405020304" pitchFamily="18" charset="0"/>
                <a:ea typeface="黑体" panose="02010609060101010101" pitchFamily="49" charset="-122"/>
              </a:rPr>
              <a:t>A</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m</a:t>
            </a:r>
            <a:r>
              <a:rPr lang="zh-CN" altLang="en-US" sz="2400" dirty="0">
                <a:solidFill>
                  <a:srgbClr val="000000"/>
                </a:solidFill>
                <a:latin typeface="Times New Roman" panose="02020603050405020304" pitchFamily="18" charset="0"/>
                <a:ea typeface="黑体" panose="02010609060101010101" pitchFamily="49" charset="-122"/>
              </a:rPr>
              <a:t>）在函数</a:t>
            </a:r>
            <a:r>
              <a:rPr lang="en-US" altLang="zh-CN" sz="2400" dirty="0">
                <a:solidFill>
                  <a:srgbClr val="000000"/>
                </a:solidFill>
                <a:latin typeface="Times New Roman" panose="02020603050405020304" pitchFamily="18" charset="0"/>
                <a:ea typeface="黑体" panose="02010609060101010101" pitchFamily="49" charset="-122"/>
              </a:rPr>
              <a:t>y=2x</a:t>
            </a:r>
            <a:r>
              <a:rPr lang="zh-CN" altLang="en-US" sz="2400" dirty="0">
                <a:solidFill>
                  <a:srgbClr val="000000"/>
                </a:solidFill>
                <a:latin typeface="Times New Roman" panose="02020603050405020304" pitchFamily="18" charset="0"/>
                <a:ea typeface="黑体" panose="02010609060101010101" pitchFamily="49" charset="-122"/>
              </a:rPr>
              <a:t>的图象上，则点的坐标是（     ）</a:t>
            </a:r>
          </a:p>
          <a:p>
            <a:pPr fontAlgn="base">
              <a:spcBef>
                <a:spcPct val="0"/>
              </a:spcBef>
              <a:spcAft>
                <a:spcPct val="0"/>
              </a:spcAft>
              <a:buFont typeface="Arial" panose="020B0604020202020204" pitchFamily="34" charset="0"/>
              <a:buNone/>
            </a:pPr>
            <a:r>
              <a:rPr lang="en-US" altLang="zh-CN" sz="2400" dirty="0">
                <a:solidFill>
                  <a:srgbClr val="000000"/>
                </a:solidFill>
                <a:latin typeface="Times New Roman" panose="02020603050405020304" pitchFamily="18" charset="0"/>
                <a:ea typeface="黑体" panose="02010609060101010101" pitchFamily="49" charset="-122"/>
              </a:rPr>
              <a:t>A</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  </a:t>
            </a:r>
            <a:r>
              <a:rPr lang="en-US" altLang="zh-CN" sz="2400" dirty="0">
                <a:solidFill>
                  <a:srgbClr val="000000"/>
                </a:solidFill>
                <a:latin typeface="Times New Roman" panose="02020603050405020304" pitchFamily="18" charset="0"/>
                <a:ea typeface="黑体" panose="02010609060101010101" pitchFamily="49" charset="-122"/>
              </a:rPr>
              <a:t>B</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  </a:t>
            </a:r>
            <a:r>
              <a:rPr lang="en-US" altLang="zh-CN" sz="2400" dirty="0">
                <a:solidFill>
                  <a:srgbClr val="000000"/>
                </a:solidFill>
                <a:latin typeface="Times New Roman" panose="02020603050405020304" pitchFamily="18" charset="0"/>
                <a:ea typeface="黑体" panose="02010609060101010101" pitchFamily="49" charset="-122"/>
              </a:rPr>
              <a:t>C</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 </a:t>
            </a:r>
            <a:r>
              <a:rPr lang="en-US" altLang="zh-CN" sz="2400" dirty="0">
                <a:solidFill>
                  <a:srgbClr val="000000"/>
                </a:solidFill>
                <a:latin typeface="Times New Roman" panose="02020603050405020304" pitchFamily="18" charset="0"/>
                <a:ea typeface="黑体" panose="02010609060101010101" pitchFamily="49" charset="-122"/>
              </a:rPr>
              <a:t>D</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a:t>
            </a:r>
          </a:p>
        </p:txBody>
      </p:sp>
      <p:sp>
        <p:nvSpPr>
          <p:cNvPr id="273414" name="Text Box 6"/>
          <p:cNvSpPr txBox="1">
            <a:spLocks noChangeArrowheads="1"/>
          </p:cNvSpPr>
          <p:nvPr/>
        </p:nvSpPr>
        <p:spPr bwMode="auto">
          <a:xfrm>
            <a:off x="7812088" y="1268413"/>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-2</a:t>
            </a:r>
          </a:p>
        </p:txBody>
      </p:sp>
      <p:sp>
        <p:nvSpPr>
          <p:cNvPr id="273415"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sp>
        <p:nvSpPr>
          <p:cNvPr id="273416" name="Rectangle 8"/>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zh-CN" altLang="en-US">
              <a:solidFill>
                <a:srgbClr val="000000"/>
              </a:solidFill>
            </a:endParaRPr>
          </a:p>
        </p:txBody>
      </p:sp>
      <p:graphicFrame>
        <p:nvGraphicFramePr>
          <p:cNvPr id="273417" name="Object 9"/>
          <p:cNvGraphicFramePr>
            <a:graphicFrameLocks noChangeAspect="1"/>
          </p:cNvGraphicFramePr>
          <p:nvPr/>
        </p:nvGraphicFramePr>
        <p:xfrm>
          <a:off x="4032250" y="2140025"/>
          <a:ext cx="647700" cy="622300"/>
        </p:xfrm>
        <a:graphic>
          <a:graphicData uri="http://schemas.openxmlformats.org/presentationml/2006/ole">
            <mc:AlternateContent xmlns:mc="http://schemas.openxmlformats.org/markup-compatibility/2006">
              <mc:Choice xmlns:v="urn:schemas-microsoft-com:vml" Requires="v">
                <p:oleObj spid="_x0000_s2055" r:id="rId3" imgW="241935" imgH="229235" progId="Equation.3">
                  <p:embed/>
                </p:oleObj>
              </mc:Choice>
              <mc:Fallback>
                <p:oleObj r:id="rId3" imgW="241935" imgH="229235" progId="Equation.3">
                  <p:embed/>
                  <p:pic>
                    <p:nvPicPr>
                      <p:cNvPr id="0" name="图片 20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250" y="2140025"/>
                        <a:ext cx="6477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3418" name="Text Box 10"/>
          <p:cNvSpPr txBox="1">
            <a:spLocks noChangeArrowheads="1"/>
          </p:cNvSpPr>
          <p:nvPr/>
        </p:nvSpPr>
        <p:spPr bwMode="auto">
          <a:xfrm>
            <a:off x="6443663" y="2205038"/>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D</a:t>
            </a:r>
          </a:p>
        </p:txBody>
      </p:sp>
      <p:sp>
        <p:nvSpPr>
          <p:cNvPr id="273419" name="Text Box 11"/>
          <p:cNvSpPr txBox="1">
            <a:spLocks noChangeArrowheads="1"/>
          </p:cNvSpPr>
          <p:nvPr/>
        </p:nvSpPr>
        <p:spPr bwMode="auto">
          <a:xfrm>
            <a:off x="7956550" y="3284538"/>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B</a:t>
            </a:r>
          </a:p>
        </p:txBody>
      </p:sp>
      <p:sp>
        <p:nvSpPr>
          <p:cNvPr id="273420" name="Text Box 12"/>
          <p:cNvSpPr txBox="1">
            <a:spLocks noChangeArrowheads="1"/>
          </p:cNvSpPr>
          <p:nvPr/>
        </p:nvSpPr>
        <p:spPr bwMode="auto">
          <a:xfrm>
            <a:off x="468313" y="4292600"/>
            <a:ext cx="79930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altLang="zh-CN" sz="2400" dirty="0">
                <a:solidFill>
                  <a:srgbClr val="000000"/>
                </a:solidFill>
                <a:latin typeface="Times New Roman" panose="02020603050405020304" pitchFamily="18" charset="0"/>
                <a:ea typeface="黑体" panose="02010609060101010101" pitchFamily="49" charset="-122"/>
              </a:rPr>
              <a:t>4</a:t>
            </a:r>
            <a:r>
              <a:rPr lang="zh-CN" altLang="en-US" sz="2400" dirty="0">
                <a:solidFill>
                  <a:srgbClr val="000000"/>
                </a:solidFill>
                <a:latin typeface="Times New Roman" panose="02020603050405020304" pitchFamily="18" charset="0"/>
                <a:ea typeface="黑体" panose="02010609060101010101" pitchFamily="49" charset="-122"/>
              </a:rPr>
              <a:t>．下列四个点中在函数</a:t>
            </a:r>
            <a:r>
              <a:rPr lang="en-US" altLang="zh-CN" sz="2400" dirty="0">
                <a:solidFill>
                  <a:srgbClr val="000000"/>
                </a:solidFill>
                <a:latin typeface="Times New Roman" panose="02020603050405020304" pitchFamily="18" charset="0"/>
                <a:ea typeface="黑体" panose="02010609060101010101" pitchFamily="49" charset="-122"/>
              </a:rPr>
              <a:t>y=2x—3</a:t>
            </a:r>
            <a:r>
              <a:rPr lang="zh-CN" altLang="en-US" sz="2400" dirty="0">
                <a:solidFill>
                  <a:srgbClr val="000000"/>
                </a:solidFill>
                <a:latin typeface="Times New Roman" panose="02020603050405020304" pitchFamily="18" charset="0"/>
                <a:ea typeface="黑体" panose="02010609060101010101" pitchFamily="49" charset="-122"/>
              </a:rPr>
              <a:t>的图象上有（        ）个。</a:t>
            </a:r>
          </a:p>
          <a:p>
            <a:pPr fontAlgn="base">
              <a:spcBef>
                <a:spcPct val="0"/>
              </a:spcBef>
              <a:spcAft>
                <a:spcPct val="0"/>
              </a:spcAft>
              <a:buFont typeface="Arial" panose="020B0604020202020204" pitchFamily="34" charset="0"/>
              <a:buNone/>
            </a:pPr>
            <a:r>
              <a:rPr lang="en-US" altLang="zh-CN" sz="2400" dirty="0">
                <a:solidFill>
                  <a:srgbClr val="000000"/>
                </a:solidFill>
                <a:latin typeface="Times New Roman" panose="02020603050405020304" pitchFamily="18" charset="0"/>
                <a:ea typeface="黑体" panose="02010609060101010101" pitchFamily="49" charset="-122"/>
              </a:rPr>
              <a:t>(1,2)  , (3,3)  , (—1, —1),  (1.5,0) </a:t>
            </a:r>
          </a:p>
        </p:txBody>
      </p:sp>
      <p:sp>
        <p:nvSpPr>
          <p:cNvPr id="273421" name="Text Box 13"/>
          <p:cNvSpPr txBox="1">
            <a:spLocks noChangeArrowheads="1"/>
          </p:cNvSpPr>
          <p:nvPr/>
        </p:nvSpPr>
        <p:spPr bwMode="auto">
          <a:xfrm>
            <a:off x="611188" y="5229225"/>
            <a:ext cx="5256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400" dirty="0">
                <a:solidFill>
                  <a:srgbClr val="000000"/>
                </a:solidFill>
                <a:latin typeface="Times New Roman" panose="02020603050405020304" pitchFamily="18" charset="0"/>
                <a:ea typeface="黑体" panose="02010609060101010101" pitchFamily="49" charset="-122"/>
              </a:rPr>
              <a:t>A</a:t>
            </a:r>
            <a:r>
              <a:rPr lang="zh-CN" altLang="en-US" sz="2400" dirty="0">
                <a:solidFill>
                  <a:srgbClr val="000000"/>
                </a:solidFill>
                <a:latin typeface="Times New Roman" panose="02020603050405020304" pitchFamily="18" charset="0"/>
                <a:ea typeface="黑体" panose="02010609060101010101" pitchFamily="49" charset="-122"/>
              </a:rPr>
              <a:t>．</a:t>
            </a:r>
            <a:r>
              <a:rPr lang="en-US" altLang="zh-CN" sz="2400" dirty="0">
                <a:solidFill>
                  <a:srgbClr val="000000"/>
                </a:solidFill>
                <a:latin typeface="Times New Roman" panose="02020603050405020304" pitchFamily="18" charset="0"/>
                <a:ea typeface="黑体" panose="02010609060101010101" pitchFamily="49" charset="-122"/>
              </a:rPr>
              <a:t>1   B.2       C.3    D.4</a:t>
            </a:r>
          </a:p>
        </p:txBody>
      </p:sp>
      <p:sp>
        <p:nvSpPr>
          <p:cNvPr id="273422" name="Text Box 14"/>
          <p:cNvSpPr txBox="1">
            <a:spLocks noChangeArrowheads="1"/>
          </p:cNvSpPr>
          <p:nvPr/>
        </p:nvSpPr>
        <p:spPr bwMode="auto">
          <a:xfrm>
            <a:off x="6732588" y="4292600"/>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B</a:t>
            </a:r>
          </a:p>
        </p:txBody>
      </p:sp>
      <p:sp>
        <p:nvSpPr>
          <p:cNvPr id="273423" name="WordArt 15"/>
          <p:cNvSpPr>
            <a:spLocks noChangeArrowheads="1" noChangeShapeType="1"/>
          </p:cNvSpPr>
          <p:nvPr/>
        </p:nvSpPr>
        <p:spPr bwMode="auto">
          <a:xfrm>
            <a:off x="2843213" y="476250"/>
            <a:ext cx="2232843" cy="503238"/>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400" kern="10" dirty="0">
                <a:ln w="12700">
                  <a:solidFill>
                    <a:srgbClr val="3333CC"/>
                  </a:solidFill>
                  <a:miter lim="800000"/>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练一练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3414"/>
                                        </p:tgtEl>
                                        <p:attrNameLst>
                                          <p:attrName>style.visibility</p:attrName>
                                        </p:attrNameLst>
                                      </p:cBhvr>
                                      <p:to>
                                        <p:strVal val="visible"/>
                                      </p:to>
                                    </p:set>
                                    <p:anim calcmode="lin" valueType="num">
                                      <p:cBhvr additive="base">
                                        <p:cTn id="7" dur="1000" fill="hold"/>
                                        <p:tgtEl>
                                          <p:spTgt spid="273414"/>
                                        </p:tgtEl>
                                        <p:attrNameLst>
                                          <p:attrName>ppt_x</p:attrName>
                                        </p:attrNameLst>
                                      </p:cBhvr>
                                      <p:tavLst>
                                        <p:tav tm="0">
                                          <p:val>
                                            <p:strVal val="#ppt_x"/>
                                          </p:val>
                                        </p:tav>
                                        <p:tav tm="100000">
                                          <p:val>
                                            <p:strVal val="#ppt_x"/>
                                          </p:val>
                                        </p:tav>
                                      </p:tavLst>
                                    </p:anim>
                                    <p:anim calcmode="lin" valueType="num">
                                      <p:cBhvr additive="base">
                                        <p:cTn id="8" dur="1000" fill="hold"/>
                                        <p:tgtEl>
                                          <p:spTgt spid="2734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3418"/>
                                        </p:tgtEl>
                                        <p:attrNameLst>
                                          <p:attrName>style.visibility</p:attrName>
                                        </p:attrNameLst>
                                      </p:cBhvr>
                                      <p:to>
                                        <p:strVal val="visible"/>
                                      </p:to>
                                    </p:set>
                                    <p:anim calcmode="lin" valueType="num">
                                      <p:cBhvr additive="base">
                                        <p:cTn id="13" dur="500" fill="hold"/>
                                        <p:tgtEl>
                                          <p:spTgt spid="273418"/>
                                        </p:tgtEl>
                                        <p:attrNameLst>
                                          <p:attrName>ppt_x</p:attrName>
                                        </p:attrNameLst>
                                      </p:cBhvr>
                                      <p:tavLst>
                                        <p:tav tm="0">
                                          <p:val>
                                            <p:strVal val="1+#ppt_w/2"/>
                                          </p:val>
                                        </p:tav>
                                        <p:tav tm="100000">
                                          <p:val>
                                            <p:strVal val="#ppt_x"/>
                                          </p:val>
                                        </p:tav>
                                      </p:tavLst>
                                    </p:anim>
                                    <p:anim calcmode="lin" valueType="num">
                                      <p:cBhvr additive="base">
                                        <p:cTn id="14" dur="500" fill="hold"/>
                                        <p:tgtEl>
                                          <p:spTgt spid="2734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3419"/>
                                        </p:tgtEl>
                                        <p:attrNameLst>
                                          <p:attrName>style.visibility</p:attrName>
                                        </p:attrNameLst>
                                      </p:cBhvr>
                                      <p:to>
                                        <p:strVal val="visible"/>
                                      </p:to>
                                    </p:set>
                                    <p:anim calcmode="lin" valueType="num">
                                      <p:cBhvr additive="base">
                                        <p:cTn id="19" dur="1000" fill="hold"/>
                                        <p:tgtEl>
                                          <p:spTgt spid="273419"/>
                                        </p:tgtEl>
                                        <p:attrNameLst>
                                          <p:attrName>ppt_x</p:attrName>
                                        </p:attrNameLst>
                                      </p:cBhvr>
                                      <p:tavLst>
                                        <p:tav tm="0">
                                          <p:val>
                                            <p:strVal val="#ppt_x"/>
                                          </p:val>
                                        </p:tav>
                                        <p:tav tm="100000">
                                          <p:val>
                                            <p:strVal val="#ppt_x"/>
                                          </p:val>
                                        </p:tav>
                                      </p:tavLst>
                                    </p:anim>
                                    <p:anim calcmode="lin" valueType="num">
                                      <p:cBhvr additive="base">
                                        <p:cTn id="20" dur="1000" fill="hold"/>
                                        <p:tgtEl>
                                          <p:spTgt spid="2734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3422"/>
                                        </p:tgtEl>
                                        <p:attrNameLst>
                                          <p:attrName>style.visibility</p:attrName>
                                        </p:attrNameLst>
                                      </p:cBhvr>
                                      <p:to>
                                        <p:strVal val="visible"/>
                                      </p:to>
                                    </p:set>
                                    <p:anim calcmode="lin" valueType="num">
                                      <p:cBhvr additive="base">
                                        <p:cTn id="25" dur="1000" fill="hold"/>
                                        <p:tgtEl>
                                          <p:spTgt spid="273422"/>
                                        </p:tgtEl>
                                        <p:attrNameLst>
                                          <p:attrName>ppt_x</p:attrName>
                                        </p:attrNameLst>
                                      </p:cBhvr>
                                      <p:tavLst>
                                        <p:tav tm="0">
                                          <p:val>
                                            <p:strVal val="#ppt_x"/>
                                          </p:val>
                                        </p:tav>
                                        <p:tav tm="100000">
                                          <p:val>
                                            <p:strVal val="#ppt_x"/>
                                          </p:val>
                                        </p:tav>
                                      </p:tavLst>
                                    </p:anim>
                                    <p:anim calcmode="lin" valueType="num">
                                      <p:cBhvr additive="base">
                                        <p:cTn id="26" dur="1000" fill="hold"/>
                                        <p:tgtEl>
                                          <p:spTgt spid="2734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4" grpId="0" autoUpdateAnimBg="0"/>
      <p:bldP spid="273418" grpId="0" autoUpdateAnimBg="0"/>
      <p:bldP spid="273419" grpId="0" autoUpdateAnimBg="0"/>
      <p:bldP spid="27342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8" name="Text Box 6"/>
          <p:cNvSpPr txBox="1">
            <a:spLocks noChangeArrowheads="1"/>
          </p:cNvSpPr>
          <p:nvPr/>
        </p:nvSpPr>
        <p:spPr bwMode="auto">
          <a:xfrm>
            <a:off x="395288" y="1773238"/>
            <a:ext cx="835342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sz="4000" dirty="0">
                <a:solidFill>
                  <a:srgbClr val="000000"/>
                </a:solidFill>
                <a:latin typeface="Lucida Sans Unicode" panose="020B0602030504020204" pitchFamily="34" charset="0"/>
                <a:ea typeface="黑体" panose="02010609060101010101" pitchFamily="49" charset="-122"/>
              </a:rPr>
              <a:t>1</a:t>
            </a:r>
            <a:r>
              <a:rPr lang="zh-CN" altLang="en-US" sz="4000" dirty="0">
                <a:solidFill>
                  <a:srgbClr val="000000"/>
                </a:solidFill>
                <a:latin typeface="Lucida Sans Unicode" panose="020B0602030504020204" pitchFamily="34" charset="0"/>
                <a:ea typeface="黑体" panose="02010609060101010101" pitchFamily="49" charset="-122"/>
              </a:rPr>
              <a:t>、函数图象上点的横、纵坐标分别对应</a:t>
            </a:r>
            <a:r>
              <a:rPr lang="zh-CN" altLang="en-US" sz="4000" u="sng" dirty="0">
                <a:solidFill>
                  <a:srgbClr val="000000"/>
                </a:solidFill>
                <a:latin typeface="Lucida Sans Unicode" panose="020B0602030504020204" pitchFamily="34" charset="0"/>
                <a:ea typeface="黑体" panose="02010609060101010101" pitchFamily="49" charset="-122"/>
              </a:rPr>
              <a:t>            </a:t>
            </a:r>
            <a:r>
              <a:rPr lang="zh-CN" altLang="en-US" sz="4000" dirty="0">
                <a:solidFill>
                  <a:srgbClr val="000000"/>
                </a:solidFill>
                <a:latin typeface="Lucida Sans Unicode" panose="020B0602030504020204" pitchFamily="34" charset="0"/>
                <a:ea typeface="黑体" panose="02010609060101010101" pitchFamily="49" charset="-122"/>
              </a:rPr>
              <a:t>值和</a:t>
            </a:r>
            <a:r>
              <a:rPr lang="zh-CN" altLang="en-US" sz="4000" u="sng" dirty="0">
                <a:solidFill>
                  <a:srgbClr val="000000"/>
                </a:solidFill>
                <a:latin typeface="Lucida Sans Unicode" panose="020B0602030504020204" pitchFamily="34" charset="0"/>
                <a:ea typeface="黑体" panose="02010609060101010101" pitchFamily="49" charset="-122"/>
              </a:rPr>
              <a:t>        </a:t>
            </a:r>
            <a:r>
              <a:rPr lang="zh-CN" altLang="en-US" sz="4000" dirty="0">
                <a:solidFill>
                  <a:srgbClr val="000000"/>
                </a:solidFill>
                <a:latin typeface="Lucida Sans Unicode" panose="020B0602030504020204" pitchFamily="34" charset="0"/>
                <a:ea typeface="黑体" panose="02010609060101010101" pitchFamily="49" charset="-122"/>
              </a:rPr>
              <a:t>的值。</a:t>
            </a:r>
          </a:p>
        </p:txBody>
      </p:sp>
      <p:sp>
        <p:nvSpPr>
          <p:cNvPr id="274439" name="Text Box 7"/>
          <p:cNvSpPr txBox="1">
            <a:spLocks noChangeArrowheads="1"/>
          </p:cNvSpPr>
          <p:nvPr/>
        </p:nvSpPr>
        <p:spPr bwMode="auto">
          <a:xfrm>
            <a:off x="1692275" y="2492375"/>
            <a:ext cx="18716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a:solidFill>
                  <a:srgbClr val="FF0066"/>
                </a:solidFill>
                <a:latin typeface="Lucida Sans Unicode" panose="020B0602030504020204" pitchFamily="34" charset="0"/>
                <a:ea typeface="黑体" panose="02010609060101010101" pitchFamily="49" charset="-122"/>
              </a:rPr>
              <a:t>自变量</a:t>
            </a:r>
          </a:p>
        </p:txBody>
      </p:sp>
      <p:sp>
        <p:nvSpPr>
          <p:cNvPr id="274440" name="Text Box 8"/>
          <p:cNvSpPr txBox="1">
            <a:spLocks noChangeArrowheads="1"/>
          </p:cNvSpPr>
          <p:nvPr/>
        </p:nvSpPr>
        <p:spPr bwMode="auto">
          <a:xfrm>
            <a:off x="4643438" y="2492375"/>
            <a:ext cx="14398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a:solidFill>
                  <a:srgbClr val="FF0066"/>
                </a:solidFill>
                <a:latin typeface="Lucida Sans Unicode" panose="020B0602030504020204" pitchFamily="34" charset="0"/>
                <a:ea typeface="黑体" panose="02010609060101010101" pitchFamily="49" charset="-122"/>
              </a:rPr>
              <a:t>函数</a:t>
            </a:r>
          </a:p>
        </p:txBody>
      </p:sp>
      <p:grpSp>
        <p:nvGrpSpPr>
          <p:cNvPr id="274441" name="Group 9"/>
          <p:cNvGrpSpPr/>
          <p:nvPr/>
        </p:nvGrpSpPr>
        <p:grpSpPr bwMode="auto">
          <a:xfrm>
            <a:off x="395288" y="3141663"/>
            <a:ext cx="8208962" cy="1920875"/>
            <a:chOff x="0" y="0"/>
            <a:chExt cx="5171" cy="1210"/>
          </a:xfrm>
        </p:grpSpPr>
        <p:sp>
          <p:nvSpPr>
            <p:cNvPr id="274442" name="Text Box 10"/>
            <p:cNvSpPr txBox="1">
              <a:spLocks noChangeArrowheads="1"/>
            </p:cNvSpPr>
            <p:nvPr/>
          </p:nvSpPr>
          <p:spPr bwMode="auto">
            <a:xfrm>
              <a:off x="0" y="0"/>
              <a:ext cx="5171" cy="1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sz="4000" dirty="0">
                  <a:solidFill>
                    <a:srgbClr val="000000"/>
                  </a:solidFill>
                  <a:latin typeface="Lucida Sans Unicode" panose="020B0602030504020204" pitchFamily="34" charset="0"/>
                  <a:ea typeface="黑体" panose="02010609060101010101" pitchFamily="49" charset="-122"/>
                </a:rPr>
                <a:t>2</a:t>
              </a:r>
              <a:r>
                <a:rPr lang="zh-CN" altLang="en-US" sz="4000" dirty="0">
                  <a:solidFill>
                    <a:srgbClr val="000000"/>
                  </a:solidFill>
                  <a:latin typeface="Lucida Sans Unicode" panose="020B0602030504020204" pitchFamily="34" charset="0"/>
                  <a:ea typeface="黑体" panose="02010609060101010101" pitchFamily="49" charset="-122"/>
                </a:rPr>
                <a:t>、从函数图象中获得的信息来研究实际问题关键要注意分清横轴和纵轴表示的</a:t>
              </a:r>
              <a:endParaRPr lang="zh-CN" altLang="en-US" sz="4000" u="sng" dirty="0">
                <a:solidFill>
                  <a:srgbClr val="000000"/>
                </a:solidFill>
                <a:latin typeface="Lucida Sans Unicode" panose="020B0602030504020204" pitchFamily="34" charset="0"/>
                <a:ea typeface="黑体" panose="02010609060101010101" pitchFamily="49" charset="-122"/>
              </a:endParaRPr>
            </a:p>
          </p:txBody>
        </p:sp>
        <p:sp>
          <p:nvSpPr>
            <p:cNvPr id="274443" name="Line 11"/>
            <p:cNvSpPr>
              <a:spLocks noChangeShapeType="1"/>
            </p:cNvSpPr>
            <p:nvPr/>
          </p:nvSpPr>
          <p:spPr bwMode="auto">
            <a:xfrm>
              <a:off x="1134" y="1180"/>
              <a:ext cx="127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sp>
        <p:nvSpPr>
          <p:cNvPr id="274444" name="Text Box 12"/>
          <p:cNvSpPr txBox="1">
            <a:spLocks noChangeArrowheads="1"/>
          </p:cNvSpPr>
          <p:nvPr/>
        </p:nvSpPr>
        <p:spPr bwMode="auto">
          <a:xfrm>
            <a:off x="2484438" y="4510088"/>
            <a:ext cx="16557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dirty="0">
                <a:solidFill>
                  <a:srgbClr val="FF0066"/>
                </a:solidFill>
                <a:latin typeface="Lucida Sans Unicode" panose="020B0602030504020204" pitchFamily="34" charset="0"/>
                <a:ea typeface="黑体" panose="02010609060101010101" pitchFamily="49" charset="-122"/>
              </a:rPr>
              <a:t>实际含义</a:t>
            </a:r>
          </a:p>
        </p:txBody>
      </p:sp>
      <p:sp>
        <p:nvSpPr>
          <p:cNvPr id="274445" name="WordArt 13"/>
          <p:cNvSpPr>
            <a:spLocks noChangeArrowheads="1" noChangeShapeType="1"/>
          </p:cNvSpPr>
          <p:nvPr/>
        </p:nvSpPr>
        <p:spPr bwMode="auto">
          <a:xfrm>
            <a:off x="2987675" y="970148"/>
            <a:ext cx="2952750" cy="503238"/>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400" b="1" kern="10" dirty="0">
                <a:ln w="12700">
                  <a:solidFill>
                    <a:srgbClr val="3333CC"/>
                  </a:solidFill>
                  <a:miter lim="800000"/>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小结与提高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4438"/>
                                        </p:tgtEl>
                                        <p:attrNameLst>
                                          <p:attrName>style.visibility</p:attrName>
                                        </p:attrNameLst>
                                      </p:cBhvr>
                                      <p:to>
                                        <p:strVal val="visible"/>
                                      </p:to>
                                    </p:set>
                                    <p:animEffect transition="in" filter="blinds(horizontal)">
                                      <p:cBhvr>
                                        <p:cTn id="7" dur="500"/>
                                        <p:tgtEl>
                                          <p:spTgt spid="2744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4439"/>
                                        </p:tgtEl>
                                        <p:attrNameLst>
                                          <p:attrName>style.visibility</p:attrName>
                                        </p:attrNameLst>
                                      </p:cBhvr>
                                      <p:to>
                                        <p:strVal val="visible"/>
                                      </p:to>
                                    </p:set>
                                    <p:animEffect transition="in" filter="box(in)">
                                      <p:cBhvr>
                                        <p:cTn id="12" dur="500"/>
                                        <p:tgtEl>
                                          <p:spTgt spid="27443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74440"/>
                                        </p:tgtEl>
                                        <p:attrNameLst>
                                          <p:attrName>style.visibility</p:attrName>
                                        </p:attrNameLst>
                                      </p:cBhvr>
                                      <p:to>
                                        <p:strVal val="visible"/>
                                      </p:to>
                                    </p:set>
                                    <p:animEffect transition="in" filter="diamond(in)">
                                      <p:cBhvr>
                                        <p:cTn id="17" dur="2000"/>
                                        <p:tgtEl>
                                          <p:spTgt spid="27444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74441"/>
                                        </p:tgtEl>
                                        <p:attrNameLst>
                                          <p:attrName>style.visibility</p:attrName>
                                        </p:attrNameLst>
                                      </p:cBhvr>
                                      <p:to>
                                        <p:strVal val="visible"/>
                                      </p:to>
                                    </p:set>
                                    <p:anim calcmode="lin" valueType="num">
                                      <p:cBhvr additive="base">
                                        <p:cTn id="22" dur="500" fill="hold"/>
                                        <p:tgtEl>
                                          <p:spTgt spid="274441"/>
                                        </p:tgtEl>
                                        <p:attrNameLst>
                                          <p:attrName>ppt_x</p:attrName>
                                        </p:attrNameLst>
                                      </p:cBhvr>
                                      <p:tavLst>
                                        <p:tav tm="0">
                                          <p:val>
                                            <p:strVal val="#ppt_x"/>
                                          </p:val>
                                        </p:tav>
                                        <p:tav tm="100000">
                                          <p:val>
                                            <p:strVal val="#ppt_x"/>
                                          </p:val>
                                        </p:tav>
                                      </p:tavLst>
                                    </p:anim>
                                    <p:anim calcmode="lin" valueType="num">
                                      <p:cBhvr additive="base">
                                        <p:cTn id="23" dur="500" fill="hold"/>
                                        <p:tgtEl>
                                          <p:spTgt spid="27444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74444"/>
                                        </p:tgtEl>
                                        <p:attrNameLst>
                                          <p:attrName>style.visibility</p:attrName>
                                        </p:attrNameLst>
                                      </p:cBhvr>
                                      <p:to>
                                        <p:strVal val="visible"/>
                                      </p:to>
                                    </p:set>
                                    <p:anim calcmode="lin" valueType="num">
                                      <p:cBhvr additive="base">
                                        <p:cTn id="28" dur="500" fill="hold"/>
                                        <p:tgtEl>
                                          <p:spTgt spid="274444"/>
                                        </p:tgtEl>
                                        <p:attrNameLst>
                                          <p:attrName>ppt_x</p:attrName>
                                        </p:attrNameLst>
                                      </p:cBhvr>
                                      <p:tavLst>
                                        <p:tav tm="0">
                                          <p:val>
                                            <p:strVal val="1+#ppt_w/2"/>
                                          </p:val>
                                        </p:tav>
                                        <p:tav tm="100000">
                                          <p:val>
                                            <p:strVal val="#ppt_x"/>
                                          </p:val>
                                        </p:tav>
                                      </p:tavLst>
                                    </p:anim>
                                    <p:anim calcmode="lin" valueType="num">
                                      <p:cBhvr additive="base">
                                        <p:cTn id="29" dur="500" fill="hold"/>
                                        <p:tgtEl>
                                          <p:spTgt spid="2744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8" grpId="0" autoUpdateAnimBg="0"/>
      <p:bldP spid="274439" grpId="0" autoUpdateAnimBg="0"/>
      <p:bldP spid="274440" grpId="0" autoUpdateAnimBg="0"/>
      <p:bldP spid="27444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WordArt 2"/>
          <p:cNvSpPr>
            <a:spLocks noChangeArrowheads="1" noChangeShapeType="1"/>
          </p:cNvSpPr>
          <p:nvPr/>
        </p:nvSpPr>
        <p:spPr bwMode="auto">
          <a:xfrm>
            <a:off x="2843808" y="673765"/>
            <a:ext cx="2952750" cy="503238"/>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400" b="1" kern="10" dirty="0">
                <a:ln w="12700">
                  <a:solidFill>
                    <a:srgbClr val="3333CC"/>
                  </a:solidFill>
                  <a:bevel/>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小结与提高</a:t>
            </a:r>
          </a:p>
        </p:txBody>
      </p:sp>
      <p:sp>
        <p:nvSpPr>
          <p:cNvPr id="275459" name="Text Box 3"/>
          <p:cNvSpPr txBox="1">
            <a:spLocks noChangeArrowheads="1"/>
          </p:cNvSpPr>
          <p:nvPr/>
        </p:nvSpPr>
        <p:spPr bwMode="auto">
          <a:xfrm>
            <a:off x="827088" y="3860800"/>
            <a:ext cx="6769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b="1">
              <a:solidFill>
                <a:srgbClr val="000000"/>
              </a:solidFill>
              <a:ea typeface="黑体" panose="02010609060101010101" pitchFamily="49" charset="-122"/>
            </a:endParaRPr>
          </a:p>
        </p:txBody>
      </p:sp>
      <p:sp>
        <p:nvSpPr>
          <p:cNvPr id="275460" name="Text Box 4"/>
          <p:cNvSpPr txBox="1">
            <a:spLocks noChangeArrowheads="1"/>
          </p:cNvSpPr>
          <p:nvPr/>
        </p:nvSpPr>
        <p:spPr bwMode="auto">
          <a:xfrm>
            <a:off x="684213" y="1196975"/>
            <a:ext cx="5255939" cy="816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lnSpc>
                <a:spcPct val="200000"/>
              </a:lnSpc>
              <a:spcBef>
                <a:spcPct val="50000"/>
              </a:spcBef>
              <a:spcAft>
                <a:spcPct val="0"/>
              </a:spcAft>
              <a:buFont typeface="Arial" panose="020B0604020202020204" pitchFamily="34" charset="0"/>
              <a:buNone/>
            </a:pPr>
            <a:r>
              <a:rPr lang="en-US" sz="2800" b="1" dirty="0">
                <a:solidFill>
                  <a:srgbClr val="FC2514"/>
                </a:solidFill>
                <a:ea typeface="黑体" panose="02010609060101010101" pitchFamily="49" charset="-122"/>
              </a:rPr>
              <a:t>3.</a:t>
            </a:r>
            <a:r>
              <a:rPr lang="zh-CN" altLang="en-US" sz="2800" b="1" dirty="0">
                <a:solidFill>
                  <a:srgbClr val="FC2514"/>
                </a:solidFill>
                <a:ea typeface="黑体" panose="02010609060101010101" pitchFamily="49" charset="-122"/>
              </a:rPr>
              <a:t>用描点法画函数图像的步骤：</a:t>
            </a:r>
          </a:p>
        </p:txBody>
      </p:sp>
      <p:sp>
        <p:nvSpPr>
          <p:cNvPr id="275461" name="Text Box 5"/>
          <p:cNvSpPr txBox="1">
            <a:spLocks noChangeArrowheads="1"/>
          </p:cNvSpPr>
          <p:nvPr/>
        </p:nvSpPr>
        <p:spPr bwMode="auto">
          <a:xfrm>
            <a:off x="647004" y="3388340"/>
            <a:ext cx="8245475" cy="1678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200000"/>
              </a:lnSpc>
              <a:spcBef>
                <a:spcPct val="0"/>
              </a:spcBef>
              <a:spcAft>
                <a:spcPct val="0"/>
              </a:spcAft>
              <a:buFont typeface="Arial" panose="020B0604020202020204" pitchFamily="34" charset="0"/>
              <a:buNone/>
            </a:pPr>
            <a:r>
              <a:rPr lang="en-US" sz="2800" b="1" dirty="0">
                <a:solidFill>
                  <a:srgbClr val="009999"/>
                </a:solidFill>
                <a:ea typeface="黑体" panose="02010609060101010101" pitchFamily="49" charset="-122"/>
              </a:rPr>
              <a:t>4.</a:t>
            </a:r>
            <a:r>
              <a:rPr lang="zh-CN" altLang="en-US" sz="2800" b="1" dirty="0">
                <a:solidFill>
                  <a:srgbClr val="009999"/>
                </a:solidFill>
                <a:ea typeface="黑体" panose="02010609060101010101" pitchFamily="49" charset="-122"/>
              </a:rPr>
              <a:t>如果点在函数图象上，则点的坐标满足函数解析式，反之，满足解析式的点一定在函数图象上</a:t>
            </a:r>
            <a:r>
              <a:rPr lang="en-US" sz="2800" b="1" dirty="0">
                <a:solidFill>
                  <a:srgbClr val="009999"/>
                </a:solidFill>
                <a:ea typeface="黑体" panose="02010609060101010101" pitchFamily="49" charset="-122"/>
              </a:rPr>
              <a:t>.</a:t>
            </a:r>
          </a:p>
        </p:txBody>
      </p:sp>
      <p:sp>
        <p:nvSpPr>
          <p:cNvPr id="275462" name="Text Box 6"/>
          <p:cNvSpPr txBox="1">
            <a:spLocks noChangeArrowheads="1"/>
          </p:cNvSpPr>
          <p:nvPr/>
        </p:nvSpPr>
        <p:spPr bwMode="auto">
          <a:xfrm>
            <a:off x="688952" y="2303790"/>
            <a:ext cx="40270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2800" b="1" dirty="0">
                <a:solidFill>
                  <a:srgbClr val="FC2514"/>
                </a:solidFill>
                <a:ea typeface="黑体" panose="02010609060101010101" pitchFamily="49" charset="-122"/>
              </a:rPr>
              <a:t>①列表   ②描点   ③连线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5460"/>
                                        </p:tgtEl>
                                        <p:attrNameLst>
                                          <p:attrName>style.visibility</p:attrName>
                                        </p:attrNameLst>
                                      </p:cBhvr>
                                      <p:to>
                                        <p:strVal val="visible"/>
                                      </p:to>
                                    </p:set>
                                    <p:animEffect transition="in" filter="wipe(left)">
                                      <p:cBhvr>
                                        <p:cTn id="7" dur="3000"/>
                                        <p:tgtEl>
                                          <p:spTgt spid="27546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75462"/>
                                        </p:tgtEl>
                                        <p:attrNameLst>
                                          <p:attrName>style.visibility</p:attrName>
                                        </p:attrNameLst>
                                      </p:cBhvr>
                                      <p:to>
                                        <p:strVal val="visible"/>
                                      </p:to>
                                    </p:set>
                                    <p:animEffect transition="in" filter="slide(fromBottom)">
                                      <p:cBhvr>
                                        <p:cTn id="12" dur="500"/>
                                        <p:tgtEl>
                                          <p:spTgt spid="27546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75461"/>
                                        </p:tgtEl>
                                        <p:attrNameLst>
                                          <p:attrName>style.visibility</p:attrName>
                                        </p:attrNameLst>
                                      </p:cBhvr>
                                      <p:to>
                                        <p:strVal val="visible"/>
                                      </p:to>
                                    </p:set>
                                    <p:anim calcmode="lin" valueType="num">
                                      <p:cBhvr additive="base">
                                        <p:cTn id="17" dur="500" fill="hold"/>
                                        <p:tgtEl>
                                          <p:spTgt spid="275461"/>
                                        </p:tgtEl>
                                        <p:attrNameLst>
                                          <p:attrName>ppt_x</p:attrName>
                                        </p:attrNameLst>
                                      </p:cBhvr>
                                      <p:tavLst>
                                        <p:tav tm="0">
                                          <p:val>
                                            <p:strVal val="#ppt_x"/>
                                          </p:val>
                                        </p:tav>
                                        <p:tav tm="100000">
                                          <p:val>
                                            <p:strVal val="#ppt_x"/>
                                          </p:val>
                                        </p:tav>
                                      </p:tavLst>
                                    </p:anim>
                                    <p:anim calcmode="lin" valueType="num">
                                      <p:cBhvr additive="base">
                                        <p:cTn id="18" dur="500" fill="hold"/>
                                        <p:tgtEl>
                                          <p:spTgt spid="2754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0" grpId="0" autoUpdateAnimBg="0"/>
      <p:bldP spid="275461" grpId="0" autoUpdateAnimBg="0"/>
      <p:bldP spid="275462" grpId="0" bldLvl="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ext Box 2"/>
          <p:cNvSpPr txBox="1">
            <a:spLocks noChangeArrowheads="1"/>
          </p:cNvSpPr>
          <p:nvPr/>
        </p:nvSpPr>
        <p:spPr bwMode="auto">
          <a:xfrm>
            <a:off x="719932" y="1065731"/>
            <a:ext cx="7775575"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sz="2800" b="1" dirty="0">
                <a:solidFill>
                  <a:srgbClr val="000000"/>
                </a:solidFill>
                <a:ea typeface="黑体" panose="02010609060101010101" pitchFamily="49" charset="-122"/>
              </a:rPr>
              <a:t>1.</a:t>
            </a:r>
            <a:r>
              <a:rPr lang="zh-CN" altLang="en-US" sz="2800" b="1" dirty="0">
                <a:solidFill>
                  <a:srgbClr val="000000"/>
                </a:solidFill>
                <a:ea typeface="黑体" panose="02010609060101010101" pitchFamily="49" charset="-122"/>
              </a:rPr>
              <a:t>某天早晨，小明离家跑步到公园锻炼一会后又</a:t>
            </a:r>
          </a:p>
          <a:p>
            <a:pPr fontAlgn="base">
              <a:spcBef>
                <a:spcPct val="0"/>
              </a:spcBef>
              <a:spcAft>
                <a:spcPct val="0"/>
              </a:spcAft>
              <a:buFont typeface="Arial" panose="020B0604020202020204" pitchFamily="34" charset="0"/>
              <a:buNone/>
            </a:pPr>
            <a:r>
              <a:rPr lang="zh-CN" altLang="en-US" sz="2800" b="1" dirty="0">
                <a:solidFill>
                  <a:srgbClr val="000000"/>
                </a:solidFill>
                <a:ea typeface="黑体" panose="02010609060101010101" pitchFamily="49" charset="-122"/>
              </a:rPr>
              <a:t>   回到家里</a:t>
            </a:r>
            <a:r>
              <a:rPr lang="en-US" sz="2800" b="1" dirty="0">
                <a:solidFill>
                  <a:srgbClr val="000000"/>
                </a:solidFill>
                <a:ea typeface="黑体" panose="02010609060101010101" pitchFamily="49" charset="-122"/>
              </a:rPr>
              <a:t>.</a:t>
            </a:r>
            <a:r>
              <a:rPr lang="zh-CN" altLang="en-US" sz="2800" b="1" dirty="0">
                <a:solidFill>
                  <a:srgbClr val="000000"/>
                </a:solidFill>
                <a:ea typeface="黑体" panose="02010609060101010101" pitchFamily="49" charset="-122"/>
              </a:rPr>
              <a:t>下面图像中，能反映小明离家的距离 </a:t>
            </a:r>
          </a:p>
          <a:p>
            <a:pPr fontAlgn="base">
              <a:spcBef>
                <a:spcPct val="0"/>
              </a:spcBef>
              <a:spcAft>
                <a:spcPct val="0"/>
              </a:spcAft>
              <a:buFont typeface="Arial" panose="020B0604020202020204" pitchFamily="34" charset="0"/>
              <a:buNone/>
            </a:pPr>
            <a:r>
              <a:rPr lang="zh-CN" altLang="en-US" sz="2800" b="1" dirty="0">
                <a:solidFill>
                  <a:srgbClr val="000000"/>
                </a:solidFill>
                <a:ea typeface="黑体" panose="02010609060101010101" pitchFamily="49" charset="-122"/>
              </a:rPr>
              <a:t>   </a:t>
            </a:r>
            <a:r>
              <a:rPr lang="en-US" sz="2800" b="1" i="1" dirty="0">
                <a:solidFill>
                  <a:srgbClr val="000000"/>
                </a:solidFill>
                <a:latin typeface="Times New Roman" panose="02020603050405020304" pitchFamily="18" charset="0"/>
                <a:ea typeface="黑体" panose="02010609060101010101" pitchFamily="49" charset="-122"/>
              </a:rPr>
              <a:t>y</a:t>
            </a:r>
            <a:r>
              <a:rPr lang="zh-CN" altLang="en-US" sz="2800" b="1" dirty="0">
                <a:solidFill>
                  <a:srgbClr val="000000"/>
                </a:solidFill>
                <a:ea typeface="黑体" panose="02010609060101010101" pitchFamily="49" charset="-122"/>
              </a:rPr>
              <a:t>和时间</a:t>
            </a:r>
            <a:r>
              <a:rPr lang="en-US" sz="2800" b="1" i="1" dirty="0">
                <a:solidFill>
                  <a:srgbClr val="000000"/>
                </a:solidFill>
                <a:latin typeface="Times New Roman" panose="02020603050405020304" pitchFamily="18" charset="0"/>
                <a:ea typeface="黑体" panose="02010609060101010101" pitchFamily="49" charset="-122"/>
              </a:rPr>
              <a:t>x</a:t>
            </a:r>
            <a:r>
              <a:rPr lang="zh-CN" altLang="en-US" sz="2800" b="1" dirty="0">
                <a:solidFill>
                  <a:srgbClr val="000000"/>
                </a:solidFill>
                <a:ea typeface="黑体" panose="02010609060101010101" pitchFamily="49" charset="-122"/>
              </a:rPr>
              <a:t>的函数关系的是（      ）</a:t>
            </a:r>
            <a:r>
              <a:rPr lang="en-US" sz="2800" b="1" dirty="0">
                <a:solidFill>
                  <a:srgbClr val="000000"/>
                </a:solidFill>
                <a:ea typeface="黑体" panose="02010609060101010101" pitchFamily="49" charset="-122"/>
              </a:rPr>
              <a:t>.</a:t>
            </a:r>
          </a:p>
        </p:txBody>
      </p:sp>
      <p:pic>
        <p:nvPicPr>
          <p:cNvPr id="277507" name="Picture 3"/>
          <p:cNvPicPr>
            <a:picLocks noChangeAspect="1" noChangeArrowheads="1"/>
          </p:cNvPicPr>
          <p:nvPr/>
        </p:nvPicPr>
        <p:blipFill>
          <a:blip r:embed="rId3"/>
          <a:srcRect/>
          <a:stretch>
            <a:fillRect/>
          </a:stretch>
        </p:blipFill>
        <p:spPr bwMode="auto">
          <a:xfrm>
            <a:off x="971550" y="2420938"/>
            <a:ext cx="6265863"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508" name="WordArt 4"/>
          <p:cNvSpPr>
            <a:spLocks noChangeArrowheads="1" noChangeShapeType="1"/>
          </p:cNvSpPr>
          <p:nvPr/>
        </p:nvSpPr>
        <p:spPr bwMode="auto">
          <a:xfrm>
            <a:off x="3132138" y="404813"/>
            <a:ext cx="2952750" cy="503237"/>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400" kern="10" dirty="0">
                <a:ln w="12700">
                  <a:solidFill>
                    <a:srgbClr val="3333CC"/>
                  </a:solidFill>
                  <a:bevel/>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课堂检测</a:t>
            </a:r>
          </a:p>
        </p:txBody>
      </p:sp>
      <p:sp>
        <p:nvSpPr>
          <p:cNvPr id="277509" name="Rectangle 5"/>
          <p:cNvSpPr>
            <a:spLocks noChangeArrowheads="1"/>
          </p:cNvSpPr>
          <p:nvPr/>
        </p:nvSpPr>
        <p:spPr bwMode="auto">
          <a:xfrm>
            <a:off x="719932" y="4542281"/>
            <a:ext cx="7777162"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sz="2800" b="1" dirty="0">
                <a:solidFill>
                  <a:srgbClr val="000000"/>
                </a:solidFill>
                <a:ea typeface="黑体" panose="02010609060101010101" pitchFamily="49" charset="-122"/>
              </a:rPr>
              <a:t>2.</a:t>
            </a:r>
            <a:r>
              <a:rPr lang="zh-CN" altLang="en-US" sz="2800" b="1" dirty="0">
                <a:solidFill>
                  <a:srgbClr val="000000"/>
                </a:solidFill>
                <a:ea typeface="黑体" panose="02010609060101010101" pitchFamily="49" charset="-122"/>
              </a:rPr>
              <a:t>下列各点哪些在函数</a:t>
            </a:r>
            <a:r>
              <a:rPr lang="en-US" sz="2800" b="1" i="1" dirty="0">
                <a:solidFill>
                  <a:srgbClr val="000000"/>
                </a:solidFill>
                <a:latin typeface="Times New Roman" panose="02020603050405020304" pitchFamily="18" charset="0"/>
                <a:ea typeface="黑体" panose="02010609060101010101" pitchFamily="49" charset="-122"/>
              </a:rPr>
              <a:t>y</a:t>
            </a:r>
            <a:r>
              <a:rPr lang="en-US" sz="2800" b="1" dirty="0">
                <a:solidFill>
                  <a:srgbClr val="000000"/>
                </a:solidFill>
                <a:ea typeface="黑体" panose="02010609060101010101" pitchFamily="49" charset="-122"/>
              </a:rPr>
              <a:t>=2</a:t>
            </a:r>
            <a:r>
              <a:rPr lang="en-US" sz="2800" b="1" dirty="0">
                <a:solidFill>
                  <a:srgbClr val="000000"/>
                </a:solidFill>
                <a:latin typeface="Times New Roman" panose="02020603050405020304" pitchFamily="18" charset="0"/>
                <a:ea typeface="黑体" panose="02010609060101010101" pitchFamily="49" charset="-122"/>
              </a:rPr>
              <a:t>x</a:t>
            </a:r>
            <a:r>
              <a:rPr lang="en-US" sz="2800" b="1" dirty="0">
                <a:solidFill>
                  <a:srgbClr val="000000"/>
                </a:solidFill>
                <a:ea typeface="黑体" panose="02010609060101010101" pitchFamily="49" charset="-122"/>
              </a:rPr>
              <a:t>-1</a:t>
            </a:r>
            <a:r>
              <a:rPr lang="zh-CN" altLang="en-US" sz="2800" b="1" dirty="0">
                <a:solidFill>
                  <a:srgbClr val="000000"/>
                </a:solidFill>
                <a:ea typeface="黑体" panose="02010609060101010101" pitchFamily="49" charset="-122"/>
              </a:rPr>
              <a:t>的图像上？</a:t>
            </a:r>
          </a:p>
          <a:p>
            <a:pPr fontAlgn="base">
              <a:spcBef>
                <a:spcPct val="0"/>
              </a:spcBef>
              <a:spcAft>
                <a:spcPct val="0"/>
              </a:spcAft>
              <a:buFont typeface="Arial" panose="020B0604020202020204" pitchFamily="34" charset="0"/>
              <a:buNone/>
            </a:pPr>
            <a:r>
              <a:rPr lang="en-US" sz="2800" b="1" dirty="0">
                <a:solidFill>
                  <a:srgbClr val="000000"/>
                </a:solidFill>
                <a:latin typeface="Times New Roman" panose="02020603050405020304" pitchFamily="18" charset="0"/>
                <a:ea typeface="黑体" panose="02010609060101010101" pitchFamily="49" charset="-122"/>
              </a:rPr>
              <a:t>A</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1</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- 2</a:t>
            </a:r>
            <a:r>
              <a:rPr lang="zh-CN" altLang="en-US" sz="2800" b="1" dirty="0">
                <a:solidFill>
                  <a:srgbClr val="000000"/>
                </a:solidFill>
                <a:ea typeface="黑体" panose="02010609060101010101" pitchFamily="49" charset="-122"/>
              </a:rPr>
              <a:t>）      </a:t>
            </a:r>
            <a:r>
              <a:rPr lang="en-US" sz="2800" b="1" dirty="0">
                <a:solidFill>
                  <a:srgbClr val="000000"/>
                </a:solidFill>
                <a:latin typeface="Times New Roman" panose="02020603050405020304" pitchFamily="18" charset="0"/>
                <a:ea typeface="黑体" panose="02010609060101010101" pitchFamily="49" charset="-122"/>
              </a:rPr>
              <a:t>B</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-2.5</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-6</a:t>
            </a:r>
            <a:r>
              <a:rPr lang="zh-CN" altLang="en-US" sz="2800" b="1" dirty="0">
                <a:solidFill>
                  <a:srgbClr val="000000"/>
                </a:solidFill>
                <a:ea typeface="黑体" panose="02010609060101010101" pitchFamily="49" charset="-122"/>
              </a:rPr>
              <a:t>）     </a:t>
            </a:r>
            <a:r>
              <a:rPr lang="en-US" sz="2800" b="1" dirty="0">
                <a:solidFill>
                  <a:srgbClr val="000000"/>
                </a:solidFill>
                <a:latin typeface="Times New Roman" panose="02020603050405020304" pitchFamily="18" charset="0"/>
                <a:ea typeface="黑体" panose="02010609060101010101" pitchFamily="49" charset="-122"/>
              </a:rPr>
              <a:t>C</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0</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-1</a:t>
            </a:r>
            <a:r>
              <a:rPr lang="zh-CN" altLang="en-US" sz="2800" b="1" dirty="0">
                <a:solidFill>
                  <a:srgbClr val="000000"/>
                </a:solidFill>
                <a:ea typeface="黑体" panose="02010609060101010101" pitchFamily="49" charset="-122"/>
              </a:rPr>
              <a:t>） </a:t>
            </a:r>
          </a:p>
          <a:p>
            <a:pPr fontAlgn="base">
              <a:spcBef>
                <a:spcPct val="0"/>
              </a:spcBef>
              <a:spcAft>
                <a:spcPct val="0"/>
              </a:spcAft>
              <a:buFont typeface="Arial" panose="020B0604020202020204" pitchFamily="34" charset="0"/>
              <a:buNone/>
            </a:pPr>
            <a:r>
              <a:rPr lang="en-US" sz="2800" b="1" dirty="0">
                <a:solidFill>
                  <a:srgbClr val="000000"/>
                </a:solidFill>
                <a:latin typeface="Times New Roman" panose="02020603050405020304" pitchFamily="18" charset="0"/>
                <a:ea typeface="黑体" panose="02010609060101010101" pitchFamily="49" charset="-122"/>
              </a:rPr>
              <a:t>D</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101</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199</a:t>
            </a:r>
            <a:r>
              <a:rPr lang="zh-CN" altLang="en-US" sz="2800" b="1" dirty="0">
                <a:solidFill>
                  <a:srgbClr val="000000"/>
                </a:solidFill>
                <a:ea typeface="黑体" panose="02010609060101010101" pitchFamily="49" charset="-122"/>
              </a:rPr>
              <a:t>）</a:t>
            </a:r>
            <a:r>
              <a:rPr lang="en-US" sz="2800" b="1" dirty="0">
                <a:solidFill>
                  <a:srgbClr val="000000"/>
                </a:solidFill>
                <a:latin typeface="Times New Roman" panose="02020603050405020304" pitchFamily="18" charset="0"/>
                <a:ea typeface="黑体" panose="02010609060101010101" pitchFamily="49" charset="-122"/>
              </a:rPr>
              <a:t>E</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-100</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-103</a:t>
            </a:r>
            <a:r>
              <a:rPr lang="zh-CN" altLang="en-US" sz="2800" b="1" dirty="0">
                <a:solidFill>
                  <a:srgbClr val="000000"/>
                </a:solidFill>
                <a:ea typeface="黑体" panose="02010609060101010101" pitchFamily="49" charset="-122"/>
              </a:rPr>
              <a:t>）</a:t>
            </a:r>
            <a:r>
              <a:rPr lang="en-US" sz="2800" b="1" dirty="0">
                <a:solidFill>
                  <a:srgbClr val="000000"/>
                </a:solidFill>
                <a:latin typeface="Times New Roman" panose="02020603050405020304" pitchFamily="18" charset="0"/>
                <a:ea typeface="黑体" panose="02010609060101010101" pitchFamily="49" charset="-122"/>
              </a:rPr>
              <a:t>F</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1.5</a:t>
            </a:r>
            <a:r>
              <a:rPr lang="zh-CN" altLang="en-US" sz="2800" b="1" dirty="0">
                <a:solidFill>
                  <a:srgbClr val="000000"/>
                </a:solidFill>
                <a:ea typeface="黑体" panose="02010609060101010101" pitchFamily="49" charset="-122"/>
              </a:rPr>
              <a:t>，</a:t>
            </a:r>
            <a:r>
              <a:rPr lang="en-US" sz="2800" b="1" dirty="0">
                <a:solidFill>
                  <a:srgbClr val="000000"/>
                </a:solidFill>
                <a:ea typeface="黑体" panose="02010609060101010101" pitchFamily="49" charset="-122"/>
              </a:rPr>
              <a:t>2</a:t>
            </a:r>
            <a:r>
              <a:rPr lang="zh-CN" altLang="en-US" sz="2800" b="1" dirty="0">
                <a:solidFill>
                  <a:srgbClr val="000000"/>
                </a:solidFill>
                <a:ea typeface="黑体" panose="02010609060101010101" pitchFamily="49" charset="-122"/>
              </a:rPr>
              <a:t>）</a:t>
            </a:r>
            <a:r>
              <a:rPr lang="zh-CN" altLang="en-US" sz="2400" b="1" dirty="0">
                <a:solidFill>
                  <a:srgbClr val="000000"/>
                </a:solidFill>
                <a:ea typeface="黑体" panose="02010609060101010101" pitchFamily="49" charset="-122"/>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Text Box 2"/>
          <p:cNvSpPr txBox="1">
            <a:spLocks noChangeArrowheads="1"/>
          </p:cNvSpPr>
          <p:nvPr/>
        </p:nvSpPr>
        <p:spPr bwMode="auto">
          <a:xfrm>
            <a:off x="395536" y="1506507"/>
            <a:ext cx="7920037"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sz="2400" dirty="0" smtClean="0">
                <a:solidFill>
                  <a:srgbClr val="000000"/>
                </a:solidFill>
                <a:latin typeface="幼圆" panose="02010509060101010101" pitchFamily="49" charset="-122"/>
                <a:ea typeface="幼圆" panose="02010509060101010101" pitchFamily="49" charset="-122"/>
              </a:rPr>
              <a:t>2</a:t>
            </a:r>
            <a:r>
              <a:rPr lang="zh-CN" altLang="en-US" sz="2400" dirty="0">
                <a:solidFill>
                  <a:srgbClr val="000000"/>
                </a:solidFill>
                <a:latin typeface="幼圆" panose="02010509060101010101" pitchFamily="49" charset="-122"/>
                <a:ea typeface="幼圆" panose="02010509060101010101" pitchFamily="49" charset="-122"/>
              </a:rPr>
              <a:t>．</a:t>
            </a:r>
            <a:r>
              <a:rPr lang="zh-CN" altLang="en-US" sz="2800" dirty="0">
                <a:solidFill>
                  <a:srgbClr val="000000"/>
                </a:solidFill>
                <a:latin typeface="幼圆" panose="02010509060101010101" pitchFamily="49" charset="-122"/>
                <a:ea typeface="幼圆" panose="02010509060101010101" pitchFamily="49" charset="-122"/>
              </a:rPr>
              <a:t>小芳今天到学校参加初中毕业会考，从家里出发走</a:t>
            </a:r>
            <a:r>
              <a:rPr lang="en-US" sz="2800" dirty="0">
                <a:solidFill>
                  <a:srgbClr val="000000"/>
                </a:solidFill>
                <a:latin typeface="幼圆" panose="02010509060101010101" pitchFamily="49" charset="-122"/>
                <a:ea typeface="幼圆" panose="02010509060101010101" pitchFamily="49" charset="-122"/>
              </a:rPr>
              <a:t>10</a:t>
            </a:r>
            <a:r>
              <a:rPr lang="zh-CN" altLang="en-US" sz="2800" dirty="0">
                <a:solidFill>
                  <a:srgbClr val="000000"/>
                </a:solidFill>
                <a:latin typeface="幼圆" panose="02010509060101010101" pitchFamily="49" charset="-122"/>
                <a:ea typeface="幼圆" panose="02010509060101010101" pitchFamily="49" charset="-122"/>
              </a:rPr>
              <a:t>分到离家</a:t>
            </a:r>
            <a:r>
              <a:rPr lang="en-US" sz="2800" dirty="0">
                <a:solidFill>
                  <a:srgbClr val="000000"/>
                </a:solidFill>
                <a:latin typeface="幼圆" panose="02010509060101010101" pitchFamily="49" charset="-122"/>
                <a:ea typeface="幼圆" panose="02010509060101010101" pitchFamily="49" charset="-122"/>
              </a:rPr>
              <a:t>500</a:t>
            </a:r>
            <a:r>
              <a:rPr lang="zh-CN" altLang="en-US" sz="2800" dirty="0">
                <a:solidFill>
                  <a:srgbClr val="000000"/>
                </a:solidFill>
                <a:latin typeface="幼圆" panose="02010509060101010101" pitchFamily="49" charset="-122"/>
                <a:ea typeface="幼圆" panose="02010509060101010101" pitchFamily="49" charset="-122"/>
              </a:rPr>
              <a:t>米的地方吃早餐，吃早餐用了</a:t>
            </a:r>
            <a:r>
              <a:rPr lang="en-US" sz="2800" dirty="0">
                <a:solidFill>
                  <a:srgbClr val="000000"/>
                </a:solidFill>
                <a:latin typeface="幼圆" panose="02010509060101010101" pitchFamily="49" charset="-122"/>
                <a:ea typeface="幼圆" panose="02010509060101010101" pitchFamily="49" charset="-122"/>
              </a:rPr>
              <a:t>20</a:t>
            </a:r>
            <a:r>
              <a:rPr lang="zh-CN" altLang="en-US" sz="2800" dirty="0">
                <a:solidFill>
                  <a:srgbClr val="000000"/>
                </a:solidFill>
                <a:latin typeface="幼圆" panose="02010509060101010101" pitchFamily="49" charset="-122"/>
                <a:ea typeface="幼圆" panose="02010509060101010101" pitchFamily="49" charset="-122"/>
              </a:rPr>
              <a:t>分；再用</a:t>
            </a:r>
            <a:r>
              <a:rPr lang="en-US" sz="2800" dirty="0">
                <a:solidFill>
                  <a:srgbClr val="000000"/>
                </a:solidFill>
                <a:latin typeface="幼圆" panose="02010509060101010101" pitchFamily="49" charset="-122"/>
                <a:ea typeface="幼圆" panose="02010509060101010101" pitchFamily="49" charset="-122"/>
              </a:rPr>
              <a:t>10</a:t>
            </a:r>
            <a:r>
              <a:rPr lang="zh-CN" altLang="en-US" sz="2800" dirty="0">
                <a:solidFill>
                  <a:srgbClr val="000000"/>
                </a:solidFill>
                <a:latin typeface="幼圆" panose="02010509060101010101" pitchFamily="49" charset="-122"/>
                <a:ea typeface="幼圆" panose="02010509060101010101" pitchFamily="49" charset="-122"/>
              </a:rPr>
              <a:t>分赶到离家</a:t>
            </a:r>
            <a:r>
              <a:rPr lang="en-US" sz="2800" dirty="0">
                <a:solidFill>
                  <a:srgbClr val="000000"/>
                </a:solidFill>
                <a:latin typeface="幼圆" panose="02010509060101010101" pitchFamily="49" charset="-122"/>
                <a:ea typeface="幼圆" panose="02010509060101010101" pitchFamily="49" charset="-122"/>
              </a:rPr>
              <a:t>1000</a:t>
            </a:r>
            <a:r>
              <a:rPr lang="zh-CN" altLang="en-US" sz="2800" dirty="0">
                <a:solidFill>
                  <a:srgbClr val="000000"/>
                </a:solidFill>
                <a:latin typeface="幼圆" panose="02010509060101010101" pitchFamily="49" charset="-122"/>
                <a:ea typeface="幼圆" panose="02010509060101010101" pitchFamily="49" charset="-122"/>
              </a:rPr>
              <a:t>米的学校参加考试．下列图象中，能反映这一过程</a:t>
            </a:r>
            <a:r>
              <a:rPr lang="zh-CN" altLang="en-US" sz="2800" dirty="0" smtClean="0">
                <a:solidFill>
                  <a:srgbClr val="000000"/>
                </a:solidFill>
                <a:latin typeface="幼圆" panose="02010509060101010101" pitchFamily="49" charset="-122"/>
                <a:ea typeface="幼圆" panose="02010509060101010101" pitchFamily="49" charset="-122"/>
              </a:rPr>
              <a:t>的是（ </a:t>
            </a:r>
            <a:r>
              <a:rPr lang="zh-CN" altLang="en-US" sz="2800" b="1" dirty="0">
                <a:solidFill>
                  <a:srgbClr val="FF0066"/>
                </a:solidFill>
                <a:latin typeface="幼圆" panose="02010509060101010101" pitchFamily="49" charset="-122"/>
                <a:ea typeface="幼圆" panose="02010509060101010101" pitchFamily="49" charset="-122"/>
              </a:rPr>
              <a:t>　</a:t>
            </a:r>
            <a:r>
              <a:rPr lang="zh-CN" altLang="en-US" sz="2800" dirty="0" smtClean="0">
                <a:solidFill>
                  <a:srgbClr val="000000"/>
                </a:solidFill>
                <a:latin typeface="幼圆" panose="02010509060101010101" pitchFamily="49" charset="-122"/>
                <a:ea typeface="幼圆" panose="02010509060101010101" pitchFamily="49" charset="-122"/>
              </a:rPr>
              <a:t>）</a:t>
            </a:r>
            <a:r>
              <a:rPr lang="zh-CN" altLang="en-US" sz="2400" dirty="0" smtClean="0">
                <a:solidFill>
                  <a:srgbClr val="000000"/>
                </a:solidFill>
                <a:latin typeface="幼圆" panose="02010509060101010101" pitchFamily="49" charset="-122"/>
                <a:ea typeface="幼圆" panose="02010509060101010101" pitchFamily="49" charset="-122"/>
              </a:rPr>
              <a:t>． </a:t>
            </a:r>
            <a:endParaRPr lang="zh-CN" altLang="en-US" sz="2400" dirty="0">
              <a:solidFill>
                <a:srgbClr val="000000"/>
              </a:solidFill>
              <a:latin typeface="幼圆" panose="02010509060101010101" pitchFamily="49" charset="-122"/>
              <a:ea typeface="幼圆" panose="02010509060101010101" pitchFamily="49" charset="-122"/>
            </a:endParaRPr>
          </a:p>
        </p:txBody>
      </p:sp>
      <p:sp>
        <p:nvSpPr>
          <p:cNvPr id="279555" name="Text Box 3"/>
          <p:cNvSpPr txBox="1">
            <a:spLocks noChangeArrowheads="1"/>
          </p:cNvSpPr>
          <p:nvPr/>
        </p:nvSpPr>
        <p:spPr bwMode="auto">
          <a:xfrm>
            <a:off x="7012537" y="2833772"/>
            <a:ext cx="431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sz="2800" b="1" dirty="0" smtClean="0">
                <a:solidFill>
                  <a:srgbClr val="FF0066"/>
                </a:solidFill>
              </a:rPr>
              <a:t>D</a:t>
            </a:r>
            <a:endParaRPr lang="zh-CN" altLang="en-US" dirty="0">
              <a:solidFill>
                <a:srgbClr val="000000"/>
              </a:solidFill>
            </a:endParaRPr>
          </a:p>
        </p:txBody>
      </p:sp>
      <p:sp>
        <p:nvSpPr>
          <p:cNvPr id="279556" name="WordArt 4"/>
          <p:cNvSpPr>
            <a:spLocks noChangeArrowheads="1" noChangeShapeType="1" noTextEdit="1"/>
          </p:cNvSpPr>
          <p:nvPr/>
        </p:nvSpPr>
        <p:spPr bwMode="auto">
          <a:xfrm rot="21344002">
            <a:off x="302812" y="643858"/>
            <a:ext cx="2590800" cy="863600"/>
          </a:xfrm>
          <a:prstGeom prst="rect">
            <a:avLst/>
          </a:prstGeom>
        </p:spPr>
        <p:txBody>
          <a:bodyPr spcFirstLastPara="1" wrap="none" fromWordArt="1">
            <a:prstTxWarp prst="textArchUp">
              <a:avLst>
                <a:gd name="adj" fmla="val 10800004"/>
              </a:avLst>
            </a:prstTxWarp>
          </a:bodyPr>
          <a:lstStyle/>
          <a:p>
            <a:pPr algn="ctr" fontAlgn="base">
              <a:spcBef>
                <a:spcPct val="0"/>
              </a:spcBef>
              <a:spcAft>
                <a:spcPct val="0"/>
              </a:spcAft>
            </a:pPr>
            <a:r>
              <a:rPr lang="zh-CN" altLang="en-US" sz="3600" kern="10" dirty="0">
                <a:ln w="9525">
                  <a:solidFill>
                    <a:srgbClr val="FF0000"/>
                  </a:solidFill>
                  <a:round/>
                </a:ln>
                <a:solidFill>
                  <a:srgbClr val="333399"/>
                </a:solidFill>
                <a:latin typeface="华文新魏" panose="02010800040101010101" charset="-122"/>
                <a:ea typeface="华文新魏" panose="02010800040101010101" charset="-122"/>
              </a:rPr>
              <a:t>小试身手</a:t>
            </a:r>
          </a:p>
        </p:txBody>
      </p:sp>
      <p:grpSp>
        <p:nvGrpSpPr>
          <p:cNvPr id="279557" name="Group 5"/>
          <p:cNvGrpSpPr/>
          <p:nvPr/>
        </p:nvGrpSpPr>
        <p:grpSpPr bwMode="auto">
          <a:xfrm>
            <a:off x="215900" y="3789363"/>
            <a:ext cx="8820150" cy="3311525"/>
            <a:chOff x="0" y="0"/>
            <a:chExt cx="10018" cy="1960"/>
          </a:xfrm>
        </p:grpSpPr>
        <p:sp>
          <p:nvSpPr>
            <p:cNvPr id="279558" name="Text Box 6"/>
            <p:cNvSpPr txBox="1">
              <a:spLocks noChangeArrowheads="1"/>
            </p:cNvSpPr>
            <p:nvPr/>
          </p:nvSpPr>
          <p:spPr bwMode="auto">
            <a:xfrm>
              <a:off x="989" y="1667"/>
              <a:ext cx="288"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a:solidFill>
                    <a:srgbClr val="000000"/>
                  </a:solidFill>
                  <a:latin typeface="Times New Roman" panose="02020603050405020304" pitchFamily="18" charset="0"/>
                </a:rPr>
                <a:t>A</a:t>
              </a:r>
              <a:r>
                <a:rPr lang="zh-CN" altLang="en-US" sz="1000">
                  <a:solidFill>
                    <a:srgbClr val="000000"/>
                  </a:solidFill>
                  <a:latin typeface="Times New Roman" panose="02020603050405020304" pitchFamily="18" charset="0"/>
                </a:rPr>
                <a:t>． </a:t>
              </a:r>
              <a:endParaRPr lang="zh-CN" altLang="en-US">
                <a:solidFill>
                  <a:srgbClr val="000000"/>
                </a:solidFill>
              </a:endParaRPr>
            </a:p>
          </p:txBody>
        </p:sp>
        <p:sp>
          <p:nvSpPr>
            <p:cNvPr id="279559" name="Line 7"/>
            <p:cNvSpPr>
              <a:spLocks noChangeShapeType="1"/>
            </p:cNvSpPr>
            <p:nvPr/>
          </p:nvSpPr>
          <p:spPr bwMode="auto">
            <a:xfrm>
              <a:off x="356" y="1343"/>
              <a:ext cx="1694" cy="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60" name="Line 8"/>
            <p:cNvSpPr>
              <a:spLocks noChangeShapeType="1"/>
            </p:cNvSpPr>
            <p:nvPr/>
          </p:nvSpPr>
          <p:spPr bwMode="auto">
            <a:xfrm flipV="1">
              <a:off x="543" y="136"/>
              <a:ext cx="0" cy="1439"/>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61" name="Text Box 9"/>
            <p:cNvSpPr txBox="1">
              <a:spLocks noChangeArrowheads="1"/>
            </p:cNvSpPr>
            <p:nvPr/>
          </p:nvSpPr>
          <p:spPr bwMode="auto">
            <a:xfrm>
              <a:off x="2081" y="1174"/>
              <a:ext cx="67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x</a:t>
              </a:r>
              <a:r>
                <a:rPr lang="en-US" sz="1000">
                  <a:solidFill>
                    <a:srgbClr val="000000"/>
                  </a:solidFill>
                  <a:latin typeface="Times New Roman" panose="02020603050405020304" pitchFamily="18" charset="0"/>
                </a:rPr>
                <a:t>/</a:t>
              </a:r>
              <a:r>
                <a:rPr lang="zh-CN" altLang="en-US" sz="1000">
                  <a:solidFill>
                    <a:srgbClr val="000000"/>
                  </a:solidFill>
                  <a:latin typeface="Times New Roman" panose="02020603050405020304" pitchFamily="18" charset="0"/>
                </a:rPr>
                <a:t>分</a:t>
              </a:r>
              <a:endParaRPr lang="zh-CN" altLang="en-US">
                <a:solidFill>
                  <a:srgbClr val="000000"/>
                </a:solidFill>
              </a:endParaRPr>
            </a:p>
          </p:txBody>
        </p:sp>
        <p:sp>
          <p:nvSpPr>
            <p:cNvPr id="279562" name="Text Box 10"/>
            <p:cNvSpPr txBox="1">
              <a:spLocks noChangeArrowheads="1"/>
            </p:cNvSpPr>
            <p:nvPr/>
          </p:nvSpPr>
          <p:spPr bwMode="auto">
            <a:xfrm>
              <a:off x="663" y="0"/>
              <a:ext cx="716"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y</a:t>
              </a:r>
              <a:r>
                <a:rPr lang="en-US" sz="1000">
                  <a:solidFill>
                    <a:srgbClr val="000000"/>
                  </a:solidFill>
                  <a:latin typeface="Times New Roman" panose="02020603050405020304" pitchFamily="18" charset="0"/>
                </a:rPr>
                <a:t>/</a:t>
              </a:r>
              <a:r>
                <a:rPr lang="zh-CN" altLang="en-US" sz="1000">
                  <a:solidFill>
                    <a:srgbClr val="000000"/>
                  </a:solidFill>
                  <a:latin typeface="Times New Roman" panose="02020603050405020304" pitchFamily="18" charset="0"/>
                </a:rPr>
                <a:t>米</a:t>
              </a:r>
              <a:endParaRPr lang="zh-CN" altLang="en-US">
                <a:solidFill>
                  <a:srgbClr val="000000"/>
                </a:solidFill>
              </a:endParaRPr>
            </a:p>
          </p:txBody>
        </p:sp>
        <p:sp>
          <p:nvSpPr>
            <p:cNvPr id="279563" name="Text Box 11"/>
            <p:cNvSpPr txBox="1">
              <a:spLocks noChangeArrowheads="1"/>
            </p:cNvSpPr>
            <p:nvPr/>
          </p:nvSpPr>
          <p:spPr bwMode="auto">
            <a:xfrm>
              <a:off x="371" y="1323"/>
              <a:ext cx="188"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O</a:t>
              </a:r>
              <a:endParaRPr lang="en-US">
                <a:solidFill>
                  <a:srgbClr val="000000"/>
                </a:solidFill>
              </a:endParaRPr>
            </a:p>
          </p:txBody>
        </p:sp>
        <p:sp>
          <p:nvSpPr>
            <p:cNvPr id="279564" name="Line 12"/>
            <p:cNvSpPr>
              <a:spLocks noChangeShapeType="1"/>
            </p:cNvSpPr>
            <p:nvPr/>
          </p:nvSpPr>
          <p:spPr bwMode="auto">
            <a:xfrm>
              <a:off x="1540"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65" name="Line 13"/>
            <p:cNvSpPr>
              <a:spLocks noChangeShapeType="1"/>
            </p:cNvSpPr>
            <p:nvPr/>
          </p:nvSpPr>
          <p:spPr bwMode="auto">
            <a:xfrm>
              <a:off x="1041" y="1262"/>
              <a:ext cx="0"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66" name="Line 14"/>
            <p:cNvSpPr>
              <a:spLocks noChangeShapeType="1"/>
            </p:cNvSpPr>
            <p:nvPr/>
          </p:nvSpPr>
          <p:spPr bwMode="auto">
            <a:xfrm>
              <a:off x="791"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67" name="Line 15"/>
            <p:cNvSpPr>
              <a:spLocks noChangeShapeType="1"/>
            </p:cNvSpPr>
            <p:nvPr/>
          </p:nvSpPr>
          <p:spPr bwMode="auto">
            <a:xfrm>
              <a:off x="1290"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68" name="Line 16"/>
            <p:cNvSpPr>
              <a:spLocks noChangeShapeType="1"/>
            </p:cNvSpPr>
            <p:nvPr/>
          </p:nvSpPr>
          <p:spPr bwMode="auto">
            <a:xfrm>
              <a:off x="1791"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69" name="Text Box 17"/>
            <p:cNvSpPr txBox="1">
              <a:spLocks noChangeArrowheads="1"/>
            </p:cNvSpPr>
            <p:nvPr/>
          </p:nvSpPr>
          <p:spPr bwMode="auto">
            <a:xfrm>
              <a:off x="0" y="295"/>
              <a:ext cx="491" cy="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fontAlgn="base">
                <a:spcBef>
                  <a:spcPct val="0"/>
                </a:spcBef>
                <a:spcAft>
                  <a:spcPct val="0"/>
                </a:spcAft>
              </a:pPr>
              <a:endParaRPr lang="zh-CN" alt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1500</a:t>
              </a: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1000</a:t>
              </a: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500</a:t>
              </a:r>
              <a:endParaRPr lang="en-US">
                <a:solidFill>
                  <a:srgbClr val="000000"/>
                </a:solidFill>
              </a:endParaRPr>
            </a:p>
          </p:txBody>
        </p:sp>
        <p:grpSp>
          <p:nvGrpSpPr>
            <p:cNvPr id="279570" name="Group 18"/>
            <p:cNvGrpSpPr/>
            <p:nvPr/>
          </p:nvGrpSpPr>
          <p:grpSpPr bwMode="auto">
            <a:xfrm rot="5400000">
              <a:off x="245" y="705"/>
              <a:ext cx="667" cy="71"/>
              <a:chOff x="0" y="0"/>
              <a:chExt cx="427" cy="86"/>
            </a:xfrm>
          </p:grpSpPr>
          <p:sp>
            <p:nvSpPr>
              <p:cNvPr id="279571" name="Line 19"/>
              <p:cNvSpPr>
                <a:spLocks noChangeShapeType="1"/>
              </p:cNvSpPr>
              <p:nvPr/>
            </p:nvSpPr>
            <p:spPr bwMode="auto">
              <a:xfrm>
                <a:off x="214" y="0"/>
                <a:ext cx="0"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72" name="Line 20"/>
              <p:cNvSpPr>
                <a:spLocks noChangeShapeType="1"/>
              </p:cNvSpPr>
              <p:nvPr/>
            </p:nvSpPr>
            <p:spPr bwMode="auto">
              <a:xfrm>
                <a:off x="0" y="0"/>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73" name="Line 21"/>
              <p:cNvSpPr>
                <a:spLocks noChangeShapeType="1"/>
              </p:cNvSpPr>
              <p:nvPr/>
            </p:nvSpPr>
            <p:spPr bwMode="auto">
              <a:xfrm>
                <a:off x="425" y="0"/>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279574" name="Text Box 22"/>
            <p:cNvSpPr txBox="1">
              <a:spLocks noChangeArrowheads="1"/>
            </p:cNvSpPr>
            <p:nvPr/>
          </p:nvSpPr>
          <p:spPr bwMode="auto">
            <a:xfrm>
              <a:off x="631" y="1352"/>
              <a:ext cx="1316"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a:solidFill>
                    <a:srgbClr val="000000"/>
                  </a:solidFill>
                  <a:latin typeface="Times New Roman" panose="02020603050405020304" pitchFamily="18" charset="0"/>
                </a:rPr>
                <a:t>10   20   30   40   50</a:t>
              </a:r>
              <a:endParaRPr lang="en-US">
                <a:solidFill>
                  <a:srgbClr val="000000"/>
                </a:solidFill>
              </a:endParaRPr>
            </a:p>
          </p:txBody>
        </p:sp>
        <p:sp>
          <p:nvSpPr>
            <p:cNvPr id="279575" name="Line 23"/>
            <p:cNvSpPr>
              <a:spLocks noChangeShapeType="1"/>
            </p:cNvSpPr>
            <p:nvPr/>
          </p:nvSpPr>
          <p:spPr bwMode="auto">
            <a:xfrm flipV="1">
              <a:off x="791" y="715"/>
              <a:ext cx="0" cy="615"/>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76" name="Line 24"/>
            <p:cNvSpPr>
              <a:spLocks noChangeShapeType="1"/>
            </p:cNvSpPr>
            <p:nvPr/>
          </p:nvSpPr>
          <p:spPr bwMode="auto">
            <a:xfrm flipV="1">
              <a:off x="1039" y="715"/>
              <a:ext cx="0" cy="615"/>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77" name="Line 25"/>
            <p:cNvSpPr>
              <a:spLocks noChangeShapeType="1"/>
            </p:cNvSpPr>
            <p:nvPr/>
          </p:nvSpPr>
          <p:spPr bwMode="auto">
            <a:xfrm flipV="1">
              <a:off x="1541" y="385"/>
              <a:ext cx="0" cy="945"/>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78" name="Freeform 26"/>
            <p:cNvSpPr/>
            <p:nvPr/>
          </p:nvSpPr>
          <p:spPr bwMode="auto">
            <a:xfrm>
              <a:off x="536" y="379"/>
              <a:ext cx="1267" cy="960"/>
            </a:xfrm>
            <a:custGeom>
              <a:avLst/>
              <a:gdLst>
                <a:gd name="T0" fmla="*/ 0 w 1267"/>
                <a:gd name="T1" fmla="*/ 960 h 960"/>
                <a:gd name="T2" fmla="*/ 247 w 1267"/>
                <a:gd name="T3" fmla="*/ 350 h 960"/>
                <a:gd name="T4" fmla="*/ 487 w 1267"/>
                <a:gd name="T5" fmla="*/ 350 h 960"/>
                <a:gd name="T6" fmla="*/ 1006 w 1267"/>
                <a:gd name="T7" fmla="*/ 0 h 960"/>
                <a:gd name="T8" fmla="*/ 1267 w 1267"/>
                <a:gd name="T9" fmla="*/ 0 h 960"/>
                <a:gd name="T10" fmla="*/ 0 60000 65536"/>
                <a:gd name="T11" fmla="*/ 0 60000 65536"/>
                <a:gd name="T12" fmla="*/ 0 60000 65536"/>
                <a:gd name="T13" fmla="*/ 0 60000 65536"/>
                <a:gd name="T14" fmla="*/ 0 60000 65536"/>
                <a:gd name="T15" fmla="*/ 0 w 1267"/>
                <a:gd name="T16" fmla="*/ 0 h 960"/>
                <a:gd name="T17" fmla="*/ 1267 w 1267"/>
                <a:gd name="T18" fmla="*/ 960 h 960"/>
              </a:gdLst>
              <a:ahLst/>
              <a:cxnLst>
                <a:cxn ang="T10">
                  <a:pos x="T0" y="T1"/>
                </a:cxn>
                <a:cxn ang="T11">
                  <a:pos x="T2" y="T3"/>
                </a:cxn>
                <a:cxn ang="T12">
                  <a:pos x="T4" y="T5"/>
                </a:cxn>
                <a:cxn ang="T13">
                  <a:pos x="T6" y="T7"/>
                </a:cxn>
                <a:cxn ang="T14">
                  <a:pos x="T8" y="T9"/>
                </a:cxn>
              </a:cxnLst>
              <a:rect l="T15" t="T16" r="T17" b="T18"/>
              <a:pathLst>
                <a:path w="1267" h="960">
                  <a:moveTo>
                    <a:pt x="0" y="960"/>
                  </a:moveTo>
                  <a:lnTo>
                    <a:pt x="247" y="350"/>
                  </a:lnTo>
                  <a:lnTo>
                    <a:pt x="487" y="350"/>
                  </a:lnTo>
                  <a:lnTo>
                    <a:pt x="1006" y="0"/>
                  </a:lnTo>
                  <a:lnTo>
                    <a:pt x="1267" y="0"/>
                  </a:lnTo>
                </a:path>
              </a:pathLst>
            </a:cu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buFont typeface="Arial" panose="020B0604020202020204" pitchFamily="34" charset="0"/>
                <a:buNone/>
              </a:pPr>
              <a:endParaRPr lang="zh-CN" altLang="en-US">
                <a:solidFill>
                  <a:srgbClr val="000000"/>
                </a:solidFill>
                <a:latin typeface="Verdana" panose="020B0604030504040204" pitchFamily="34" charset="0"/>
              </a:endParaRPr>
            </a:p>
          </p:txBody>
        </p:sp>
        <p:sp>
          <p:nvSpPr>
            <p:cNvPr id="279579" name="Text Box 27"/>
            <p:cNvSpPr txBox="1">
              <a:spLocks noChangeArrowheads="1"/>
            </p:cNvSpPr>
            <p:nvPr/>
          </p:nvSpPr>
          <p:spPr bwMode="auto">
            <a:xfrm>
              <a:off x="3389" y="1667"/>
              <a:ext cx="288"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a:solidFill>
                    <a:srgbClr val="000000"/>
                  </a:solidFill>
                  <a:latin typeface="Times New Roman" panose="02020603050405020304" pitchFamily="18" charset="0"/>
                </a:rPr>
                <a:t>B</a:t>
              </a:r>
              <a:r>
                <a:rPr lang="zh-CN" altLang="en-US" sz="1000">
                  <a:solidFill>
                    <a:srgbClr val="000000"/>
                  </a:solidFill>
                  <a:latin typeface="Times New Roman" panose="02020603050405020304" pitchFamily="18" charset="0"/>
                </a:rPr>
                <a:t>． </a:t>
              </a:r>
              <a:endParaRPr lang="zh-CN" altLang="en-US">
                <a:solidFill>
                  <a:srgbClr val="000000"/>
                </a:solidFill>
              </a:endParaRPr>
            </a:p>
          </p:txBody>
        </p:sp>
        <p:sp>
          <p:nvSpPr>
            <p:cNvPr id="279580" name="Line 28"/>
            <p:cNvSpPr>
              <a:spLocks noChangeShapeType="1"/>
            </p:cNvSpPr>
            <p:nvPr/>
          </p:nvSpPr>
          <p:spPr bwMode="auto">
            <a:xfrm>
              <a:off x="2756" y="1343"/>
              <a:ext cx="1694" cy="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81" name="Line 29"/>
            <p:cNvSpPr>
              <a:spLocks noChangeShapeType="1"/>
            </p:cNvSpPr>
            <p:nvPr/>
          </p:nvSpPr>
          <p:spPr bwMode="auto">
            <a:xfrm flipV="1">
              <a:off x="2943" y="136"/>
              <a:ext cx="0" cy="1439"/>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82" name="Text Box 30"/>
            <p:cNvSpPr txBox="1">
              <a:spLocks noChangeArrowheads="1"/>
            </p:cNvSpPr>
            <p:nvPr/>
          </p:nvSpPr>
          <p:spPr bwMode="auto">
            <a:xfrm>
              <a:off x="4481" y="1174"/>
              <a:ext cx="67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x</a:t>
              </a:r>
              <a:r>
                <a:rPr lang="en-US" sz="1000">
                  <a:solidFill>
                    <a:srgbClr val="000000"/>
                  </a:solidFill>
                  <a:latin typeface="Times New Roman" panose="02020603050405020304" pitchFamily="18" charset="0"/>
                </a:rPr>
                <a:t>/</a:t>
              </a:r>
              <a:r>
                <a:rPr lang="zh-CN" altLang="en-US" sz="1000">
                  <a:solidFill>
                    <a:srgbClr val="000000"/>
                  </a:solidFill>
                  <a:latin typeface="Times New Roman" panose="02020603050405020304" pitchFamily="18" charset="0"/>
                </a:rPr>
                <a:t>分</a:t>
              </a:r>
              <a:endParaRPr lang="zh-CN" altLang="en-US">
                <a:solidFill>
                  <a:srgbClr val="000000"/>
                </a:solidFill>
              </a:endParaRPr>
            </a:p>
          </p:txBody>
        </p:sp>
        <p:sp>
          <p:nvSpPr>
            <p:cNvPr id="279583" name="Text Box 31"/>
            <p:cNvSpPr txBox="1">
              <a:spLocks noChangeArrowheads="1"/>
            </p:cNvSpPr>
            <p:nvPr/>
          </p:nvSpPr>
          <p:spPr bwMode="auto">
            <a:xfrm>
              <a:off x="3063" y="0"/>
              <a:ext cx="716"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y</a:t>
              </a:r>
              <a:r>
                <a:rPr lang="en-US" sz="1000">
                  <a:solidFill>
                    <a:srgbClr val="000000"/>
                  </a:solidFill>
                  <a:latin typeface="Times New Roman" panose="02020603050405020304" pitchFamily="18" charset="0"/>
                </a:rPr>
                <a:t>/</a:t>
              </a:r>
              <a:r>
                <a:rPr lang="zh-CN" altLang="en-US" sz="1000">
                  <a:solidFill>
                    <a:srgbClr val="000000"/>
                  </a:solidFill>
                  <a:latin typeface="Times New Roman" panose="02020603050405020304" pitchFamily="18" charset="0"/>
                </a:rPr>
                <a:t>米</a:t>
              </a:r>
              <a:endParaRPr lang="zh-CN" altLang="en-US">
                <a:solidFill>
                  <a:srgbClr val="000000"/>
                </a:solidFill>
              </a:endParaRPr>
            </a:p>
          </p:txBody>
        </p:sp>
        <p:sp>
          <p:nvSpPr>
            <p:cNvPr id="279584" name="Text Box 32"/>
            <p:cNvSpPr txBox="1">
              <a:spLocks noChangeArrowheads="1"/>
            </p:cNvSpPr>
            <p:nvPr/>
          </p:nvSpPr>
          <p:spPr bwMode="auto">
            <a:xfrm>
              <a:off x="2771" y="1323"/>
              <a:ext cx="188"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O</a:t>
              </a:r>
              <a:endParaRPr lang="en-US">
                <a:solidFill>
                  <a:srgbClr val="000000"/>
                </a:solidFill>
              </a:endParaRPr>
            </a:p>
          </p:txBody>
        </p:sp>
        <p:sp>
          <p:nvSpPr>
            <p:cNvPr id="279585" name="Line 33"/>
            <p:cNvSpPr>
              <a:spLocks noChangeShapeType="1"/>
            </p:cNvSpPr>
            <p:nvPr/>
          </p:nvSpPr>
          <p:spPr bwMode="auto">
            <a:xfrm>
              <a:off x="3940"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86" name="Line 34"/>
            <p:cNvSpPr>
              <a:spLocks noChangeShapeType="1"/>
            </p:cNvSpPr>
            <p:nvPr/>
          </p:nvSpPr>
          <p:spPr bwMode="auto">
            <a:xfrm>
              <a:off x="3441" y="1262"/>
              <a:ext cx="0"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87" name="Line 35"/>
            <p:cNvSpPr>
              <a:spLocks noChangeShapeType="1"/>
            </p:cNvSpPr>
            <p:nvPr/>
          </p:nvSpPr>
          <p:spPr bwMode="auto">
            <a:xfrm>
              <a:off x="3191"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88" name="Line 36"/>
            <p:cNvSpPr>
              <a:spLocks noChangeShapeType="1"/>
            </p:cNvSpPr>
            <p:nvPr/>
          </p:nvSpPr>
          <p:spPr bwMode="auto">
            <a:xfrm>
              <a:off x="3690"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89" name="Line 37"/>
            <p:cNvSpPr>
              <a:spLocks noChangeShapeType="1"/>
            </p:cNvSpPr>
            <p:nvPr/>
          </p:nvSpPr>
          <p:spPr bwMode="auto">
            <a:xfrm>
              <a:off x="4191"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90" name="Text Box 38"/>
            <p:cNvSpPr txBox="1">
              <a:spLocks noChangeArrowheads="1"/>
            </p:cNvSpPr>
            <p:nvPr/>
          </p:nvSpPr>
          <p:spPr bwMode="auto">
            <a:xfrm>
              <a:off x="2400" y="295"/>
              <a:ext cx="491" cy="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fontAlgn="base">
                <a:spcBef>
                  <a:spcPct val="0"/>
                </a:spcBef>
                <a:spcAft>
                  <a:spcPct val="0"/>
                </a:spcAft>
              </a:pPr>
              <a:endParaRPr lang="zh-CN" alt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1500</a:t>
              </a: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1000</a:t>
              </a: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500</a:t>
              </a:r>
              <a:endParaRPr lang="en-US">
                <a:solidFill>
                  <a:srgbClr val="000000"/>
                </a:solidFill>
              </a:endParaRPr>
            </a:p>
          </p:txBody>
        </p:sp>
        <p:grpSp>
          <p:nvGrpSpPr>
            <p:cNvPr id="279591" name="Group 39"/>
            <p:cNvGrpSpPr/>
            <p:nvPr/>
          </p:nvGrpSpPr>
          <p:grpSpPr bwMode="auto">
            <a:xfrm rot="5400000">
              <a:off x="2645" y="705"/>
              <a:ext cx="667" cy="71"/>
              <a:chOff x="0" y="0"/>
              <a:chExt cx="427" cy="86"/>
            </a:xfrm>
          </p:grpSpPr>
          <p:sp>
            <p:nvSpPr>
              <p:cNvPr id="279592" name="Line 40"/>
              <p:cNvSpPr>
                <a:spLocks noChangeShapeType="1"/>
              </p:cNvSpPr>
              <p:nvPr/>
            </p:nvSpPr>
            <p:spPr bwMode="auto">
              <a:xfrm>
                <a:off x="214" y="0"/>
                <a:ext cx="0"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93" name="Line 41"/>
              <p:cNvSpPr>
                <a:spLocks noChangeShapeType="1"/>
              </p:cNvSpPr>
              <p:nvPr/>
            </p:nvSpPr>
            <p:spPr bwMode="auto">
              <a:xfrm>
                <a:off x="0" y="0"/>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94" name="Line 42"/>
              <p:cNvSpPr>
                <a:spLocks noChangeShapeType="1"/>
              </p:cNvSpPr>
              <p:nvPr/>
            </p:nvSpPr>
            <p:spPr bwMode="auto">
              <a:xfrm>
                <a:off x="425" y="0"/>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279595" name="Text Box 43"/>
            <p:cNvSpPr txBox="1">
              <a:spLocks noChangeArrowheads="1"/>
            </p:cNvSpPr>
            <p:nvPr/>
          </p:nvSpPr>
          <p:spPr bwMode="auto">
            <a:xfrm>
              <a:off x="3031" y="1352"/>
              <a:ext cx="1316"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zh-CN" altLang="en-US" sz="1000">
                  <a:solidFill>
                    <a:srgbClr val="000000"/>
                  </a:solidFill>
                  <a:latin typeface="Times New Roman" panose="02020603050405020304" pitchFamily="18" charset="0"/>
                </a:rPr>
                <a:t> </a:t>
              </a:r>
              <a:r>
                <a:rPr lang="en-US" sz="1000">
                  <a:solidFill>
                    <a:srgbClr val="000000"/>
                  </a:solidFill>
                  <a:latin typeface="Times New Roman" panose="02020603050405020304" pitchFamily="18" charset="0"/>
                </a:rPr>
                <a:t>10  20   30   40  50</a:t>
              </a:r>
              <a:endParaRPr lang="en-US">
                <a:solidFill>
                  <a:srgbClr val="000000"/>
                </a:solidFill>
              </a:endParaRPr>
            </a:p>
          </p:txBody>
        </p:sp>
        <p:sp>
          <p:nvSpPr>
            <p:cNvPr id="279596" name="Line 44"/>
            <p:cNvSpPr>
              <a:spLocks noChangeShapeType="1"/>
            </p:cNvSpPr>
            <p:nvPr/>
          </p:nvSpPr>
          <p:spPr bwMode="auto">
            <a:xfrm flipV="1">
              <a:off x="3191" y="1090"/>
              <a:ext cx="0" cy="240"/>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597" name="Freeform 45"/>
            <p:cNvSpPr/>
            <p:nvPr/>
          </p:nvSpPr>
          <p:spPr bwMode="auto">
            <a:xfrm>
              <a:off x="3941" y="529"/>
              <a:ext cx="7" cy="802"/>
            </a:xfrm>
            <a:custGeom>
              <a:avLst/>
              <a:gdLst>
                <a:gd name="T0" fmla="*/ 0 w 7"/>
                <a:gd name="T1" fmla="*/ 802 h 802"/>
                <a:gd name="T2" fmla="*/ 7 w 7"/>
                <a:gd name="T3" fmla="*/ 0 h 802"/>
                <a:gd name="T4" fmla="*/ 0 60000 65536"/>
                <a:gd name="T5" fmla="*/ 0 60000 65536"/>
                <a:gd name="T6" fmla="*/ 0 w 7"/>
                <a:gd name="T7" fmla="*/ 0 h 802"/>
                <a:gd name="T8" fmla="*/ 7 w 7"/>
                <a:gd name="T9" fmla="*/ 802 h 802"/>
              </a:gdLst>
              <a:ahLst/>
              <a:cxnLst>
                <a:cxn ang="T4">
                  <a:pos x="T0" y="T1"/>
                </a:cxn>
                <a:cxn ang="T5">
                  <a:pos x="T2" y="T3"/>
                </a:cxn>
              </a:cxnLst>
              <a:rect l="T6" t="T7" r="T8" b="T9"/>
              <a:pathLst>
                <a:path w="7" h="802">
                  <a:moveTo>
                    <a:pt x="0" y="802"/>
                  </a:moveTo>
                  <a:lnTo>
                    <a:pt x="7" y="0"/>
                  </a:lnTo>
                </a:path>
              </a:pathLst>
            </a:custGeom>
            <a:noFill/>
            <a:ln w="9525">
              <a:solidFill>
                <a:srgbClr val="000000"/>
              </a:solidFill>
              <a:prstDash val="dash"/>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buFont typeface="Arial" panose="020B0604020202020204" pitchFamily="34" charset="0"/>
                <a:buNone/>
              </a:pPr>
              <a:endParaRPr lang="zh-CN" altLang="en-US">
                <a:solidFill>
                  <a:srgbClr val="000000"/>
                </a:solidFill>
                <a:latin typeface="Verdana" panose="020B0604030504040204" pitchFamily="34" charset="0"/>
              </a:endParaRPr>
            </a:p>
          </p:txBody>
        </p:sp>
        <p:sp>
          <p:nvSpPr>
            <p:cNvPr id="279598" name="Freeform 46"/>
            <p:cNvSpPr/>
            <p:nvPr/>
          </p:nvSpPr>
          <p:spPr bwMode="auto">
            <a:xfrm>
              <a:off x="2936" y="739"/>
              <a:ext cx="1380" cy="600"/>
            </a:xfrm>
            <a:custGeom>
              <a:avLst/>
              <a:gdLst>
                <a:gd name="T0" fmla="*/ 0 w 1380"/>
                <a:gd name="T1" fmla="*/ 600 h 600"/>
                <a:gd name="T2" fmla="*/ 255 w 1380"/>
                <a:gd name="T3" fmla="*/ 332 h 600"/>
                <a:gd name="T4" fmla="*/ 765 w 1380"/>
                <a:gd name="T5" fmla="*/ 555 h 600"/>
                <a:gd name="T6" fmla="*/ 997 w 1380"/>
                <a:gd name="T7" fmla="*/ 0 h 600"/>
                <a:gd name="T8" fmla="*/ 1380 w 1380"/>
                <a:gd name="T9" fmla="*/ 0 h 600"/>
                <a:gd name="T10" fmla="*/ 0 60000 65536"/>
                <a:gd name="T11" fmla="*/ 0 60000 65536"/>
                <a:gd name="T12" fmla="*/ 0 60000 65536"/>
                <a:gd name="T13" fmla="*/ 0 60000 65536"/>
                <a:gd name="T14" fmla="*/ 0 60000 65536"/>
                <a:gd name="T15" fmla="*/ 0 w 1380"/>
                <a:gd name="T16" fmla="*/ 0 h 600"/>
                <a:gd name="T17" fmla="*/ 1380 w 1380"/>
                <a:gd name="T18" fmla="*/ 600 h 600"/>
              </a:gdLst>
              <a:ahLst/>
              <a:cxnLst>
                <a:cxn ang="T10">
                  <a:pos x="T0" y="T1"/>
                </a:cxn>
                <a:cxn ang="T11">
                  <a:pos x="T2" y="T3"/>
                </a:cxn>
                <a:cxn ang="T12">
                  <a:pos x="T4" y="T5"/>
                </a:cxn>
                <a:cxn ang="T13">
                  <a:pos x="T6" y="T7"/>
                </a:cxn>
                <a:cxn ang="T14">
                  <a:pos x="T8" y="T9"/>
                </a:cxn>
              </a:cxnLst>
              <a:rect l="T15" t="T16" r="T17" b="T18"/>
              <a:pathLst>
                <a:path w="1380" h="600">
                  <a:moveTo>
                    <a:pt x="0" y="600"/>
                  </a:moveTo>
                  <a:lnTo>
                    <a:pt x="255" y="332"/>
                  </a:lnTo>
                  <a:lnTo>
                    <a:pt x="765" y="555"/>
                  </a:lnTo>
                  <a:lnTo>
                    <a:pt x="997" y="0"/>
                  </a:lnTo>
                  <a:lnTo>
                    <a:pt x="1380" y="0"/>
                  </a:lnTo>
                </a:path>
              </a:pathLst>
            </a:cu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buFont typeface="Arial" panose="020B0604020202020204" pitchFamily="34" charset="0"/>
                <a:buNone/>
              </a:pPr>
              <a:endParaRPr lang="zh-CN" altLang="en-US">
                <a:solidFill>
                  <a:srgbClr val="000000"/>
                </a:solidFill>
                <a:latin typeface="Verdana" panose="020B0604030504040204" pitchFamily="34" charset="0"/>
              </a:endParaRPr>
            </a:p>
          </p:txBody>
        </p:sp>
        <p:sp>
          <p:nvSpPr>
            <p:cNvPr id="279599" name="Line 47"/>
            <p:cNvSpPr>
              <a:spLocks noChangeShapeType="1"/>
            </p:cNvSpPr>
            <p:nvPr/>
          </p:nvSpPr>
          <p:spPr bwMode="auto">
            <a:xfrm>
              <a:off x="2943" y="747"/>
              <a:ext cx="983" cy="0"/>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00" name="Text Box 48"/>
            <p:cNvSpPr txBox="1">
              <a:spLocks noChangeArrowheads="1"/>
            </p:cNvSpPr>
            <p:nvPr/>
          </p:nvSpPr>
          <p:spPr bwMode="auto">
            <a:xfrm>
              <a:off x="4838" y="295"/>
              <a:ext cx="491" cy="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fontAlgn="base">
                <a:spcBef>
                  <a:spcPct val="0"/>
                </a:spcBef>
                <a:spcAft>
                  <a:spcPct val="0"/>
                </a:spcAft>
              </a:pPr>
              <a:endParaRPr lang="zh-CN" alt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1500</a:t>
              </a: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1000</a:t>
              </a: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500</a:t>
              </a:r>
              <a:endParaRPr lang="en-US">
                <a:solidFill>
                  <a:srgbClr val="000000"/>
                </a:solidFill>
              </a:endParaRPr>
            </a:p>
          </p:txBody>
        </p:sp>
        <p:sp>
          <p:nvSpPr>
            <p:cNvPr id="279601" name="Text Box 49"/>
            <p:cNvSpPr txBox="1">
              <a:spLocks noChangeArrowheads="1"/>
            </p:cNvSpPr>
            <p:nvPr/>
          </p:nvSpPr>
          <p:spPr bwMode="auto">
            <a:xfrm>
              <a:off x="5827" y="1667"/>
              <a:ext cx="288"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a:solidFill>
                    <a:srgbClr val="000000"/>
                  </a:solidFill>
                  <a:latin typeface="Times New Roman" panose="02020603050405020304" pitchFamily="18" charset="0"/>
                </a:rPr>
                <a:t>C</a:t>
              </a:r>
              <a:r>
                <a:rPr lang="zh-CN" altLang="en-US" sz="1000">
                  <a:solidFill>
                    <a:srgbClr val="000000"/>
                  </a:solidFill>
                  <a:latin typeface="Times New Roman" panose="02020603050405020304" pitchFamily="18" charset="0"/>
                </a:rPr>
                <a:t>． </a:t>
              </a:r>
              <a:endParaRPr lang="zh-CN" altLang="en-US">
                <a:solidFill>
                  <a:srgbClr val="000000"/>
                </a:solidFill>
              </a:endParaRPr>
            </a:p>
          </p:txBody>
        </p:sp>
        <p:sp>
          <p:nvSpPr>
            <p:cNvPr id="279602" name="Line 50"/>
            <p:cNvSpPr>
              <a:spLocks noChangeShapeType="1"/>
            </p:cNvSpPr>
            <p:nvPr/>
          </p:nvSpPr>
          <p:spPr bwMode="auto">
            <a:xfrm>
              <a:off x="5194" y="1343"/>
              <a:ext cx="1694" cy="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03" name="Line 51"/>
            <p:cNvSpPr>
              <a:spLocks noChangeShapeType="1"/>
            </p:cNvSpPr>
            <p:nvPr/>
          </p:nvSpPr>
          <p:spPr bwMode="auto">
            <a:xfrm flipV="1">
              <a:off x="5381" y="136"/>
              <a:ext cx="0" cy="1439"/>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04" name="Text Box 52"/>
            <p:cNvSpPr txBox="1">
              <a:spLocks noChangeArrowheads="1"/>
            </p:cNvSpPr>
            <p:nvPr/>
          </p:nvSpPr>
          <p:spPr bwMode="auto">
            <a:xfrm>
              <a:off x="6919" y="1174"/>
              <a:ext cx="67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x</a:t>
              </a:r>
              <a:r>
                <a:rPr lang="en-US" sz="1000">
                  <a:solidFill>
                    <a:srgbClr val="000000"/>
                  </a:solidFill>
                  <a:latin typeface="Times New Roman" panose="02020603050405020304" pitchFamily="18" charset="0"/>
                </a:rPr>
                <a:t>/</a:t>
              </a:r>
              <a:r>
                <a:rPr lang="zh-CN" altLang="en-US" sz="1000">
                  <a:solidFill>
                    <a:srgbClr val="000000"/>
                  </a:solidFill>
                  <a:latin typeface="Times New Roman" panose="02020603050405020304" pitchFamily="18" charset="0"/>
                </a:rPr>
                <a:t>分</a:t>
              </a:r>
              <a:endParaRPr lang="zh-CN" altLang="en-US">
                <a:solidFill>
                  <a:srgbClr val="000000"/>
                </a:solidFill>
              </a:endParaRPr>
            </a:p>
          </p:txBody>
        </p:sp>
        <p:sp>
          <p:nvSpPr>
            <p:cNvPr id="279605" name="Text Box 53"/>
            <p:cNvSpPr txBox="1">
              <a:spLocks noChangeArrowheads="1"/>
            </p:cNvSpPr>
            <p:nvPr/>
          </p:nvSpPr>
          <p:spPr bwMode="auto">
            <a:xfrm>
              <a:off x="5501" y="0"/>
              <a:ext cx="716"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y</a:t>
              </a:r>
              <a:r>
                <a:rPr lang="en-US" sz="1000">
                  <a:solidFill>
                    <a:srgbClr val="000000"/>
                  </a:solidFill>
                  <a:latin typeface="Times New Roman" panose="02020603050405020304" pitchFamily="18" charset="0"/>
                </a:rPr>
                <a:t>/</a:t>
              </a:r>
              <a:r>
                <a:rPr lang="zh-CN" altLang="en-US" sz="1000">
                  <a:solidFill>
                    <a:srgbClr val="000000"/>
                  </a:solidFill>
                  <a:latin typeface="Times New Roman" panose="02020603050405020304" pitchFamily="18" charset="0"/>
                </a:rPr>
                <a:t>米</a:t>
              </a:r>
              <a:endParaRPr lang="zh-CN" altLang="en-US">
                <a:solidFill>
                  <a:srgbClr val="000000"/>
                </a:solidFill>
              </a:endParaRPr>
            </a:p>
          </p:txBody>
        </p:sp>
        <p:sp>
          <p:nvSpPr>
            <p:cNvPr id="279606" name="Text Box 54"/>
            <p:cNvSpPr txBox="1">
              <a:spLocks noChangeArrowheads="1"/>
            </p:cNvSpPr>
            <p:nvPr/>
          </p:nvSpPr>
          <p:spPr bwMode="auto">
            <a:xfrm>
              <a:off x="5209" y="1323"/>
              <a:ext cx="188"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O</a:t>
              </a:r>
              <a:endParaRPr lang="en-US">
                <a:solidFill>
                  <a:srgbClr val="000000"/>
                </a:solidFill>
              </a:endParaRPr>
            </a:p>
          </p:txBody>
        </p:sp>
        <p:sp>
          <p:nvSpPr>
            <p:cNvPr id="279607" name="Line 55"/>
            <p:cNvSpPr>
              <a:spLocks noChangeShapeType="1"/>
            </p:cNvSpPr>
            <p:nvPr/>
          </p:nvSpPr>
          <p:spPr bwMode="auto">
            <a:xfrm>
              <a:off x="6378"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08" name="Line 56"/>
            <p:cNvSpPr>
              <a:spLocks noChangeShapeType="1"/>
            </p:cNvSpPr>
            <p:nvPr/>
          </p:nvSpPr>
          <p:spPr bwMode="auto">
            <a:xfrm>
              <a:off x="5879" y="1262"/>
              <a:ext cx="0"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09" name="Line 57"/>
            <p:cNvSpPr>
              <a:spLocks noChangeShapeType="1"/>
            </p:cNvSpPr>
            <p:nvPr/>
          </p:nvSpPr>
          <p:spPr bwMode="auto">
            <a:xfrm>
              <a:off x="5629"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10" name="Line 58"/>
            <p:cNvSpPr>
              <a:spLocks noChangeShapeType="1"/>
            </p:cNvSpPr>
            <p:nvPr/>
          </p:nvSpPr>
          <p:spPr bwMode="auto">
            <a:xfrm>
              <a:off x="6128"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11" name="Line 59"/>
            <p:cNvSpPr>
              <a:spLocks noChangeShapeType="1"/>
            </p:cNvSpPr>
            <p:nvPr/>
          </p:nvSpPr>
          <p:spPr bwMode="auto">
            <a:xfrm>
              <a:off x="6629"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nvGrpSpPr>
            <p:cNvPr id="279612" name="Group 60"/>
            <p:cNvGrpSpPr/>
            <p:nvPr/>
          </p:nvGrpSpPr>
          <p:grpSpPr bwMode="auto">
            <a:xfrm rot="5400000">
              <a:off x="5083" y="705"/>
              <a:ext cx="667" cy="71"/>
              <a:chOff x="0" y="0"/>
              <a:chExt cx="427" cy="86"/>
            </a:xfrm>
          </p:grpSpPr>
          <p:sp>
            <p:nvSpPr>
              <p:cNvPr id="279613" name="Line 61"/>
              <p:cNvSpPr>
                <a:spLocks noChangeShapeType="1"/>
              </p:cNvSpPr>
              <p:nvPr/>
            </p:nvSpPr>
            <p:spPr bwMode="auto">
              <a:xfrm>
                <a:off x="214" y="0"/>
                <a:ext cx="0"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14" name="Line 62"/>
              <p:cNvSpPr>
                <a:spLocks noChangeShapeType="1"/>
              </p:cNvSpPr>
              <p:nvPr/>
            </p:nvSpPr>
            <p:spPr bwMode="auto">
              <a:xfrm>
                <a:off x="0" y="0"/>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15" name="Line 63"/>
              <p:cNvSpPr>
                <a:spLocks noChangeShapeType="1"/>
              </p:cNvSpPr>
              <p:nvPr/>
            </p:nvSpPr>
            <p:spPr bwMode="auto">
              <a:xfrm>
                <a:off x="425" y="0"/>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279616" name="Text Box 64"/>
            <p:cNvSpPr txBox="1">
              <a:spLocks noChangeArrowheads="1"/>
            </p:cNvSpPr>
            <p:nvPr/>
          </p:nvSpPr>
          <p:spPr bwMode="auto">
            <a:xfrm>
              <a:off x="5469" y="1352"/>
              <a:ext cx="1316"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zh-CN" altLang="en-US" sz="1000">
                  <a:solidFill>
                    <a:srgbClr val="000000"/>
                  </a:solidFill>
                  <a:latin typeface="Times New Roman" panose="02020603050405020304" pitchFamily="18" charset="0"/>
                </a:rPr>
                <a:t>  </a:t>
              </a:r>
              <a:r>
                <a:rPr lang="en-US" sz="1000">
                  <a:solidFill>
                    <a:srgbClr val="000000"/>
                  </a:solidFill>
                  <a:latin typeface="Times New Roman" panose="02020603050405020304" pitchFamily="18" charset="0"/>
                </a:rPr>
                <a:t>10   20  30   40  50</a:t>
              </a:r>
              <a:endParaRPr lang="en-US">
                <a:solidFill>
                  <a:srgbClr val="000000"/>
                </a:solidFill>
              </a:endParaRPr>
            </a:p>
          </p:txBody>
        </p:sp>
        <p:sp>
          <p:nvSpPr>
            <p:cNvPr id="279617" name="Line 65"/>
            <p:cNvSpPr>
              <a:spLocks noChangeShapeType="1"/>
            </p:cNvSpPr>
            <p:nvPr/>
          </p:nvSpPr>
          <p:spPr bwMode="auto">
            <a:xfrm flipV="1">
              <a:off x="5629" y="1090"/>
              <a:ext cx="0" cy="240"/>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18" name="Freeform 66"/>
            <p:cNvSpPr/>
            <p:nvPr/>
          </p:nvSpPr>
          <p:spPr bwMode="auto">
            <a:xfrm>
              <a:off x="5374" y="1071"/>
              <a:ext cx="1304" cy="268"/>
            </a:xfrm>
            <a:custGeom>
              <a:avLst/>
              <a:gdLst>
                <a:gd name="T0" fmla="*/ 0 w 1304"/>
                <a:gd name="T1" fmla="*/ 268 h 268"/>
                <a:gd name="T2" fmla="*/ 255 w 1304"/>
                <a:gd name="T3" fmla="*/ 0 h 268"/>
                <a:gd name="T4" fmla="*/ 1304 w 1304"/>
                <a:gd name="T5" fmla="*/ 6 h 268"/>
                <a:gd name="T6" fmla="*/ 0 60000 65536"/>
                <a:gd name="T7" fmla="*/ 0 60000 65536"/>
                <a:gd name="T8" fmla="*/ 0 60000 65536"/>
                <a:gd name="T9" fmla="*/ 0 w 1304"/>
                <a:gd name="T10" fmla="*/ 0 h 268"/>
                <a:gd name="T11" fmla="*/ 1304 w 1304"/>
                <a:gd name="T12" fmla="*/ 268 h 268"/>
              </a:gdLst>
              <a:ahLst/>
              <a:cxnLst>
                <a:cxn ang="T6">
                  <a:pos x="T0" y="T1"/>
                </a:cxn>
                <a:cxn ang="T7">
                  <a:pos x="T2" y="T3"/>
                </a:cxn>
                <a:cxn ang="T8">
                  <a:pos x="T4" y="T5"/>
                </a:cxn>
              </a:cxnLst>
              <a:rect l="T9" t="T10" r="T11" b="T12"/>
              <a:pathLst>
                <a:path w="1304" h="268">
                  <a:moveTo>
                    <a:pt x="0" y="268"/>
                  </a:moveTo>
                  <a:lnTo>
                    <a:pt x="255" y="0"/>
                  </a:lnTo>
                  <a:lnTo>
                    <a:pt x="1304" y="6"/>
                  </a:lnTo>
                </a:path>
              </a:pathLst>
            </a:cu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buFont typeface="Arial" panose="020B0604020202020204" pitchFamily="34" charset="0"/>
                <a:buNone/>
              </a:pPr>
              <a:endParaRPr lang="zh-CN" altLang="en-US">
                <a:solidFill>
                  <a:srgbClr val="000000"/>
                </a:solidFill>
                <a:latin typeface="Verdana" panose="020B0604030504040204" pitchFamily="34" charset="0"/>
              </a:endParaRPr>
            </a:p>
          </p:txBody>
        </p:sp>
        <p:sp>
          <p:nvSpPr>
            <p:cNvPr id="279619" name="Text Box 67"/>
            <p:cNvSpPr txBox="1">
              <a:spLocks noChangeArrowheads="1"/>
            </p:cNvSpPr>
            <p:nvPr/>
          </p:nvSpPr>
          <p:spPr bwMode="auto">
            <a:xfrm>
              <a:off x="8250" y="1667"/>
              <a:ext cx="288"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a:solidFill>
                    <a:srgbClr val="000000"/>
                  </a:solidFill>
                  <a:latin typeface="Times New Roman" panose="02020603050405020304" pitchFamily="18" charset="0"/>
                </a:rPr>
                <a:t>D</a:t>
              </a:r>
              <a:r>
                <a:rPr lang="zh-CN" altLang="en-US" sz="1000">
                  <a:solidFill>
                    <a:srgbClr val="000000"/>
                  </a:solidFill>
                  <a:latin typeface="Times New Roman" panose="02020603050405020304" pitchFamily="18" charset="0"/>
                </a:rPr>
                <a:t>． </a:t>
              </a:r>
              <a:endParaRPr lang="zh-CN" altLang="en-US">
                <a:solidFill>
                  <a:srgbClr val="000000"/>
                </a:solidFill>
              </a:endParaRPr>
            </a:p>
          </p:txBody>
        </p:sp>
        <p:sp>
          <p:nvSpPr>
            <p:cNvPr id="279620" name="Line 68"/>
            <p:cNvSpPr>
              <a:spLocks noChangeShapeType="1"/>
            </p:cNvSpPr>
            <p:nvPr/>
          </p:nvSpPr>
          <p:spPr bwMode="auto">
            <a:xfrm>
              <a:off x="7617" y="1343"/>
              <a:ext cx="1694" cy="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21" name="Line 69"/>
            <p:cNvSpPr>
              <a:spLocks noChangeShapeType="1"/>
            </p:cNvSpPr>
            <p:nvPr/>
          </p:nvSpPr>
          <p:spPr bwMode="auto">
            <a:xfrm flipV="1">
              <a:off x="7804" y="136"/>
              <a:ext cx="0" cy="1439"/>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22" name="Text Box 70"/>
            <p:cNvSpPr txBox="1">
              <a:spLocks noChangeArrowheads="1"/>
            </p:cNvSpPr>
            <p:nvPr/>
          </p:nvSpPr>
          <p:spPr bwMode="auto">
            <a:xfrm>
              <a:off x="9342" y="1174"/>
              <a:ext cx="676"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x</a:t>
              </a:r>
              <a:r>
                <a:rPr lang="en-US" sz="1000">
                  <a:solidFill>
                    <a:srgbClr val="000000"/>
                  </a:solidFill>
                  <a:latin typeface="Times New Roman" panose="02020603050405020304" pitchFamily="18" charset="0"/>
                </a:rPr>
                <a:t>/</a:t>
              </a:r>
              <a:r>
                <a:rPr lang="zh-CN" altLang="en-US" sz="1000">
                  <a:solidFill>
                    <a:srgbClr val="000000"/>
                  </a:solidFill>
                  <a:latin typeface="Times New Roman" panose="02020603050405020304" pitchFamily="18" charset="0"/>
                </a:rPr>
                <a:t>分</a:t>
              </a:r>
              <a:endParaRPr lang="zh-CN" altLang="en-US">
                <a:solidFill>
                  <a:srgbClr val="000000"/>
                </a:solidFill>
              </a:endParaRPr>
            </a:p>
          </p:txBody>
        </p:sp>
        <p:sp>
          <p:nvSpPr>
            <p:cNvPr id="279623" name="Text Box 71"/>
            <p:cNvSpPr txBox="1">
              <a:spLocks noChangeArrowheads="1"/>
            </p:cNvSpPr>
            <p:nvPr/>
          </p:nvSpPr>
          <p:spPr bwMode="auto">
            <a:xfrm>
              <a:off x="7924" y="0"/>
              <a:ext cx="716"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y</a:t>
              </a:r>
              <a:r>
                <a:rPr lang="en-US" sz="1000">
                  <a:solidFill>
                    <a:srgbClr val="000000"/>
                  </a:solidFill>
                  <a:latin typeface="Times New Roman" panose="02020603050405020304" pitchFamily="18" charset="0"/>
                </a:rPr>
                <a:t>/</a:t>
              </a:r>
              <a:r>
                <a:rPr lang="zh-CN" altLang="en-US" sz="1000">
                  <a:solidFill>
                    <a:srgbClr val="000000"/>
                  </a:solidFill>
                  <a:latin typeface="Times New Roman" panose="02020603050405020304" pitchFamily="18" charset="0"/>
                </a:rPr>
                <a:t>米</a:t>
              </a:r>
              <a:endParaRPr lang="zh-CN" altLang="en-US">
                <a:solidFill>
                  <a:srgbClr val="000000"/>
                </a:solidFill>
              </a:endParaRPr>
            </a:p>
          </p:txBody>
        </p:sp>
        <p:sp>
          <p:nvSpPr>
            <p:cNvPr id="279624" name="Text Box 72"/>
            <p:cNvSpPr txBox="1">
              <a:spLocks noChangeArrowheads="1"/>
            </p:cNvSpPr>
            <p:nvPr/>
          </p:nvSpPr>
          <p:spPr bwMode="auto">
            <a:xfrm>
              <a:off x="7632" y="1323"/>
              <a:ext cx="188"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sz="1000" i="1">
                  <a:solidFill>
                    <a:srgbClr val="000000"/>
                  </a:solidFill>
                  <a:latin typeface="Times New Roman" panose="02020603050405020304" pitchFamily="18" charset="0"/>
                </a:rPr>
                <a:t>O</a:t>
              </a:r>
              <a:endParaRPr lang="en-US">
                <a:solidFill>
                  <a:srgbClr val="000000"/>
                </a:solidFill>
              </a:endParaRPr>
            </a:p>
          </p:txBody>
        </p:sp>
        <p:sp>
          <p:nvSpPr>
            <p:cNvPr id="279625" name="Line 73"/>
            <p:cNvSpPr>
              <a:spLocks noChangeShapeType="1"/>
            </p:cNvSpPr>
            <p:nvPr/>
          </p:nvSpPr>
          <p:spPr bwMode="auto">
            <a:xfrm>
              <a:off x="8801"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26" name="Line 74"/>
            <p:cNvSpPr>
              <a:spLocks noChangeShapeType="1"/>
            </p:cNvSpPr>
            <p:nvPr/>
          </p:nvSpPr>
          <p:spPr bwMode="auto">
            <a:xfrm>
              <a:off x="8302" y="1262"/>
              <a:ext cx="0"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27" name="Line 75"/>
            <p:cNvSpPr>
              <a:spLocks noChangeShapeType="1"/>
            </p:cNvSpPr>
            <p:nvPr/>
          </p:nvSpPr>
          <p:spPr bwMode="auto">
            <a:xfrm>
              <a:off x="8052"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28" name="Line 76"/>
            <p:cNvSpPr>
              <a:spLocks noChangeShapeType="1"/>
            </p:cNvSpPr>
            <p:nvPr/>
          </p:nvSpPr>
          <p:spPr bwMode="auto">
            <a:xfrm>
              <a:off x="8551"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29" name="Line 77"/>
            <p:cNvSpPr>
              <a:spLocks noChangeShapeType="1"/>
            </p:cNvSpPr>
            <p:nvPr/>
          </p:nvSpPr>
          <p:spPr bwMode="auto">
            <a:xfrm>
              <a:off x="9052" y="1262"/>
              <a:ext cx="2" cy="8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30" name="Line 78"/>
            <p:cNvSpPr>
              <a:spLocks noChangeShapeType="1"/>
            </p:cNvSpPr>
            <p:nvPr/>
          </p:nvSpPr>
          <p:spPr bwMode="auto">
            <a:xfrm rot="5400000">
              <a:off x="7840" y="705"/>
              <a:ext cx="0" cy="7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31" name="Line 79"/>
            <p:cNvSpPr>
              <a:spLocks noChangeShapeType="1"/>
            </p:cNvSpPr>
            <p:nvPr/>
          </p:nvSpPr>
          <p:spPr bwMode="auto">
            <a:xfrm rot="5400000">
              <a:off x="7838" y="373"/>
              <a:ext cx="3" cy="7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32" name="Line 80"/>
            <p:cNvSpPr>
              <a:spLocks noChangeShapeType="1"/>
            </p:cNvSpPr>
            <p:nvPr/>
          </p:nvSpPr>
          <p:spPr bwMode="auto">
            <a:xfrm rot="5400000">
              <a:off x="7838" y="1037"/>
              <a:ext cx="3" cy="7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33" name="Text Box 81"/>
            <p:cNvSpPr txBox="1">
              <a:spLocks noChangeArrowheads="1"/>
            </p:cNvSpPr>
            <p:nvPr/>
          </p:nvSpPr>
          <p:spPr bwMode="auto">
            <a:xfrm>
              <a:off x="7892" y="1352"/>
              <a:ext cx="1316"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zh-CN" altLang="en-US" sz="1000">
                  <a:solidFill>
                    <a:srgbClr val="000000"/>
                  </a:solidFill>
                  <a:latin typeface="Times New Roman" panose="02020603050405020304" pitchFamily="18" charset="0"/>
                </a:rPr>
                <a:t> </a:t>
              </a:r>
              <a:r>
                <a:rPr lang="en-US" sz="1000">
                  <a:solidFill>
                    <a:srgbClr val="000000"/>
                  </a:solidFill>
                  <a:latin typeface="Times New Roman" panose="02020603050405020304" pitchFamily="18" charset="0"/>
                </a:rPr>
                <a:t>10  20   30   40   50</a:t>
              </a:r>
              <a:endParaRPr lang="en-US">
                <a:solidFill>
                  <a:srgbClr val="000000"/>
                </a:solidFill>
              </a:endParaRPr>
            </a:p>
          </p:txBody>
        </p:sp>
        <p:sp>
          <p:nvSpPr>
            <p:cNvPr id="279634" name="Line 82"/>
            <p:cNvSpPr>
              <a:spLocks noChangeShapeType="1"/>
            </p:cNvSpPr>
            <p:nvPr/>
          </p:nvSpPr>
          <p:spPr bwMode="auto">
            <a:xfrm flipV="1">
              <a:off x="8052" y="1090"/>
              <a:ext cx="0" cy="240"/>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35" name="Text Box 83"/>
            <p:cNvSpPr txBox="1">
              <a:spLocks noChangeArrowheads="1"/>
            </p:cNvSpPr>
            <p:nvPr/>
          </p:nvSpPr>
          <p:spPr bwMode="auto">
            <a:xfrm>
              <a:off x="7273" y="295"/>
              <a:ext cx="491" cy="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fontAlgn="base">
                <a:spcBef>
                  <a:spcPct val="0"/>
                </a:spcBef>
                <a:spcAft>
                  <a:spcPct val="0"/>
                </a:spcAft>
              </a:pPr>
              <a:endParaRPr lang="zh-CN" alt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1500</a:t>
              </a: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1000</a:t>
              </a: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endParaRPr lang="en-US" sz="1000">
                <a:solidFill>
                  <a:srgbClr val="000000"/>
                </a:solidFill>
                <a:latin typeface="Times New Roman" panose="02020603050405020304" pitchFamily="18" charset="0"/>
              </a:endParaRPr>
            </a:p>
            <a:p>
              <a:pPr algn="r" fontAlgn="base">
                <a:spcBef>
                  <a:spcPct val="0"/>
                </a:spcBef>
                <a:spcAft>
                  <a:spcPct val="0"/>
                </a:spcAft>
              </a:pPr>
              <a:r>
                <a:rPr lang="en-US" sz="1000">
                  <a:solidFill>
                    <a:srgbClr val="000000"/>
                  </a:solidFill>
                  <a:latin typeface="Times New Roman" panose="02020603050405020304" pitchFamily="18" charset="0"/>
                </a:rPr>
                <a:t>500</a:t>
              </a:r>
              <a:endParaRPr lang="en-US">
                <a:solidFill>
                  <a:srgbClr val="000000"/>
                </a:solidFill>
              </a:endParaRPr>
            </a:p>
          </p:txBody>
        </p:sp>
        <p:sp>
          <p:nvSpPr>
            <p:cNvPr id="279636" name="Freeform 84"/>
            <p:cNvSpPr/>
            <p:nvPr/>
          </p:nvSpPr>
          <p:spPr bwMode="auto">
            <a:xfrm>
              <a:off x="7803" y="754"/>
              <a:ext cx="1507" cy="585"/>
            </a:xfrm>
            <a:custGeom>
              <a:avLst/>
              <a:gdLst>
                <a:gd name="T0" fmla="*/ 0 w 1507"/>
                <a:gd name="T1" fmla="*/ 585 h 585"/>
                <a:gd name="T2" fmla="*/ 248 w 1507"/>
                <a:gd name="T3" fmla="*/ 330 h 585"/>
                <a:gd name="T4" fmla="*/ 780 w 1507"/>
                <a:gd name="T5" fmla="*/ 330 h 585"/>
                <a:gd name="T6" fmla="*/ 997 w 1507"/>
                <a:gd name="T7" fmla="*/ 0 h 585"/>
                <a:gd name="T8" fmla="*/ 1507 w 1507"/>
                <a:gd name="T9" fmla="*/ 0 h 585"/>
                <a:gd name="T10" fmla="*/ 0 60000 65536"/>
                <a:gd name="T11" fmla="*/ 0 60000 65536"/>
                <a:gd name="T12" fmla="*/ 0 60000 65536"/>
                <a:gd name="T13" fmla="*/ 0 60000 65536"/>
                <a:gd name="T14" fmla="*/ 0 60000 65536"/>
                <a:gd name="T15" fmla="*/ 0 w 1507"/>
                <a:gd name="T16" fmla="*/ 0 h 585"/>
                <a:gd name="T17" fmla="*/ 1507 w 1507"/>
                <a:gd name="T18" fmla="*/ 585 h 585"/>
              </a:gdLst>
              <a:ahLst/>
              <a:cxnLst>
                <a:cxn ang="T10">
                  <a:pos x="T0" y="T1"/>
                </a:cxn>
                <a:cxn ang="T11">
                  <a:pos x="T2" y="T3"/>
                </a:cxn>
                <a:cxn ang="T12">
                  <a:pos x="T4" y="T5"/>
                </a:cxn>
                <a:cxn ang="T13">
                  <a:pos x="T6" y="T7"/>
                </a:cxn>
                <a:cxn ang="T14">
                  <a:pos x="T8" y="T9"/>
                </a:cxn>
              </a:cxnLst>
              <a:rect l="T15" t="T16" r="T17" b="T18"/>
              <a:pathLst>
                <a:path w="1507" h="585">
                  <a:moveTo>
                    <a:pt x="0" y="585"/>
                  </a:moveTo>
                  <a:lnTo>
                    <a:pt x="248" y="330"/>
                  </a:lnTo>
                  <a:lnTo>
                    <a:pt x="780" y="330"/>
                  </a:lnTo>
                  <a:lnTo>
                    <a:pt x="997" y="0"/>
                  </a:lnTo>
                  <a:lnTo>
                    <a:pt x="1507" y="0"/>
                  </a:lnTo>
                </a:path>
              </a:pathLst>
            </a:cu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buFont typeface="Arial" panose="020B0604020202020204" pitchFamily="34" charset="0"/>
                <a:buNone/>
              </a:pPr>
              <a:endParaRPr lang="zh-CN" altLang="en-US">
                <a:solidFill>
                  <a:srgbClr val="000000"/>
                </a:solidFill>
                <a:latin typeface="Verdana" panose="020B0604030504040204" pitchFamily="34" charset="0"/>
              </a:endParaRPr>
            </a:p>
          </p:txBody>
        </p:sp>
        <p:sp>
          <p:nvSpPr>
            <p:cNvPr id="279637" name="Line 85"/>
            <p:cNvSpPr>
              <a:spLocks noChangeShapeType="1"/>
            </p:cNvSpPr>
            <p:nvPr/>
          </p:nvSpPr>
          <p:spPr bwMode="auto">
            <a:xfrm>
              <a:off x="7826" y="1077"/>
              <a:ext cx="210" cy="0"/>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38" name="Line 86"/>
            <p:cNvSpPr>
              <a:spLocks noChangeShapeType="1"/>
            </p:cNvSpPr>
            <p:nvPr/>
          </p:nvSpPr>
          <p:spPr bwMode="auto">
            <a:xfrm>
              <a:off x="7811" y="754"/>
              <a:ext cx="975" cy="0"/>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79639" name="Line 87"/>
            <p:cNvSpPr>
              <a:spLocks noChangeShapeType="1"/>
            </p:cNvSpPr>
            <p:nvPr/>
          </p:nvSpPr>
          <p:spPr bwMode="auto">
            <a:xfrm flipV="1">
              <a:off x="8801" y="454"/>
              <a:ext cx="0" cy="885"/>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79556"/>
                                        </p:tgtEl>
                                        <p:attrNameLst>
                                          <p:attrName>style.visibility</p:attrName>
                                        </p:attrNameLst>
                                      </p:cBhvr>
                                      <p:to>
                                        <p:strVal val="visible"/>
                                      </p:to>
                                    </p:set>
                                    <p:anim calcmode="lin" valueType="num">
                                      <p:cBhvr>
                                        <p:cTn id="7" dur="1000" fill="hold"/>
                                        <p:tgtEl>
                                          <p:spTgt spid="279556"/>
                                        </p:tgtEl>
                                        <p:attrNameLst>
                                          <p:attrName>ppt_w</p:attrName>
                                        </p:attrNameLst>
                                      </p:cBhvr>
                                      <p:tavLst>
                                        <p:tav tm="0">
                                          <p:val>
                                            <p:fltVal val="0"/>
                                          </p:val>
                                        </p:tav>
                                        <p:tav tm="100000">
                                          <p:val>
                                            <p:strVal val="#ppt_w"/>
                                          </p:val>
                                        </p:tav>
                                      </p:tavLst>
                                    </p:anim>
                                    <p:anim calcmode="lin" valueType="num">
                                      <p:cBhvr>
                                        <p:cTn id="8" dur="1000" fill="hold"/>
                                        <p:tgtEl>
                                          <p:spTgt spid="279556"/>
                                        </p:tgtEl>
                                        <p:attrNameLst>
                                          <p:attrName>ppt_h</p:attrName>
                                        </p:attrNameLst>
                                      </p:cBhvr>
                                      <p:tavLst>
                                        <p:tav tm="0">
                                          <p:val>
                                            <p:fltVal val="0"/>
                                          </p:val>
                                        </p:tav>
                                        <p:tav tm="100000">
                                          <p:val>
                                            <p:strVal val="#ppt_h"/>
                                          </p:val>
                                        </p:tav>
                                      </p:tavLst>
                                    </p:anim>
                                    <p:anim calcmode="lin" valueType="num">
                                      <p:cBhvr>
                                        <p:cTn id="9" dur="1000" fill="hold"/>
                                        <p:tgtEl>
                                          <p:spTgt spid="279556"/>
                                        </p:tgtEl>
                                        <p:attrNameLst>
                                          <p:attrName>style.rotation</p:attrName>
                                        </p:attrNameLst>
                                      </p:cBhvr>
                                      <p:tavLst>
                                        <p:tav tm="0">
                                          <p:val>
                                            <p:fltVal val="90"/>
                                          </p:val>
                                        </p:tav>
                                        <p:tav tm="100000">
                                          <p:val>
                                            <p:fltVal val="0"/>
                                          </p:val>
                                        </p:tav>
                                      </p:tavLst>
                                    </p:anim>
                                    <p:animEffect transition="in" filter="fade">
                                      <p:cBhvr>
                                        <p:cTn id="10" dur="1000"/>
                                        <p:tgtEl>
                                          <p:spTgt spid="279556"/>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79554"/>
                                        </p:tgtEl>
                                        <p:attrNameLst>
                                          <p:attrName>style.visibility</p:attrName>
                                        </p:attrNameLst>
                                      </p:cBhvr>
                                      <p:to>
                                        <p:strVal val="visible"/>
                                      </p:to>
                                    </p:set>
                                    <p:animEffect transition="in" filter="fade">
                                      <p:cBhvr>
                                        <p:cTn id="15" dur="1000"/>
                                        <p:tgtEl>
                                          <p:spTgt spid="279554"/>
                                        </p:tgtEl>
                                      </p:cBhvr>
                                    </p:animEffect>
                                    <p:anim calcmode="lin" valueType="num">
                                      <p:cBhvr>
                                        <p:cTn id="16" dur="1000" fill="hold"/>
                                        <p:tgtEl>
                                          <p:spTgt spid="279554"/>
                                        </p:tgtEl>
                                        <p:attrNameLst>
                                          <p:attrName>ppt_x</p:attrName>
                                        </p:attrNameLst>
                                      </p:cBhvr>
                                      <p:tavLst>
                                        <p:tav tm="0">
                                          <p:val>
                                            <p:strVal val="#ppt_x"/>
                                          </p:val>
                                        </p:tav>
                                        <p:tav tm="100000">
                                          <p:val>
                                            <p:strVal val="#ppt_x"/>
                                          </p:val>
                                        </p:tav>
                                      </p:tavLst>
                                    </p:anim>
                                    <p:anim calcmode="lin" valueType="num">
                                      <p:cBhvr>
                                        <p:cTn id="17" dur="900" decel="100000" fill="hold"/>
                                        <p:tgtEl>
                                          <p:spTgt spid="27955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79554"/>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279557"/>
                                        </p:tgtEl>
                                        <p:attrNameLst>
                                          <p:attrName>style.visibility</p:attrName>
                                        </p:attrNameLst>
                                      </p:cBhvr>
                                      <p:to>
                                        <p:strVal val="visible"/>
                                      </p:to>
                                    </p:set>
                                    <p:animEffect transition="in" filter="fade">
                                      <p:cBhvr>
                                        <p:cTn id="21" dur="1000"/>
                                        <p:tgtEl>
                                          <p:spTgt spid="279557"/>
                                        </p:tgtEl>
                                      </p:cBhvr>
                                    </p:animEffect>
                                    <p:anim calcmode="lin" valueType="num">
                                      <p:cBhvr>
                                        <p:cTn id="22" dur="1000" fill="hold"/>
                                        <p:tgtEl>
                                          <p:spTgt spid="279557"/>
                                        </p:tgtEl>
                                        <p:attrNameLst>
                                          <p:attrName>ppt_x</p:attrName>
                                        </p:attrNameLst>
                                      </p:cBhvr>
                                      <p:tavLst>
                                        <p:tav tm="0">
                                          <p:val>
                                            <p:strVal val="#ppt_x"/>
                                          </p:val>
                                        </p:tav>
                                        <p:tav tm="100000">
                                          <p:val>
                                            <p:strVal val="#ppt_x"/>
                                          </p:val>
                                        </p:tav>
                                      </p:tavLst>
                                    </p:anim>
                                    <p:anim calcmode="lin" valueType="num">
                                      <p:cBhvr>
                                        <p:cTn id="23" dur="900" decel="100000" fill="hold"/>
                                        <p:tgtEl>
                                          <p:spTgt spid="27955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79557"/>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279555"/>
                                        </p:tgtEl>
                                        <p:attrNameLst>
                                          <p:attrName>style.visibility</p:attrName>
                                        </p:attrNameLst>
                                      </p:cBhvr>
                                      <p:to>
                                        <p:strVal val="visible"/>
                                      </p:to>
                                    </p:set>
                                    <p:anim calcmode="lin" valueType="num">
                                      <p:cBhvr>
                                        <p:cTn id="29" dur="500" fill="hold"/>
                                        <p:tgtEl>
                                          <p:spTgt spid="279555"/>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279555"/>
                                        </p:tgtEl>
                                        <p:attrNameLst>
                                          <p:attrName>ppt_y</p:attrName>
                                        </p:attrNameLst>
                                      </p:cBhvr>
                                      <p:tavLst>
                                        <p:tav tm="0">
                                          <p:val>
                                            <p:strVal val="#ppt_y"/>
                                          </p:val>
                                        </p:tav>
                                        <p:tav tm="100000">
                                          <p:val>
                                            <p:strVal val="#ppt_y"/>
                                          </p:val>
                                        </p:tav>
                                      </p:tavLst>
                                    </p:anim>
                                    <p:anim calcmode="lin" valueType="num">
                                      <p:cBhvr>
                                        <p:cTn id="31" dur="500" fill="hold"/>
                                        <p:tgtEl>
                                          <p:spTgt spid="279555"/>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279555"/>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279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autoUpdateAnimBg="0"/>
      <p:bldP spid="279555" grpId="0" autoUpdateAnimBg="0"/>
      <p:bldP spid="27955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ext Box 2"/>
          <p:cNvSpPr txBox="1">
            <a:spLocks noChangeArrowheads="1"/>
          </p:cNvSpPr>
          <p:nvPr/>
        </p:nvSpPr>
        <p:spPr bwMode="auto">
          <a:xfrm>
            <a:off x="395536" y="1484313"/>
            <a:ext cx="84597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000" b="1" dirty="0">
                <a:solidFill>
                  <a:srgbClr val="000000"/>
                </a:solidFill>
                <a:latin typeface="幼圆" panose="02010509060101010101" pitchFamily="49" charset="-122"/>
                <a:ea typeface="幼圆" panose="02010509060101010101" pitchFamily="49" charset="-122"/>
              </a:rPr>
              <a:t>3 </a:t>
            </a:r>
            <a:r>
              <a:rPr lang="zh-CN" altLang="en-US" sz="2000" b="1" dirty="0">
                <a:solidFill>
                  <a:srgbClr val="000000"/>
                </a:solidFill>
                <a:latin typeface="幼圆" panose="02010509060101010101" pitchFamily="49" charset="-122"/>
                <a:ea typeface="幼圆" panose="02010509060101010101" pitchFamily="49" charset="-122"/>
              </a:rPr>
              <a:t>．</a:t>
            </a:r>
            <a:r>
              <a:rPr lang="zh-CN" altLang="en-US" sz="2400" b="1" dirty="0">
                <a:solidFill>
                  <a:srgbClr val="000000"/>
                </a:solidFill>
                <a:latin typeface="幼圆" panose="02010509060101010101" pitchFamily="49" charset="-122"/>
                <a:ea typeface="幼圆" panose="02010509060101010101" pitchFamily="49" charset="-122"/>
              </a:rPr>
              <a:t>李华和弟弟进行百米赛跑，李华比弟弟跑得快，如果两人同时起跑，李华肯定赢．现在李华让弟弟先跑若干米，图中，分别表示两人的路程与李华追赶弟弟的时间的关系，由图中信息可知，下列结论中正确的是（　　　） </a:t>
            </a:r>
            <a:r>
              <a:rPr lang="zh-CN" altLang="en-US" sz="2000" b="1" dirty="0">
                <a:solidFill>
                  <a:srgbClr val="000000"/>
                </a:solidFill>
                <a:latin typeface="幼圆" panose="02010509060101010101" pitchFamily="49" charset="-122"/>
                <a:ea typeface="幼圆" panose="02010509060101010101" pitchFamily="49" charset="-122"/>
              </a:rPr>
              <a:t>．</a:t>
            </a:r>
            <a:endParaRPr lang="zh-CN" altLang="en-US" sz="2400" b="1" dirty="0">
              <a:solidFill>
                <a:srgbClr val="000000"/>
              </a:solidFill>
              <a:latin typeface="幼圆" panose="02010509060101010101" pitchFamily="49" charset="-122"/>
              <a:ea typeface="幼圆" panose="02010509060101010101" pitchFamily="49" charset="-122"/>
            </a:endParaRPr>
          </a:p>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Ａ．李华先到达终点	</a:t>
            </a:r>
            <a:r>
              <a:rPr lang="zh-CN" altLang="en-US" sz="2400" b="1" dirty="0" smtClean="0">
                <a:solidFill>
                  <a:srgbClr val="000000"/>
                </a:solidFill>
                <a:latin typeface="幼圆" panose="02010509060101010101" pitchFamily="49" charset="-122"/>
                <a:ea typeface="幼圆" panose="02010509060101010101" pitchFamily="49" charset="-122"/>
              </a:rPr>
              <a:t>Ｂ</a:t>
            </a:r>
            <a:r>
              <a:rPr lang="zh-CN" altLang="en-US" sz="2400" b="1" dirty="0">
                <a:solidFill>
                  <a:srgbClr val="000000"/>
                </a:solidFill>
                <a:latin typeface="幼圆" panose="02010509060101010101" pitchFamily="49" charset="-122"/>
                <a:ea typeface="幼圆" panose="02010509060101010101" pitchFamily="49" charset="-122"/>
              </a:rPr>
              <a:t>．弟弟的速度是</a:t>
            </a:r>
            <a:r>
              <a:rPr lang="en-US" sz="2400" b="1" dirty="0">
                <a:solidFill>
                  <a:srgbClr val="000000"/>
                </a:solidFill>
                <a:latin typeface="幼圆" panose="02010509060101010101" pitchFamily="49" charset="-122"/>
                <a:ea typeface="幼圆" panose="02010509060101010101" pitchFamily="49" charset="-122"/>
              </a:rPr>
              <a:t>8</a:t>
            </a:r>
            <a:r>
              <a:rPr lang="zh-CN" altLang="en-US" sz="2400" b="1" dirty="0">
                <a:solidFill>
                  <a:srgbClr val="000000"/>
                </a:solidFill>
                <a:latin typeface="幼圆" panose="02010509060101010101" pitchFamily="49" charset="-122"/>
                <a:ea typeface="幼圆" panose="02010509060101010101" pitchFamily="49" charset="-122"/>
              </a:rPr>
              <a:t>米／秒</a:t>
            </a:r>
          </a:p>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Ｃ．弟弟先跑了</a:t>
            </a:r>
            <a:r>
              <a:rPr lang="en-US" sz="2400" b="1" dirty="0">
                <a:solidFill>
                  <a:srgbClr val="000000"/>
                </a:solidFill>
                <a:latin typeface="幼圆" panose="02010509060101010101" pitchFamily="49" charset="-122"/>
                <a:ea typeface="幼圆" panose="02010509060101010101" pitchFamily="49" charset="-122"/>
              </a:rPr>
              <a:t>10</a:t>
            </a:r>
            <a:r>
              <a:rPr lang="zh-CN" altLang="en-US" sz="2400" b="1" dirty="0">
                <a:solidFill>
                  <a:srgbClr val="000000"/>
                </a:solidFill>
                <a:latin typeface="幼圆" panose="02010509060101010101" pitchFamily="49" charset="-122"/>
                <a:ea typeface="幼圆" panose="02010509060101010101" pitchFamily="49" charset="-122"/>
              </a:rPr>
              <a:t>米	</a:t>
            </a:r>
            <a:r>
              <a:rPr lang="zh-CN" altLang="en-US" sz="2400" b="1" dirty="0" smtClean="0">
                <a:solidFill>
                  <a:srgbClr val="000000"/>
                </a:solidFill>
                <a:latin typeface="幼圆" panose="02010509060101010101" pitchFamily="49" charset="-122"/>
                <a:ea typeface="幼圆" panose="02010509060101010101" pitchFamily="49" charset="-122"/>
              </a:rPr>
              <a:t>Ｄ</a:t>
            </a:r>
            <a:r>
              <a:rPr lang="zh-CN" altLang="en-US" sz="2400" b="1" dirty="0">
                <a:solidFill>
                  <a:srgbClr val="000000"/>
                </a:solidFill>
                <a:latin typeface="幼圆" panose="02010509060101010101" pitchFamily="49" charset="-122"/>
                <a:ea typeface="幼圆" panose="02010509060101010101" pitchFamily="49" charset="-122"/>
              </a:rPr>
              <a:t>．弟弟的速度是</a:t>
            </a:r>
            <a:r>
              <a:rPr lang="en-US" sz="2400" b="1" dirty="0">
                <a:solidFill>
                  <a:srgbClr val="000000"/>
                </a:solidFill>
                <a:latin typeface="幼圆" panose="02010509060101010101" pitchFamily="49" charset="-122"/>
                <a:ea typeface="幼圆" panose="02010509060101010101" pitchFamily="49" charset="-122"/>
              </a:rPr>
              <a:t>10</a:t>
            </a:r>
            <a:r>
              <a:rPr lang="zh-CN" altLang="en-US" sz="2400" b="1" dirty="0">
                <a:solidFill>
                  <a:srgbClr val="000000"/>
                </a:solidFill>
                <a:latin typeface="幼圆" panose="02010509060101010101" pitchFamily="49" charset="-122"/>
                <a:ea typeface="幼圆" panose="02010509060101010101" pitchFamily="49" charset="-122"/>
              </a:rPr>
              <a:t>米／秒</a:t>
            </a:r>
          </a:p>
        </p:txBody>
      </p:sp>
      <p:grpSp>
        <p:nvGrpSpPr>
          <p:cNvPr id="280579" name="Group 3"/>
          <p:cNvGrpSpPr/>
          <p:nvPr/>
        </p:nvGrpSpPr>
        <p:grpSpPr bwMode="auto">
          <a:xfrm>
            <a:off x="1979613" y="3933825"/>
            <a:ext cx="4175125" cy="2806700"/>
            <a:chOff x="0" y="0"/>
            <a:chExt cx="3020" cy="1994"/>
          </a:xfrm>
        </p:grpSpPr>
        <p:pic>
          <p:nvPicPr>
            <p:cNvPr id="280580" name="Picture 4"/>
            <p:cNvPicPr>
              <a:picLocks noChangeAspect="1" noChangeArrowheads="1"/>
            </p:cNvPicPr>
            <p:nvPr/>
          </p:nvPicPr>
          <p:blipFill>
            <a:blip r:embed="rId2"/>
            <a:srcRect/>
            <a:stretch>
              <a:fillRect/>
            </a:stretch>
          </p:blipFill>
          <p:spPr bwMode="auto">
            <a:xfrm>
              <a:off x="360" y="0"/>
              <a:ext cx="2265" cy="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0581" name="Text Box 5"/>
            <p:cNvSpPr txBox="1">
              <a:spLocks noChangeArrowheads="1"/>
            </p:cNvSpPr>
            <p:nvPr/>
          </p:nvSpPr>
          <p:spPr bwMode="auto">
            <a:xfrm>
              <a:off x="0" y="17"/>
              <a:ext cx="1156" cy="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i="1">
                  <a:solidFill>
                    <a:srgbClr val="000000"/>
                  </a:solidFill>
                  <a:latin typeface="Times New Roman" panose="02020603050405020304" pitchFamily="18" charset="0"/>
                </a:rPr>
                <a:t>s</a:t>
              </a:r>
              <a:r>
                <a:rPr lang="en-US">
                  <a:solidFill>
                    <a:srgbClr val="000000"/>
                  </a:solidFill>
                  <a:latin typeface="Times New Roman" panose="02020603050405020304" pitchFamily="18" charset="0"/>
                </a:rPr>
                <a:t>/</a:t>
              </a:r>
              <a:r>
                <a:rPr lang="zh-CN" altLang="en-US">
                  <a:solidFill>
                    <a:srgbClr val="000000"/>
                  </a:solidFill>
                  <a:latin typeface="Times New Roman" panose="02020603050405020304" pitchFamily="18" charset="0"/>
                  <a:ea typeface="黑体" panose="02010609060101010101" pitchFamily="49" charset="-122"/>
                </a:rPr>
                <a:t>米</a:t>
              </a:r>
              <a:endParaRPr lang="zh-CN" altLang="en-US">
                <a:solidFill>
                  <a:srgbClr val="000000"/>
                </a:solidFill>
                <a:ea typeface="黑体" panose="02010609060101010101" pitchFamily="49" charset="-122"/>
              </a:endParaRPr>
            </a:p>
          </p:txBody>
        </p:sp>
        <p:sp>
          <p:nvSpPr>
            <p:cNvPr id="280582" name="Text Box 6"/>
            <p:cNvSpPr txBox="1">
              <a:spLocks noChangeArrowheads="1"/>
            </p:cNvSpPr>
            <p:nvPr/>
          </p:nvSpPr>
          <p:spPr bwMode="auto">
            <a:xfrm>
              <a:off x="1469" y="893"/>
              <a:ext cx="1"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endParaRPr lang="zh-CN" altLang="en-US">
                <a:solidFill>
                  <a:srgbClr val="000000"/>
                </a:solidFill>
              </a:endParaRPr>
            </a:p>
          </p:txBody>
        </p:sp>
        <p:sp>
          <p:nvSpPr>
            <p:cNvPr id="280583" name="Text Box 7"/>
            <p:cNvSpPr txBox="1">
              <a:spLocks noChangeArrowheads="1"/>
            </p:cNvSpPr>
            <p:nvPr/>
          </p:nvSpPr>
          <p:spPr bwMode="auto">
            <a:xfrm>
              <a:off x="1166" y="499"/>
              <a:ext cx="1"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endParaRPr lang="zh-CN" altLang="en-US">
                <a:solidFill>
                  <a:srgbClr val="000000"/>
                </a:solidFill>
              </a:endParaRPr>
            </a:p>
          </p:txBody>
        </p:sp>
        <p:sp>
          <p:nvSpPr>
            <p:cNvPr id="280584" name="Text Box 8"/>
            <p:cNvSpPr txBox="1">
              <a:spLocks noChangeArrowheads="1"/>
            </p:cNvSpPr>
            <p:nvPr/>
          </p:nvSpPr>
          <p:spPr bwMode="auto">
            <a:xfrm>
              <a:off x="2325" y="1661"/>
              <a:ext cx="695"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base">
                <a:spcBef>
                  <a:spcPct val="0"/>
                </a:spcBef>
                <a:spcAft>
                  <a:spcPct val="0"/>
                </a:spcAft>
              </a:pPr>
              <a:r>
                <a:rPr lang="en-US" i="1">
                  <a:solidFill>
                    <a:srgbClr val="000000"/>
                  </a:solidFill>
                  <a:latin typeface="Times New Roman" panose="02020603050405020304" pitchFamily="18" charset="0"/>
                </a:rPr>
                <a:t>t</a:t>
              </a:r>
              <a:r>
                <a:rPr lang="en-US">
                  <a:solidFill>
                    <a:srgbClr val="000000"/>
                  </a:solidFill>
                  <a:latin typeface="Times New Roman" panose="02020603050405020304" pitchFamily="18" charset="0"/>
                </a:rPr>
                <a:t>/</a:t>
              </a:r>
              <a:r>
                <a:rPr lang="zh-CN" altLang="en-US">
                  <a:solidFill>
                    <a:srgbClr val="000000"/>
                  </a:solidFill>
                  <a:latin typeface="Times New Roman" panose="02020603050405020304" pitchFamily="18" charset="0"/>
                  <a:ea typeface="黑体" panose="02010609060101010101" pitchFamily="49" charset="-122"/>
                </a:rPr>
                <a:t>秒</a:t>
              </a:r>
              <a:endParaRPr lang="zh-CN" altLang="en-US">
                <a:solidFill>
                  <a:srgbClr val="000000"/>
                </a:solidFill>
                <a:ea typeface="黑体" panose="02010609060101010101" pitchFamily="49" charset="-122"/>
              </a:endParaRPr>
            </a:p>
          </p:txBody>
        </p:sp>
      </p:grpSp>
      <p:sp>
        <p:nvSpPr>
          <p:cNvPr id="280585" name="Text Box 9"/>
          <p:cNvSpPr txBox="1">
            <a:spLocks noChangeArrowheads="1"/>
          </p:cNvSpPr>
          <p:nvPr/>
        </p:nvSpPr>
        <p:spPr bwMode="auto">
          <a:xfrm>
            <a:off x="5004048" y="2549525"/>
            <a:ext cx="504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sz="2800" b="1">
                <a:solidFill>
                  <a:srgbClr val="FF0066"/>
                </a:solidFill>
                <a:latin typeface="Times New Roman" panose="02020603050405020304" pitchFamily="18" charset="0"/>
              </a:rPr>
              <a:t>B</a:t>
            </a:r>
          </a:p>
        </p:txBody>
      </p:sp>
      <p:sp>
        <p:nvSpPr>
          <p:cNvPr id="280586" name="WordArt 12"/>
          <p:cNvSpPr>
            <a:spLocks noChangeArrowheads="1" noChangeShapeType="1" noTextEdit="1"/>
          </p:cNvSpPr>
          <p:nvPr/>
        </p:nvSpPr>
        <p:spPr bwMode="auto">
          <a:xfrm rot="21344002">
            <a:off x="395287" y="544492"/>
            <a:ext cx="2590800" cy="863600"/>
          </a:xfrm>
          <a:prstGeom prst="rect">
            <a:avLst/>
          </a:prstGeom>
        </p:spPr>
        <p:txBody>
          <a:bodyPr spcFirstLastPara="1" wrap="none" fromWordArt="1">
            <a:prstTxWarp prst="textArchUp">
              <a:avLst>
                <a:gd name="adj" fmla="val 10800004"/>
              </a:avLst>
            </a:prstTxWarp>
          </a:bodyPr>
          <a:lstStyle/>
          <a:p>
            <a:pPr algn="ctr" fontAlgn="base">
              <a:spcBef>
                <a:spcPct val="0"/>
              </a:spcBef>
              <a:spcAft>
                <a:spcPct val="0"/>
              </a:spcAft>
            </a:pPr>
            <a:r>
              <a:rPr lang="zh-CN" altLang="en-US" sz="3600" kern="10" dirty="0">
                <a:ln w="9525">
                  <a:solidFill>
                    <a:srgbClr val="FF0000"/>
                  </a:solidFill>
                  <a:round/>
                </a:ln>
                <a:solidFill>
                  <a:srgbClr val="333399"/>
                </a:solidFill>
                <a:latin typeface="华文新魏" panose="02010800040101010101" charset="-122"/>
                <a:ea typeface="华文新魏" panose="02010800040101010101" charset="-122"/>
              </a:rPr>
              <a:t>巩固与检测</a:t>
            </a:r>
          </a:p>
        </p:txBody>
      </p:sp>
      <p:sp>
        <p:nvSpPr>
          <p:cNvPr id="280587" name="Line 14"/>
          <p:cNvSpPr>
            <a:spLocks noChangeShapeType="1"/>
          </p:cNvSpPr>
          <p:nvPr/>
        </p:nvSpPr>
        <p:spPr bwMode="auto">
          <a:xfrm>
            <a:off x="5723186" y="2276475"/>
            <a:ext cx="2160587" cy="0"/>
          </a:xfrm>
          <a:prstGeom prst="line">
            <a:avLst/>
          </a:prstGeom>
          <a:noFill/>
          <a:ln w="50800">
            <a:solidFill>
              <a:schemeClr val="hlink"/>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0578"/>
                                        </p:tgtEl>
                                        <p:attrNameLst>
                                          <p:attrName>style.visibility</p:attrName>
                                        </p:attrNameLst>
                                      </p:cBhvr>
                                      <p:to>
                                        <p:strVal val="visible"/>
                                      </p:to>
                                    </p:set>
                                    <p:animEffect transition="in" filter="wipe(down)">
                                      <p:cBhvr>
                                        <p:cTn id="7" dur="500"/>
                                        <p:tgtEl>
                                          <p:spTgt spid="280578"/>
                                        </p:tgtEl>
                                      </p:cBhvr>
                                    </p:animEffect>
                                  </p:childTnLst>
                                </p:cTn>
                              </p:par>
                              <p:par>
                                <p:cTn id="8" presetID="22" presetClass="entr" presetSubtype="4" fill="hold" nodeType="withEffect">
                                  <p:stCondLst>
                                    <p:cond delay="0"/>
                                  </p:stCondLst>
                                  <p:childTnLst>
                                    <p:set>
                                      <p:cBhvr>
                                        <p:cTn id="9" dur="1" fill="hold">
                                          <p:stCondLst>
                                            <p:cond delay="0"/>
                                          </p:stCondLst>
                                        </p:cTn>
                                        <p:tgtEl>
                                          <p:spTgt spid="280579"/>
                                        </p:tgtEl>
                                        <p:attrNameLst>
                                          <p:attrName>style.visibility</p:attrName>
                                        </p:attrNameLst>
                                      </p:cBhvr>
                                      <p:to>
                                        <p:strVal val="visible"/>
                                      </p:to>
                                    </p:set>
                                    <p:animEffect transition="in" filter="wipe(down)">
                                      <p:cBhvr>
                                        <p:cTn id="10" dur="500"/>
                                        <p:tgtEl>
                                          <p:spTgt spid="28057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80587"/>
                                        </p:tgtEl>
                                        <p:attrNameLst>
                                          <p:attrName>style.visibility</p:attrName>
                                        </p:attrNameLst>
                                      </p:cBhvr>
                                      <p:to>
                                        <p:strVal val="visible"/>
                                      </p:to>
                                    </p:set>
                                    <p:anim calcmode="lin" valueType="num">
                                      <p:cBhvr additive="base">
                                        <p:cTn id="15" dur="500" fill="hold"/>
                                        <p:tgtEl>
                                          <p:spTgt spid="280587"/>
                                        </p:tgtEl>
                                        <p:attrNameLst>
                                          <p:attrName>ppt_x</p:attrName>
                                        </p:attrNameLst>
                                      </p:cBhvr>
                                      <p:tavLst>
                                        <p:tav tm="0">
                                          <p:val>
                                            <p:strVal val="#ppt_x"/>
                                          </p:val>
                                        </p:tav>
                                        <p:tav tm="100000">
                                          <p:val>
                                            <p:strVal val="#ppt_x"/>
                                          </p:val>
                                        </p:tav>
                                      </p:tavLst>
                                    </p:anim>
                                    <p:anim calcmode="lin" valueType="num">
                                      <p:cBhvr additive="base">
                                        <p:cTn id="16" dur="500" fill="hold"/>
                                        <p:tgtEl>
                                          <p:spTgt spid="28058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80585"/>
                                        </p:tgtEl>
                                        <p:attrNameLst>
                                          <p:attrName>style.visibility</p:attrName>
                                        </p:attrNameLst>
                                      </p:cBhvr>
                                      <p:to>
                                        <p:strVal val="visible"/>
                                      </p:to>
                                    </p:set>
                                    <p:anim calcmode="lin" valueType="num">
                                      <p:cBhvr>
                                        <p:cTn id="21" dur="1000" fill="hold"/>
                                        <p:tgtEl>
                                          <p:spTgt spid="280585"/>
                                        </p:tgtEl>
                                        <p:attrNameLst>
                                          <p:attrName>ppt_x</p:attrName>
                                        </p:attrNameLst>
                                      </p:cBhvr>
                                      <p:tavLst>
                                        <p:tav tm="0">
                                          <p:val>
                                            <p:strVal val="#ppt_x-.2"/>
                                          </p:val>
                                        </p:tav>
                                        <p:tav tm="100000">
                                          <p:val>
                                            <p:strVal val="#ppt_x"/>
                                          </p:val>
                                        </p:tav>
                                      </p:tavLst>
                                    </p:anim>
                                    <p:anim calcmode="lin" valueType="num">
                                      <p:cBhvr>
                                        <p:cTn id="22" dur="1000" fill="hold"/>
                                        <p:tgtEl>
                                          <p:spTgt spid="280585"/>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80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autoUpdateAnimBg="0"/>
      <p:bldP spid="280585" grpId="0" autoUpdateAnimBg="0"/>
      <p:bldP spid="28058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ext Box 4"/>
          <p:cNvSpPr txBox="1">
            <a:spLocks noChangeArrowheads="1"/>
          </p:cNvSpPr>
          <p:nvPr/>
        </p:nvSpPr>
        <p:spPr bwMode="auto">
          <a:xfrm>
            <a:off x="1051719" y="295977"/>
            <a:ext cx="394096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4000" b="1" dirty="0">
                <a:solidFill>
                  <a:srgbClr val="0066FF"/>
                </a:solidFill>
                <a:latin typeface="Verdana" panose="020B0604030504040204" pitchFamily="34" charset="0"/>
                <a:ea typeface="幼圆" panose="02010509060101010101" pitchFamily="49" charset="-122"/>
              </a:rPr>
              <a:t>中考实战</a:t>
            </a:r>
          </a:p>
        </p:txBody>
      </p:sp>
      <p:sp>
        <p:nvSpPr>
          <p:cNvPr id="281603" name="Text Box 5"/>
          <p:cNvSpPr txBox="1">
            <a:spLocks noChangeArrowheads="1"/>
          </p:cNvSpPr>
          <p:nvPr/>
        </p:nvSpPr>
        <p:spPr bwMode="auto">
          <a:xfrm>
            <a:off x="755650" y="1032097"/>
            <a:ext cx="7537450" cy="3013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甲，乙两同学骑自行车从Ａ地沿同一条路到Ｂ地，已知</a:t>
            </a:r>
          </a:p>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乙比甲先出发．他们离出发地的距离</a:t>
            </a:r>
            <a:r>
              <a:rPr lang="en-US" sz="2400" b="1" dirty="0">
                <a:solidFill>
                  <a:srgbClr val="000000"/>
                </a:solidFill>
                <a:latin typeface="幼圆" panose="02010509060101010101" pitchFamily="49" charset="-122"/>
                <a:ea typeface="幼圆" panose="02010509060101010101" pitchFamily="49" charset="-122"/>
              </a:rPr>
              <a:t>s</a:t>
            </a:r>
            <a:r>
              <a:rPr lang="zh-CN" altLang="en-US" sz="2400" b="1" dirty="0">
                <a:solidFill>
                  <a:srgbClr val="000000"/>
                </a:solidFill>
                <a:latin typeface="幼圆" panose="02010509060101010101" pitchFamily="49" charset="-122"/>
                <a:ea typeface="幼圆" panose="02010509060101010101" pitchFamily="49" charset="-122"/>
              </a:rPr>
              <a:t>／</a:t>
            </a:r>
            <a:r>
              <a:rPr lang="en-US" sz="2400" b="1" dirty="0">
                <a:solidFill>
                  <a:srgbClr val="000000"/>
                </a:solidFill>
                <a:latin typeface="幼圆" panose="02010509060101010101" pitchFamily="49" charset="-122"/>
                <a:ea typeface="幼圆" panose="02010509060101010101" pitchFamily="49" charset="-122"/>
              </a:rPr>
              <a:t>km</a:t>
            </a:r>
            <a:r>
              <a:rPr lang="zh-CN" altLang="en-US" sz="2400" b="1" dirty="0">
                <a:solidFill>
                  <a:srgbClr val="000000"/>
                </a:solidFill>
                <a:latin typeface="幼圆" panose="02010509060101010101" pitchFamily="49" charset="-122"/>
                <a:ea typeface="幼圆" panose="02010509060101010101" pitchFamily="49" charset="-122"/>
              </a:rPr>
              <a:t>和骑行时间</a:t>
            </a:r>
          </a:p>
          <a:p>
            <a:pPr fontAlgn="base">
              <a:spcBef>
                <a:spcPct val="0"/>
              </a:spcBef>
              <a:spcAft>
                <a:spcPct val="0"/>
              </a:spcAft>
            </a:pPr>
            <a:r>
              <a:rPr lang="en-US" sz="2400" b="1" dirty="0">
                <a:solidFill>
                  <a:srgbClr val="000000"/>
                </a:solidFill>
                <a:latin typeface="幼圆" panose="02010509060101010101" pitchFamily="49" charset="-122"/>
                <a:ea typeface="幼圆" panose="02010509060101010101" pitchFamily="49" charset="-122"/>
              </a:rPr>
              <a:t>t/h</a:t>
            </a:r>
            <a:r>
              <a:rPr lang="zh-CN" altLang="en-US" sz="2400" b="1" dirty="0">
                <a:solidFill>
                  <a:srgbClr val="000000"/>
                </a:solidFill>
                <a:latin typeface="幼圆" panose="02010509060101010101" pitchFamily="49" charset="-122"/>
                <a:ea typeface="幼圆" panose="02010509060101010101" pitchFamily="49" charset="-122"/>
              </a:rPr>
              <a:t>之间的函数关系如图所示，给出下列说法：</a:t>
            </a:r>
          </a:p>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Ａ</a:t>
            </a:r>
            <a:r>
              <a:rPr lang="en-US" sz="2400" b="1" dirty="0">
                <a:solidFill>
                  <a:srgbClr val="000000"/>
                </a:solidFill>
                <a:latin typeface="幼圆" panose="02010509060101010101" pitchFamily="49" charset="-122"/>
                <a:ea typeface="幼圆" panose="02010509060101010101" pitchFamily="49" charset="-122"/>
              </a:rPr>
              <a:t>.</a:t>
            </a:r>
            <a:r>
              <a:rPr lang="zh-CN" altLang="en-US" sz="2400" b="1" dirty="0">
                <a:solidFill>
                  <a:srgbClr val="000000"/>
                </a:solidFill>
                <a:latin typeface="幼圆" panose="02010509060101010101" pitchFamily="49" charset="-122"/>
                <a:ea typeface="幼圆" panose="02010509060101010101" pitchFamily="49" charset="-122"/>
              </a:rPr>
              <a:t>他们都骑了２０</a:t>
            </a:r>
            <a:r>
              <a:rPr lang="en-US" sz="2400" b="1" dirty="0">
                <a:solidFill>
                  <a:srgbClr val="000000"/>
                </a:solidFill>
                <a:latin typeface="幼圆" panose="02010509060101010101" pitchFamily="49" charset="-122"/>
                <a:ea typeface="幼圆" panose="02010509060101010101" pitchFamily="49" charset="-122"/>
              </a:rPr>
              <a:t>km</a:t>
            </a:r>
            <a:r>
              <a:rPr lang="zh-CN" altLang="en-US" sz="2400" b="1" dirty="0">
                <a:solidFill>
                  <a:srgbClr val="000000"/>
                </a:solidFill>
                <a:latin typeface="幼圆" panose="02010509060101010101" pitchFamily="49" charset="-122"/>
                <a:ea typeface="幼圆" panose="02010509060101010101" pitchFamily="49" charset="-122"/>
              </a:rPr>
              <a:t>；</a:t>
            </a:r>
          </a:p>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Ｂ</a:t>
            </a:r>
            <a:r>
              <a:rPr lang="en-US" sz="2400" b="1" dirty="0">
                <a:solidFill>
                  <a:srgbClr val="000000"/>
                </a:solidFill>
                <a:latin typeface="幼圆" panose="02010509060101010101" pitchFamily="49" charset="-122"/>
                <a:ea typeface="幼圆" panose="02010509060101010101" pitchFamily="49" charset="-122"/>
              </a:rPr>
              <a:t>.</a:t>
            </a:r>
            <a:r>
              <a:rPr lang="zh-CN" altLang="en-US" sz="2400" b="1" dirty="0">
                <a:solidFill>
                  <a:srgbClr val="000000"/>
                </a:solidFill>
                <a:latin typeface="幼圆" panose="02010509060101010101" pitchFamily="49" charset="-122"/>
                <a:ea typeface="幼圆" panose="02010509060101010101" pitchFamily="49" charset="-122"/>
              </a:rPr>
              <a:t>乙在途中停留了０</a:t>
            </a:r>
            <a:r>
              <a:rPr lang="en-US" sz="2400" b="1" dirty="0">
                <a:solidFill>
                  <a:srgbClr val="000000"/>
                </a:solidFill>
                <a:latin typeface="幼圆" panose="02010509060101010101" pitchFamily="49" charset="-122"/>
                <a:ea typeface="幼圆" panose="02010509060101010101" pitchFamily="49" charset="-122"/>
              </a:rPr>
              <a:t>.</a:t>
            </a:r>
            <a:r>
              <a:rPr lang="zh-CN" altLang="en-US" sz="2400" b="1" dirty="0">
                <a:solidFill>
                  <a:srgbClr val="000000"/>
                </a:solidFill>
                <a:latin typeface="幼圆" panose="02010509060101010101" pitchFamily="49" charset="-122"/>
                <a:ea typeface="幼圆" panose="02010509060101010101" pitchFamily="49" charset="-122"/>
              </a:rPr>
              <a:t>５</a:t>
            </a:r>
            <a:r>
              <a:rPr lang="en-US" sz="2400" b="1" dirty="0">
                <a:solidFill>
                  <a:srgbClr val="000000"/>
                </a:solidFill>
                <a:latin typeface="幼圆" panose="02010509060101010101" pitchFamily="49" charset="-122"/>
                <a:ea typeface="幼圆" panose="02010509060101010101" pitchFamily="49" charset="-122"/>
              </a:rPr>
              <a:t>h</a:t>
            </a:r>
            <a:r>
              <a:rPr lang="zh-CN" altLang="en-US" sz="2400" b="1" dirty="0">
                <a:solidFill>
                  <a:srgbClr val="000000"/>
                </a:solidFill>
                <a:latin typeface="幼圆" panose="02010509060101010101" pitchFamily="49" charset="-122"/>
                <a:ea typeface="幼圆" panose="02010509060101010101" pitchFamily="49" charset="-122"/>
              </a:rPr>
              <a:t>；</a:t>
            </a:r>
          </a:p>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Ｃ</a:t>
            </a:r>
            <a:r>
              <a:rPr lang="en-US" sz="2400" b="1" dirty="0">
                <a:solidFill>
                  <a:srgbClr val="000000"/>
                </a:solidFill>
                <a:latin typeface="幼圆" panose="02010509060101010101" pitchFamily="49" charset="-122"/>
                <a:ea typeface="幼圆" panose="02010509060101010101" pitchFamily="49" charset="-122"/>
              </a:rPr>
              <a:t>.</a:t>
            </a:r>
            <a:r>
              <a:rPr lang="zh-CN" altLang="en-US" sz="2400" b="1" dirty="0">
                <a:solidFill>
                  <a:srgbClr val="000000"/>
                </a:solidFill>
                <a:latin typeface="幼圆" panose="02010509060101010101" pitchFamily="49" charset="-122"/>
                <a:ea typeface="幼圆" panose="02010509060101010101" pitchFamily="49" charset="-122"/>
              </a:rPr>
              <a:t>甲和乙两人同时到达目的地；</a:t>
            </a:r>
          </a:p>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Ｄ</a:t>
            </a:r>
            <a:r>
              <a:rPr lang="en-US" sz="2400" b="1" dirty="0">
                <a:solidFill>
                  <a:srgbClr val="000000"/>
                </a:solidFill>
                <a:latin typeface="幼圆" panose="02010509060101010101" pitchFamily="49" charset="-122"/>
                <a:ea typeface="幼圆" panose="02010509060101010101" pitchFamily="49" charset="-122"/>
              </a:rPr>
              <a:t>.</a:t>
            </a:r>
            <a:r>
              <a:rPr lang="zh-CN" altLang="en-US" sz="2400" b="1" dirty="0">
                <a:solidFill>
                  <a:srgbClr val="000000"/>
                </a:solidFill>
                <a:latin typeface="幼圆" panose="02010509060101010101" pitchFamily="49" charset="-122"/>
                <a:ea typeface="幼圆" panose="02010509060101010101" pitchFamily="49" charset="-122"/>
              </a:rPr>
              <a:t>相遇后，甲的速度小于乙的速度．</a:t>
            </a:r>
          </a:p>
          <a:p>
            <a:pPr fontAlgn="base">
              <a:spcBef>
                <a:spcPct val="0"/>
              </a:spcBef>
              <a:spcAft>
                <a:spcPct val="0"/>
              </a:spcAft>
            </a:pPr>
            <a:r>
              <a:rPr lang="zh-CN" altLang="en-US" sz="2400" b="1" dirty="0">
                <a:solidFill>
                  <a:srgbClr val="000000"/>
                </a:solidFill>
                <a:latin typeface="幼圆" panose="02010509060101010101" pitchFamily="49" charset="-122"/>
                <a:ea typeface="幼圆" panose="02010509060101010101" pitchFamily="49" charset="-122"/>
              </a:rPr>
              <a:t>根据图象信息，以上说法正确的是　　　　　　（　）</a:t>
            </a:r>
          </a:p>
        </p:txBody>
      </p:sp>
      <p:sp>
        <p:nvSpPr>
          <p:cNvPr id="281604" name="Text Box 6"/>
          <p:cNvSpPr txBox="1">
            <a:spLocks noChangeArrowheads="1"/>
          </p:cNvSpPr>
          <p:nvPr/>
        </p:nvSpPr>
        <p:spPr bwMode="auto">
          <a:xfrm>
            <a:off x="7524750" y="3644900"/>
            <a:ext cx="1800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b="1">
                <a:solidFill>
                  <a:srgbClr val="FF3300"/>
                </a:solidFill>
                <a:latin typeface="Verdana" panose="020B0604030504040204" pitchFamily="34" charset="0"/>
              </a:rPr>
              <a:t>Ｂ</a:t>
            </a:r>
          </a:p>
        </p:txBody>
      </p:sp>
      <p:pic>
        <p:nvPicPr>
          <p:cNvPr id="281605" name="Picture 8"/>
          <p:cNvPicPr>
            <a:picLocks noChangeAspect="1" noChangeArrowheads="1"/>
          </p:cNvPicPr>
          <p:nvPr/>
        </p:nvPicPr>
        <p:blipFill>
          <a:blip r:embed="rId2"/>
          <a:srcRect/>
          <a:stretch>
            <a:fillRect/>
          </a:stretch>
        </p:blipFill>
        <p:spPr bwMode="auto">
          <a:xfrm>
            <a:off x="755650" y="4149725"/>
            <a:ext cx="338455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1606" name="Text Box 9"/>
          <p:cNvSpPr txBox="1">
            <a:spLocks noChangeArrowheads="1"/>
          </p:cNvSpPr>
          <p:nvPr/>
        </p:nvSpPr>
        <p:spPr bwMode="auto">
          <a:xfrm>
            <a:off x="1239838" y="4092575"/>
            <a:ext cx="7635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a:solidFill>
                  <a:srgbClr val="000000"/>
                </a:solidFill>
                <a:latin typeface="Verdana" panose="020B0604030504040204" pitchFamily="34" charset="0"/>
              </a:rPr>
              <a:t>s/km</a:t>
            </a:r>
          </a:p>
        </p:txBody>
      </p:sp>
      <p:sp>
        <p:nvSpPr>
          <p:cNvPr id="281607" name="Text Box 10"/>
          <p:cNvSpPr txBox="1">
            <a:spLocks noChangeArrowheads="1"/>
          </p:cNvSpPr>
          <p:nvPr/>
        </p:nvSpPr>
        <p:spPr bwMode="auto">
          <a:xfrm>
            <a:off x="3978275" y="6237288"/>
            <a:ext cx="5222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a:solidFill>
                  <a:srgbClr val="000000"/>
                </a:solidFill>
                <a:latin typeface="Verdana" panose="020B0604030504040204" pitchFamily="34" charset="0"/>
              </a:rPr>
              <a:t>t/h</a:t>
            </a:r>
          </a:p>
        </p:txBody>
      </p:sp>
      <p:sp>
        <p:nvSpPr>
          <p:cNvPr id="281608" name="Text Box 11"/>
          <p:cNvSpPr txBox="1">
            <a:spLocks noChangeArrowheads="1"/>
          </p:cNvSpPr>
          <p:nvPr/>
        </p:nvSpPr>
        <p:spPr bwMode="auto">
          <a:xfrm>
            <a:off x="4284663" y="4508500"/>
            <a:ext cx="1054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400" b="1">
                <a:solidFill>
                  <a:srgbClr val="000000"/>
                </a:solidFill>
                <a:latin typeface="Verdana" panose="020B0604030504040204" pitchFamily="34" charset="0"/>
              </a:rPr>
              <a:t>A.1</a:t>
            </a:r>
            <a:r>
              <a:rPr lang="zh-CN" altLang="en-US" sz="2400" b="1">
                <a:solidFill>
                  <a:srgbClr val="000000"/>
                </a:solidFill>
                <a:latin typeface="Verdana" panose="020B0604030504040204" pitchFamily="34" charset="0"/>
              </a:rPr>
              <a:t>个</a:t>
            </a:r>
          </a:p>
        </p:txBody>
      </p:sp>
      <p:sp>
        <p:nvSpPr>
          <p:cNvPr id="281609" name="Text Box 12"/>
          <p:cNvSpPr txBox="1">
            <a:spLocks noChangeArrowheads="1"/>
          </p:cNvSpPr>
          <p:nvPr/>
        </p:nvSpPr>
        <p:spPr bwMode="auto">
          <a:xfrm>
            <a:off x="5724525" y="4508500"/>
            <a:ext cx="1138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400" b="1">
                <a:solidFill>
                  <a:srgbClr val="000000"/>
                </a:solidFill>
                <a:latin typeface="Verdana" panose="020B0604030504040204" pitchFamily="34" charset="0"/>
              </a:rPr>
              <a:t>B.</a:t>
            </a:r>
            <a:r>
              <a:rPr lang="zh-CN" altLang="en-US" sz="2400" b="1">
                <a:solidFill>
                  <a:srgbClr val="000000"/>
                </a:solidFill>
                <a:latin typeface="Verdana" panose="020B0604030504040204" pitchFamily="34" charset="0"/>
              </a:rPr>
              <a:t>２个</a:t>
            </a:r>
          </a:p>
        </p:txBody>
      </p:sp>
      <p:sp>
        <p:nvSpPr>
          <p:cNvPr id="281610" name="Text Box 13"/>
          <p:cNvSpPr txBox="1">
            <a:spLocks noChangeArrowheads="1"/>
          </p:cNvSpPr>
          <p:nvPr/>
        </p:nvSpPr>
        <p:spPr bwMode="auto">
          <a:xfrm>
            <a:off x="5868988" y="5445125"/>
            <a:ext cx="1158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400" b="1">
                <a:solidFill>
                  <a:srgbClr val="000000"/>
                </a:solidFill>
                <a:latin typeface="Verdana" panose="020B0604030504040204" pitchFamily="34" charset="0"/>
              </a:rPr>
              <a:t>D.</a:t>
            </a:r>
            <a:r>
              <a:rPr lang="zh-CN" altLang="en-US" sz="2400" b="1">
                <a:solidFill>
                  <a:srgbClr val="000000"/>
                </a:solidFill>
                <a:latin typeface="Verdana" panose="020B0604030504040204" pitchFamily="34" charset="0"/>
              </a:rPr>
              <a:t>４个</a:t>
            </a:r>
          </a:p>
        </p:txBody>
      </p:sp>
      <p:sp>
        <p:nvSpPr>
          <p:cNvPr id="281611" name="Text Box 14"/>
          <p:cNvSpPr txBox="1">
            <a:spLocks noChangeArrowheads="1"/>
          </p:cNvSpPr>
          <p:nvPr/>
        </p:nvSpPr>
        <p:spPr bwMode="auto">
          <a:xfrm>
            <a:off x="4429125" y="5445125"/>
            <a:ext cx="1127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400" b="1">
                <a:solidFill>
                  <a:srgbClr val="000000"/>
                </a:solidFill>
                <a:latin typeface="Verdana" panose="020B0604030504040204" pitchFamily="34" charset="0"/>
              </a:rPr>
              <a:t>C.</a:t>
            </a:r>
            <a:r>
              <a:rPr lang="zh-CN" altLang="en-US" sz="2400" b="1">
                <a:solidFill>
                  <a:srgbClr val="000000"/>
                </a:solidFill>
                <a:latin typeface="Verdana" panose="020B0604030504040204" pitchFamily="34" charset="0"/>
              </a:rPr>
              <a:t>３个</a:t>
            </a:r>
          </a:p>
        </p:txBody>
      </p:sp>
      <p:sp>
        <p:nvSpPr>
          <p:cNvPr id="281612" name="Text Box 15"/>
          <p:cNvSpPr txBox="1">
            <a:spLocks noChangeArrowheads="1"/>
          </p:cNvSpPr>
          <p:nvPr/>
        </p:nvSpPr>
        <p:spPr bwMode="auto">
          <a:xfrm>
            <a:off x="2124075" y="4724400"/>
            <a:ext cx="490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b="1">
                <a:solidFill>
                  <a:srgbClr val="0000FF"/>
                </a:solidFill>
                <a:latin typeface="Verdana" panose="020B0604030504040204" pitchFamily="34" charset="0"/>
              </a:rPr>
              <a:t>甲</a:t>
            </a:r>
          </a:p>
        </p:txBody>
      </p:sp>
      <p:sp>
        <p:nvSpPr>
          <p:cNvPr id="281613" name="Text Box 16"/>
          <p:cNvSpPr txBox="1">
            <a:spLocks noChangeArrowheads="1"/>
          </p:cNvSpPr>
          <p:nvPr/>
        </p:nvSpPr>
        <p:spPr bwMode="auto">
          <a:xfrm>
            <a:off x="3505200" y="4365625"/>
            <a:ext cx="490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b="1">
                <a:solidFill>
                  <a:srgbClr val="FF3300"/>
                </a:solidFill>
                <a:latin typeface="Verdana" panose="020B0604030504040204" pitchFamily="34" charset="0"/>
              </a:rPr>
              <a:t>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1604"/>
                                        </p:tgtEl>
                                        <p:attrNameLst>
                                          <p:attrName>style.visibility</p:attrName>
                                        </p:attrNameLst>
                                      </p:cBhvr>
                                      <p:to>
                                        <p:strVal val="visible"/>
                                      </p:to>
                                    </p:set>
                                    <p:animEffect transition="in" filter="fade">
                                      <p:cBhvr>
                                        <p:cTn id="7" dur="2000"/>
                                        <p:tgtEl>
                                          <p:spTgt spid="281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ext Box 2"/>
          <p:cNvSpPr txBox="1">
            <a:spLocks noChangeArrowheads="1"/>
          </p:cNvSpPr>
          <p:nvPr/>
        </p:nvSpPr>
        <p:spPr bwMode="auto">
          <a:xfrm>
            <a:off x="395536" y="908993"/>
            <a:ext cx="2011363"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600" dirty="0">
                <a:solidFill>
                  <a:srgbClr val="009999"/>
                </a:solidFill>
                <a:latin typeface="Lucida Sans Unicode" panose="020B0602030504020204" pitchFamily="34" charset="0"/>
                <a:ea typeface="黑体" panose="02010609060101010101" pitchFamily="49" charset="-122"/>
              </a:rPr>
              <a:t>复习回顾</a:t>
            </a:r>
            <a:endParaRPr lang="zh-CN" altLang="en-US" sz="3600" dirty="0">
              <a:solidFill>
                <a:srgbClr val="009999"/>
              </a:solidFill>
            </a:endParaRPr>
          </a:p>
        </p:txBody>
      </p:sp>
      <p:sp>
        <p:nvSpPr>
          <p:cNvPr id="259075" name="Text Box 3"/>
          <p:cNvSpPr txBox="1">
            <a:spLocks noChangeArrowheads="1"/>
          </p:cNvSpPr>
          <p:nvPr/>
        </p:nvSpPr>
        <p:spPr bwMode="auto">
          <a:xfrm>
            <a:off x="611436" y="1772593"/>
            <a:ext cx="3432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2400" b="1" dirty="0">
                <a:solidFill>
                  <a:srgbClr val="000000"/>
                </a:solidFill>
              </a:rPr>
              <a:t>1、函数的三种表示方法</a:t>
            </a:r>
          </a:p>
        </p:txBody>
      </p:sp>
      <p:sp>
        <p:nvSpPr>
          <p:cNvPr id="259076" name="Text Box 4"/>
          <p:cNvSpPr txBox="1">
            <a:spLocks noChangeArrowheads="1"/>
          </p:cNvSpPr>
          <p:nvPr/>
        </p:nvSpPr>
        <p:spPr bwMode="auto">
          <a:xfrm>
            <a:off x="765424" y="2390130"/>
            <a:ext cx="1430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2400" b="1" dirty="0">
                <a:solidFill>
                  <a:srgbClr val="000000"/>
                </a:solidFill>
                <a:sym typeface="Arial" panose="020B0604020202020204" pitchFamily="34" charset="0"/>
              </a:rPr>
              <a:t>解析法</a:t>
            </a:r>
          </a:p>
        </p:txBody>
      </p:sp>
      <p:sp>
        <p:nvSpPr>
          <p:cNvPr id="259077" name="Text Box 5"/>
          <p:cNvSpPr txBox="1">
            <a:spLocks noChangeArrowheads="1"/>
          </p:cNvSpPr>
          <p:nvPr/>
        </p:nvSpPr>
        <p:spPr bwMode="auto">
          <a:xfrm>
            <a:off x="702792" y="3759423"/>
            <a:ext cx="66816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2400" b="1" dirty="0">
                <a:solidFill>
                  <a:srgbClr val="000000"/>
                </a:solidFill>
                <a:sym typeface="Arial" panose="020B0604020202020204" pitchFamily="34" charset="0"/>
              </a:rPr>
              <a:t>用图像表示变量之间函数关系的方法叫做图像法</a:t>
            </a:r>
          </a:p>
        </p:txBody>
      </p:sp>
      <p:sp>
        <p:nvSpPr>
          <p:cNvPr id="259078" name="Text Box 6"/>
          <p:cNvSpPr txBox="1">
            <a:spLocks noChangeArrowheads="1"/>
          </p:cNvSpPr>
          <p:nvPr/>
        </p:nvSpPr>
        <p:spPr bwMode="auto">
          <a:xfrm>
            <a:off x="3491880" y="2395736"/>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2400" b="1" dirty="0">
                <a:solidFill>
                  <a:srgbClr val="000000"/>
                </a:solidFill>
                <a:sym typeface="Arial" panose="020B0604020202020204" pitchFamily="34" charset="0"/>
              </a:rPr>
              <a:t>图象法</a:t>
            </a:r>
          </a:p>
        </p:txBody>
      </p:sp>
      <p:sp>
        <p:nvSpPr>
          <p:cNvPr id="259079" name="Text Box 7"/>
          <p:cNvSpPr txBox="1">
            <a:spLocks noChangeArrowheads="1"/>
          </p:cNvSpPr>
          <p:nvPr/>
        </p:nvSpPr>
        <p:spPr bwMode="auto">
          <a:xfrm>
            <a:off x="2123728" y="2391271"/>
            <a:ext cx="1512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2400" b="1" dirty="0">
                <a:solidFill>
                  <a:srgbClr val="000000"/>
                </a:solidFill>
                <a:sym typeface="Arial" panose="020B0604020202020204" pitchFamily="34" charset="0"/>
              </a:rPr>
              <a:t>列表法</a:t>
            </a:r>
          </a:p>
        </p:txBody>
      </p:sp>
      <p:sp>
        <p:nvSpPr>
          <p:cNvPr id="259080" name="Text Box 8"/>
          <p:cNvSpPr txBox="1">
            <a:spLocks noChangeArrowheads="1"/>
          </p:cNvSpPr>
          <p:nvPr/>
        </p:nvSpPr>
        <p:spPr bwMode="auto">
          <a:xfrm>
            <a:off x="551905" y="3141018"/>
            <a:ext cx="171529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fontAlgn="base">
              <a:spcBef>
                <a:spcPct val="0"/>
              </a:spcBef>
              <a:spcAft>
                <a:spcPct val="0"/>
              </a:spcAft>
              <a:buFont typeface="Arial" panose="020B0604020202020204" pitchFamily="34" charset="0"/>
              <a:buNone/>
            </a:pPr>
            <a:r>
              <a:rPr lang="zh-CN" altLang="en-US" sz="2400" b="1" dirty="0">
                <a:solidFill>
                  <a:srgbClr val="000000"/>
                </a:solidFill>
                <a:sym typeface="Arial" panose="020B0604020202020204" pitchFamily="34" charset="0"/>
              </a:rPr>
              <a:t>2、图象法</a:t>
            </a:r>
          </a:p>
        </p:txBody>
      </p:sp>
      <p:sp>
        <p:nvSpPr>
          <p:cNvPr id="259081" name="Text Box 9"/>
          <p:cNvSpPr txBox="1">
            <a:spLocks noChangeArrowheads="1"/>
          </p:cNvSpPr>
          <p:nvPr/>
        </p:nvSpPr>
        <p:spPr bwMode="auto">
          <a:xfrm>
            <a:off x="539478" y="4483968"/>
            <a:ext cx="784778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fontAlgn="base">
              <a:spcBef>
                <a:spcPct val="0"/>
              </a:spcBef>
              <a:spcAft>
                <a:spcPct val="0"/>
              </a:spcAft>
              <a:buFont typeface="Arial" panose="020B0604020202020204" pitchFamily="34" charset="0"/>
              <a:buNone/>
            </a:pPr>
            <a:r>
              <a:rPr lang="zh-CN" altLang="en-US" sz="2400" b="1" dirty="0">
                <a:solidFill>
                  <a:srgbClr val="000000"/>
                </a:solidFill>
                <a:sym typeface="Arial" panose="020B0604020202020204" pitchFamily="34" charset="0"/>
              </a:rPr>
              <a:t>3、坐标平面内的点与有序实数对是</a:t>
            </a:r>
            <a:r>
              <a:rPr lang="zh-CN" altLang="en-US" sz="2400" b="1" u="sng" dirty="0">
                <a:solidFill>
                  <a:srgbClr val="000000"/>
                </a:solidFill>
                <a:sym typeface="Arial" panose="020B0604020202020204" pitchFamily="34" charset="0"/>
              </a:rPr>
              <a:t>                   </a:t>
            </a:r>
            <a:r>
              <a:rPr lang="zh-CN" altLang="en-US" sz="2400" b="1" dirty="0">
                <a:solidFill>
                  <a:srgbClr val="000000"/>
                </a:solidFill>
                <a:sym typeface="Arial" panose="020B0604020202020204" pitchFamily="34" charset="0"/>
              </a:rPr>
              <a:t>关系 </a:t>
            </a:r>
          </a:p>
        </p:txBody>
      </p:sp>
      <p:sp>
        <p:nvSpPr>
          <p:cNvPr id="259082" name="Text Box 10"/>
          <p:cNvSpPr txBox="1">
            <a:spLocks noChangeArrowheads="1"/>
          </p:cNvSpPr>
          <p:nvPr/>
        </p:nvSpPr>
        <p:spPr bwMode="auto">
          <a:xfrm>
            <a:off x="5434933" y="4411960"/>
            <a:ext cx="151216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buFont typeface="Arial" panose="020B0604020202020204" pitchFamily="34" charset="0"/>
              <a:buNone/>
            </a:pPr>
            <a:r>
              <a:rPr lang="zh-CN" altLang="en-US" sz="2400" b="1" dirty="0">
                <a:solidFill>
                  <a:srgbClr val="3333FF"/>
                </a:solidFill>
              </a:rPr>
              <a:t>一一对应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59075"/>
                                        </p:tgtEl>
                                        <p:attrNameLst>
                                          <p:attrName>style.visibility</p:attrName>
                                        </p:attrNameLst>
                                      </p:cBhvr>
                                      <p:to>
                                        <p:strVal val="visible"/>
                                      </p:to>
                                    </p:set>
                                    <p:animEffect transition="in" filter="slide(fromBottom)">
                                      <p:cBhvr>
                                        <p:cTn id="7" dur="500"/>
                                        <p:tgtEl>
                                          <p:spTgt spid="259075"/>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59080"/>
                                        </p:tgtEl>
                                        <p:attrNameLst>
                                          <p:attrName>style.visibility</p:attrName>
                                        </p:attrNameLst>
                                      </p:cBhvr>
                                      <p:to>
                                        <p:strVal val="visible"/>
                                      </p:to>
                                    </p:set>
                                    <p:animEffect transition="in" filter="slide(fromBottom)">
                                      <p:cBhvr>
                                        <p:cTn id="10" dur="500"/>
                                        <p:tgtEl>
                                          <p:spTgt spid="259080"/>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59081"/>
                                        </p:tgtEl>
                                        <p:attrNameLst>
                                          <p:attrName>style.visibility</p:attrName>
                                        </p:attrNameLst>
                                      </p:cBhvr>
                                      <p:to>
                                        <p:strVal val="visible"/>
                                      </p:to>
                                    </p:set>
                                    <p:animEffect transition="in" filter="slide(fromBottom)">
                                      <p:cBhvr>
                                        <p:cTn id="13" dur="500"/>
                                        <p:tgtEl>
                                          <p:spTgt spid="259081"/>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259076"/>
                                        </p:tgtEl>
                                        <p:attrNameLst>
                                          <p:attrName>style.visibility</p:attrName>
                                        </p:attrNameLst>
                                      </p:cBhvr>
                                      <p:to>
                                        <p:strVal val="visible"/>
                                      </p:to>
                                    </p:set>
                                    <p:animEffect transition="in" filter="slide(fromBottom)">
                                      <p:cBhvr>
                                        <p:cTn id="18" dur="500"/>
                                        <p:tgtEl>
                                          <p:spTgt spid="259076"/>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259079"/>
                                        </p:tgtEl>
                                        <p:attrNameLst>
                                          <p:attrName>style.visibility</p:attrName>
                                        </p:attrNameLst>
                                      </p:cBhvr>
                                      <p:to>
                                        <p:strVal val="visible"/>
                                      </p:to>
                                    </p:set>
                                    <p:animEffect transition="in" filter="slide(fromBottom)">
                                      <p:cBhvr>
                                        <p:cTn id="23" dur="500"/>
                                        <p:tgtEl>
                                          <p:spTgt spid="259079"/>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259078"/>
                                        </p:tgtEl>
                                        <p:attrNameLst>
                                          <p:attrName>style.visibility</p:attrName>
                                        </p:attrNameLst>
                                      </p:cBhvr>
                                      <p:to>
                                        <p:strVal val="visible"/>
                                      </p:to>
                                    </p:set>
                                    <p:animEffect transition="in" filter="slide(fromBottom)">
                                      <p:cBhvr>
                                        <p:cTn id="28" dur="500"/>
                                        <p:tgtEl>
                                          <p:spTgt spid="259078"/>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259077"/>
                                        </p:tgtEl>
                                        <p:attrNameLst>
                                          <p:attrName>style.visibility</p:attrName>
                                        </p:attrNameLst>
                                      </p:cBhvr>
                                      <p:to>
                                        <p:strVal val="visible"/>
                                      </p:to>
                                    </p:set>
                                    <p:animEffect transition="in" filter="slide(fromBottom)">
                                      <p:cBhvr>
                                        <p:cTn id="33" dur="500"/>
                                        <p:tgtEl>
                                          <p:spTgt spid="259077"/>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259082"/>
                                        </p:tgtEl>
                                        <p:attrNameLst>
                                          <p:attrName>style.visibility</p:attrName>
                                        </p:attrNameLst>
                                      </p:cBhvr>
                                      <p:to>
                                        <p:strVal val="visible"/>
                                      </p:to>
                                    </p:set>
                                    <p:animEffect transition="in" filter="slide(fromBottom)">
                                      <p:cBhvr>
                                        <p:cTn id="38" dur="500"/>
                                        <p:tgtEl>
                                          <p:spTgt spid="259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5" grpId="0" bldLvl="0" autoUpdateAnimBg="0"/>
      <p:bldP spid="259076" grpId="0" bldLvl="0" autoUpdateAnimBg="0"/>
      <p:bldP spid="259077" grpId="0" bldLvl="0" autoUpdateAnimBg="0"/>
      <p:bldP spid="259078" grpId="0" bldLvl="0" autoUpdateAnimBg="0"/>
      <p:bldP spid="259079" grpId="0" bldLvl="0" autoUpdateAnimBg="0"/>
      <p:bldP spid="259080" grpId="0" bldLvl="0" autoUpdateAnimBg="0"/>
      <p:bldP spid="259081" grpId="0" bldLvl="0" autoUpdateAnimBg="0"/>
      <p:bldP spid="259082" grpId="0" bldLvl="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ext Box 4"/>
          <p:cNvSpPr txBox="1">
            <a:spLocks noChangeArrowheads="1"/>
          </p:cNvSpPr>
          <p:nvPr/>
        </p:nvSpPr>
        <p:spPr bwMode="auto">
          <a:xfrm>
            <a:off x="250825" y="115888"/>
            <a:ext cx="78819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4000" b="1">
                <a:solidFill>
                  <a:srgbClr val="0066FF"/>
                </a:solidFill>
                <a:latin typeface="Verdana" panose="020B0604030504040204" pitchFamily="34" charset="0"/>
                <a:ea typeface="幼圆" panose="02010509060101010101" pitchFamily="49" charset="-122"/>
              </a:rPr>
              <a:t>龟兔赛跑</a:t>
            </a:r>
          </a:p>
        </p:txBody>
      </p:sp>
      <p:sp>
        <p:nvSpPr>
          <p:cNvPr id="282627" name="Text Box 5"/>
          <p:cNvSpPr txBox="1">
            <a:spLocks noChangeArrowheads="1"/>
          </p:cNvSpPr>
          <p:nvPr/>
        </p:nvSpPr>
        <p:spPr bwMode="auto">
          <a:xfrm>
            <a:off x="611188" y="981075"/>
            <a:ext cx="8515350" cy="2654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800" dirty="0">
                <a:solidFill>
                  <a:srgbClr val="000000"/>
                </a:solidFill>
                <a:latin typeface="Verdana" panose="020B0604030504040204" pitchFamily="34" charset="0"/>
              </a:rPr>
              <a:t>龟兔赛跑的故事</a:t>
            </a:r>
            <a:r>
              <a:rPr lang="en-US" sz="2800" dirty="0">
                <a:solidFill>
                  <a:srgbClr val="000000"/>
                </a:solidFill>
                <a:latin typeface="Verdana" panose="020B0604030504040204" pitchFamily="34" charset="0"/>
              </a:rPr>
              <a:t>:</a:t>
            </a:r>
          </a:p>
          <a:p>
            <a:pPr fontAlgn="base">
              <a:spcBef>
                <a:spcPct val="0"/>
              </a:spcBef>
              <a:spcAft>
                <a:spcPct val="0"/>
              </a:spcAft>
            </a:pPr>
            <a:r>
              <a:rPr lang="zh-CN" altLang="en-US" sz="2800" dirty="0">
                <a:solidFill>
                  <a:srgbClr val="000000"/>
                </a:solidFill>
                <a:latin typeface="Verdana" panose="020B0604030504040204" pitchFamily="34" charset="0"/>
              </a:rPr>
              <a:t>领先的兔子看着缓慢爬行的乌龟</a:t>
            </a:r>
            <a:r>
              <a:rPr lang="en-US" sz="2800" dirty="0">
                <a:solidFill>
                  <a:srgbClr val="000000"/>
                </a:solidFill>
                <a:latin typeface="Verdana" panose="020B0604030504040204" pitchFamily="34" charset="0"/>
              </a:rPr>
              <a:t>,</a:t>
            </a:r>
            <a:r>
              <a:rPr lang="zh-CN" altLang="en-US" sz="2800" dirty="0">
                <a:solidFill>
                  <a:srgbClr val="000000"/>
                </a:solidFill>
                <a:latin typeface="Verdana" panose="020B0604030504040204" pitchFamily="34" charset="0"/>
              </a:rPr>
              <a:t>骄傲起来</a:t>
            </a:r>
            <a:r>
              <a:rPr lang="en-US" sz="2800" dirty="0">
                <a:solidFill>
                  <a:srgbClr val="000000"/>
                </a:solidFill>
                <a:latin typeface="Verdana" panose="020B0604030504040204" pitchFamily="34" charset="0"/>
              </a:rPr>
              <a:t>,</a:t>
            </a:r>
            <a:r>
              <a:rPr lang="zh-CN" altLang="en-US" sz="2800" dirty="0">
                <a:solidFill>
                  <a:srgbClr val="000000"/>
                </a:solidFill>
                <a:latin typeface="Verdana" panose="020B0604030504040204" pitchFamily="34" charset="0"/>
              </a:rPr>
              <a:t>睡了一觉</a:t>
            </a:r>
            <a:r>
              <a:rPr lang="en-US" sz="2800" dirty="0">
                <a:solidFill>
                  <a:srgbClr val="000000"/>
                </a:solidFill>
                <a:latin typeface="Verdana" panose="020B0604030504040204" pitchFamily="34" charset="0"/>
              </a:rPr>
              <a:t>,</a:t>
            </a:r>
          </a:p>
          <a:p>
            <a:pPr fontAlgn="base">
              <a:spcBef>
                <a:spcPct val="0"/>
              </a:spcBef>
              <a:spcAft>
                <a:spcPct val="0"/>
              </a:spcAft>
            </a:pPr>
            <a:r>
              <a:rPr lang="zh-CN" altLang="en-US" sz="2800" dirty="0">
                <a:solidFill>
                  <a:srgbClr val="000000"/>
                </a:solidFill>
                <a:latin typeface="Verdana" panose="020B0604030504040204" pitchFamily="34" charset="0"/>
              </a:rPr>
              <a:t>当它醒来时</a:t>
            </a:r>
            <a:r>
              <a:rPr lang="en-US" sz="2800" dirty="0">
                <a:solidFill>
                  <a:srgbClr val="000000"/>
                </a:solidFill>
                <a:latin typeface="Verdana" panose="020B0604030504040204" pitchFamily="34" charset="0"/>
              </a:rPr>
              <a:t>,</a:t>
            </a:r>
            <a:r>
              <a:rPr lang="zh-CN" altLang="en-US" sz="2800" dirty="0">
                <a:solidFill>
                  <a:srgbClr val="000000"/>
                </a:solidFill>
                <a:latin typeface="Verdana" panose="020B0604030504040204" pitchFamily="34" charset="0"/>
              </a:rPr>
              <a:t>发现乌龟快到终点了</a:t>
            </a:r>
            <a:r>
              <a:rPr lang="en-US" sz="2800" dirty="0">
                <a:solidFill>
                  <a:srgbClr val="000000"/>
                </a:solidFill>
                <a:latin typeface="Verdana" panose="020B0604030504040204" pitchFamily="34" charset="0"/>
              </a:rPr>
              <a:t>,</a:t>
            </a:r>
            <a:r>
              <a:rPr lang="zh-CN" altLang="en-US" sz="2800" dirty="0">
                <a:solidFill>
                  <a:srgbClr val="000000"/>
                </a:solidFill>
                <a:latin typeface="Verdana" panose="020B0604030504040204" pitchFamily="34" charset="0"/>
              </a:rPr>
              <a:t>于是急忙追赶</a:t>
            </a:r>
            <a:r>
              <a:rPr lang="en-US" sz="2800" dirty="0">
                <a:solidFill>
                  <a:srgbClr val="000000"/>
                </a:solidFill>
                <a:latin typeface="Verdana" panose="020B0604030504040204" pitchFamily="34" charset="0"/>
              </a:rPr>
              <a:t>,</a:t>
            </a:r>
            <a:r>
              <a:rPr lang="zh-CN" altLang="en-US" sz="2800" dirty="0">
                <a:solidFill>
                  <a:srgbClr val="000000"/>
                </a:solidFill>
                <a:latin typeface="Verdana" panose="020B0604030504040204" pitchFamily="34" charset="0"/>
              </a:rPr>
              <a:t>但已</a:t>
            </a:r>
          </a:p>
          <a:p>
            <a:pPr fontAlgn="base">
              <a:spcBef>
                <a:spcPct val="0"/>
              </a:spcBef>
              <a:spcAft>
                <a:spcPct val="0"/>
              </a:spcAft>
            </a:pPr>
            <a:r>
              <a:rPr lang="zh-CN" altLang="en-US" sz="2800" dirty="0">
                <a:solidFill>
                  <a:srgbClr val="000000"/>
                </a:solidFill>
                <a:latin typeface="Verdana" panose="020B0604030504040204" pitchFamily="34" charset="0"/>
              </a:rPr>
              <a:t>经来不及了</a:t>
            </a:r>
            <a:r>
              <a:rPr lang="en-US" sz="2800" dirty="0">
                <a:solidFill>
                  <a:srgbClr val="000000"/>
                </a:solidFill>
                <a:latin typeface="Verdana" panose="020B0604030504040204" pitchFamily="34" charset="0"/>
              </a:rPr>
              <a:t>,</a:t>
            </a:r>
            <a:r>
              <a:rPr lang="zh-CN" altLang="en-US" sz="2800" dirty="0">
                <a:solidFill>
                  <a:srgbClr val="000000"/>
                </a:solidFill>
                <a:latin typeface="Verdana" panose="020B0604030504040204" pitchFamily="34" charset="0"/>
              </a:rPr>
              <a:t>乌龟先到达了终点</a:t>
            </a:r>
            <a:r>
              <a:rPr lang="en-US" sz="2800" dirty="0">
                <a:solidFill>
                  <a:srgbClr val="000000"/>
                </a:solidFill>
              </a:rPr>
              <a:t>………</a:t>
            </a:r>
            <a:r>
              <a:rPr lang="zh-CN" altLang="en-US" sz="2800" dirty="0">
                <a:solidFill>
                  <a:srgbClr val="000000"/>
                </a:solidFill>
                <a:latin typeface="Verdana" panose="020B0604030504040204" pitchFamily="34" charset="0"/>
              </a:rPr>
              <a:t>现在用   和    </a:t>
            </a:r>
          </a:p>
          <a:p>
            <a:pPr fontAlgn="base">
              <a:spcBef>
                <a:spcPct val="0"/>
              </a:spcBef>
              <a:spcAft>
                <a:spcPct val="0"/>
              </a:spcAft>
            </a:pPr>
            <a:r>
              <a:rPr lang="zh-CN" altLang="en-US" sz="2800" dirty="0">
                <a:solidFill>
                  <a:srgbClr val="000000"/>
                </a:solidFill>
                <a:latin typeface="Verdana" panose="020B0604030504040204" pitchFamily="34" charset="0"/>
              </a:rPr>
              <a:t>分别表示乌龟、兔子所走的路程，</a:t>
            </a:r>
            <a:r>
              <a:rPr lang="en-US" sz="2800" dirty="0">
                <a:solidFill>
                  <a:srgbClr val="000000"/>
                </a:solidFill>
                <a:latin typeface="Verdana" panose="020B0604030504040204" pitchFamily="34" charset="0"/>
              </a:rPr>
              <a:t>t</a:t>
            </a:r>
            <a:r>
              <a:rPr lang="zh-CN" altLang="en-US" sz="2800" dirty="0">
                <a:solidFill>
                  <a:srgbClr val="000000"/>
                </a:solidFill>
                <a:latin typeface="Verdana" panose="020B0604030504040204" pitchFamily="34" charset="0"/>
              </a:rPr>
              <a:t>为时间，则下列</a:t>
            </a:r>
          </a:p>
          <a:p>
            <a:pPr fontAlgn="base">
              <a:spcBef>
                <a:spcPct val="0"/>
              </a:spcBef>
              <a:spcAft>
                <a:spcPct val="0"/>
              </a:spcAft>
            </a:pPr>
            <a:r>
              <a:rPr lang="zh-CN" altLang="en-US" sz="2800" dirty="0">
                <a:solidFill>
                  <a:srgbClr val="000000"/>
                </a:solidFill>
                <a:latin typeface="Verdana" panose="020B0604030504040204" pitchFamily="34" charset="0"/>
              </a:rPr>
              <a:t>图象中，能够表示</a:t>
            </a:r>
            <a:r>
              <a:rPr lang="en-US" sz="2800" dirty="0">
                <a:solidFill>
                  <a:srgbClr val="000000"/>
                </a:solidFill>
                <a:latin typeface="Verdana" panose="020B0604030504040204" pitchFamily="34" charset="0"/>
              </a:rPr>
              <a:t>S </a:t>
            </a:r>
            <a:r>
              <a:rPr lang="zh-CN" altLang="en-US" sz="2800" dirty="0">
                <a:solidFill>
                  <a:srgbClr val="000000"/>
                </a:solidFill>
                <a:latin typeface="Verdana" panose="020B0604030504040204" pitchFamily="34" charset="0"/>
              </a:rPr>
              <a:t>和</a:t>
            </a:r>
            <a:r>
              <a:rPr lang="en-US" sz="2800" dirty="0">
                <a:solidFill>
                  <a:srgbClr val="000000"/>
                </a:solidFill>
                <a:latin typeface="Verdana" panose="020B0604030504040204" pitchFamily="34" charset="0"/>
              </a:rPr>
              <a:t>t</a:t>
            </a:r>
            <a:r>
              <a:rPr lang="zh-CN" altLang="en-US" sz="2800" dirty="0">
                <a:solidFill>
                  <a:srgbClr val="000000"/>
                </a:solidFill>
                <a:latin typeface="Verdana" panose="020B0604030504040204" pitchFamily="34" charset="0"/>
              </a:rPr>
              <a:t>之间的函数关系式的是（　）</a:t>
            </a:r>
          </a:p>
        </p:txBody>
      </p:sp>
      <p:graphicFrame>
        <p:nvGraphicFramePr>
          <p:cNvPr id="282628" name="Object 4"/>
          <p:cNvGraphicFramePr>
            <a:graphicFrameLocks noChangeAspect="1"/>
          </p:cNvGraphicFramePr>
          <p:nvPr/>
        </p:nvGraphicFramePr>
        <p:xfrm>
          <a:off x="7596188" y="2276475"/>
          <a:ext cx="355600" cy="431800"/>
        </p:xfrm>
        <a:graphic>
          <a:graphicData uri="http://schemas.openxmlformats.org/presentationml/2006/ole">
            <mc:AlternateContent xmlns:mc="http://schemas.openxmlformats.org/markup-compatibility/2006">
              <mc:Choice xmlns:v="urn:schemas-microsoft-com:vml" Requires="v">
                <p:oleObj spid="_x0000_s3106" r:id="rId3" imgW="178435" imgH="216535" progId="Equation.3">
                  <p:embed/>
                </p:oleObj>
              </mc:Choice>
              <mc:Fallback>
                <p:oleObj r:id="rId3" imgW="178435" imgH="216535" progId="Equation.3">
                  <p:embed/>
                  <p:pic>
                    <p:nvPicPr>
                      <p:cNvPr id="0" name="图片 30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188" y="2276475"/>
                        <a:ext cx="3556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29" name="Object 5"/>
          <p:cNvGraphicFramePr>
            <a:graphicFrameLocks noChangeAspect="1"/>
          </p:cNvGraphicFramePr>
          <p:nvPr/>
        </p:nvGraphicFramePr>
        <p:xfrm>
          <a:off x="8367713" y="2276475"/>
          <a:ext cx="381000" cy="431800"/>
        </p:xfrm>
        <a:graphic>
          <a:graphicData uri="http://schemas.openxmlformats.org/presentationml/2006/ole">
            <mc:AlternateContent xmlns:mc="http://schemas.openxmlformats.org/markup-compatibility/2006">
              <mc:Choice xmlns:v="urn:schemas-microsoft-com:vml" Requires="v">
                <p:oleObj spid="_x0000_s3107" r:id="rId5" imgW="191135" imgH="216535" progId="Equation.3">
                  <p:embed/>
                </p:oleObj>
              </mc:Choice>
              <mc:Fallback>
                <p:oleObj r:id="rId5" imgW="191135" imgH="216535" progId="Equation.3">
                  <p:embed/>
                  <p:pic>
                    <p:nvPicPr>
                      <p:cNvPr id="0" name="图片 307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67713" y="2276475"/>
                        <a:ext cx="3810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82630" name="Picture 8"/>
          <p:cNvPicPr>
            <a:picLocks noChangeAspect="1" noChangeArrowheads="1"/>
          </p:cNvPicPr>
          <p:nvPr/>
        </p:nvPicPr>
        <p:blipFill>
          <a:blip r:embed="rId7" cstate="email"/>
          <a:srcRect/>
          <a:stretch>
            <a:fillRect/>
          </a:stretch>
        </p:blipFill>
        <p:spPr bwMode="auto">
          <a:xfrm>
            <a:off x="179388" y="4057650"/>
            <a:ext cx="2193925" cy="17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2631" name="Picture 9"/>
          <p:cNvPicPr>
            <a:picLocks noChangeAspect="1" noChangeArrowheads="1"/>
          </p:cNvPicPr>
          <p:nvPr/>
        </p:nvPicPr>
        <p:blipFill>
          <a:blip r:embed="rId8" cstate="email"/>
          <a:srcRect/>
          <a:stretch>
            <a:fillRect/>
          </a:stretch>
        </p:blipFill>
        <p:spPr bwMode="auto">
          <a:xfrm>
            <a:off x="6950075" y="3984625"/>
            <a:ext cx="2193925" cy="17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2632" name="Picture 10"/>
          <p:cNvPicPr>
            <a:picLocks noChangeAspect="1" noChangeArrowheads="1"/>
          </p:cNvPicPr>
          <p:nvPr/>
        </p:nvPicPr>
        <p:blipFill>
          <a:blip r:embed="rId9" cstate="email"/>
          <a:srcRect/>
          <a:stretch>
            <a:fillRect/>
          </a:stretch>
        </p:blipFill>
        <p:spPr bwMode="auto">
          <a:xfrm>
            <a:off x="2341563" y="4014788"/>
            <a:ext cx="2195512" cy="176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2633" name="Picture 11"/>
          <p:cNvPicPr>
            <a:picLocks noChangeAspect="1" noChangeArrowheads="1"/>
          </p:cNvPicPr>
          <p:nvPr/>
        </p:nvPicPr>
        <p:blipFill>
          <a:blip r:embed="rId10" cstate="email"/>
          <a:srcRect/>
          <a:stretch>
            <a:fillRect/>
          </a:stretch>
        </p:blipFill>
        <p:spPr bwMode="auto">
          <a:xfrm>
            <a:off x="4645025" y="4005263"/>
            <a:ext cx="2193925" cy="179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82634" name="Object 10"/>
          <p:cNvGraphicFramePr>
            <a:graphicFrameLocks noChangeAspect="1"/>
          </p:cNvGraphicFramePr>
          <p:nvPr/>
        </p:nvGraphicFramePr>
        <p:xfrm>
          <a:off x="1042988" y="4365625"/>
          <a:ext cx="325437" cy="461963"/>
        </p:xfrm>
        <a:graphic>
          <a:graphicData uri="http://schemas.openxmlformats.org/presentationml/2006/ole">
            <mc:AlternateContent xmlns:mc="http://schemas.openxmlformats.org/markup-compatibility/2006">
              <mc:Choice xmlns:v="urn:schemas-microsoft-com:vml" Requires="v">
                <p:oleObj spid="_x0000_s3108" r:id="rId11" imgW="153035" imgH="216535" progId="Equation.3">
                  <p:embed/>
                </p:oleObj>
              </mc:Choice>
              <mc:Fallback>
                <p:oleObj r:id="rId11" imgW="153035" imgH="216535" progId="Equation.3">
                  <p:embed/>
                  <p:pic>
                    <p:nvPicPr>
                      <p:cNvPr id="0" name="图片 307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42988" y="4365625"/>
                        <a:ext cx="325437"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35" name="Object 11"/>
          <p:cNvGraphicFramePr>
            <a:graphicFrameLocks noChangeAspect="1"/>
          </p:cNvGraphicFramePr>
          <p:nvPr/>
        </p:nvGraphicFramePr>
        <p:xfrm>
          <a:off x="1331913" y="4941888"/>
          <a:ext cx="354012" cy="461962"/>
        </p:xfrm>
        <a:graphic>
          <a:graphicData uri="http://schemas.openxmlformats.org/presentationml/2006/ole">
            <mc:AlternateContent xmlns:mc="http://schemas.openxmlformats.org/markup-compatibility/2006">
              <mc:Choice xmlns:v="urn:schemas-microsoft-com:vml" Requires="v">
                <p:oleObj spid="_x0000_s3109" r:id="rId13" imgW="165735" imgH="216535" progId="Equation.3">
                  <p:embed/>
                </p:oleObj>
              </mc:Choice>
              <mc:Fallback>
                <p:oleObj r:id="rId13" imgW="165735" imgH="216535" progId="Equation.3">
                  <p:embed/>
                  <p:pic>
                    <p:nvPicPr>
                      <p:cNvPr id="0" name="图片 307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1913" y="4941888"/>
                        <a:ext cx="35401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36" name="Object 12"/>
          <p:cNvGraphicFramePr>
            <a:graphicFrameLocks noChangeAspect="1"/>
          </p:cNvGraphicFramePr>
          <p:nvPr/>
        </p:nvGraphicFramePr>
        <p:xfrm>
          <a:off x="3275013" y="4365625"/>
          <a:ext cx="325437" cy="461963"/>
        </p:xfrm>
        <a:graphic>
          <a:graphicData uri="http://schemas.openxmlformats.org/presentationml/2006/ole">
            <mc:AlternateContent xmlns:mc="http://schemas.openxmlformats.org/markup-compatibility/2006">
              <mc:Choice xmlns:v="urn:schemas-microsoft-com:vml" Requires="v">
                <p:oleObj spid="_x0000_s3110" r:id="rId15" imgW="153035" imgH="216535" progId="Equation.3">
                  <p:embed/>
                </p:oleObj>
              </mc:Choice>
              <mc:Fallback>
                <p:oleObj r:id="rId15" imgW="153035" imgH="216535" progId="Equation.3">
                  <p:embed/>
                  <p:pic>
                    <p:nvPicPr>
                      <p:cNvPr id="0" name="图片 307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75013" y="4365625"/>
                        <a:ext cx="325437"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37" name="Object 13"/>
          <p:cNvGraphicFramePr>
            <a:graphicFrameLocks noChangeAspect="1"/>
          </p:cNvGraphicFramePr>
          <p:nvPr/>
        </p:nvGraphicFramePr>
        <p:xfrm>
          <a:off x="3563938" y="4724400"/>
          <a:ext cx="354012" cy="461963"/>
        </p:xfrm>
        <a:graphic>
          <a:graphicData uri="http://schemas.openxmlformats.org/presentationml/2006/ole">
            <mc:AlternateContent xmlns:mc="http://schemas.openxmlformats.org/markup-compatibility/2006">
              <mc:Choice xmlns:v="urn:schemas-microsoft-com:vml" Requires="v">
                <p:oleObj spid="_x0000_s3111" r:id="rId16" imgW="165735" imgH="216535" progId="Equation.3">
                  <p:embed/>
                </p:oleObj>
              </mc:Choice>
              <mc:Fallback>
                <p:oleObj r:id="rId16" imgW="165735" imgH="216535" progId="Equation.3">
                  <p:embed/>
                  <p:pic>
                    <p:nvPicPr>
                      <p:cNvPr id="0" name="图片 307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63938" y="4724400"/>
                        <a:ext cx="354012"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38" name="Object 14"/>
          <p:cNvGraphicFramePr>
            <a:graphicFrameLocks noChangeAspect="1"/>
          </p:cNvGraphicFramePr>
          <p:nvPr/>
        </p:nvGraphicFramePr>
        <p:xfrm>
          <a:off x="5795963" y="4292600"/>
          <a:ext cx="325437" cy="461963"/>
        </p:xfrm>
        <a:graphic>
          <a:graphicData uri="http://schemas.openxmlformats.org/presentationml/2006/ole">
            <mc:AlternateContent xmlns:mc="http://schemas.openxmlformats.org/markup-compatibility/2006">
              <mc:Choice xmlns:v="urn:schemas-microsoft-com:vml" Requires="v">
                <p:oleObj spid="_x0000_s3112" r:id="rId17" imgW="153035" imgH="216535" progId="Equation.3">
                  <p:embed/>
                </p:oleObj>
              </mc:Choice>
              <mc:Fallback>
                <p:oleObj r:id="rId17" imgW="153035" imgH="216535" progId="Equation.3">
                  <p:embed/>
                  <p:pic>
                    <p:nvPicPr>
                      <p:cNvPr id="0" name="图片 307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95963" y="4292600"/>
                        <a:ext cx="325437"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39" name="Object 15"/>
          <p:cNvGraphicFramePr>
            <a:graphicFrameLocks noChangeAspect="1"/>
          </p:cNvGraphicFramePr>
          <p:nvPr/>
        </p:nvGraphicFramePr>
        <p:xfrm>
          <a:off x="5795963" y="4797425"/>
          <a:ext cx="354012" cy="461963"/>
        </p:xfrm>
        <a:graphic>
          <a:graphicData uri="http://schemas.openxmlformats.org/presentationml/2006/ole">
            <mc:AlternateContent xmlns:mc="http://schemas.openxmlformats.org/markup-compatibility/2006">
              <mc:Choice xmlns:v="urn:schemas-microsoft-com:vml" Requires="v">
                <p:oleObj spid="_x0000_s3113" r:id="rId18" imgW="165735" imgH="216535" progId="Equation.3">
                  <p:embed/>
                </p:oleObj>
              </mc:Choice>
              <mc:Fallback>
                <p:oleObj r:id="rId18" imgW="165735" imgH="216535" progId="Equation.3">
                  <p:embed/>
                  <p:pic>
                    <p:nvPicPr>
                      <p:cNvPr id="0" name="图片 308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95963" y="4797425"/>
                        <a:ext cx="354012"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40" name="Object 16"/>
          <p:cNvGraphicFramePr>
            <a:graphicFrameLocks noChangeAspect="1"/>
          </p:cNvGraphicFramePr>
          <p:nvPr/>
        </p:nvGraphicFramePr>
        <p:xfrm>
          <a:off x="8027988" y="4292600"/>
          <a:ext cx="325437" cy="461963"/>
        </p:xfrm>
        <a:graphic>
          <a:graphicData uri="http://schemas.openxmlformats.org/presentationml/2006/ole">
            <mc:AlternateContent xmlns:mc="http://schemas.openxmlformats.org/markup-compatibility/2006">
              <mc:Choice xmlns:v="urn:schemas-microsoft-com:vml" Requires="v">
                <p:oleObj spid="_x0000_s3114" r:id="rId19" imgW="153035" imgH="216535" progId="Equation.3">
                  <p:embed/>
                </p:oleObj>
              </mc:Choice>
              <mc:Fallback>
                <p:oleObj r:id="rId19" imgW="153035" imgH="216535" progId="Equation.3">
                  <p:embed/>
                  <p:pic>
                    <p:nvPicPr>
                      <p:cNvPr id="0" name="图片 308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27988" y="4292600"/>
                        <a:ext cx="325437"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41" name="Object 17"/>
          <p:cNvGraphicFramePr>
            <a:graphicFrameLocks noChangeAspect="1"/>
          </p:cNvGraphicFramePr>
          <p:nvPr/>
        </p:nvGraphicFramePr>
        <p:xfrm>
          <a:off x="7667625" y="4868863"/>
          <a:ext cx="354013" cy="461962"/>
        </p:xfrm>
        <a:graphic>
          <a:graphicData uri="http://schemas.openxmlformats.org/presentationml/2006/ole">
            <mc:AlternateContent xmlns:mc="http://schemas.openxmlformats.org/markup-compatibility/2006">
              <mc:Choice xmlns:v="urn:schemas-microsoft-com:vml" Requires="v">
                <p:oleObj spid="_x0000_s3115" r:id="rId20" imgW="165735" imgH="216535" progId="Equation.3">
                  <p:embed/>
                </p:oleObj>
              </mc:Choice>
              <mc:Fallback>
                <p:oleObj r:id="rId20" imgW="165735" imgH="216535" progId="Equation.3">
                  <p:embed/>
                  <p:pic>
                    <p:nvPicPr>
                      <p:cNvPr id="0" name="图片 308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67625" y="4868863"/>
                        <a:ext cx="354013"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2642" name="Text Box 21"/>
          <p:cNvSpPr txBox="1">
            <a:spLocks noChangeArrowheads="1"/>
          </p:cNvSpPr>
          <p:nvPr/>
        </p:nvSpPr>
        <p:spPr bwMode="auto">
          <a:xfrm>
            <a:off x="755650" y="5945188"/>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400" b="1">
                <a:solidFill>
                  <a:srgbClr val="000000"/>
                </a:solidFill>
                <a:latin typeface="Verdana" panose="020B0604030504040204" pitchFamily="34" charset="0"/>
              </a:rPr>
              <a:t>A</a:t>
            </a:r>
          </a:p>
        </p:txBody>
      </p:sp>
      <p:sp>
        <p:nvSpPr>
          <p:cNvPr id="282643" name="Rectangle 22"/>
          <p:cNvSpPr>
            <a:spLocks noChangeArrowheads="1"/>
          </p:cNvSpPr>
          <p:nvPr/>
        </p:nvSpPr>
        <p:spPr bwMode="auto">
          <a:xfrm>
            <a:off x="7956550" y="1052513"/>
            <a:ext cx="1187450" cy="3603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buFont typeface="Arial" panose="020B0604020202020204" pitchFamily="34" charset="0"/>
              <a:buNone/>
            </a:pPr>
            <a:endParaRPr lang="zh-CN" altLang="en-US">
              <a:solidFill>
                <a:srgbClr val="000000"/>
              </a:solidFill>
              <a:latin typeface="Verdana" panose="020B0604030504040204" pitchFamily="34" charset="0"/>
            </a:endParaRPr>
          </a:p>
        </p:txBody>
      </p:sp>
      <p:sp>
        <p:nvSpPr>
          <p:cNvPr id="282644" name="Text Box 23"/>
          <p:cNvSpPr txBox="1">
            <a:spLocks noChangeArrowheads="1"/>
          </p:cNvSpPr>
          <p:nvPr/>
        </p:nvSpPr>
        <p:spPr bwMode="auto">
          <a:xfrm>
            <a:off x="3059113" y="5949950"/>
            <a:ext cx="415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400" b="1">
                <a:solidFill>
                  <a:srgbClr val="000000"/>
                </a:solidFill>
                <a:latin typeface="Verdana" panose="020B0604030504040204" pitchFamily="34" charset="0"/>
              </a:rPr>
              <a:t>B</a:t>
            </a:r>
          </a:p>
        </p:txBody>
      </p:sp>
      <p:sp>
        <p:nvSpPr>
          <p:cNvPr id="282645" name="Text Box 24"/>
          <p:cNvSpPr txBox="1">
            <a:spLocks noChangeArrowheads="1"/>
          </p:cNvSpPr>
          <p:nvPr/>
        </p:nvSpPr>
        <p:spPr bwMode="auto">
          <a:xfrm>
            <a:off x="7667625" y="5876925"/>
            <a:ext cx="436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400" b="1">
                <a:solidFill>
                  <a:srgbClr val="000000"/>
                </a:solidFill>
                <a:latin typeface="Verdana" panose="020B0604030504040204" pitchFamily="34" charset="0"/>
              </a:rPr>
              <a:t>D</a:t>
            </a:r>
          </a:p>
        </p:txBody>
      </p:sp>
      <p:sp>
        <p:nvSpPr>
          <p:cNvPr id="282646" name="Text Box 25"/>
          <p:cNvSpPr txBox="1">
            <a:spLocks noChangeArrowheads="1"/>
          </p:cNvSpPr>
          <p:nvPr/>
        </p:nvSpPr>
        <p:spPr bwMode="auto">
          <a:xfrm>
            <a:off x="5435600" y="594995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400" b="1">
                <a:solidFill>
                  <a:srgbClr val="000000"/>
                </a:solidFill>
                <a:latin typeface="Verdana" panose="020B0604030504040204" pitchFamily="34" charset="0"/>
              </a:rPr>
              <a:t>C</a:t>
            </a:r>
          </a:p>
        </p:txBody>
      </p:sp>
      <p:sp>
        <p:nvSpPr>
          <p:cNvPr id="282647" name="Text Box 26"/>
          <p:cNvSpPr txBox="1">
            <a:spLocks noChangeArrowheads="1"/>
          </p:cNvSpPr>
          <p:nvPr/>
        </p:nvSpPr>
        <p:spPr bwMode="auto">
          <a:xfrm>
            <a:off x="8316913" y="3213100"/>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000" b="1">
                <a:solidFill>
                  <a:srgbClr val="FF3300"/>
                </a:solidFill>
                <a:latin typeface="Verdana" panose="020B0604030504040204" pitchFamily="34" charset="0"/>
              </a:rPr>
              <a:t>C</a:t>
            </a:r>
          </a:p>
        </p:txBody>
      </p:sp>
      <p:sp>
        <p:nvSpPr>
          <p:cNvPr id="282648" name="Line 29"/>
          <p:cNvSpPr>
            <a:spLocks noChangeShapeType="1"/>
          </p:cNvSpPr>
          <p:nvPr/>
        </p:nvSpPr>
        <p:spPr bwMode="auto">
          <a:xfrm>
            <a:off x="7380288" y="1916113"/>
            <a:ext cx="1439862" cy="0"/>
          </a:xfrm>
          <a:prstGeom prst="line">
            <a:avLst/>
          </a:prstGeom>
          <a:noFill/>
          <a:ln w="50800">
            <a:solidFill>
              <a:schemeClr val="hlink"/>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2630"/>
                                        </p:tgtEl>
                                        <p:attrNameLst>
                                          <p:attrName>style.visibility</p:attrName>
                                        </p:attrNameLst>
                                      </p:cBhvr>
                                      <p:to>
                                        <p:strVal val="visible"/>
                                      </p:to>
                                    </p:set>
                                    <p:animEffect transition="in" filter="fade">
                                      <p:cBhvr>
                                        <p:cTn id="7" dur="2000"/>
                                        <p:tgtEl>
                                          <p:spTgt spid="282630"/>
                                        </p:tgtEl>
                                      </p:cBhvr>
                                    </p:animEffect>
                                  </p:childTnLst>
                                </p:cTn>
                              </p:par>
                              <p:par>
                                <p:cTn id="8" presetID="10" presetClass="entr" presetSubtype="0" fill="hold" nodeType="withEffect">
                                  <p:stCondLst>
                                    <p:cond delay="0"/>
                                  </p:stCondLst>
                                  <p:childTnLst>
                                    <p:set>
                                      <p:cBhvr>
                                        <p:cTn id="9" dur="1" fill="hold">
                                          <p:stCondLst>
                                            <p:cond delay="0"/>
                                          </p:stCondLst>
                                        </p:cTn>
                                        <p:tgtEl>
                                          <p:spTgt spid="282631"/>
                                        </p:tgtEl>
                                        <p:attrNameLst>
                                          <p:attrName>style.visibility</p:attrName>
                                        </p:attrNameLst>
                                      </p:cBhvr>
                                      <p:to>
                                        <p:strVal val="visible"/>
                                      </p:to>
                                    </p:set>
                                    <p:animEffect transition="in" filter="fade">
                                      <p:cBhvr>
                                        <p:cTn id="10" dur="2000"/>
                                        <p:tgtEl>
                                          <p:spTgt spid="282631"/>
                                        </p:tgtEl>
                                      </p:cBhvr>
                                    </p:animEffect>
                                  </p:childTnLst>
                                </p:cTn>
                              </p:par>
                              <p:par>
                                <p:cTn id="11" presetID="10" presetClass="entr" presetSubtype="0" fill="hold" nodeType="withEffect">
                                  <p:stCondLst>
                                    <p:cond delay="0"/>
                                  </p:stCondLst>
                                  <p:childTnLst>
                                    <p:set>
                                      <p:cBhvr>
                                        <p:cTn id="12" dur="1" fill="hold">
                                          <p:stCondLst>
                                            <p:cond delay="0"/>
                                          </p:stCondLst>
                                        </p:cTn>
                                        <p:tgtEl>
                                          <p:spTgt spid="282632"/>
                                        </p:tgtEl>
                                        <p:attrNameLst>
                                          <p:attrName>style.visibility</p:attrName>
                                        </p:attrNameLst>
                                      </p:cBhvr>
                                      <p:to>
                                        <p:strVal val="visible"/>
                                      </p:to>
                                    </p:set>
                                    <p:animEffect transition="in" filter="fade">
                                      <p:cBhvr>
                                        <p:cTn id="13" dur="2000"/>
                                        <p:tgtEl>
                                          <p:spTgt spid="282632"/>
                                        </p:tgtEl>
                                      </p:cBhvr>
                                    </p:animEffect>
                                  </p:childTnLst>
                                </p:cTn>
                              </p:par>
                              <p:par>
                                <p:cTn id="14" presetID="10" presetClass="entr" presetSubtype="0" fill="hold" nodeType="withEffect">
                                  <p:stCondLst>
                                    <p:cond delay="0"/>
                                  </p:stCondLst>
                                  <p:childTnLst>
                                    <p:set>
                                      <p:cBhvr>
                                        <p:cTn id="15" dur="1" fill="hold">
                                          <p:stCondLst>
                                            <p:cond delay="0"/>
                                          </p:stCondLst>
                                        </p:cTn>
                                        <p:tgtEl>
                                          <p:spTgt spid="282633"/>
                                        </p:tgtEl>
                                        <p:attrNameLst>
                                          <p:attrName>style.visibility</p:attrName>
                                        </p:attrNameLst>
                                      </p:cBhvr>
                                      <p:to>
                                        <p:strVal val="visible"/>
                                      </p:to>
                                    </p:set>
                                    <p:animEffect transition="in" filter="fade">
                                      <p:cBhvr>
                                        <p:cTn id="16" dur="2000"/>
                                        <p:tgtEl>
                                          <p:spTgt spid="282633"/>
                                        </p:tgtEl>
                                      </p:cBhvr>
                                    </p:animEffect>
                                  </p:childTnLst>
                                </p:cTn>
                              </p:par>
                              <p:par>
                                <p:cTn id="17" presetID="10" presetClass="entr" presetSubtype="0" fill="hold" nodeType="withEffect">
                                  <p:stCondLst>
                                    <p:cond delay="0"/>
                                  </p:stCondLst>
                                  <p:childTnLst>
                                    <p:set>
                                      <p:cBhvr>
                                        <p:cTn id="18" dur="1" fill="hold">
                                          <p:stCondLst>
                                            <p:cond delay="0"/>
                                          </p:stCondLst>
                                        </p:cTn>
                                        <p:tgtEl>
                                          <p:spTgt spid="282634"/>
                                        </p:tgtEl>
                                        <p:attrNameLst>
                                          <p:attrName>style.visibility</p:attrName>
                                        </p:attrNameLst>
                                      </p:cBhvr>
                                      <p:to>
                                        <p:strVal val="visible"/>
                                      </p:to>
                                    </p:set>
                                    <p:animEffect transition="in" filter="fade">
                                      <p:cBhvr>
                                        <p:cTn id="19" dur="2000"/>
                                        <p:tgtEl>
                                          <p:spTgt spid="282634"/>
                                        </p:tgtEl>
                                      </p:cBhvr>
                                    </p:animEffect>
                                  </p:childTnLst>
                                </p:cTn>
                              </p:par>
                              <p:par>
                                <p:cTn id="20" presetID="10" presetClass="entr" presetSubtype="0" fill="hold" nodeType="withEffect">
                                  <p:stCondLst>
                                    <p:cond delay="0"/>
                                  </p:stCondLst>
                                  <p:childTnLst>
                                    <p:set>
                                      <p:cBhvr>
                                        <p:cTn id="21" dur="1" fill="hold">
                                          <p:stCondLst>
                                            <p:cond delay="0"/>
                                          </p:stCondLst>
                                        </p:cTn>
                                        <p:tgtEl>
                                          <p:spTgt spid="282635"/>
                                        </p:tgtEl>
                                        <p:attrNameLst>
                                          <p:attrName>style.visibility</p:attrName>
                                        </p:attrNameLst>
                                      </p:cBhvr>
                                      <p:to>
                                        <p:strVal val="visible"/>
                                      </p:to>
                                    </p:set>
                                    <p:animEffect transition="in" filter="fade">
                                      <p:cBhvr>
                                        <p:cTn id="22" dur="2000"/>
                                        <p:tgtEl>
                                          <p:spTgt spid="282635"/>
                                        </p:tgtEl>
                                      </p:cBhvr>
                                    </p:animEffect>
                                  </p:childTnLst>
                                </p:cTn>
                              </p:par>
                              <p:par>
                                <p:cTn id="23" presetID="10" presetClass="entr" presetSubtype="0" fill="hold" nodeType="withEffect">
                                  <p:stCondLst>
                                    <p:cond delay="0"/>
                                  </p:stCondLst>
                                  <p:childTnLst>
                                    <p:set>
                                      <p:cBhvr>
                                        <p:cTn id="24" dur="1" fill="hold">
                                          <p:stCondLst>
                                            <p:cond delay="0"/>
                                          </p:stCondLst>
                                        </p:cTn>
                                        <p:tgtEl>
                                          <p:spTgt spid="282636"/>
                                        </p:tgtEl>
                                        <p:attrNameLst>
                                          <p:attrName>style.visibility</p:attrName>
                                        </p:attrNameLst>
                                      </p:cBhvr>
                                      <p:to>
                                        <p:strVal val="visible"/>
                                      </p:to>
                                    </p:set>
                                    <p:animEffect transition="in" filter="fade">
                                      <p:cBhvr>
                                        <p:cTn id="25" dur="2000"/>
                                        <p:tgtEl>
                                          <p:spTgt spid="282636"/>
                                        </p:tgtEl>
                                      </p:cBhvr>
                                    </p:animEffect>
                                  </p:childTnLst>
                                </p:cTn>
                              </p:par>
                              <p:par>
                                <p:cTn id="26" presetID="10" presetClass="entr" presetSubtype="0" fill="hold" nodeType="withEffect">
                                  <p:stCondLst>
                                    <p:cond delay="0"/>
                                  </p:stCondLst>
                                  <p:childTnLst>
                                    <p:set>
                                      <p:cBhvr>
                                        <p:cTn id="27" dur="1" fill="hold">
                                          <p:stCondLst>
                                            <p:cond delay="0"/>
                                          </p:stCondLst>
                                        </p:cTn>
                                        <p:tgtEl>
                                          <p:spTgt spid="282637"/>
                                        </p:tgtEl>
                                        <p:attrNameLst>
                                          <p:attrName>style.visibility</p:attrName>
                                        </p:attrNameLst>
                                      </p:cBhvr>
                                      <p:to>
                                        <p:strVal val="visible"/>
                                      </p:to>
                                    </p:set>
                                    <p:animEffect transition="in" filter="fade">
                                      <p:cBhvr>
                                        <p:cTn id="28" dur="2000"/>
                                        <p:tgtEl>
                                          <p:spTgt spid="282637"/>
                                        </p:tgtEl>
                                      </p:cBhvr>
                                    </p:animEffect>
                                  </p:childTnLst>
                                </p:cTn>
                              </p:par>
                              <p:par>
                                <p:cTn id="29" presetID="10" presetClass="entr" presetSubtype="0" fill="hold" nodeType="withEffect">
                                  <p:stCondLst>
                                    <p:cond delay="0"/>
                                  </p:stCondLst>
                                  <p:childTnLst>
                                    <p:set>
                                      <p:cBhvr>
                                        <p:cTn id="30" dur="1" fill="hold">
                                          <p:stCondLst>
                                            <p:cond delay="0"/>
                                          </p:stCondLst>
                                        </p:cTn>
                                        <p:tgtEl>
                                          <p:spTgt spid="282638"/>
                                        </p:tgtEl>
                                        <p:attrNameLst>
                                          <p:attrName>style.visibility</p:attrName>
                                        </p:attrNameLst>
                                      </p:cBhvr>
                                      <p:to>
                                        <p:strVal val="visible"/>
                                      </p:to>
                                    </p:set>
                                    <p:animEffect transition="in" filter="fade">
                                      <p:cBhvr>
                                        <p:cTn id="31" dur="2000"/>
                                        <p:tgtEl>
                                          <p:spTgt spid="282638"/>
                                        </p:tgtEl>
                                      </p:cBhvr>
                                    </p:animEffect>
                                  </p:childTnLst>
                                </p:cTn>
                              </p:par>
                              <p:par>
                                <p:cTn id="32" presetID="10" presetClass="entr" presetSubtype="0" fill="hold" nodeType="withEffect">
                                  <p:stCondLst>
                                    <p:cond delay="0"/>
                                  </p:stCondLst>
                                  <p:childTnLst>
                                    <p:set>
                                      <p:cBhvr>
                                        <p:cTn id="33" dur="1" fill="hold">
                                          <p:stCondLst>
                                            <p:cond delay="0"/>
                                          </p:stCondLst>
                                        </p:cTn>
                                        <p:tgtEl>
                                          <p:spTgt spid="282639"/>
                                        </p:tgtEl>
                                        <p:attrNameLst>
                                          <p:attrName>style.visibility</p:attrName>
                                        </p:attrNameLst>
                                      </p:cBhvr>
                                      <p:to>
                                        <p:strVal val="visible"/>
                                      </p:to>
                                    </p:set>
                                    <p:animEffect transition="in" filter="fade">
                                      <p:cBhvr>
                                        <p:cTn id="34" dur="2000"/>
                                        <p:tgtEl>
                                          <p:spTgt spid="282639"/>
                                        </p:tgtEl>
                                      </p:cBhvr>
                                    </p:animEffect>
                                  </p:childTnLst>
                                </p:cTn>
                              </p:par>
                              <p:par>
                                <p:cTn id="35" presetID="10" presetClass="entr" presetSubtype="0" fill="hold" nodeType="withEffect">
                                  <p:stCondLst>
                                    <p:cond delay="0"/>
                                  </p:stCondLst>
                                  <p:childTnLst>
                                    <p:set>
                                      <p:cBhvr>
                                        <p:cTn id="36" dur="1" fill="hold">
                                          <p:stCondLst>
                                            <p:cond delay="0"/>
                                          </p:stCondLst>
                                        </p:cTn>
                                        <p:tgtEl>
                                          <p:spTgt spid="282640"/>
                                        </p:tgtEl>
                                        <p:attrNameLst>
                                          <p:attrName>style.visibility</p:attrName>
                                        </p:attrNameLst>
                                      </p:cBhvr>
                                      <p:to>
                                        <p:strVal val="visible"/>
                                      </p:to>
                                    </p:set>
                                    <p:animEffect transition="in" filter="fade">
                                      <p:cBhvr>
                                        <p:cTn id="37" dur="2000"/>
                                        <p:tgtEl>
                                          <p:spTgt spid="282640"/>
                                        </p:tgtEl>
                                      </p:cBhvr>
                                    </p:animEffect>
                                  </p:childTnLst>
                                </p:cTn>
                              </p:par>
                              <p:par>
                                <p:cTn id="38" presetID="10" presetClass="entr" presetSubtype="0" fill="hold" nodeType="withEffect">
                                  <p:stCondLst>
                                    <p:cond delay="0"/>
                                  </p:stCondLst>
                                  <p:childTnLst>
                                    <p:set>
                                      <p:cBhvr>
                                        <p:cTn id="39" dur="1" fill="hold">
                                          <p:stCondLst>
                                            <p:cond delay="0"/>
                                          </p:stCondLst>
                                        </p:cTn>
                                        <p:tgtEl>
                                          <p:spTgt spid="282641"/>
                                        </p:tgtEl>
                                        <p:attrNameLst>
                                          <p:attrName>style.visibility</p:attrName>
                                        </p:attrNameLst>
                                      </p:cBhvr>
                                      <p:to>
                                        <p:strVal val="visible"/>
                                      </p:to>
                                    </p:set>
                                    <p:animEffect transition="in" filter="fade">
                                      <p:cBhvr>
                                        <p:cTn id="40" dur="2000"/>
                                        <p:tgtEl>
                                          <p:spTgt spid="28264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82642"/>
                                        </p:tgtEl>
                                        <p:attrNameLst>
                                          <p:attrName>style.visibility</p:attrName>
                                        </p:attrNameLst>
                                      </p:cBhvr>
                                      <p:to>
                                        <p:strVal val="visible"/>
                                      </p:to>
                                    </p:set>
                                    <p:animEffect transition="in" filter="fade">
                                      <p:cBhvr>
                                        <p:cTn id="43" dur="2000"/>
                                        <p:tgtEl>
                                          <p:spTgt spid="28264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82644"/>
                                        </p:tgtEl>
                                        <p:attrNameLst>
                                          <p:attrName>style.visibility</p:attrName>
                                        </p:attrNameLst>
                                      </p:cBhvr>
                                      <p:to>
                                        <p:strVal val="visible"/>
                                      </p:to>
                                    </p:set>
                                    <p:animEffect transition="in" filter="fade">
                                      <p:cBhvr>
                                        <p:cTn id="46" dur="2000"/>
                                        <p:tgtEl>
                                          <p:spTgt spid="28264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82645"/>
                                        </p:tgtEl>
                                        <p:attrNameLst>
                                          <p:attrName>style.visibility</p:attrName>
                                        </p:attrNameLst>
                                      </p:cBhvr>
                                      <p:to>
                                        <p:strVal val="visible"/>
                                      </p:to>
                                    </p:set>
                                    <p:animEffect transition="in" filter="fade">
                                      <p:cBhvr>
                                        <p:cTn id="49" dur="2000"/>
                                        <p:tgtEl>
                                          <p:spTgt spid="28264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82646"/>
                                        </p:tgtEl>
                                        <p:attrNameLst>
                                          <p:attrName>style.visibility</p:attrName>
                                        </p:attrNameLst>
                                      </p:cBhvr>
                                      <p:to>
                                        <p:strVal val="visible"/>
                                      </p:to>
                                    </p:set>
                                    <p:animEffect transition="in" filter="fade">
                                      <p:cBhvr>
                                        <p:cTn id="52" dur="2000"/>
                                        <p:tgtEl>
                                          <p:spTgt spid="282646"/>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82648"/>
                                        </p:tgtEl>
                                        <p:attrNameLst>
                                          <p:attrName>style.visibility</p:attrName>
                                        </p:attrNameLst>
                                      </p:cBhvr>
                                      <p:to>
                                        <p:strVal val="visible"/>
                                      </p:to>
                                    </p:set>
                                    <p:anim calcmode="lin" valueType="num">
                                      <p:cBhvr additive="base">
                                        <p:cTn id="57" dur="500" fill="hold"/>
                                        <p:tgtEl>
                                          <p:spTgt spid="282648"/>
                                        </p:tgtEl>
                                        <p:attrNameLst>
                                          <p:attrName>ppt_x</p:attrName>
                                        </p:attrNameLst>
                                      </p:cBhvr>
                                      <p:tavLst>
                                        <p:tav tm="0">
                                          <p:val>
                                            <p:strVal val="#ppt_x"/>
                                          </p:val>
                                        </p:tav>
                                        <p:tav tm="100000">
                                          <p:val>
                                            <p:strVal val="#ppt_x"/>
                                          </p:val>
                                        </p:tav>
                                      </p:tavLst>
                                    </p:anim>
                                    <p:anim calcmode="lin" valueType="num">
                                      <p:cBhvr additive="base">
                                        <p:cTn id="58" dur="500" fill="hold"/>
                                        <p:tgtEl>
                                          <p:spTgt spid="28264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82647"/>
                                        </p:tgtEl>
                                        <p:attrNameLst>
                                          <p:attrName>style.visibility</p:attrName>
                                        </p:attrNameLst>
                                      </p:cBhvr>
                                      <p:to>
                                        <p:strVal val="visible"/>
                                      </p:to>
                                    </p:set>
                                    <p:animEffect transition="in" filter="fade">
                                      <p:cBhvr>
                                        <p:cTn id="63" dur="2000"/>
                                        <p:tgtEl>
                                          <p:spTgt spid="282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42" grpId="0" autoUpdateAnimBg="0"/>
      <p:bldP spid="282644" grpId="0" autoUpdateAnimBg="0"/>
      <p:bldP spid="282645" grpId="0" autoUpdateAnimBg="0"/>
      <p:bldP spid="282646" grpId="0" autoUpdateAnimBg="0"/>
      <p:bldP spid="282647" grpId="0" autoUpdateAnimBg="0"/>
      <p:bldP spid="28264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p:cNvSpPr>
            <a:spLocks noChangeArrowheads="1"/>
          </p:cNvSpPr>
          <p:nvPr/>
        </p:nvSpPr>
        <p:spPr bwMode="auto">
          <a:xfrm>
            <a:off x="251520" y="843112"/>
            <a:ext cx="8820150"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zh-CN" altLang="en-US" sz="2300" b="1" dirty="0">
                <a:solidFill>
                  <a:srgbClr val="A50021"/>
                </a:solidFill>
                <a:latin typeface="宋体" panose="02010600030101010101" pitchFamily="2" charset="-122"/>
              </a:rPr>
              <a:t>如图中的图象（折线</a:t>
            </a:r>
            <a:r>
              <a:rPr lang="en-US" sz="2300" b="1" i="1" dirty="0">
                <a:solidFill>
                  <a:srgbClr val="A50021"/>
                </a:solidFill>
                <a:latin typeface="Times New Roman" panose="02020603050405020304" pitchFamily="18" charset="0"/>
              </a:rPr>
              <a:t>ABCDE</a:t>
            </a:r>
            <a:r>
              <a:rPr lang="zh-CN" altLang="en-US" sz="2300" b="1" dirty="0">
                <a:solidFill>
                  <a:srgbClr val="A50021"/>
                </a:solidFill>
                <a:latin typeface="宋体" panose="02010600030101010101" pitchFamily="2" charset="-122"/>
              </a:rPr>
              <a:t>）描述了一汽车在某一直线上的行驶过程中，汽车离出发地的距离</a:t>
            </a:r>
            <a:r>
              <a:rPr lang="en-US" sz="2300" b="1" i="1" dirty="0">
                <a:solidFill>
                  <a:srgbClr val="A50021"/>
                </a:solidFill>
                <a:latin typeface="Times New Roman" panose="02020603050405020304" pitchFamily="18" charset="0"/>
              </a:rPr>
              <a:t>s</a:t>
            </a:r>
            <a:r>
              <a:rPr lang="zh-CN" altLang="en-US" sz="2300" b="1" dirty="0">
                <a:solidFill>
                  <a:srgbClr val="A50021"/>
                </a:solidFill>
                <a:latin typeface="宋体" panose="02010600030101010101" pitchFamily="2" charset="-122"/>
              </a:rPr>
              <a:t>（千米）和行驶时间</a:t>
            </a:r>
            <a:r>
              <a:rPr lang="en-US" sz="2300" b="1" i="1" dirty="0">
                <a:solidFill>
                  <a:srgbClr val="A50021"/>
                </a:solidFill>
                <a:latin typeface="Times New Roman" panose="02020603050405020304" pitchFamily="18" charset="0"/>
              </a:rPr>
              <a:t>t</a:t>
            </a:r>
            <a:r>
              <a:rPr lang="zh-CN" altLang="en-US" sz="2300" b="1" dirty="0">
                <a:solidFill>
                  <a:srgbClr val="A50021"/>
                </a:solidFill>
                <a:latin typeface="宋体" panose="02010600030101010101" pitchFamily="2" charset="-122"/>
              </a:rPr>
              <a:t>（小时）之间的函数关系，根据图中提供的信息，给出下列说法：</a:t>
            </a:r>
          </a:p>
          <a:p>
            <a:pPr fontAlgn="base">
              <a:spcBef>
                <a:spcPct val="0"/>
              </a:spcBef>
              <a:spcAft>
                <a:spcPct val="0"/>
              </a:spcAft>
              <a:buFont typeface="Arial" panose="020B0604020202020204" pitchFamily="34" charset="0"/>
              <a:buNone/>
            </a:pPr>
            <a:r>
              <a:rPr lang="zh-CN" altLang="en-US" sz="2300" b="1" dirty="0">
                <a:solidFill>
                  <a:srgbClr val="A50021"/>
                </a:solidFill>
                <a:latin typeface="宋体" panose="02010600030101010101" pitchFamily="2" charset="-122"/>
              </a:rPr>
              <a:t>①汽车共行驶了</a:t>
            </a:r>
            <a:r>
              <a:rPr lang="en-US" sz="2300" b="1" dirty="0">
                <a:solidFill>
                  <a:srgbClr val="A50021"/>
                </a:solidFill>
                <a:latin typeface="宋体" panose="02010600030101010101" pitchFamily="2" charset="-122"/>
              </a:rPr>
              <a:t>120</a:t>
            </a:r>
            <a:r>
              <a:rPr lang="zh-CN" altLang="en-US" sz="2300" b="1" dirty="0">
                <a:solidFill>
                  <a:srgbClr val="A50021"/>
                </a:solidFill>
                <a:latin typeface="宋体" panose="02010600030101010101" pitchFamily="2" charset="-122"/>
              </a:rPr>
              <a:t>千米；②汽车在行驶途中停留了</a:t>
            </a:r>
            <a:r>
              <a:rPr lang="en-US" sz="2300" b="1" dirty="0">
                <a:solidFill>
                  <a:srgbClr val="A50021"/>
                </a:solidFill>
                <a:latin typeface="宋体" panose="02010600030101010101" pitchFamily="2" charset="-122"/>
              </a:rPr>
              <a:t>0.5</a:t>
            </a:r>
            <a:r>
              <a:rPr lang="zh-CN" altLang="en-US" sz="2300" b="1" dirty="0">
                <a:solidFill>
                  <a:srgbClr val="A50021"/>
                </a:solidFill>
                <a:latin typeface="宋体" panose="02010600030101010101" pitchFamily="2" charset="-122"/>
              </a:rPr>
              <a:t>小时；</a:t>
            </a:r>
          </a:p>
          <a:p>
            <a:pPr fontAlgn="base">
              <a:spcBef>
                <a:spcPct val="0"/>
              </a:spcBef>
              <a:spcAft>
                <a:spcPct val="0"/>
              </a:spcAft>
              <a:buFont typeface="Arial" panose="020B0604020202020204" pitchFamily="34" charset="0"/>
              <a:buNone/>
            </a:pPr>
            <a:r>
              <a:rPr lang="zh-CN" altLang="en-US" sz="2300" b="1" dirty="0">
                <a:solidFill>
                  <a:srgbClr val="A50021"/>
                </a:solidFill>
                <a:latin typeface="宋体" panose="02010600030101010101" pitchFamily="2" charset="-122"/>
              </a:rPr>
              <a:t>③汽车在整个行驶过程中的平均速度为</a:t>
            </a:r>
            <a:r>
              <a:rPr lang="en-US" sz="2300" b="1" dirty="0">
                <a:solidFill>
                  <a:srgbClr val="A50021"/>
                </a:solidFill>
                <a:latin typeface="宋体" panose="02010600030101010101" pitchFamily="2" charset="-122"/>
              </a:rPr>
              <a:t>80/3</a:t>
            </a:r>
            <a:r>
              <a:rPr lang="zh-CN" altLang="en-US" sz="2300" b="1" dirty="0">
                <a:solidFill>
                  <a:srgbClr val="A50021"/>
                </a:solidFill>
              </a:rPr>
              <a:t>千米</a:t>
            </a:r>
            <a:r>
              <a:rPr lang="en-US" sz="2300" b="1" dirty="0">
                <a:solidFill>
                  <a:srgbClr val="A50021"/>
                </a:solidFill>
              </a:rPr>
              <a:t>/</a:t>
            </a:r>
            <a:r>
              <a:rPr lang="zh-CN" altLang="en-US" sz="2300" b="1" dirty="0">
                <a:solidFill>
                  <a:srgbClr val="A50021"/>
                </a:solidFill>
              </a:rPr>
              <a:t>时；        </a:t>
            </a:r>
          </a:p>
          <a:p>
            <a:pPr fontAlgn="base">
              <a:spcBef>
                <a:spcPct val="0"/>
              </a:spcBef>
              <a:spcAft>
                <a:spcPct val="0"/>
              </a:spcAft>
              <a:buFont typeface="Arial" panose="020B0604020202020204" pitchFamily="34" charset="0"/>
              <a:buNone/>
            </a:pPr>
            <a:r>
              <a:rPr lang="zh-CN" altLang="en-US" sz="2300" b="1" dirty="0">
                <a:solidFill>
                  <a:srgbClr val="A50021"/>
                </a:solidFill>
              </a:rPr>
              <a:t>④汽车自出发后</a:t>
            </a:r>
            <a:r>
              <a:rPr lang="en-US" sz="2300" b="1" dirty="0">
                <a:solidFill>
                  <a:srgbClr val="A50021"/>
                </a:solidFill>
              </a:rPr>
              <a:t>3</a:t>
            </a:r>
            <a:r>
              <a:rPr lang="zh-CN" altLang="en-US" sz="2300" b="1" dirty="0">
                <a:solidFill>
                  <a:srgbClr val="A50021"/>
                </a:solidFill>
              </a:rPr>
              <a:t>小时至</a:t>
            </a:r>
            <a:r>
              <a:rPr lang="en-US" sz="2300" b="1" dirty="0">
                <a:solidFill>
                  <a:srgbClr val="A50021"/>
                </a:solidFill>
              </a:rPr>
              <a:t>4.5</a:t>
            </a:r>
            <a:r>
              <a:rPr lang="zh-CN" altLang="en-US" sz="2300" b="1" dirty="0">
                <a:solidFill>
                  <a:srgbClr val="A50021"/>
                </a:solidFill>
              </a:rPr>
              <a:t>小时之间行驶的速度在逐渐减少</a:t>
            </a:r>
            <a:r>
              <a:rPr lang="en-US" sz="2300" b="1" dirty="0">
                <a:solidFill>
                  <a:srgbClr val="A50021"/>
                </a:solidFill>
              </a:rPr>
              <a:t>.    </a:t>
            </a:r>
            <a:r>
              <a:rPr lang="zh-CN" altLang="en-US" sz="2300" b="1" dirty="0">
                <a:solidFill>
                  <a:srgbClr val="A50021"/>
                </a:solidFill>
              </a:rPr>
              <a:t>其中正确的说法 共有（      ）</a:t>
            </a:r>
          </a:p>
          <a:p>
            <a:pPr fontAlgn="base">
              <a:spcBef>
                <a:spcPct val="0"/>
              </a:spcBef>
              <a:spcAft>
                <a:spcPct val="0"/>
              </a:spcAft>
              <a:buFont typeface="Arial" panose="020B0604020202020204" pitchFamily="34" charset="0"/>
              <a:buNone/>
            </a:pPr>
            <a:r>
              <a:rPr lang="en-US" sz="2300" b="1" dirty="0">
                <a:solidFill>
                  <a:srgbClr val="A50021"/>
                </a:solidFill>
              </a:rPr>
              <a:t>A. 1</a:t>
            </a:r>
            <a:r>
              <a:rPr lang="zh-CN" altLang="en-US" sz="2300" b="1" dirty="0">
                <a:solidFill>
                  <a:srgbClr val="A50021"/>
                </a:solidFill>
              </a:rPr>
              <a:t>个      </a:t>
            </a:r>
            <a:r>
              <a:rPr lang="en-US" sz="2300" b="1" dirty="0">
                <a:solidFill>
                  <a:srgbClr val="A50021"/>
                </a:solidFill>
              </a:rPr>
              <a:t>B.2</a:t>
            </a:r>
            <a:r>
              <a:rPr lang="zh-CN" altLang="en-US" sz="2300" b="1" dirty="0">
                <a:solidFill>
                  <a:srgbClr val="A50021"/>
                </a:solidFill>
              </a:rPr>
              <a:t>个      </a:t>
            </a:r>
            <a:r>
              <a:rPr lang="en-US" sz="2300" b="1" dirty="0">
                <a:solidFill>
                  <a:srgbClr val="A50021"/>
                </a:solidFill>
              </a:rPr>
              <a:t>C.3</a:t>
            </a:r>
            <a:r>
              <a:rPr lang="zh-CN" altLang="en-US" sz="2300" b="1" dirty="0">
                <a:solidFill>
                  <a:srgbClr val="A50021"/>
                </a:solidFill>
              </a:rPr>
              <a:t>个       </a:t>
            </a:r>
            <a:r>
              <a:rPr lang="en-US" sz="2300" b="1" dirty="0">
                <a:solidFill>
                  <a:srgbClr val="A50021"/>
                </a:solidFill>
              </a:rPr>
              <a:t>D.4</a:t>
            </a:r>
            <a:r>
              <a:rPr lang="zh-CN" altLang="en-US" sz="2300" b="1" dirty="0">
                <a:solidFill>
                  <a:srgbClr val="A50021"/>
                </a:solidFill>
              </a:rPr>
              <a:t>个</a:t>
            </a:r>
            <a:r>
              <a:rPr lang="zh-CN" altLang="en-US" sz="2300" dirty="0">
                <a:solidFill>
                  <a:srgbClr val="A50021"/>
                </a:solidFill>
              </a:rPr>
              <a:t> </a:t>
            </a:r>
          </a:p>
        </p:txBody>
      </p:sp>
      <p:pic>
        <p:nvPicPr>
          <p:cNvPr id="283652" name="Picture 4"/>
          <p:cNvPicPr>
            <a:picLocks noChangeAspect="1" noChangeArrowheads="1"/>
          </p:cNvPicPr>
          <p:nvPr/>
        </p:nvPicPr>
        <p:blipFill>
          <a:blip r:embed="rId2"/>
          <a:srcRect/>
          <a:stretch>
            <a:fillRect/>
          </a:stretch>
        </p:blipFill>
        <p:spPr bwMode="auto">
          <a:xfrm>
            <a:off x="4283788" y="3766989"/>
            <a:ext cx="475297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3653" name="WordArt 5"/>
          <p:cNvSpPr>
            <a:spLocks noChangeArrowheads="1" noChangeShapeType="1"/>
          </p:cNvSpPr>
          <p:nvPr/>
        </p:nvSpPr>
        <p:spPr bwMode="auto">
          <a:xfrm>
            <a:off x="2916238" y="188641"/>
            <a:ext cx="2952750" cy="68131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4400" kern="10" dirty="0">
                <a:ln w="12700">
                  <a:solidFill>
                    <a:srgbClr val="3333CC"/>
                  </a:solidFill>
                  <a:round/>
                </a:ln>
                <a:gradFill rotWithShape="0">
                  <a:gsLst>
                    <a:gs pos="0">
                      <a:srgbClr val="FFEBFA"/>
                    </a:gs>
                    <a:gs pos="30000">
                      <a:srgbClr val="C4D6EB"/>
                    </a:gs>
                    <a:gs pos="60001">
                      <a:srgbClr val="85C2FF"/>
                    </a:gs>
                    <a:gs pos="100000">
                      <a:srgbClr val="5E9EFF"/>
                    </a:gs>
                  </a:gsLst>
                  <a:lin ang="18900000" scaled="1"/>
                </a:gradFill>
                <a:effectLst>
                  <a:outerShdw dist="45791" dir="2021404" algn="ctr" rotWithShape="0">
                    <a:srgbClr val="9999FF"/>
                  </a:outerShdw>
                </a:effectLst>
                <a:latin typeface="华文行楷" panose="02010800040101010101" charset="-122"/>
                <a:ea typeface="华文行楷" panose="02010800040101010101" charset="-122"/>
              </a:rPr>
              <a:t>课堂检测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Box 2"/>
          <p:cNvSpPr txBox="1">
            <a:spLocks noChangeArrowheads="1"/>
          </p:cNvSpPr>
          <p:nvPr/>
        </p:nvSpPr>
        <p:spPr bwMode="auto">
          <a:xfrm>
            <a:off x="79053" y="1196752"/>
            <a:ext cx="889317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20000"/>
              </a:spcBef>
              <a:spcAft>
                <a:spcPct val="0"/>
              </a:spcAft>
            </a:pPr>
            <a:r>
              <a:rPr lang="zh-CN" altLang="en-US" sz="2800" dirty="0">
                <a:solidFill>
                  <a:srgbClr val="000000"/>
                </a:solidFill>
                <a:latin typeface="Times New Roman" panose="02020603050405020304" pitchFamily="18" charset="0"/>
              </a:rPr>
              <a:t>八年级（</a:t>
            </a:r>
            <a:r>
              <a:rPr lang="en-US" sz="2800" dirty="0">
                <a:solidFill>
                  <a:srgbClr val="000000"/>
                </a:solidFill>
                <a:latin typeface="Times New Roman" panose="02020603050405020304" pitchFamily="18" charset="0"/>
              </a:rPr>
              <a:t>2</a:t>
            </a:r>
            <a:r>
              <a:rPr lang="zh-CN" altLang="en-US" sz="2800" dirty="0">
                <a:solidFill>
                  <a:srgbClr val="000000"/>
                </a:solidFill>
                <a:latin typeface="Times New Roman" panose="02020603050405020304" pitchFamily="18" charset="0"/>
              </a:rPr>
              <a:t>）班从学校出发去某景点旅游，全班分成甲、乙两组．甲组乘坐大客车，乙组乘坐小轿车．已知甲组比乙组先出发，汽车行驶的路程 </a:t>
            </a:r>
            <a:r>
              <a:rPr lang="en-US" sz="2800" i="1" dirty="0">
                <a:solidFill>
                  <a:srgbClr val="000000"/>
                </a:solidFill>
                <a:latin typeface="Times New Roman" panose="02020603050405020304" pitchFamily="18" charset="0"/>
              </a:rPr>
              <a:t>s</a:t>
            </a:r>
            <a:r>
              <a:rPr lang="zh-CN" altLang="en-US" sz="2800" dirty="0">
                <a:solidFill>
                  <a:srgbClr val="000000"/>
                </a:solidFill>
                <a:latin typeface="Times New Roman" panose="02020603050405020304" pitchFamily="18" charset="0"/>
              </a:rPr>
              <a:t>（单位：</a:t>
            </a:r>
            <a:r>
              <a:rPr lang="en-US" sz="2800" dirty="0">
                <a:solidFill>
                  <a:srgbClr val="000000"/>
                </a:solidFill>
                <a:latin typeface="Times New Roman" panose="02020603050405020304" pitchFamily="18" charset="0"/>
              </a:rPr>
              <a:t>km</a:t>
            </a:r>
            <a:r>
              <a:rPr lang="zh-CN" altLang="en-US" sz="2800" dirty="0">
                <a:solidFill>
                  <a:srgbClr val="000000"/>
                </a:solidFill>
                <a:latin typeface="Times New Roman" panose="02020603050405020304" pitchFamily="18" charset="0"/>
              </a:rPr>
              <a:t>）和行驶时间</a:t>
            </a:r>
            <a:r>
              <a:rPr lang="en-US" sz="2800" dirty="0">
                <a:solidFill>
                  <a:srgbClr val="000000"/>
                </a:solidFill>
                <a:latin typeface="Times New Roman" panose="02020603050405020304" pitchFamily="18" charset="0"/>
              </a:rPr>
              <a:t> </a:t>
            </a:r>
            <a:r>
              <a:rPr lang="en-US" sz="2800" i="1" dirty="0">
                <a:solidFill>
                  <a:srgbClr val="000000"/>
                </a:solidFill>
                <a:latin typeface="Times New Roman" panose="02020603050405020304" pitchFamily="18" charset="0"/>
              </a:rPr>
              <a:t>t</a:t>
            </a:r>
            <a:r>
              <a:rPr lang="zh-CN" altLang="en-US" sz="2800" dirty="0">
                <a:solidFill>
                  <a:srgbClr val="000000"/>
                </a:solidFill>
                <a:latin typeface="Times New Roman" panose="02020603050405020304" pitchFamily="18" charset="0"/>
              </a:rPr>
              <a:t>（单位：</a:t>
            </a:r>
            <a:r>
              <a:rPr lang="en-US" sz="2800" dirty="0">
                <a:solidFill>
                  <a:srgbClr val="000000"/>
                </a:solidFill>
                <a:latin typeface="Times New Roman" panose="02020603050405020304" pitchFamily="18" charset="0"/>
              </a:rPr>
              <a:t>min</a:t>
            </a:r>
            <a:r>
              <a:rPr lang="zh-CN" altLang="en-US" sz="2800" dirty="0">
                <a:solidFill>
                  <a:srgbClr val="000000"/>
                </a:solidFill>
                <a:latin typeface="Times New Roman" panose="02020603050405020304" pitchFamily="18" charset="0"/>
              </a:rPr>
              <a:t>）之间的函数关系如图所示</a:t>
            </a:r>
            <a:r>
              <a:rPr lang="zh-CN" altLang="en-US" sz="2800" dirty="0">
                <a:solidFill>
                  <a:srgbClr val="000000"/>
                </a:solidFill>
              </a:rPr>
              <a:t>：</a:t>
            </a:r>
            <a:endParaRPr lang="zh-CN" altLang="en-US" sz="2800" dirty="0">
              <a:solidFill>
                <a:srgbClr val="000000"/>
              </a:solidFill>
              <a:latin typeface="Times New Roman" panose="02020603050405020304" pitchFamily="18" charset="0"/>
            </a:endParaRPr>
          </a:p>
        </p:txBody>
      </p:sp>
      <p:pic>
        <p:nvPicPr>
          <p:cNvPr id="284675" name="图片 6" descr="tb.png"/>
          <p:cNvPicPr>
            <a:picLocks noChangeAspect="1" noChangeArrowheads="1"/>
          </p:cNvPicPr>
          <p:nvPr/>
        </p:nvPicPr>
        <p:blipFill>
          <a:blip r:embed="rId2" cstate="email"/>
          <a:srcRect/>
          <a:stretch>
            <a:fillRect/>
          </a:stretch>
        </p:blipFill>
        <p:spPr bwMode="auto">
          <a:xfrm>
            <a:off x="8359775" y="155575"/>
            <a:ext cx="595313" cy="595313"/>
          </a:xfrm>
          <a:prstGeom prst="rect">
            <a:avLst/>
          </a:prstGeom>
          <a:noFill/>
          <a:ln>
            <a:noFill/>
          </a:ln>
          <a:effectLst>
            <a:outerShdw dist="38100" dir="2700000" algn="ctr" rotWithShape="0">
              <a:srgbClr val="000000">
                <a:alpha val="3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4676" name="矩形 6"/>
          <p:cNvSpPr>
            <a:spLocks noChangeArrowheads="1"/>
          </p:cNvSpPr>
          <p:nvPr/>
        </p:nvSpPr>
        <p:spPr bwMode="auto">
          <a:xfrm>
            <a:off x="254000" y="371475"/>
            <a:ext cx="2517775" cy="652463"/>
          </a:xfrm>
          <a:prstGeom prst="rect">
            <a:avLst/>
          </a:prstGeom>
          <a:noFill/>
          <a:ln w="73025" cmpd="thickThin">
            <a:solidFill>
              <a:srgbClr val="D60093"/>
            </a:solidFill>
            <a:miter lim="800000"/>
          </a:ln>
          <a:extLst>
            <a:ext uri="{909E8E84-426E-40DD-AFC4-6F175D3DCCD1}">
              <a14:hiddenFill xmlns:a14="http://schemas.microsoft.com/office/drawing/2010/main">
                <a:solidFill>
                  <a:srgbClr val="FFFFFF"/>
                </a:solidFill>
              </a14:hiddenFill>
            </a:ext>
          </a:extLst>
        </p:spPr>
        <p:txBody>
          <a:bodyPr>
            <a:spAutoFit/>
          </a:bodyPr>
          <a:lstStyle/>
          <a:p>
            <a:pPr indent="109855" fontAlgn="base">
              <a:spcBef>
                <a:spcPct val="0"/>
              </a:spcBef>
              <a:spcAft>
                <a:spcPct val="0"/>
              </a:spcAft>
            </a:pPr>
            <a:r>
              <a:rPr lang="zh-CN" altLang="en-US" sz="3200">
                <a:solidFill>
                  <a:srgbClr val="000000"/>
                </a:solidFill>
                <a:latin typeface="宋体" panose="02010600030101010101" pitchFamily="2" charset="-122"/>
              </a:rPr>
              <a:t>应用</a:t>
            </a:r>
          </a:p>
        </p:txBody>
      </p:sp>
      <p:grpSp>
        <p:nvGrpSpPr>
          <p:cNvPr id="284677" name="Group 5"/>
          <p:cNvGrpSpPr/>
          <p:nvPr/>
        </p:nvGrpSpPr>
        <p:grpSpPr bwMode="auto">
          <a:xfrm>
            <a:off x="323528" y="3143250"/>
            <a:ext cx="5630863" cy="3457575"/>
            <a:chOff x="-151" y="0"/>
            <a:chExt cx="3547" cy="2178"/>
          </a:xfrm>
        </p:grpSpPr>
        <p:sp>
          <p:nvSpPr>
            <p:cNvPr id="284678" name="Line 54"/>
            <p:cNvSpPr>
              <a:spLocks noChangeShapeType="1"/>
            </p:cNvSpPr>
            <p:nvPr/>
          </p:nvSpPr>
          <p:spPr bwMode="auto">
            <a:xfrm flipV="1">
              <a:off x="305" y="137"/>
              <a:ext cx="0" cy="1782"/>
            </a:xfrm>
            <a:prstGeom prst="line">
              <a:avLst/>
            </a:prstGeom>
            <a:noFill/>
            <a:ln w="28575">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79" name="Line 55"/>
            <p:cNvSpPr>
              <a:spLocks noChangeShapeType="1"/>
            </p:cNvSpPr>
            <p:nvPr/>
          </p:nvSpPr>
          <p:spPr bwMode="auto">
            <a:xfrm>
              <a:off x="305" y="1919"/>
              <a:ext cx="2183" cy="0"/>
            </a:xfrm>
            <a:prstGeom prst="line">
              <a:avLst/>
            </a:prstGeom>
            <a:noFill/>
            <a:ln w="28575">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0" name="Line 56"/>
            <p:cNvSpPr>
              <a:spLocks noChangeShapeType="1"/>
            </p:cNvSpPr>
            <p:nvPr/>
          </p:nvSpPr>
          <p:spPr bwMode="auto">
            <a:xfrm flipV="1">
              <a:off x="588"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1" name="Line 57"/>
            <p:cNvSpPr>
              <a:spLocks noChangeShapeType="1"/>
            </p:cNvSpPr>
            <p:nvPr/>
          </p:nvSpPr>
          <p:spPr bwMode="auto">
            <a:xfrm flipV="1">
              <a:off x="872"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2" name="Line 58"/>
            <p:cNvSpPr>
              <a:spLocks noChangeShapeType="1"/>
            </p:cNvSpPr>
            <p:nvPr/>
          </p:nvSpPr>
          <p:spPr bwMode="auto">
            <a:xfrm flipV="1">
              <a:off x="1155"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3" name="Line 59"/>
            <p:cNvSpPr>
              <a:spLocks noChangeShapeType="1"/>
            </p:cNvSpPr>
            <p:nvPr/>
          </p:nvSpPr>
          <p:spPr bwMode="auto">
            <a:xfrm flipV="1">
              <a:off x="1439"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4" name="Line 60"/>
            <p:cNvSpPr>
              <a:spLocks noChangeShapeType="1"/>
            </p:cNvSpPr>
            <p:nvPr/>
          </p:nvSpPr>
          <p:spPr bwMode="auto">
            <a:xfrm flipV="1">
              <a:off x="1722"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5" name="Line 61"/>
            <p:cNvSpPr>
              <a:spLocks noChangeShapeType="1"/>
            </p:cNvSpPr>
            <p:nvPr/>
          </p:nvSpPr>
          <p:spPr bwMode="auto">
            <a:xfrm flipV="1">
              <a:off x="2005"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6" name="Line 62"/>
            <p:cNvSpPr>
              <a:spLocks noChangeShapeType="1"/>
            </p:cNvSpPr>
            <p:nvPr/>
          </p:nvSpPr>
          <p:spPr bwMode="auto">
            <a:xfrm flipV="1">
              <a:off x="2289"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7" name="Line 63"/>
            <p:cNvSpPr>
              <a:spLocks noChangeShapeType="1"/>
            </p:cNvSpPr>
            <p:nvPr/>
          </p:nvSpPr>
          <p:spPr bwMode="auto">
            <a:xfrm>
              <a:off x="305" y="360"/>
              <a:ext cx="1984"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8" name="Line 64"/>
            <p:cNvSpPr>
              <a:spLocks noChangeShapeType="1"/>
            </p:cNvSpPr>
            <p:nvPr/>
          </p:nvSpPr>
          <p:spPr bwMode="auto">
            <a:xfrm flipV="1">
              <a:off x="2289" y="360"/>
              <a:ext cx="0" cy="153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89" name="Line 65"/>
            <p:cNvSpPr>
              <a:spLocks noChangeShapeType="1"/>
            </p:cNvSpPr>
            <p:nvPr/>
          </p:nvSpPr>
          <p:spPr bwMode="auto">
            <a:xfrm flipV="1">
              <a:off x="2006" y="360"/>
              <a:ext cx="0" cy="1502"/>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90" name="Line 66"/>
            <p:cNvSpPr>
              <a:spLocks noChangeShapeType="1"/>
            </p:cNvSpPr>
            <p:nvPr/>
          </p:nvSpPr>
          <p:spPr bwMode="auto">
            <a:xfrm flipH="1">
              <a:off x="872" y="360"/>
              <a:ext cx="1134" cy="1559"/>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91" name="Line 67"/>
            <p:cNvSpPr>
              <a:spLocks noChangeShapeType="1"/>
            </p:cNvSpPr>
            <p:nvPr/>
          </p:nvSpPr>
          <p:spPr bwMode="auto">
            <a:xfrm flipV="1">
              <a:off x="1297" y="1352"/>
              <a:ext cx="0" cy="567"/>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92" name="Line 68"/>
            <p:cNvSpPr>
              <a:spLocks noChangeShapeType="1"/>
            </p:cNvSpPr>
            <p:nvPr/>
          </p:nvSpPr>
          <p:spPr bwMode="auto">
            <a:xfrm flipH="1">
              <a:off x="305" y="1333"/>
              <a:ext cx="850"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93" name="Line 69"/>
            <p:cNvSpPr>
              <a:spLocks noChangeShapeType="1"/>
            </p:cNvSpPr>
            <p:nvPr/>
          </p:nvSpPr>
          <p:spPr bwMode="auto">
            <a:xfrm flipV="1">
              <a:off x="1155" y="1333"/>
              <a:ext cx="0" cy="557"/>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cxnSp>
          <p:nvCxnSpPr>
            <p:cNvPr id="284694" name="AutoShape 70"/>
            <p:cNvCxnSpPr>
              <a:cxnSpLocks noChangeShapeType="1"/>
              <a:stCxn id="284696" idx="0"/>
              <a:endCxn id="284679" idx="0"/>
            </p:cNvCxnSpPr>
            <p:nvPr/>
          </p:nvCxnSpPr>
          <p:spPr bwMode="auto">
            <a:xfrm flipH="1">
              <a:off x="305" y="1326"/>
              <a:ext cx="850" cy="593"/>
            </a:xfrm>
            <a:prstGeom prst="straightConnector1">
              <a:avLst/>
            </a:prstGeom>
            <a:noFill/>
            <a:ln w="25400">
              <a:solidFill>
                <a:srgbClr val="00CCFF"/>
              </a:solidFill>
              <a:round/>
            </a:ln>
            <a:extLst>
              <a:ext uri="{909E8E84-426E-40DD-AFC4-6F175D3DCCD1}">
                <a14:hiddenFill xmlns:a14="http://schemas.microsoft.com/office/drawing/2010/main">
                  <a:noFill/>
                </a14:hiddenFill>
              </a:ext>
            </a:extLst>
          </p:spPr>
        </p:cxnSp>
        <p:cxnSp>
          <p:nvCxnSpPr>
            <p:cNvPr id="284695" name="AutoShape 71"/>
            <p:cNvCxnSpPr>
              <a:cxnSpLocks noChangeShapeType="1"/>
              <a:stCxn id="284696" idx="1"/>
              <a:endCxn id="284688" idx="1"/>
            </p:cNvCxnSpPr>
            <p:nvPr/>
          </p:nvCxnSpPr>
          <p:spPr bwMode="auto">
            <a:xfrm flipV="1">
              <a:off x="1297" y="360"/>
              <a:ext cx="992" cy="982"/>
            </a:xfrm>
            <a:prstGeom prst="straightConnector1">
              <a:avLst/>
            </a:prstGeom>
            <a:noFill/>
            <a:ln w="25400">
              <a:solidFill>
                <a:srgbClr val="00CCFF"/>
              </a:solidFill>
              <a:round/>
            </a:ln>
            <a:extLst>
              <a:ext uri="{909E8E84-426E-40DD-AFC4-6F175D3DCCD1}">
                <a14:hiddenFill xmlns:a14="http://schemas.microsoft.com/office/drawing/2010/main">
                  <a:noFill/>
                </a14:hiddenFill>
              </a:ext>
            </a:extLst>
          </p:spPr>
        </p:cxnSp>
        <p:sp>
          <p:nvSpPr>
            <p:cNvPr id="284696" name="Line 72"/>
            <p:cNvSpPr>
              <a:spLocks noChangeShapeType="1"/>
            </p:cNvSpPr>
            <p:nvPr/>
          </p:nvSpPr>
          <p:spPr bwMode="auto">
            <a:xfrm>
              <a:off x="1155" y="1334"/>
              <a:ext cx="142" cy="0"/>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4697" name="Text Box 73"/>
            <p:cNvSpPr txBox="1">
              <a:spLocks noChangeArrowheads="1"/>
            </p:cNvSpPr>
            <p:nvPr/>
          </p:nvSpPr>
          <p:spPr bwMode="auto">
            <a:xfrm>
              <a:off x="430"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10</a:t>
              </a:r>
            </a:p>
          </p:txBody>
        </p:sp>
        <p:sp>
          <p:nvSpPr>
            <p:cNvPr id="284698" name="Text Box 74"/>
            <p:cNvSpPr txBox="1">
              <a:spLocks noChangeArrowheads="1"/>
            </p:cNvSpPr>
            <p:nvPr/>
          </p:nvSpPr>
          <p:spPr bwMode="auto">
            <a:xfrm>
              <a:off x="716"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20</a:t>
              </a:r>
            </a:p>
          </p:txBody>
        </p:sp>
        <p:sp>
          <p:nvSpPr>
            <p:cNvPr id="284699" name="Text Box 75"/>
            <p:cNvSpPr txBox="1">
              <a:spLocks noChangeArrowheads="1"/>
            </p:cNvSpPr>
            <p:nvPr/>
          </p:nvSpPr>
          <p:spPr bwMode="auto">
            <a:xfrm>
              <a:off x="997"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30</a:t>
              </a:r>
            </a:p>
          </p:txBody>
        </p:sp>
        <p:sp>
          <p:nvSpPr>
            <p:cNvPr id="284700" name="Text Box 76"/>
            <p:cNvSpPr txBox="1">
              <a:spLocks noChangeArrowheads="1"/>
            </p:cNvSpPr>
            <p:nvPr/>
          </p:nvSpPr>
          <p:spPr bwMode="auto">
            <a:xfrm>
              <a:off x="1283"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40</a:t>
              </a:r>
            </a:p>
          </p:txBody>
        </p:sp>
        <p:sp>
          <p:nvSpPr>
            <p:cNvPr id="284701" name="Text Box 77"/>
            <p:cNvSpPr txBox="1">
              <a:spLocks noChangeArrowheads="1"/>
            </p:cNvSpPr>
            <p:nvPr/>
          </p:nvSpPr>
          <p:spPr bwMode="auto">
            <a:xfrm>
              <a:off x="1562"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50</a:t>
              </a:r>
            </a:p>
          </p:txBody>
        </p:sp>
        <p:sp>
          <p:nvSpPr>
            <p:cNvPr id="284702" name="Text Box 78"/>
            <p:cNvSpPr txBox="1">
              <a:spLocks noChangeArrowheads="1"/>
            </p:cNvSpPr>
            <p:nvPr/>
          </p:nvSpPr>
          <p:spPr bwMode="auto">
            <a:xfrm>
              <a:off x="1849"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60</a:t>
              </a:r>
            </a:p>
          </p:txBody>
        </p:sp>
        <p:sp>
          <p:nvSpPr>
            <p:cNvPr id="284703" name="Text Box 79"/>
            <p:cNvSpPr txBox="1">
              <a:spLocks noChangeArrowheads="1"/>
            </p:cNvSpPr>
            <p:nvPr/>
          </p:nvSpPr>
          <p:spPr bwMode="auto">
            <a:xfrm>
              <a:off x="2135"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70</a:t>
              </a:r>
            </a:p>
          </p:txBody>
        </p:sp>
        <p:sp>
          <p:nvSpPr>
            <p:cNvPr id="284704" name="Text Box 80"/>
            <p:cNvSpPr txBox="1">
              <a:spLocks noChangeArrowheads="1"/>
            </p:cNvSpPr>
            <p:nvPr/>
          </p:nvSpPr>
          <p:spPr bwMode="auto">
            <a:xfrm>
              <a:off x="-151" y="218"/>
              <a:ext cx="3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dirty="0">
                  <a:solidFill>
                    <a:srgbClr val="000000"/>
                  </a:solidFill>
                  <a:latin typeface="Times New Roman" panose="02020603050405020304" pitchFamily="18" charset="0"/>
                </a:rPr>
                <a:t>55 </a:t>
              </a:r>
            </a:p>
          </p:txBody>
        </p:sp>
        <p:sp>
          <p:nvSpPr>
            <p:cNvPr id="284705" name="Text Box 81"/>
            <p:cNvSpPr txBox="1">
              <a:spLocks noChangeArrowheads="1"/>
            </p:cNvSpPr>
            <p:nvPr/>
          </p:nvSpPr>
          <p:spPr bwMode="auto">
            <a:xfrm>
              <a:off x="297" y="0"/>
              <a:ext cx="8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s</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km</a:t>
              </a:r>
              <a:r>
                <a:rPr lang="zh-CN" altLang="en-US" sz="2800">
                  <a:solidFill>
                    <a:srgbClr val="000000"/>
                  </a:solidFill>
                  <a:latin typeface="Times New Roman" panose="02020603050405020304" pitchFamily="18" charset="0"/>
                </a:rPr>
                <a:t>       </a:t>
              </a:r>
              <a:endParaRPr lang="en-US" sz="2800">
                <a:solidFill>
                  <a:srgbClr val="000000"/>
                </a:solidFill>
                <a:latin typeface="Times New Roman" panose="02020603050405020304" pitchFamily="18" charset="0"/>
              </a:endParaRPr>
            </a:p>
          </p:txBody>
        </p:sp>
        <p:sp>
          <p:nvSpPr>
            <p:cNvPr id="284706" name="Text Box 82"/>
            <p:cNvSpPr txBox="1">
              <a:spLocks noChangeArrowheads="1"/>
            </p:cNvSpPr>
            <p:nvPr/>
          </p:nvSpPr>
          <p:spPr bwMode="auto">
            <a:xfrm>
              <a:off x="2496" y="1754"/>
              <a:ext cx="9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t</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min</a:t>
              </a:r>
              <a:r>
                <a:rPr lang="zh-CN" altLang="en-US" sz="2800">
                  <a:solidFill>
                    <a:srgbClr val="000000"/>
                  </a:solidFill>
                  <a:latin typeface="Times New Roman" panose="02020603050405020304" pitchFamily="18" charset="0"/>
                </a:rPr>
                <a:t>       </a:t>
              </a:r>
              <a:endParaRPr lang="en-US" sz="2800">
                <a:solidFill>
                  <a:srgbClr val="000000"/>
                </a:solidFill>
                <a:latin typeface="Times New Roman" panose="02020603050405020304" pitchFamily="18" charset="0"/>
              </a:endParaRPr>
            </a:p>
          </p:txBody>
        </p:sp>
        <p:sp>
          <p:nvSpPr>
            <p:cNvPr id="284707" name="Text Box 83"/>
            <p:cNvSpPr txBox="1">
              <a:spLocks noChangeArrowheads="1"/>
            </p:cNvSpPr>
            <p:nvPr/>
          </p:nvSpPr>
          <p:spPr bwMode="auto">
            <a:xfrm>
              <a:off x="78" y="1890"/>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O</a:t>
              </a:r>
            </a:p>
          </p:txBody>
        </p:sp>
        <p:sp>
          <p:nvSpPr>
            <p:cNvPr id="284708" name="Rectangle 84"/>
            <p:cNvSpPr>
              <a:spLocks noChangeArrowheads="1"/>
            </p:cNvSpPr>
            <p:nvPr/>
          </p:nvSpPr>
          <p:spPr bwMode="auto">
            <a:xfrm>
              <a:off x="1439" y="562"/>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indent="109855" fontAlgn="base">
                <a:spcBef>
                  <a:spcPct val="0"/>
                </a:spcBef>
                <a:spcAft>
                  <a:spcPct val="0"/>
                </a:spcAft>
              </a:pPr>
              <a:r>
                <a:rPr lang="zh-CN" altLang="en-US" sz="2800">
                  <a:solidFill>
                    <a:srgbClr val="000000"/>
                  </a:solidFill>
                  <a:latin typeface="Times New Roman" panose="02020603050405020304" pitchFamily="18" charset="0"/>
                </a:rPr>
                <a:t>乙</a:t>
              </a:r>
            </a:p>
          </p:txBody>
        </p:sp>
        <p:sp>
          <p:nvSpPr>
            <p:cNvPr id="284709" name="Rectangle 85"/>
            <p:cNvSpPr>
              <a:spLocks noChangeArrowheads="1"/>
            </p:cNvSpPr>
            <p:nvPr/>
          </p:nvSpPr>
          <p:spPr bwMode="auto">
            <a:xfrm>
              <a:off x="1725" y="785"/>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indent="109855" fontAlgn="base">
                <a:spcBef>
                  <a:spcPct val="0"/>
                </a:spcBef>
                <a:spcAft>
                  <a:spcPct val="0"/>
                </a:spcAft>
              </a:pPr>
              <a:r>
                <a:rPr lang="zh-CN" altLang="en-US" sz="2800">
                  <a:solidFill>
                    <a:srgbClr val="000000"/>
                  </a:solidFill>
                  <a:latin typeface="Times New Roman" panose="02020603050405020304" pitchFamily="18" charset="0"/>
                </a:rPr>
                <a:t>甲</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extBox 2"/>
          <p:cNvSpPr txBox="1">
            <a:spLocks noChangeArrowheads="1"/>
          </p:cNvSpPr>
          <p:nvPr/>
        </p:nvSpPr>
        <p:spPr bwMode="auto">
          <a:xfrm>
            <a:off x="250825" y="1089025"/>
            <a:ext cx="8893175" cy="1902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20000"/>
              </a:spcBef>
              <a:spcAft>
                <a:spcPct val="0"/>
              </a:spcAft>
            </a:pPr>
            <a:r>
              <a:rPr lang="zh-CN" altLang="en-US" sz="2800" dirty="0">
                <a:solidFill>
                  <a:srgbClr val="000000"/>
                </a:solidFill>
                <a:latin typeface="Times New Roman" panose="02020603050405020304" pitchFamily="18" charset="0"/>
              </a:rPr>
              <a:t>　　给出下列说法：①学校到景点的路程为</a:t>
            </a:r>
            <a:r>
              <a:rPr lang="en-US" sz="2800" dirty="0">
                <a:solidFill>
                  <a:srgbClr val="000000"/>
                </a:solidFill>
                <a:latin typeface="Times New Roman" panose="02020603050405020304" pitchFamily="18" charset="0"/>
              </a:rPr>
              <a:t>55 km</a:t>
            </a:r>
            <a:r>
              <a:rPr lang="zh-CN" altLang="en-US" sz="2800" dirty="0">
                <a:solidFill>
                  <a:srgbClr val="000000"/>
                </a:solidFill>
                <a:latin typeface="Times New Roman" panose="02020603050405020304" pitchFamily="18" charset="0"/>
              </a:rPr>
              <a:t>；②</a:t>
            </a:r>
          </a:p>
          <a:p>
            <a:pPr fontAlgn="base">
              <a:spcBef>
                <a:spcPct val="20000"/>
              </a:spcBef>
              <a:spcAft>
                <a:spcPct val="0"/>
              </a:spcAft>
            </a:pPr>
            <a:r>
              <a:rPr lang="zh-CN" altLang="en-US" sz="2800" dirty="0">
                <a:solidFill>
                  <a:srgbClr val="000000"/>
                </a:solidFill>
                <a:latin typeface="Times New Roman" panose="02020603050405020304" pitchFamily="18" charset="0"/>
              </a:rPr>
              <a:t>甲组在途中停留了</a:t>
            </a:r>
            <a:r>
              <a:rPr lang="en-US" sz="2800" dirty="0">
                <a:solidFill>
                  <a:srgbClr val="000000"/>
                </a:solidFill>
                <a:latin typeface="Times New Roman" panose="02020603050405020304" pitchFamily="18" charset="0"/>
              </a:rPr>
              <a:t>5 min</a:t>
            </a:r>
            <a:r>
              <a:rPr lang="zh-CN" altLang="en-US" sz="2800" dirty="0">
                <a:solidFill>
                  <a:srgbClr val="000000"/>
                </a:solidFill>
                <a:latin typeface="Times New Roman" panose="02020603050405020304" pitchFamily="18" charset="0"/>
              </a:rPr>
              <a:t>；③甲、乙两组同时到达景点；④相遇后，乙组的速度小于甲组的速度．根据图象信息，以上说法正确的有</a:t>
            </a:r>
            <a:r>
              <a:rPr lang="en-US" sz="2800" u="sng" dirty="0">
                <a:solidFill>
                  <a:srgbClr val="000000"/>
                </a:solidFill>
                <a:latin typeface="Times New Roman" panose="02020603050405020304" pitchFamily="18" charset="0"/>
              </a:rPr>
              <a:t>                  </a:t>
            </a:r>
            <a:r>
              <a:rPr lang="zh-CN" altLang="en-US" sz="2800" dirty="0">
                <a:solidFill>
                  <a:srgbClr val="000000"/>
                </a:solidFill>
                <a:latin typeface="Times New Roman" panose="02020603050405020304" pitchFamily="18" charset="0"/>
              </a:rPr>
              <a:t>．</a:t>
            </a:r>
          </a:p>
        </p:txBody>
      </p:sp>
      <p:sp>
        <p:nvSpPr>
          <p:cNvPr id="285699" name="TextBox 4"/>
          <p:cNvSpPr txBox="1">
            <a:spLocks noChangeArrowheads="1"/>
          </p:cNvSpPr>
          <p:nvPr/>
        </p:nvSpPr>
        <p:spPr bwMode="auto">
          <a:xfrm>
            <a:off x="3248819" y="2348880"/>
            <a:ext cx="1255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zh-CN" altLang="en-US" sz="3200" dirty="0">
                <a:solidFill>
                  <a:srgbClr val="0000FF"/>
                </a:solidFill>
                <a:latin typeface="宋体" panose="02010600030101010101" pitchFamily="2" charset="-122"/>
              </a:rPr>
              <a:t>①</a:t>
            </a:r>
            <a:r>
              <a:rPr lang="zh-CN" altLang="en-US" sz="3200" dirty="0">
                <a:solidFill>
                  <a:srgbClr val="0000FF"/>
                </a:solidFill>
              </a:rPr>
              <a:t>②　</a:t>
            </a:r>
          </a:p>
        </p:txBody>
      </p:sp>
      <p:sp>
        <p:nvSpPr>
          <p:cNvPr id="285700" name="TextBox 2"/>
          <p:cNvSpPr txBox="1">
            <a:spLocks noChangeArrowheads="1"/>
          </p:cNvSpPr>
          <p:nvPr/>
        </p:nvSpPr>
        <p:spPr bwMode="auto">
          <a:xfrm>
            <a:off x="196022" y="4102100"/>
            <a:ext cx="391084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20000"/>
              </a:spcBef>
              <a:spcAft>
                <a:spcPct val="0"/>
              </a:spcAft>
            </a:pPr>
            <a:r>
              <a:rPr lang="zh-CN" altLang="en-US" sz="3200" dirty="0">
                <a:solidFill>
                  <a:srgbClr val="0000FF"/>
                </a:solidFill>
                <a:latin typeface="宋体" panose="02010600030101010101" pitchFamily="2" charset="-122"/>
              </a:rPr>
              <a:t>拓展</a:t>
            </a:r>
            <a:r>
              <a:rPr lang="zh-CN" altLang="en-US" sz="3200" dirty="0">
                <a:solidFill>
                  <a:srgbClr val="000000"/>
                </a:solidFill>
                <a:latin typeface="宋体" panose="02010600030101010101" pitchFamily="2" charset="-122"/>
              </a:rPr>
              <a:t>从图象中还能获得哪些信息</a:t>
            </a:r>
            <a:r>
              <a:rPr lang="zh-CN" altLang="en-US" sz="3200" dirty="0">
                <a:solidFill>
                  <a:srgbClr val="000000"/>
                </a:solidFill>
              </a:rPr>
              <a:t>？</a:t>
            </a:r>
          </a:p>
        </p:txBody>
      </p:sp>
      <p:pic>
        <p:nvPicPr>
          <p:cNvPr id="285701" name="图片 6" descr="tb.png"/>
          <p:cNvPicPr>
            <a:picLocks noChangeAspect="1" noChangeArrowheads="1"/>
          </p:cNvPicPr>
          <p:nvPr/>
        </p:nvPicPr>
        <p:blipFill>
          <a:blip r:embed="rId2" cstate="email"/>
          <a:srcRect/>
          <a:stretch>
            <a:fillRect/>
          </a:stretch>
        </p:blipFill>
        <p:spPr bwMode="auto">
          <a:xfrm>
            <a:off x="8359775" y="155575"/>
            <a:ext cx="595313" cy="595313"/>
          </a:xfrm>
          <a:prstGeom prst="rect">
            <a:avLst/>
          </a:prstGeom>
          <a:noFill/>
          <a:ln>
            <a:noFill/>
          </a:ln>
          <a:effectLst>
            <a:outerShdw dist="38100" dir="2700000" algn="ctr" rotWithShape="0">
              <a:srgbClr val="000000">
                <a:alpha val="3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5702" name="矩形 6"/>
          <p:cNvSpPr>
            <a:spLocks noChangeArrowheads="1"/>
          </p:cNvSpPr>
          <p:nvPr/>
        </p:nvSpPr>
        <p:spPr bwMode="auto">
          <a:xfrm>
            <a:off x="254000" y="371475"/>
            <a:ext cx="1168400" cy="652463"/>
          </a:xfrm>
          <a:prstGeom prst="rect">
            <a:avLst/>
          </a:prstGeom>
          <a:noFill/>
          <a:ln w="73025" cmpd="thickThin">
            <a:solidFill>
              <a:srgbClr val="D60093"/>
            </a:solidFill>
            <a:miter lim="800000"/>
          </a:ln>
          <a:extLst>
            <a:ext uri="{909E8E84-426E-40DD-AFC4-6F175D3DCCD1}">
              <a14:hiddenFill xmlns:a14="http://schemas.microsoft.com/office/drawing/2010/main">
                <a:solidFill>
                  <a:srgbClr val="FFFFFF"/>
                </a:solidFill>
              </a14:hiddenFill>
            </a:ext>
          </a:extLst>
        </p:spPr>
        <p:txBody>
          <a:bodyPr>
            <a:spAutoFit/>
          </a:bodyPr>
          <a:lstStyle/>
          <a:p>
            <a:pPr indent="109855" fontAlgn="base">
              <a:spcBef>
                <a:spcPct val="0"/>
              </a:spcBef>
              <a:spcAft>
                <a:spcPct val="0"/>
              </a:spcAft>
            </a:pPr>
            <a:r>
              <a:rPr lang="zh-CN" altLang="en-US" sz="3200">
                <a:solidFill>
                  <a:srgbClr val="000000"/>
                </a:solidFill>
                <a:latin typeface="宋体" panose="02010600030101010101" pitchFamily="2" charset="-122"/>
              </a:rPr>
              <a:t>应用</a:t>
            </a:r>
          </a:p>
        </p:txBody>
      </p:sp>
      <p:grpSp>
        <p:nvGrpSpPr>
          <p:cNvPr id="285703" name="Group 7"/>
          <p:cNvGrpSpPr/>
          <p:nvPr/>
        </p:nvGrpSpPr>
        <p:grpSpPr bwMode="auto">
          <a:xfrm>
            <a:off x="3824288" y="3143250"/>
            <a:ext cx="5549900" cy="3457575"/>
            <a:chOff x="-100" y="0"/>
            <a:chExt cx="3496" cy="2178"/>
          </a:xfrm>
        </p:grpSpPr>
        <p:sp>
          <p:nvSpPr>
            <p:cNvPr id="285704" name="Line 54"/>
            <p:cNvSpPr>
              <a:spLocks noChangeShapeType="1"/>
            </p:cNvSpPr>
            <p:nvPr/>
          </p:nvSpPr>
          <p:spPr bwMode="auto">
            <a:xfrm flipV="1">
              <a:off x="305" y="137"/>
              <a:ext cx="0" cy="1782"/>
            </a:xfrm>
            <a:prstGeom prst="line">
              <a:avLst/>
            </a:prstGeom>
            <a:noFill/>
            <a:ln w="28575">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05" name="Line 55"/>
            <p:cNvSpPr>
              <a:spLocks noChangeShapeType="1"/>
            </p:cNvSpPr>
            <p:nvPr/>
          </p:nvSpPr>
          <p:spPr bwMode="auto">
            <a:xfrm>
              <a:off x="305" y="1919"/>
              <a:ext cx="2183" cy="0"/>
            </a:xfrm>
            <a:prstGeom prst="line">
              <a:avLst/>
            </a:prstGeom>
            <a:noFill/>
            <a:ln w="28575">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06" name="Line 56"/>
            <p:cNvSpPr>
              <a:spLocks noChangeShapeType="1"/>
            </p:cNvSpPr>
            <p:nvPr/>
          </p:nvSpPr>
          <p:spPr bwMode="auto">
            <a:xfrm flipV="1">
              <a:off x="588"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07" name="Line 57"/>
            <p:cNvSpPr>
              <a:spLocks noChangeShapeType="1"/>
            </p:cNvSpPr>
            <p:nvPr/>
          </p:nvSpPr>
          <p:spPr bwMode="auto">
            <a:xfrm flipV="1">
              <a:off x="872"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08" name="Line 58"/>
            <p:cNvSpPr>
              <a:spLocks noChangeShapeType="1"/>
            </p:cNvSpPr>
            <p:nvPr/>
          </p:nvSpPr>
          <p:spPr bwMode="auto">
            <a:xfrm flipV="1">
              <a:off x="1155"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09" name="Line 59"/>
            <p:cNvSpPr>
              <a:spLocks noChangeShapeType="1"/>
            </p:cNvSpPr>
            <p:nvPr/>
          </p:nvSpPr>
          <p:spPr bwMode="auto">
            <a:xfrm flipV="1">
              <a:off x="1439"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0" name="Line 60"/>
            <p:cNvSpPr>
              <a:spLocks noChangeShapeType="1"/>
            </p:cNvSpPr>
            <p:nvPr/>
          </p:nvSpPr>
          <p:spPr bwMode="auto">
            <a:xfrm flipV="1">
              <a:off x="1722"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1" name="Line 61"/>
            <p:cNvSpPr>
              <a:spLocks noChangeShapeType="1"/>
            </p:cNvSpPr>
            <p:nvPr/>
          </p:nvSpPr>
          <p:spPr bwMode="auto">
            <a:xfrm flipV="1">
              <a:off x="2005"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2" name="Line 62"/>
            <p:cNvSpPr>
              <a:spLocks noChangeShapeType="1"/>
            </p:cNvSpPr>
            <p:nvPr/>
          </p:nvSpPr>
          <p:spPr bwMode="auto">
            <a:xfrm flipV="1">
              <a:off x="2289" y="1862"/>
              <a:ext cx="0" cy="5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3" name="Line 63"/>
            <p:cNvSpPr>
              <a:spLocks noChangeShapeType="1"/>
            </p:cNvSpPr>
            <p:nvPr/>
          </p:nvSpPr>
          <p:spPr bwMode="auto">
            <a:xfrm>
              <a:off x="305" y="360"/>
              <a:ext cx="1984"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4" name="Line 64"/>
            <p:cNvSpPr>
              <a:spLocks noChangeShapeType="1"/>
            </p:cNvSpPr>
            <p:nvPr/>
          </p:nvSpPr>
          <p:spPr bwMode="auto">
            <a:xfrm flipV="1">
              <a:off x="2289" y="360"/>
              <a:ext cx="0" cy="153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5" name="Line 65"/>
            <p:cNvSpPr>
              <a:spLocks noChangeShapeType="1"/>
            </p:cNvSpPr>
            <p:nvPr/>
          </p:nvSpPr>
          <p:spPr bwMode="auto">
            <a:xfrm flipV="1">
              <a:off x="2006" y="360"/>
              <a:ext cx="0" cy="1502"/>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6" name="Line 66"/>
            <p:cNvSpPr>
              <a:spLocks noChangeShapeType="1"/>
            </p:cNvSpPr>
            <p:nvPr/>
          </p:nvSpPr>
          <p:spPr bwMode="auto">
            <a:xfrm flipH="1">
              <a:off x="872" y="360"/>
              <a:ext cx="1134" cy="1559"/>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7" name="Line 67"/>
            <p:cNvSpPr>
              <a:spLocks noChangeShapeType="1"/>
            </p:cNvSpPr>
            <p:nvPr/>
          </p:nvSpPr>
          <p:spPr bwMode="auto">
            <a:xfrm flipV="1">
              <a:off x="1297" y="1352"/>
              <a:ext cx="0" cy="567"/>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8" name="Line 68"/>
            <p:cNvSpPr>
              <a:spLocks noChangeShapeType="1"/>
            </p:cNvSpPr>
            <p:nvPr/>
          </p:nvSpPr>
          <p:spPr bwMode="auto">
            <a:xfrm flipH="1">
              <a:off x="305" y="1333"/>
              <a:ext cx="850" cy="0"/>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19" name="Line 69"/>
            <p:cNvSpPr>
              <a:spLocks noChangeShapeType="1"/>
            </p:cNvSpPr>
            <p:nvPr/>
          </p:nvSpPr>
          <p:spPr bwMode="auto">
            <a:xfrm flipV="1">
              <a:off x="1155" y="1333"/>
              <a:ext cx="0" cy="557"/>
            </a:xfrm>
            <a:prstGeom prst="line">
              <a:avLst/>
            </a:prstGeom>
            <a:noFill/>
            <a:ln w="9525">
              <a:solidFill>
                <a:schemeClr val="tx1"/>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cxnSp>
          <p:nvCxnSpPr>
            <p:cNvPr id="285720" name="AutoShape 70"/>
            <p:cNvCxnSpPr>
              <a:cxnSpLocks noChangeShapeType="1"/>
              <a:stCxn id="285722" idx="0"/>
              <a:endCxn id="285705" idx="0"/>
            </p:cNvCxnSpPr>
            <p:nvPr/>
          </p:nvCxnSpPr>
          <p:spPr bwMode="auto">
            <a:xfrm flipH="1">
              <a:off x="305" y="1326"/>
              <a:ext cx="850" cy="593"/>
            </a:xfrm>
            <a:prstGeom prst="straightConnector1">
              <a:avLst/>
            </a:prstGeom>
            <a:noFill/>
            <a:ln w="25400">
              <a:solidFill>
                <a:srgbClr val="00CCFF"/>
              </a:solidFill>
              <a:round/>
            </a:ln>
            <a:extLst>
              <a:ext uri="{909E8E84-426E-40DD-AFC4-6F175D3DCCD1}">
                <a14:hiddenFill xmlns:a14="http://schemas.microsoft.com/office/drawing/2010/main">
                  <a:noFill/>
                </a14:hiddenFill>
              </a:ext>
            </a:extLst>
          </p:spPr>
        </p:cxnSp>
        <p:cxnSp>
          <p:nvCxnSpPr>
            <p:cNvPr id="285721" name="AutoShape 71"/>
            <p:cNvCxnSpPr>
              <a:cxnSpLocks noChangeShapeType="1"/>
              <a:stCxn id="285722" idx="1"/>
              <a:endCxn id="285714" idx="1"/>
            </p:cNvCxnSpPr>
            <p:nvPr/>
          </p:nvCxnSpPr>
          <p:spPr bwMode="auto">
            <a:xfrm flipV="1">
              <a:off x="1297" y="360"/>
              <a:ext cx="992" cy="982"/>
            </a:xfrm>
            <a:prstGeom prst="straightConnector1">
              <a:avLst/>
            </a:prstGeom>
            <a:noFill/>
            <a:ln w="25400">
              <a:solidFill>
                <a:srgbClr val="00CCFF"/>
              </a:solidFill>
              <a:round/>
            </a:ln>
            <a:extLst>
              <a:ext uri="{909E8E84-426E-40DD-AFC4-6F175D3DCCD1}">
                <a14:hiddenFill xmlns:a14="http://schemas.microsoft.com/office/drawing/2010/main">
                  <a:noFill/>
                </a14:hiddenFill>
              </a:ext>
            </a:extLst>
          </p:spPr>
        </p:cxnSp>
        <p:sp>
          <p:nvSpPr>
            <p:cNvPr id="285722" name="Line 72"/>
            <p:cNvSpPr>
              <a:spLocks noChangeShapeType="1"/>
            </p:cNvSpPr>
            <p:nvPr/>
          </p:nvSpPr>
          <p:spPr bwMode="auto">
            <a:xfrm>
              <a:off x="1155" y="1334"/>
              <a:ext cx="142" cy="0"/>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85723" name="Text Box 73"/>
            <p:cNvSpPr txBox="1">
              <a:spLocks noChangeArrowheads="1"/>
            </p:cNvSpPr>
            <p:nvPr/>
          </p:nvSpPr>
          <p:spPr bwMode="auto">
            <a:xfrm>
              <a:off x="430"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10</a:t>
              </a:r>
            </a:p>
          </p:txBody>
        </p:sp>
        <p:sp>
          <p:nvSpPr>
            <p:cNvPr id="285724" name="Text Box 74"/>
            <p:cNvSpPr txBox="1">
              <a:spLocks noChangeArrowheads="1"/>
            </p:cNvSpPr>
            <p:nvPr/>
          </p:nvSpPr>
          <p:spPr bwMode="auto">
            <a:xfrm>
              <a:off x="716"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20</a:t>
              </a:r>
            </a:p>
          </p:txBody>
        </p:sp>
        <p:sp>
          <p:nvSpPr>
            <p:cNvPr id="285725" name="Text Box 75"/>
            <p:cNvSpPr txBox="1">
              <a:spLocks noChangeArrowheads="1"/>
            </p:cNvSpPr>
            <p:nvPr/>
          </p:nvSpPr>
          <p:spPr bwMode="auto">
            <a:xfrm>
              <a:off x="997"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30</a:t>
              </a:r>
            </a:p>
          </p:txBody>
        </p:sp>
        <p:sp>
          <p:nvSpPr>
            <p:cNvPr id="285726" name="Text Box 76"/>
            <p:cNvSpPr txBox="1">
              <a:spLocks noChangeArrowheads="1"/>
            </p:cNvSpPr>
            <p:nvPr/>
          </p:nvSpPr>
          <p:spPr bwMode="auto">
            <a:xfrm>
              <a:off x="1283"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40</a:t>
              </a:r>
            </a:p>
          </p:txBody>
        </p:sp>
        <p:sp>
          <p:nvSpPr>
            <p:cNvPr id="285727" name="Text Box 77"/>
            <p:cNvSpPr txBox="1">
              <a:spLocks noChangeArrowheads="1"/>
            </p:cNvSpPr>
            <p:nvPr/>
          </p:nvSpPr>
          <p:spPr bwMode="auto">
            <a:xfrm>
              <a:off x="1562"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50</a:t>
              </a:r>
            </a:p>
          </p:txBody>
        </p:sp>
        <p:sp>
          <p:nvSpPr>
            <p:cNvPr id="285728" name="Text Box 78"/>
            <p:cNvSpPr txBox="1">
              <a:spLocks noChangeArrowheads="1"/>
            </p:cNvSpPr>
            <p:nvPr/>
          </p:nvSpPr>
          <p:spPr bwMode="auto">
            <a:xfrm>
              <a:off x="1849"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60</a:t>
              </a:r>
            </a:p>
          </p:txBody>
        </p:sp>
        <p:sp>
          <p:nvSpPr>
            <p:cNvPr id="285729" name="Text Box 79"/>
            <p:cNvSpPr txBox="1">
              <a:spLocks noChangeArrowheads="1"/>
            </p:cNvSpPr>
            <p:nvPr/>
          </p:nvSpPr>
          <p:spPr bwMode="auto">
            <a:xfrm>
              <a:off x="2135" y="189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dirty="0">
                  <a:solidFill>
                    <a:srgbClr val="000000"/>
                  </a:solidFill>
                  <a:latin typeface="Times New Roman" panose="02020603050405020304" pitchFamily="18" charset="0"/>
                </a:rPr>
                <a:t>70</a:t>
              </a:r>
            </a:p>
          </p:txBody>
        </p:sp>
        <p:sp>
          <p:nvSpPr>
            <p:cNvPr id="285730" name="Text Box 80"/>
            <p:cNvSpPr txBox="1">
              <a:spLocks noChangeArrowheads="1"/>
            </p:cNvSpPr>
            <p:nvPr/>
          </p:nvSpPr>
          <p:spPr bwMode="auto">
            <a:xfrm>
              <a:off x="-100" y="218"/>
              <a:ext cx="3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dirty="0">
                  <a:solidFill>
                    <a:srgbClr val="000000"/>
                  </a:solidFill>
                  <a:latin typeface="Times New Roman" panose="02020603050405020304" pitchFamily="18" charset="0"/>
                </a:rPr>
                <a:t>55 </a:t>
              </a:r>
            </a:p>
          </p:txBody>
        </p:sp>
        <p:sp>
          <p:nvSpPr>
            <p:cNvPr id="285731" name="Text Box 81"/>
            <p:cNvSpPr txBox="1">
              <a:spLocks noChangeArrowheads="1"/>
            </p:cNvSpPr>
            <p:nvPr/>
          </p:nvSpPr>
          <p:spPr bwMode="auto">
            <a:xfrm>
              <a:off x="297" y="0"/>
              <a:ext cx="8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s</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km</a:t>
              </a:r>
              <a:r>
                <a:rPr lang="zh-CN" altLang="en-US" sz="2800">
                  <a:solidFill>
                    <a:srgbClr val="000000"/>
                  </a:solidFill>
                  <a:latin typeface="Times New Roman" panose="02020603050405020304" pitchFamily="18" charset="0"/>
                </a:rPr>
                <a:t>       </a:t>
              </a:r>
              <a:endParaRPr lang="en-US" sz="2800">
                <a:solidFill>
                  <a:srgbClr val="000000"/>
                </a:solidFill>
                <a:latin typeface="Times New Roman" panose="02020603050405020304" pitchFamily="18" charset="0"/>
              </a:endParaRPr>
            </a:p>
          </p:txBody>
        </p:sp>
        <p:sp>
          <p:nvSpPr>
            <p:cNvPr id="285732" name="Text Box 82"/>
            <p:cNvSpPr txBox="1">
              <a:spLocks noChangeArrowheads="1"/>
            </p:cNvSpPr>
            <p:nvPr/>
          </p:nvSpPr>
          <p:spPr bwMode="auto">
            <a:xfrm>
              <a:off x="2496" y="1754"/>
              <a:ext cx="9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t</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min</a:t>
              </a:r>
              <a:r>
                <a:rPr lang="zh-CN" altLang="en-US" sz="2800">
                  <a:solidFill>
                    <a:srgbClr val="000000"/>
                  </a:solidFill>
                  <a:latin typeface="Times New Roman" panose="02020603050405020304" pitchFamily="18" charset="0"/>
                </a:rPr>
                <a:t>       </a:t>
              </a:r>
              <a:endParaRPr lang="en-US" sz="2800">
                <a:solidFill>
                  <a:srgbClr val="000000"/>
                </a:solidFill>
                <a:latin typeface="Times New Roman" panose="02020603050405020304" pitchFamily="18" charset="0"/>
              </a:endParaRPr>
            </a:p>
          </p:txBody>
        </p:sp>
        <p:sp>
          <p:nvSpPr>
            <p:cNvPr id="285733" name="Text Box 83"/>
            <p:cNvSpPr txBox="1">
              <a:spLocks noChangeArrowheads="1"/>
            </p:cNvSpPr>
            <p:nvPr/>
          </p:nvSpPr>
          <p:spPr bwMode="auto">
            <a:xfrm>
              <a:off x="78" y="1890"/>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O</a:t>
              </a:r>
            </a:p>
          </p:txBody>
        </p:sp>
        <p:sp>
          <p:nvSpPr>
            <p:cNvPr id="285734" name="Rectangle 84"/>
            <p:cNvSpPr>
              <a:spLocks noChangeArrowheads="1"/>
            </p:cNvSpPr>
            <p:nvPr/>
          </p:nvSpPr>
          <p:spPr bwMode="auto">
            <a:xfrm>
              <a:off x="1439" y="562"/>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indent="109855" fontAlgn="base">
                <a:spcBef>
                  <a:spcPct val="0"/>
                </a:spcBef>
                <a:spcAft>
                  <a:spcPct val="0"/>
                </a:spcAft>
              </a:pPr>
              <a:r>
                <a:rPr lang="zh-CN" altLang="en-US" sz="2800">
                  <a:solidFill>
                    <a:srgbClr val="000000"/>
                  </a:solidFill>
                  <a:latin typeface="Times New Roman" panose="02020603050405020304" pitchFamily="18" charset="0"/>
                </a:rPr>
                <a:t>乙</a:t>
              </a:r>
            </a:p>
          </p:txBody>
        </p:sp>
        <p:sp>
          <p:nvSpPr>
            <p:cNvPr id="285735" name="Rectangle 85"/>
            <p:cNvSpPr>
              <a:spLocks noChangeArrowheads="1"/>
            </p:cNvSpPr>
            <p:nvPr/>
          </p:nvSpPr>
          <p:spPr bwMode="auto">
            <a:xfrm>
              <a:off x="1725" y="785"/>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indent="109855" fontAlgn="base">
                <a:spcBef>
                  <a:spcPct val="0"/>
                </a:spcBef>
                <a:spcAft>
                  <a:spcPct val="0"/>
                </a:spcAft>
              </a:pPr>
              <a:r>
                <a:rPr lang="zh-CN" altLang="en-US" sz="2800">
                  <a:solidFill>
                    <a:srgbClr val="000000"/>
                  </a:solidFill>
                  <a:latin typeface="Times New Roman" panose="02020603050405020304" pitchFamily="18" charset="0"/>
                </a:rPr>
                <a:t>甲</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56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5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autoUpdateAnimBg="0"/>
      <p:bldP spid="28570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2"/>
          <p:cNvSpPr txBox="1">
            <a:spLocks noChangeArrowheads="1"/>
          </p:cNvSpPr>
          <p:nvPr/>
        </p:nvSpPr>
        <p:spPr bwMode="auto">
          <a:xfrm>
            <a:off x="1219200" y="914400"/>
            <a:ext cx="373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dirty="0">
                <a:solidFill>
                  <a:srgbClr val="000000"/>
                </a:solidFill>
                <a:latin typeface="Lucida Sans Unicode" panose="020B0602030504020204" pitchFamily="34" charset="0"/>
                <a:ea typeface="楷体_GB2312" pitchFamily="49" charset="-122"/>
              </a:rPr>
              <a:t>解：</a:t>
            </a:r>
          </a:p>
        </p:txBody>
      </p:sp>
      <p:graphicFrame>
        <p:nvGraphicFramePr>
          <p:cNvPr id="286723" name="Group 3"/>
          <p:cNvGraphicFramePr>
            <a:graphicFrameLocks noGrp="1"/>
          </p:cNvGraphicFramePr>
          <p:nvPr/>
        </p:nvGraphicFramePr>
        <p:xfrm>
          <a:off x="1066800" y="1600200"/>
          <a:ext cx="6781800" cy="1041400"/>
        </p:xfrm>
        <a:graphic>
          <a:graphicData uri="http://schemas.openxmlformats.org/drawingml/2006/table">
            <a:tbl>
              <a:tblPr/>
              <a:tblGrid>
                <a:gridCol w="677863">
                  <a:extLst>
                    <a:ext uri="{9D8B030D-6E8A-4147-A177-3AD203B41FA5}">
                      <a16:colId xmlns:a16="http://schemas.microsoft.com/office/drawing/2014/main" val="20000"/>
                    </a:ext>
                  </a:extLst>
                </a:gridCol>
                <a:gridCol w="677862">
                  <a:extLst>
                    <a:ext uri="{9D8B030D-6E8A-4147-A177-3AD203B41FA5}">
                      <a16:colId xmlns:a16="http://schemas.microsoft.com/office/drawing/2014/main" val="20001"/>
                    </a:ext>
                  </a:extLst>
                </a:gridCol>
                <a:gridCol w="679450">
                  <a:extLst>
                    <a:ext uri="{9D8B030D-6E8A-4147-A177-3AD203B41FA5}">
                      <a16:colId xmlns:a16="http://schemas.microsoft.com/office/drawing/2014/main" val="20002"/>
                    </a:ext>
                  </a:extLst>
                </a:gridCol>
                <a:gridCol w="677863">
                  <a:extLst>
                    <a:ext uri="{9D8B030D-6E8A-4147-A177-3AD203B41FA5}">
                      <a16:colId xmlns:a16="http://schemas.microsoft.com/office/drawing/2014/main" val="20003"/>
                    </a:ext>
                  </a:extLst>
                </a:gridCol>
                <a:gridCol w="677862">
                  <a:extLst>
                    <a:ext uri="{9D8B030D-6E8A-4147-A177-3AD203B41FA5}">
                      <a16:colId xmlns:a16="http://schemas.microsoft.com/office/drawing/2014/main" val="20004"/>
                    </a:ext>
                  </a:extLst>
                </a:gridCol>
                <a:gridCol w="677863">
                  <a:extLst>
                    <a:ext uri="{9D8B030D-6E8A-4147-A177-3AD203B41FA5}">
                      <a16:colId xmlns:a16="http://schemas.microsoft.com/office/drawing/2014/main" val="20005"/>
                    </a:ext>
                  </a:extLst>
                </a:gridCol>
                <a:gridCol w="677862">
                  <a:extLst>
                    <a:ext uri="{9D8B030D-6E8A-4147-A177-3AD203B41FA5}">
                      <a16:colId xmlns:a16="http://schemas.microsoft.com/office/drawing/2014/main" val="20006"/>
                    </a:ext>
                  </a:extLst>
                </a:gridCol>
                <a:gridCol w="679450">
                  <a:extLst>
                    <a:ext uri="{9D8B030D-6E8A-4147-A177-3AD203B41FA5}">
                      <a16:colId xmlns:a16="http://schemas.microsoft.com/office/drawing/2014/main" val="20007"/>
                    </a:ext>
                  </a:extLst>
                </a:gridCol>
                <a:gridCol w="677863">
                  <a:extLst>
                    <a:ext uri="{9D8B030D-6E8A-4147-A177-3AD203B41FA5}">
                      <a16:colId xmlns:a16="http://schemas.microsoft.com/office/drawing/2014/main" val="20008"/>
                    </a:ext>
                  </a:extLst>
                </a:gridCol>
                <a:gridCol w="677862">
                  <a:extLst>
                    <a:ext uri="{9D8B030D-6E8A-4147-A177-3AD203B41FA5}">
                      <a16:colId xmlns:a16="http://schemas.microsoft.com/office/drawing/2014/main" val="20009"/>
                    </a:ext>
                  </a:extLst>
                </a:gridCol>
              </a:tblGrid>
              <a:tr h="520700">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x</a:t>
                      </a:r>
                    </a:p>
                  </a:txBody>
                  <a:tcPr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-3</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-2</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-1</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0</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1</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2</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3</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a:t>
                      </a:r>
                    </a:p>
                  </a:txBody>
                  <a:tcPr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28575"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y</a:t>
                      </a:r>
                    </a:p>
                  </a:txBody>
                  <a:tcPr horzOverflow="overflow">
                    <a:lnL w="28575"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a:t>
                      </a: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chemeClr val="tx1"/>
                        </a:solidFill>
                        <a:effectLst/>
                        <a:latin typeface="Times New Roman" panose="02020603050405020304" pitchFamily="18" charset="0"/>
                        <a:ea typeface="楷体_GB2312" pitchFamily="49" charset="-122"/>
                      </a:endParaRP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chemeClr val="tx1"/>
                        </a:solidFill>
                        <a:effectLst/>
                        <a:latin typeface="Times New Roman" panose="02020603050405020304" pitchFamily="18" charset="0"/>
                        <a:ea typeface="楷体_GB2312" pitchFamily="49" charset="-122"/>
                      </a:endParaRP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chemeClr val="tx1"/>
                        </a:solidFill>
                        <a:effectLst/>
                        <a:latin typeface="Times New Roman" panose="02020603050405020304" pitchFamily="18" charset="0"/>
                        <a:ea typeface="楷体_GB2312" pitchFamily="49" charset="-122"/>
                      </a:endParaRP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chemeClr val="tx1"/>
                        </a:solidFill>
                        <a:effectLst/>
                        <a:latin typeface="Times New Roman" panose="02020603050405020304" pitchFamily="18" charset="0"/>
                        <a:ea typeface="楷体_GB2312" pitchFamily="49" charset="-122"/>
                      </a:endParaRP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chemeClr val="tx1"/>
                        </a:solidFill>
                        <a:effectLst/>
                        <a:latin typeface="Times New Roman" panose="02020603050405020304" pitchFamily="18" charset="0"/>
                        <a:ea typeface="楷体_GB2312" pitchFamily="49" charset="-122"/>
                      </a:endParaRP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chemeClr val="tx1"/>
                        </a:solidFill>
                        <a:effectLst/>
                        <a:latin typeface="Times New Roman" panose="02020603050405020304" pitchFamily="18" charset="0"/>
                        <a:ea typeface="楷体_GB2312" pitchFamily="49" charset="-122"/>
                      </a:endParaRP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chemeClr val="tx1"/>
                        </a:solidFill>
                        <a:effectLst/>
                        <a:latin typeface="Times New Roman" panose="02020603050405020304" pitchFamily="18" charset="0"/>
                        <a:ea typeface="楷体_GB2312" pitchFamily="49" charset="-122"/>
                      </a:endParaRPr>
                    </a:p>
                  </a:txBody>
                  <a:tcPr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109855"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楷体_GB2312" pitchFamily="49" charset="-122"/>
                        </a:rPr>
                        <a:t>…</a:t>
                      </a:r>
                    </a:p>
                  </a:txBody>
                  <a:tcPr horzOverflow="overflow">
                    <a:lnL w="12700" cap="flat" cmpd="sng" algn="ctr">
                      <a:solidFill>
                        <a:schemeClr val="tx1"/>
                      </a:solidFill>
                      <a:prstDash val="solid"/>
                      <a:bevel/>
                      <a:headEnd type="none" w="med" len="med"/>
                      <a:tailEnd type="none" w="med" len="med"/>
                    </a:lnL>
                    <a:lnR w="28575"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28575"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86758" name="Text Box 38"/>
          <p:cNvSpPr txBox="1">
            <a:spLocks noChangeArrowheads="1"/>
          </p:cNvSpPr>
          <p:nvPr/>
        </p:nvSpPr>
        <p:spPr bwMode="auto">
          <a:xfrm>
            <a:off x="2514600" y="2133600"/>
            <a:ext cx="99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00"/>
                </a:solidFill>
                <a:latin typeface="Times New Roman" panose="02020603050405020304" pitchFamily="18" charset="0"/>
                <a:ea typeface="楷体_GB2312" pitchFamily="49" charset="-122"/>
              </a:rPr>
              <a:t>-2</a:t>
            </a:r>
          </a:p>
        </p:txBody>
      </p:sp>
      <p:sp>
        <p:nvSpPr>
          <p:cNvPr id="286759" name="Text Box 39"/>
          <p:cNvSpPr txBox="1">
            <a:spLocks noChangeArrowheads="1"/>
          </p:cNvSpPr>
          <p:nvPr/>
        </p:nvSpPr>
        <p:spPr bwMode="auto">
          <a:xfrm>
            <a:off x="2971800" y="2209800"/>
            <a:ext cx="45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800" b="1">
              <a:solidFill>
                <a:srgbClr val="000000"/>
              </a:solidFill>
              <a:latin typeface="Times New Roman" panose="02020603050405020304" pitchFamily="18" charset="0"/>
              <a:ea typeface="楷体_GB2312" pitchFamily="49" charset="-122"/>
            </a:endParaRPr>
          </a:p>
        </p:txBody>
      </p:sp>
      <p:sp>
        <p:nvSpPr>
          <p:cNvPr id="286760" name="Text Box 40"/>
          <p:cNvSpPr txBox="1">
            <a:spLocks noChangeArrowheads="1"/>
          </p:cNvSpPr>
          <p:nvPr/>
        </p:nvSpPr>
        <p:spPr bwMode="auto">
          <a:xfrm>
            <a:off x="3200400" y="21336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00"/>
                </a:solidFill>
                <a:latin typeface="Times New Roman" panose="02020603050405020304" pitchFamily="18" charset="0"/>
                <a:ea typeface="楷体_GB2312" pitchFamily="49" charset="-122"/>
              </a:rPr>
              <a:t>-1</a:t>
            </a:r>
          </a:p>
        </p:txBody>
      </p:sp>
      <p:sp>
        <p:nvSpPr>
          <p:cNvPr id="286761" name="Text Box 41"/>
          <p:cNvSpPr txBox="1">
            <a:spLocks noChangeArrowheads="1"/>
          </p:cNvSpPr>
          <p:nvPr/>
        </p:nvSpPr>
        <p:spPr bwMode="auto">
          <a:xfrm>
            <a:off x="3962400" y="21336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00"/>
                </a:solidFill>
                <a:latin typeface="Times New Roman" panose="02020603050405020304" pitchFamily="18" charset="0"/>
                <a:ea typeface="楷体_GB2312" pitchFamily="49" charset="-122"/>
              </a:rPr>
              <a:t>0</a:t>
            </a:r>
          </a:p>
        </p:txBody>
      </p:sp>
      <p:sp>
        <p:nvSpPr>
          <p:cNvPr id="286762" name="Text Box 42"/>
          <p:cNvSpPr txBox="1">
            <a:spLocks noChangeArrowheads="1"/>
          </p:cNvSpPr>
          <p:nvPr/>
        </p:nvSpPr>
        <p:spPr bwMode="auto">
          <a:xfrm>
            <a:off x="4648200" y="21336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00"/>
                </a:solidFill>
                <a:latin typeface="Times New Roman" panose="02020603050405020304" pitchFamily="18" charset="0"/>
                <a:ea typeface="楷体_GB2312" pitchFamily="49" charset="-122"/>
              </a:rPr>
              <a:t>1</a:t>
            </a:r>
          </a:p>
        </p:txBody>
      </p:sp>
      <p:sp>
        <p:nvSpPr>
          <p:cNvPr id="286763" name="Text Box 43"/>
          <p:cNvSpPr txBox="1">
            <a:spLocks noChangeArrowheads="1"/>
          </p:cNvSpPr>
          <p:nvPr/>
        </p:nvSpPr>
        <p:spPr bwMode="auto">
          <a:xfrm>
            <a:off x="5334000" y="21336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00"/>
                </a:solidFill>
                <a:latin typeface="Times New Roman" panose="02020603050405020304" pitchFamily="18" charset="0"/>
                <a:ea typeface="楷体_GB2312" pitchFamily="49" charset="-122"/>
              </a:rPr>
              <a:t>2</a:t>
            </a:r>
          </a:p>
        </p:txBody>
      </p:sp>
      <p:sp>
        <p:nvSpPr>
          <p:cNvPr id="286764" name="Text Box 44"/>
          <p:cNvSpPr txBox="1">
            <a:spLocks noChangeArrowheads="1"/>
          </p:cNvSpPr>
          <p:nvPr/>
        </p:nvSpPr>
        <p:spPr bwMode="auto">
          <a:xfrm>
            <a:off x="6019800" y="21336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00"/>
                </a:solidFill>
                <a:latin typeface="Times New Roman" panose="02020603050405020304" pitchFamily="18" charset="0"/>
                <a:ea typeface="楷体_GB2312" pitchFamily="49" charset="-122"/>
              </a:rPr>
              <a:t>3</a:t>
            </a:r>
          </a:p>
        </p:txBody>
      </p:sp>
      <p:sp>
        <p:nvSpPr>
          <p:cNvPr id="286765" name="Text Box 45"/>
          <p:cNvSpPr txBox="1">
            <a:spLocks noChangeArrowheads="1"/>
          </p:cNvSpPr>
          <p:nvPr/>
        </p:nvSpPr>
        <p:spPr bwMode="auto">
          <a:xfrm>
            <a:off x="6629400" y="2133600"/>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00"/>
                </a:solidFill>
                <a:latin typeface="Times New Roman" panose="02020603050405020304" pitchFamily="18" charset="0"/>
                <a:ea typeface="楷体_GB2312" pitchFamily="49" charset="-122"/>
              </a:rPr>
              <a:t>4</a:t>
            </a:r>
          </a:p>
        </p:txBody>
      </p:sp>
      <p:sp>
        <p:nvSpPr>
          <p:cNvPr id="286766" name="Text Box 46"/>
          <p:cNvSpPr txBox="1">
            <a:spLocks noChangeArrowheads="1"/>
          </p:cNvSpPr>
          <p:nvPr/>
        </p:nvSpPr>
        <p:spPr bwMode="auto">
          <a:xfrm>
            <a:off x="3048000" y="5591877"/>
            <a:ext cx="571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800" b="1" dirty="0">
                <a:solidFill>
                  <a:srgbClr val="000000"/>
                </a:solidFill>
                <a:latin typeface="Times New Roman" panose="02020603050405020304" pitchFamily="18" charset="0"/>
                <a:ea typeface="楷体_GB2312" pitchFamily="49" charset="-122"/>
              </a:rPr>
              <a:t>根据表中数值描点（</a:t>
            </a:r>
            <a:r>
              <a:rPr lang="en-US" altLang="zh-CN" sz="2800" b="1" dirty="0">
                <a:solidFill>
                  <a:srgbClr val="000000"/>
                </a:solidFill>
                <a:latin typeface="Times New Roman" panose="02020603050405020304" pitchFamily="18" charset="0"/>
                <a:ea typeface="楷体_GB2312" pitchFamily="49" charset="-122"/>
              </a:rPr>
              <a:t>x</a:t>
            </a:r>
            <a:r>
              <a:rPr lang="zh-CN" altLang="en-US" sz="2800" b="1" dirty="0">
                <a:solidFill>
                  <a:srgbClr val="000000"/>
                </a:solidFill>
                <a:latin typeface="Times New Roman" panose="02020603050405020304" pitchFamily="18" charset="0"/>
                <a:ea typeface="楷体_GB2312" pitchFamily="49" charset="-122"/>
              </a:rPr>
              <a:t>，</a:t>
            </a:r>
            <a:r>
              <a:rPr lang="en-US" altLang="zh-CN" sz="2800" b="1" dirty="0">
                <a:solidFill>
                  <a:srgbClr val="000000"/>
                </a:solidFill>
                <a:latin typeface="Times New Roman" panose="02020603050405020304" pitchFamily="18" charset="0"/>
                <a:ea typeface="楷体_GB2312" pitchFamily="49" charset="-122"/>
              </a:rPr>
              <a:t>y</a:t>
            </a:r>
            <a:r>
              <a:rPr lang="zh-CN" altLang="en-US" sz="2800" b="1" dirty="0">
                <a:solidFill>
                  <a:srgbClr val="000000"/>
                </a:solidFill>
                <a:latin typeface="Times New Roman" panose="02020603050405020304" pitchFamily="18" charset="0"/>
                <a:ea typeface="楷体_GB2312" pitchFamily="49" charset="-122"/>
              </a:rPr>
              <a:t>），并用平滑曲线连接这些点（如上图）．</a:t>
            </a:r>
          </a:p>
        </p:txBody>
      </p:sp>
      <p:grpSp>
        <p:nvGrpSpPr>
          <p:cNvPr id="286767" name="Group 47"/>
          <p:cNvGrpSpPr/>
          <p:nvPr/>
        </p:nvGrpSpPr>
        <p:grpSpPr bwMode="auto">
          <a:xfrm>
            <a:off x="4953000" y="2286000"/>
            <a:ext cx="4191000" cy="3429000"/>
            <a:chOff x="0" y="0"/>
            <a:chExt cx="2640" cy="2160"/>
          </a:xfrm>
        </p:grpSpPr>
        <p:sp>
          <p:nvSpPr>
            <p:cNvPr id="286768" name="AutoShape 48"/>
            <p:cNvSpPr>
              <a:spLocks noChangeArrowheads="1"/>
            </p:cNvSpPr>
            <p:nvPr/>
          </p:nvSpPr>
          <p:spPr bwMode="auto">
            <a:xfrm>
              <a:off x="0" y="0"/>
              <a:ext cx="2640" cy="2160"/>
            </a:xfrm>
            <a:prstGeom prst="irregularSeal1">
              <a:avLst/>
            </a:prstGeom>
            <a:solidFill>
              <a:srgbClr val="FFCC99"/>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286769" name="Text Box 49"/>
            <p:cNvSpPr txBox="1">
              <a:spLocks noChangeArrowheads="1"/>
            </p:cNvSpPr>
            <p:nvPr/>
          </p:nvSpPr>
          <p:spPr bwMode="auto">
            <a:xfrm>
              <a:off x="672" y="614"/>
              <a:ext cx="1632"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000" b="1" dirty="0">
                  <a:solidFill>
                    <a:srgbClr val="D60093"/>
                  </a:solidFill>
                  <a:latin typeface="Times New Roman" panose="02020603050405020304" pitchFamily="18" charset="0"/>
                  <a:ea typeface="楷体_GB2312" pitchFamily="49" charset="-122"/>
                </a:rPr>
                <a:t>从函数图象可以看出，直线从左到右上升，即当</a:t>
              </a:r>
              <a:r>
                <a:rPr lang="en-US" altLang="zh-CN" sz="2000" b="1" dirty="0">
                  <a:solidFill>
                    <a:srgbClr val="D60093"/>
                  </a:solidFill>
                  <a:latin typeface="Times New Roman" panose="02020603050405020304" pitchFamily="18" charset="0"/>
                  <a:ea typeface="楷体_GB2312" pitchFamily="49" charset="-122"/>
                </a:rPr>
                <a:t>x</a:t>
              </a:r>
              <a:r>
                <a:rPr lang="zh-CN" altLang="en-US" sz="2000" b="1" dirty="0">
                  <a:solidFill>
                    <a:srgbClr val="D60093"/>
                  </a:solidFill>
                  <a:latin typeface="Times New Roman" panose="02020603050405020304" pitchFamily="18" charset="0"/>
                  <a:ea typeface="楷体_GB2312" pitchFamily="49" charset="-122"/>
                </a:rPr>
                <a:t>由小到大时，</a:t>
              </a:r>
              <a:r>
                <a:rPr lang="en-US" altLang="zh-CN" sz="2000" b="1" dirty="0">
                  <a:solidFill>
                    <a:srgbClr val="D60093"/>
                  </a:solidFill>
                  <a:latin typeface="Times New Roman" panose="02020603050405020304" pitchFamily="18" charset="0"/>
                  <a:ea typeface="楷体_GB2312" pitchFamily="49" charset="-122"/>
                </a:rPr>
                <a:t>y=x+1</a:t>
              </a:r>
              <a:r>
                <a:rPr lang="zh-CN" altLang="en-US" sz="2000" b="1" dirty="0">
                  <a:solidFill>
                    <a:srgbClr val="D60093"/>
                  </a:solidFill>
                  <a:latin typeface="Times New Roman" panose="02020603050405020304" pitchFamily="18" charset="0"/>
                  <a:ea typeface="楷体_GB2312" pitchFamily="49" charset="-122"/>
                </a:rPr>
                <a:t>随之增大．</a:t>
              </a:r>
            </a:p>
          </p:txBody>
        </p:sp>
      </p:grpSp>
      <p:pic>
        <p:nvPicPr>
          <p:cNvPr id="286770" name="Picture 50"/>
          <p:cNvPicPr>
            <a:picLocks noChangeAspect="1" noChangeArrowheads="1"/>
          </p:cNvPicPr>
          <p:nvPr/>
        </p:nvPicPr>
        <p:blipFill>
          <a:blip r:embed="rId2" cstate="email"/>
          <a:srcRect/>
          <a:stretch>
            <a:fillRect/>
          </a:stretch>
        </p:blipFill>
        <p:spPr bwMode="auto">
          <a:xfrm>
            <a:off x="1981200" y="949325"/>
            <a:ext cx="2924175" cy="57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286771" name="Group 51"/>
          <p:cNvGrpSpPr/>
          <p:nvPr/>
        </p:nvGrpSpPr>
        <p:grpSpPr bwMode="auto">
          <a:xfrm>
            <a:off x="701675" y="2438400"/>
            <a:ext cx="5089525" cy="4470400"/>
            <a:chOff x="0" y="0"/>
            <a:chExt cx="3206" cy="2816"/>
          </a:xfrm>
        </p:grpSpPr>
        <p:sp>
          <p:nvSpPr>
            <p:cNvPr id="286772" name="Line 52"/>
            <p:cNvSpPr>
              <a:spLocks noChangeShapeType="1"/>
            </p:cNvSpPr>
            <p:nvPr/>
          </p:nvSpPr>
          <p:spPr bwMode="auto">
            <a:xfrm>
              <a:off x="0" y="1637"/>
              <a:ext cx="2993" cy="0"/>
            </a:xfrm>
            <a:prstGeom prst="line">
              <a:avLst/>
            </a:prstGeom>
            <a:noFill/>
            <a:ln w="3810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73" name="Line 53"/>
            <p:cNvSpPr>
              <a:spLocks noChangeShapeType="1"/>
            </p:cNvSpPr>
            <p:nvPr/>
          </p:nvSpPr>
          <p:spPr bwMode="auto">
            <a:xfrm flipV="1">
              <a:off x="1315" y="140"/>
              <a:ext cx="0" cy="2676"/>
            </a:xfrm>
            <a:prstGeom prst="line">
              <a:avLst/>
            </a:prstGeom>
            <a:noFill/>
            <a:ln w="38100">
              <a:solidFill>
                <a:srgbClr val="00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74" name="Line 54"/>
            <p:cNvSpPr>
              <a:spLocks noChangeShapeType="1"/>
            </p:cNvSpPr>
            <p:nvPr/>
          </p:nvSpPr>
          <p:spPr bwMode="auto">
            <a:xfrm>
              <a:off x="1134"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75" name="Line 55"/>
            <p:cNvSpPr>
              <a:spLocks noChangeShapeType="1"/>
            </p:cNvSpPr>
            <p:nvPr/>
          </p:nvSpPr>
          <p:spPr bwMode="auto">
            <a:xfrm>
              <a:off x="952"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76" name="Line 56"/>
            <p:cNvSpPr>
              <a:spLocks noChangeShapeType="1"/>
            </p:cNvSpPr>
            <p:nvPr/>
          </p:nvSpPr>
          <p:spPr bwMode="auto">
            <a:xfrm>
              <a:off x="771"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77" name="Line 57"/>
            <p:cNvSpPr>
              <a:spLocks noChangeShapeType="1"/>
            </p:cNvSpPr>
            <p:nvPr/>
          </p:nvSpPr>
          <p:spPr bwMode="auto">
            <a:xfrm>
              <a:off x="589"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78" name="Line 58"/>
            <p:cNvSpPr>
              <a:spLocks noChangeShapeType="1"/>
            </p:cNvSpPr>
            <p:nvPr/>
          </p:nvSpPr>
          <p:spPr bwMode="auto">
            <a:xfrm>
              <a:off x="408"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79" name="Line 59"/>
            <p:cNvSpPr>
              <a:spLocks noChangeShapeType="1"/>
            </p:cNvSpPr>
            <p:nvPr/>
          </p:nvSpPr>
          <p:spPr bwMode="auto">
            <a:xfrm>
              <a:off x="226"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0" name="Line 60"/>
            <p:cNvSpPr>
              <a:spLocks noChangeShapeType="1"/>
            </p:cNvSpPr>
            <p:nvPr/>
          </p:nvSpPr>
          <p:spPr bwMode="auto">
            <a:xfrm>
              <a:off x="1496"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1" name="Line 61"/>
            <p:cNvSpPr>
              <a:spLocks noChangeShapeType="1"/>
            </p:cNvSpPr>
            <p:nvPr/>
          </p:nvSpPr>
          <p:spPr bwMode="auto">
            <a:xfrm>
              <a:off x="1678"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2" name="Line 62"/>
            <p:cNvSpPr>
              <a:spLocks noChangeShapeType="1"/>
            </p:cNvSpPr>
            <p:nvPr/>
          </p:nvSpPr>
          <p:spPr bwMode="auto">
            <a:xfrm>
              <a:off x="1859"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3" name="Line 63"/>
            <p:cNvSpPr>
              <a:spLocks noChangeShapeType="1"/>
            </p:cNvSpPr>
            <p:nvPr/>
          </p:nvSpPr>
          <p:spPr bwMode="auto">
            <a:xfrm>
              <a:off x="2222"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4" name="Line 64"/>
            <p:cNvSpPr>
              <a:spLocks noChangeShapeType="1"/>
            </p:cNvSpPr>
            <p:nvPr/>
          </p:nvSpPr>
          <p:spPr bwMode="auto">
            <a:xfrm>
              <a:off x="2041"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5" name="Line 65"/>
            <p:cNvSpPr>
              <a:spLocks noChangeShapeType="1"/>
            </p:cNvSpPr>
            <p:nvPr/>
          </p:nvSpPr>
          <p:spPr bwMode="auto">
            <a:xfrm>
              <a:off x="2657"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6" name="Line 66"/>
            <p:cNvSpPr>
              <a:spLocks noChangeShapeType="1"/>
            </p:cNvSpPr>
            <p:nvPr/>
          </p:nvSpPr>
          <p:spPr bwMode="auto">
            <a:xfrm>
              <a:off x="2449" y="1592"/>
              <a:ext cx="0" cy="4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7" name="Line 67"/>
            <p:cNvSpPr>
              <a:spLocks noChangeShapeType="1"/>
            </p:cNvSpPr>
            <p:nvPr/>
          </p:nvSpPr>
          <p:spPr bwMode="auto">
            <a:xfrm>
              <a:off x="1315" y="1456"/>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8" name="Line 68"/>
            <p:cNvSpPr>
              <a:spLocks noChangeShapeType="1"/>
            </p:cNvSpPr>
            <p:nvPr/>
          </p:nvSpPr>
          <p:spPr bwMode="auto">
            <a:xfrm>
              <a:off x="1315" y="1093"/>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89" name="Line 69"/>
            <p:cNvSpPr>
              <a:spLocks noChangeShapeType="1"/>
            </p:cNvSpPr>
            <p:nvPr/>
          </p:nvSpPr>
          <p:spPr bwMode="auto">
            <a:xfrm>
              <a:off x="1315" y="911"/>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0" name="Line 70"/>
            <p:cNvSpPr>
              <a:spLocks noChangeShapeType="1"/>
            </p:cNvSpPr>
            <p:nvPr/>
          </p:nvSpPr>
          <p:spPr bwMode="auto">
            <a:xfrm>
              <a:off x="1315" y="730"/>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1" name="Line 71"/>
            <p:cNvSpPr>
              <a:spLocks noChangeShapeType="1"/>
            </p:cNvSpPr>
            <p:nvPr/>
          </p:nvSpPr>
          <p:spPr bwMode="auto">
            <a:xfrm>
              <a:off x="1315" y="1274"/>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2" name="Line 72"/>
            <p:cNvSpPr>
              <a:spLocks noChangeShapeType="1"/>
            </p:cNvSpPr>
            <p:nvPr/>
          </p:nvSpPr>
          <p:spPr bwMode="auto">
            <a:xfrm>
              <a:off x="1315" y="548"/>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3" name="Line 73"/>
            <p:cNvSpPr>
              <a:spLocks noChangeShapeType="1"/>
            </p:cNvSpPr>
            <p:nvPr/>
          </p:nvSpPr>
          <p:spPr bwMode="auto">
            <a:xfrm>
              <a:off x="1315" y="367"/>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4" name="Line 74"/>
            <p:cNvSpPr>
              <a:spLocks noChangeShapeType="1"/>
            </p:cNvSpPr>
            <p:nvPr/>
          </p:nvSpPr>
          <p:spPr bwMode="auto">
            <a:xfrm>
              <a:off x="1315" y="1819"/>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5" name="Line 75"/>
            <p:cNvSpPr>
              <a:spLocks noChangeShapeType="1"/>
            </p:cNvSpPr>
            <p:nvPr/>
          </p:nvSpPr>
          <p:spPr bwMode="auto">
            <a:xfrm>
              <a:off x="1315" y="2000"/>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6" name="Line 76"/>
            <p:cNvSpPr>
              <a:spLocks noChangeShapeType="1"/>
            </p:cNvSpPr>
            <p:nvPr/>
          </p:nvSpPr>
          <p:spPr bwMode="auto">
            <a:xfrm>
              <a:off x="1315" y="2181"/>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7" name="Line 77"/>
            <p:cNvSpPr>
              <a:spLocks noChangeShapeType="1"/>
            </p:cNvSpPr>
            <p:nvPr/>
          </p:nvSpPr>
          <p:spPr bwMode="auto">
            <a:xfrm>
              <a:off x="1315" y="2544"/>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8" name="Line 78"/>
            <p:cNvSpPr>
              <a:spLocks noChangeShapeType="1"/>
            </p:cNvSpPr>
            <p:nvPr/>
          </p:nvSpPr>
          <p:spPr bwMode="auto">
            <a:xfrm>
              <a:off x="1315" y="2363"/>
              <a:ext cx="46" cy="0"/>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9" name="Text Box 79"/>
            <p:cNvSpPr txBox="1">
              <a:spLocks noChangeArrowheads="1"/>
            </p:cNvSpPr>
            <p:nvPr/>
          </p:nvSpPr>
          <p:spPr bwMode="auto">
            <a:xfrm>
              <a:off x="73" y="1601"/>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-6</a:t>
              </a:r>
            </a:p>
          </p:txBody>
        </p:sp>
        <p:sp>
          <p:nvSpPr>
            <p:cNvPr id="286800" name="Text Box 80"/>
            <p:cNvSpPr txBox="1">
              <a:spLocks noChangeArrowheads="1"/>
            </p:cNvSpPr>
            <p:nvPr/>
          </p:nvSpPr>
          <p:spPr bwMode="auto">
            <a:xfrm>
              <a:off x="1106" y="1555"/>
              <a:ext cx="2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altLang="zh-CN" sz="2800" b="1" i="1">
                  <a:solidFill>
                    <a:srgbClr val="0000FF"/>
                  </a:solidFill>
                  <a:latin typeface="Times New Roman" panose="02020603050405020304" pitchFamily="18" charset="0"/>
                  <a:ea typeface="黑体" panose="02010609060101010101" pitchFamily="49" charset="-122"/>
                </a:rPr>
                <a:t>o</a:t>
              </a:r>
            </a:p>
          </p:txBody>
        </p:sp>
        <p:sp>
          <p:nvSpPr>
            <p:cNvPr id="286801" name="Text Box 81"/>
            <p:cNvSpPr txBox="1">
              <a:spLocks noChangeArrowheads="1"/>
            </p:cNvSpPr>
            <p:nvPr/>
          </p:nvSpPr>
          <p:spPr bwMode="auto">
            <a:xfrm>
              <a:off x="1043" y="2209"/>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-4</a:t>
              </a:r>
            </a:p>
          </p:txBody>
        </p:sp>
        <p:sp>
          <p:nvSpPr>
            <p:cNvPr id="286802" name="Text Box 82"/>
            <p:cNvSpPr txBox="1">
              <a:spLocks noChangeArrowheads="1"/>
            </p:cNvSpPr>
            <p:nvPr/>
          </p:nvSpPr>
          <p:spPr bwMode="auto">
            <a:xfrm>
              <a:off x="1088" y="748"/>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4</a:t>
              </a:r>
            </a:p>
          </p:txBody>
        </p:sp>
        <p:sp>
          <p:nvSpPr>
            <p:cNvPr id="286803" name="Text Box 83"/>
            <p:cNvSpPr txBox="1">
              <a:spLocks noChangeArrowheads="1"/>
            </p:cNvSpPr>
            <p:nvPr/>
          </p:nvSpPr>
          <p:spPr bwMode="auto">
            <a:xfrm>
              <a:off x="1097" y="394"/>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6</a:t>
              </a:r>
            </a:p>
          </p:txBody>
        </p:sp>
        <p:sp>
          <p:nvSpPr>
            <p:cNvPr id="286804" name="Text Box 84"/>
            <p:cNvSpPr txBox="1">
              <a:spLocks noChangeArrowheads="1"/>
            </p:cNvSpPr>
            <p:nvPr/>
          </p:nvSpPr>
          <p:spPr bwMode="auto">
            <a:xfrm>
              <a:off x="1574" y="1628"/>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2</a:t>
              </a:r>
            </a:p>
          </p:txBody>
        </p:sp>
        <p:sp>
          <p:nvSpPr>
            <p:cNvPr id="286805" name="Text Box 85"/>
            <p:cNvSpPr txBox="1">
              <a:spLocks noChangeArrowheads="1"/>
            </p:cNvSpPr>
            <p:nvPr/>
          </p:nvSpPr>
          <p:spPr bwMode="auto">
            <a:xfrm>
              <a:off x="1919" y="1641"/>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4</a:t>
              </a:r>
            </a:p>
          </p:txBody>
        </p:sp>
        <p:sp>
          <p:nvSpPr>
            <p:cNvPr id="286806" name="Text Box 86"/>
            <p:cNvSpPr txBox="1">
              <a:spLocks noChangeArrowheads="1"/>
            </p:cNvSpPr>
            <p:nvPr/>
          </p:nvSpPr>
          <p:spPr bwMode="auto">
            <a:xfrm>
              <a:off x="2333" y="162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6</a:t>
              </a:r>
            </a:p>
          </p:txBody>
        </p:sp>
        <p:sp>
          <p:nvSpPr>
            <p:cNvPr id="286807" name="Text Box 87"/>
            <p:cNvSpPr txBox="1">
              <a:spLocks noChangeArrowheads="1"/>
            </p:cNvSpPr>
            <p:nvPr/>
          </p:nvSpPr>
          <p:spPr bwMode="auto">
            <a:xfrm>
              <a:off x="1043" y="1855"/>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-2</a:t>
              </a:r>
            </a:p>
          </p:txBody>
        </p:sp>
        <p:sp>
          <p:nvSpPr>
            <p:cNvPr id="286808" name="Text Box 88"/>
            <p:cNvSpPr txBox="1">
              <a:spLocks noChangeArrowheads="1"/>
            </p:cNvSpPr>
            <p:nvPr/>
          </p:nvSpPr>
          <p:spPr bwMode="auto">
            <a:xfrm>
              <a:off x="780" y="1610"/>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-2</a:t>
              </a:r>
            </a:p>
          </p:txBody>
        </p:sp>
        <p:sp>
          <p:nvSpPr>
            <p:cNvPr id="286809" name="Text Box 89"/>
            <p:cNvSpPr txBox="1">
              <a:spLocks noChangeArrowheads="1"/>
            </p:cNvSpPr>
            <p:nvPr/>
          </p:nvSpPr>
          <p:spPr bwMode="auto">
            <a:xfrm>
              <a:off x="427" y="1610"/>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-4</a:t>
              </a:r>
            </a:p>
          </p:txBody>
        </p:sp>
        <p:sp>
          <p:nvSpPr>
            <p:cNvPr id="286810" name="Text Box 90"/>
            <p:cNvSpPr txBox="1">
              <a:spLocks noChangeArrowheads="1"/>
            </p:cNvSpPr>
            <p:nvPr/>
          </p:nvSpPr>
          <p:spPr bwMode="auto">
            <a:xfrm>
              <a:off x="2822" y="1623"/>
              <a:ext cx="38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altLang="zh-CN" sz="2800" b="1" i="1">
                  <a:solidFill>
                    <a:srgbClr val="0000FF"/>
                  </a:solidFill>
                  <a:latin typeface="Times New Roman" panose="02020603050405020304" pitchFamily="18" charset="0"/>
                  <a:ea typeface="黑体" panose="02010609060101010101" pitchFamily="49" charset="-122"/>
                </a:rPr>
                <a:t>x</a:t>
              </a:r>
            </a:p>
          </p:txBody>
        </p:sp>
        <p:sp>
          <p:nvSpPr>
            <p:cNvPr id="286811" name="Text Box 91"/>
            <p:cNvSpPr txBox="1">
              <a:spLocks noChangeArrowheads="1"/>
            </p:cNvSpPr>
            <p:nvPr/>
          </p:nvSpPr>
          <p:spPr bwMode="auto">
            <a:xfrm>
              <a:off x="1046" y="0"/>
              <a:ext cx="43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altLang="zh-CN" sz="2800" b="1" i="1">
                  <a:solidFill>
                    <a:srgbClr val="0000FF"/>
                  </a:solidFill>
                  <a:latin typeface="Times New Roman" panose="02020603050405020304" pitchFamily="18" charset="0"/>
                  <a:ea typeface="黑体" panose="02010609060101010101" pitchFamily="49" charset="-122"/>
                </a:rPr>
                <a:t>y</a:t>
              </a:r>
            </a:p>
          </p:txBody>
        </p:sp>
        <p:sp>
          <p:nvSpPr>
            <p:cNvPr id="286812" name="Text Box 92"/>
            <p:cNvSpPr txBox="1">
              <a:spLocks noChangeArrowheads="1"/>
            </p:cNvSpPr>
            <p:nvPr/>
          </p:nvSpPr>
          <p:spPr bwMode="auto">
            <a:xfrm>
              <a:off x="1079" y="112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FF"/>
                  </a:solidFill>
                  <a:latin typeface="Times New Roman" panose="02020603050405020304" pitchFamily="18" charset="0"/>
                  <a:ea typeface="黑体" panose="02010609060101010101" pitchFamily="49" charset="-122"/>
                </a:rPr>
                <a:t>2</a:t>
              </a:r>
            </a:p>
          </p:txBody>
        </p:sp>
      </p:grpSp>
      <p:sp>
        <p:nvSpPr>
          <p:cNvPr id="286813" name="Line 93"/>
          <p:cNvSpPr>
            <a:spLocks noChangeShapeType="1"/>
          </p:cNvSpPr>
          <p:nvPr/>
        </p:nvSpPr>
        <p:spPr bwMode="auto">
          <a:xfrm flipV="1">
            <a:off x="914400" y="3124200"/>
            <a:ext cx="3810000" cy="327660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814" name="Rectangle 94"/>
          <p:cNvSpPr>
            <a:spLocks noChangeArrowheads="1"/>
          </p:cNvSpPr>
          <p:nvPr/>
        </p:nvSpPr>
        <p:spPr bwMode="auto">
          <a:xfrm>
            <a:off x="1784350" y="51657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49" charset="-122"/>
              </a:rPr>
              <a:t>·</a:t>
            </a:r>
          </a:p>
        </p:txBody>
      </p:sp>
      <p:sp>
        <p:nvSpPr>
          <p:cNvPr id="286815" name="Rectangle 95"/>
          <p:cNvSpPr>
            <a:spLocks noChangeArrowheads="1"/>
          </p:cNvSpPr>
          <p:nvPr/>
        </p:nvSpPr>
        <p:spPr bwMode="auto">
          <a:xfrm>
            <a:off x="3276600" y="38703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49" charset="-122"/>
              </a:rPr>
              <a:t>·</a:t>
            </a:r>
          </a:p>
        </p:txBody>
      </p:sp>
      <p:sp>
        <p:nvSpPr>
          <p:cNvPr id="286816" name="Rectangle 96"/>
          <p:cNvSpPr>
            <a:spLocks noChangeArrowheads="1"/>
          </p:cNvSpPr>
          <p:nvPr/>
        </p:nvSpPr>
        <p:spPr bwMode="auto">
          <a:xfrm>
            <a:off x="3003550" y="40989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49" charset="-122"/>
              </a:rPr>
              <a:t>·</a:t>
            </a:r>
          </a:p>
        </p:txBody>
      </p:sp>
      <p:sp>
        <p:nvSpPr>
          <p:cNvPr id="286817" name="Rectangle 97"/>
          <p:cNvSpPr>
            <a:spLocks noChangeArrowheads="1"/>
          </p:cNvSpPr>
          <p:nvPr/>
        </p:nvSpPr>
        <p:spPr bwMode="auto">
          <a:xfrm>
            <a:off x="2660650" y="44037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49" charset="-122"/>
              </a:rPr>
              <a:t>·</a:t>
            </a:r>
          </a:p>
        </p:txBody>
      </p:sp>
      <p:sp>
        <p:nvSpPr>
          <p:cNvPr id="286818" name="Rectangle 98"/>
          <p:cNvSpPr>
            <a:spLocks noChangeArrowheads="1"/>
          </p:cNvSpPr>
          <p:nvPr/>
        </p:nvSpPr>
        <p:spPr bwMode="auto">
          <a:xfrm>
            <a:off x="2362200" y="4632325"/>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49" charset="-122"/>
              </a:rPr>
              <a:t>·</a:t>
            </a:r>
          </a:p>
        </p:txBody>
      </p:sp>
      <p:sp>
        <p:nvSpPr>
          <p:cNvPr id="286819" name="Rectangle 99"/>
          <p:cNvSpPr>
            <a:spLocks noChangeArrowheads="1"/>
          </p:cNvSpPr>
          <p:nvPr/>
        </p:nvSpPr>
        <p:spPr bwMode="auto">
          <a:xfrm>
            <a:off x="2057400" y="4897438"/>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49" charset="-122"/>
              </a:rPr>
              <a:t>·</a:t>
            </a:r>
          </a:p>
        </p:txBody>
      </p:sp>
      <p:sp>
        <p:nvSpPr>
          <p:cNvPr id="286820" name="Rectangle 100"/>
          <p:cNvSpPr>
            <a:spLocks noChangeArrowheads="1"/>
          </p:cNvSpPr>
          <p:nvPr/>
        </p:nvSpPr>
        <p:spPr bwMode="auto">
          <a:xfrm>
            <a:off x="3575050" y="3581400"/>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ea typeface="楷体_GB2312"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6770"/>
                                        </p:tgtEl>
                                        <p:attrNameLst>
                                          <p:attrName>style.visibility</p:attrName>
                                        </p:attrNameLst>
                                      </p:cBhvr>
                                      <p:to>
                                        <p:strVal val="visible"/>
                                      </p:to>
                                    </p:set>
                                    <p:animEffect transition="in" filter="wipe(down)">
                                      <p:cBhvr>
                                        <p:cTn id="7" dur="500"/>
                                        <p:tgtEl>
                                          <p:spTgt spid="28677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86722"/>
                                        </p:tgtEl>
                                        <p:attrNameLst>
                                          <p:attrName>style.visibility</p:attrName>
                                        </p:attrNameLst>
                                      </p:cBhvr>
                                      <p:to>
                                        <p:strVal val="visible"/>
                                      </p:to>
                                    </p:set>
                                    <p:animEffect transition="in" filter="wipe(down)">
                                      <p:cBhvr>
                                        <p:cTn id="10" dur="500"/>
                                        <p:tgtEl>
                                          <p:spTgt spid="28672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86723"/>
                                        </p:tgtEl>
                                        <p:attrNameLst>
                                          <p:attrName>style.visibility</p:attrName>
                                        </p:attrNameLst>
                                      </p:cBhvr>
                                      <p:to>
                                        <p:strVal val="visible"/>
                                      </p:to>
                                    </p:set>
                                    <p:animEffect transition="in" filter="wipe(left)">
                                      <p:cBhvr>
                                        <p:cTn id="15" dur="500"/>
                                        <p:tgtEl>
                                          <p:spTgt spid="28672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86758"/>
                                        </p:tgtEl>
                                        <p:attrNameLst>
                                          <p:attrName>style.visibility</p:attrName>
                                        </p:attrNameLst>
                                      </p:cBhvr>
                                      <p:to>
                                        <p:strVal val="visible"/>
                                      </p:to>
                                    </p:set>
                                    <p:anim calcmode="lin" valueType="num">
                                      <p:cBhvr additive="base">
                                        <p:cTn id="20" dur="500" fill="hold"/>
                                        <p:tgtEl>
                                          <p:spTgt spid="286758"/>
                                        </p:tgtEl>
                                        <p:attrNameLst>
                                          <p:attrName>ppt_x</p:attrName>
                                        </p:attrNameLst>
                                      </p:cBhvr>
                                      <p:tavLst>
                                        <p:tav tm="0">
                                          <p:val>
                                            <p:strVal val="#ppt_x"/>
                                          </p:val>
                                        </p:tav>
                                        <p:tav tm="100000">
                                          <p:val>
                                            <p:strVal val="#ppt_x"/>
                                          </p:val>
                                        </p:tav>
                                      </p:tavLst>
                                    </p:anim>
                                    <p:anim calcmode="lin" valueType="num">
                                      <p:cBhvr additive="base">
                                        <p:cTn id="21" dur="500" fill="hold"/>
                                        <p:tgtEl>
                                          <p:spTgt spid="28675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86760"/>
                                        </p:tgtEl>
                                        <p:attrNameLst>
                                          <p:attrName>style.visibility</p:attrName>
                                        </p:attrNameLst>
                                      </p:cBhvr>
                                      <p:to>
                                        <p:strVal val="visible"/>
                                      </p:to>
                                    </p:set>
                                    <p:anim calcmode="lin" valueType="num">
                                      <p:cBhvr additive="base">
                                        <p:cTn id="26" dur="500" fill="hold"/>
                                        <p:tgtEl>
                                          <p:spTgt spid="286760"/>
                                        </p:tgtEl>
                                        <p:attrNameLst>
                                          <p:attrName>ppt_x</p:attrName>
                                        </p:attrNameLst>
                                      </p:cBhvr>
                                      <p:tavLst>
                                        <p:tav tm="0">
                                          <p:val>
                                            <p:strVal val="#ppt_x"/>
                                          </p:val>
                                        </p:tav>
                                        <p:tav tm="100000">
                                          <p:val>
                                            <p:strVal val="#ppt_x"/>
                                          </p:val>
                                        </p:tav>
                                      </p:tavLst>
                                    </p:anim>
                                    <p:anim calcmode="lin" valueType="num">
                                      <p:cBhvr additive="base">
                                        <p:cTn id="27" dur="500" fill="hold"/>
                                        <p:tgtEl>
                                          <p:spTgt spid="28676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86761"/>
                                        </p:tgtEl>
                                        <p:attrNameLst>
                                          <p:attrName>style.visibility</p:attrName>
                                        </p:attrNameLst>
                                      </p:cBhvr>
                                      <p:to>
                                        <p:strVal val="visible"/>
                                      </p:to>
                                    </p:set>
                                    <p:anim calcmode="lin" valueType="num">
                                      <p:cBhvr additive="base">
                                        <p:cTn id="32" dur="500" fill="hold"/>
                                        <p:tgtEl>
                                          <p:spTgt spid="286761"/>
                                        </p:tgtEl>
                                        <p:attrNameLst>
                                          <p:attrName>ppt_x</p:attrName>
                                        </p:attrNameLst>
                                      </p:cBhvr>
                                      <p:tavLst>
                                        <p:tav tm="0">
                                          <p:val>
                                            <p:strVal val="#ppt_x"/>
                                          </p:val>
                                        </p:tav>
                                        <p:tav tm="100000">
                                          <p:val>
                                            <p:strVal val="#ppt_x"/>
                                          </p:val>
                                        </p:tav>
                                      </p:tavLst>
                                    </p:anim>
                                    <p:anim calcmode="lin" valueType="num">
                                      <p:cBhvr additive="base">
                                        <p:cTn id="33" dur="500" fill="hold"/>
                                        <p:tgtEl>
                                          <p:spTgt spid="28676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86762"/>
                                        </p:tgtEl>
                                        <p:attrNameLst>
                                          <p:attrName>style.visibility</p:attrName>
                                        </p:attrNameLst>
                                      </p:cBhvr>
                                      <p:to>
                                        <p:strVal val="visible"/>
                                      </p:to>
                                    </p:set>
                                    <p:anim calcmode="lin" valueType="num">
                                      <p:cBhvr additive="base">
                                        <p:cTn id="38" dur="500" fill="hold"/>
                                        <p:tgtEl>
                                          <p:spTgt spid="286762"/>
                                        </p:tgtEl>
                                        <p:attrNameLst>
                                          <p:attrName>ppt_x</p:attrName>
                                        </p:attrNameLst>
                                      </p:cBhvr>
                                      <p:tavLst>
                                        <p:tav tm="0">
                                          <p:val>
                                            <p:strVal val="#ppt_x"/>
                                          </p:val>
                                        </p:tav>
                                        <p:tav tm="100000">
                                          <p:val>
                                            <p:strVal val="#ppt_x"/>
                                          </p:val>
                                        </p:tav>
                                      </p:tavLst>
                                    </p:anim>
                                    <p:anim calcmode="lin" valueType="num">
                                      <p:cBhvr additive="base">
                                        <p:cTn id="39" dur="500" fill="hold"/>
                                        <p:tgtEl>
                                          <p:spTgt spid="28676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86763"/>
                                        </p:tgtEl>
                                        <p:attrNameLst>
                                          <p:attrName>style.visibility</p:attrName>
                                        </p:attrNameLst>
                                      </p:cBhvr>
                                      <p:to>
                                        <p:strVal val="visible"/>
                                      </p:to>
                                    </p:set>
                                    <p:anim calcmode="lin" valueType="num">
                                      <p:cBhvr additive="base">
                                        <p:cTn id="44" dur="500" fill="hold"/>
                                        <p:tgtEl>
                                          <p:spTgt spid="286763"/>
                                        </p:tgtEl>
                                        <p:attrNameLst>
                                          <p:attrName>ppt_x</p:attrName>
                                        </p:attrNameLst>
                                      </p:cBhvr>
                                      <p:tavLst>
                                        <p:tav tm="0">
                                          <p:val>
                                            <p:strVal val="#ppt_x"/>
                                          </p:val>
                                        </p:tav>
                                        <p:tav tm="100000">
                                          <p:val>
                                            <p:strVal val="#ppt_x"/>
                                          </p:val>
                                        </p:tav>
                                      </p:tavLst>
                                    </p:anim>
                                    <p:anim calcmode="lin" valueType="num">
                                      <p:cBhvr additive="base">
                                        <p:cTn id="45" dur="500" fill="hold"/>
                                        <p:tgtEl>
                                          <p:spTgt spid="28676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86764"/>
                                        </p:tgtEl>
                                        <p:attrNameLst>
                                          <p:attrName>style.visibility</p:attrName>
                                        </p:attrNameLst>
                                      </p:cBhvr>
                                      <p:to>
                                        <p:strVal val="visible"/>
                                      </p:to>
                                    </p:set>
                                    <p:anim calcmode="lin" valueType="num">
                                      <p:cBhvr additive="base">
                                        <p:cTn id="50" dur="500" fill="hold"/>
                                        <p:tgtEl>
                                          <p:spTgt spid="286764"/>
                                        </p:tgtEl>
                                        <p:attrNameLst>
                                          <p:attrName>ppt_x</p:attrName>
                                        </p:attrNameLst>
                                      </p:cBhvr>
                                      <p:tavLst>
                                        <p:tav tm="0">
                                          <p:val>
                                            <p:strVal val="#ppt_x"/>
                                          </p:val>
                                        </p:tav>
                                        <p:tav tm="100000">
                                          <p:val>
                                            <p:strVal val="#ppt_x"/>
                                          </p:val>
                                        </p:tav>
                                      </p:tavLst>
                                    </p:anim>
                                    <p:anim calcmode="lin" valueType="num">
                                      <p:cBhvr additive="base">
                                        <p:cTn id="51" dur="500" fill="hold"/>
                                        <p:tgtEl>
                                          <p:spTgt spid="28676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86765"/>
                                        </p:tgtEl>
                                        <p:attrNameLst>
                                          <p:attrName>style.visibility</p:attrName>
                                        </p:attrNameLst>
                                      </p:cBhvr>
                                      <p:to>
                                        <p:strVal val="visible"/>
                                      </p:to>
                                    </p:set>
                                    <p:anim calcmode="lin" valueType="num">
                                      <p:cBhvr additive="base">
                                        <p:cTn id="56" dur="500" fill="hold"/>
                                        <p:tgtEl>
                                          <p:spTgt spid="286765"/>
                                        </p:tgtEl>
                                        <p:attrNameLst>
                                          <p:attrName>ppt_x</p:attrName>
                                        </p:attrNameLst>
                                      </p:cBhvr>
                                      <p:tavLst>
                                        <p:tav tm="0">
                                          <p:val>
                                            <p:strVal val="#ppt_x"/>
                                          </p:val>
                                        </p:tav>
                                        <p:tav tm="100000">
                                          <p:val>
                                            <p:strVal val="#ppt_x"/>
                                          </p:val>
                                        </p:tav>
                                      </p:tavLst>
                                    </p:anim>
                                    <p:anim calcmode="lin" valueType="num">
                                      <p:cBhvr additive="base">
                                        <p:cTn id="57" dur="500" fill="hold"/>
                                        <p:tgtEl>
                                          <p:spTgt spid="28676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86771"/>
                                        </p:tgtEl>
                                        <p:attrNameLst>
                                          <p:attrName>style.visibility</p:attrName>
                                        </p:attrNameLst>
                                      </p:cBhvr>
                                      <p:to>
                                        <p:strVal val="visible"/>
                                      </p:to>
                                    </p:set>
                                    <p:animEffect transition="in" filter="wipe(down)">
                                      <p:cBhvr>
                                        <p:cTn id="62" dur="500"/>
                                        <p:tgtEl>
                                          <p:spTgt spid="286771"/>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86814"/>
                                        </p:tgtEl>
                                        <p:attrNameLst>
                                          <p:attrName>style.visibility</p:attrName>
                                        </p:attrNameLst>
                                      </p:cBhvr>
                                      <p:to>
                                        <p:strVal val="visible"/>
                                      </p:to>
                                    </p:set>
                                    <p:animEffect transition="in" filter="dissolve">
                                      <p:cBhvr>
                                        <p:cTn id="67" dur="500"/>
                                        <p:tgtEl>
                                          <p:spTgt spid="286814"/>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286819"/>
                                        </p:tgtEl>
                                        <p:attrNameLst>
                                          <p:attrName>style.visibility</p:attrName>
                                        </p:attrNameLst>
                                      </p:cBhvr>
                                      <p:to>
                                        <p:strVal val="visible"/>
                                      </p:to>
                                    </p:set>
                                    <p:animEffect transition="in" filter="dissolve">
                                      <p:cBhvr>
                                        <p:cTn id="70" dur="500"/>
                                        <p:tgtEl>
                                          <p:spTgt spid="286819"/>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286817"/>
                                        </p:tgtEl>
                                        <p:attrNameLst>
                                          <p:attrName>style.visibility</p:attrName>
                                        </p:attrNameLst>
                                      </p:cBhvr>
                                      <p:to>
                                        <p:strVal val="visible"/>
                                      </p:to>
                                    </p:set>
                                    <p:animEffect transition="in" filter="dissolve">
                                      <p:cBhvr>
                                        <p:cTn id="73" dur="500"/>
                                        <p:tgtEl>
                                          <p:spTgt spid="286817"/>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286818"/>
                                        </p:tgtEl>
                                        <p:attrNameLst>
                                          <p:attrName>style.visibility</p:attrName>
                                        </p:attrNameLst>
                                      </p:cBhvr>
                                      <p:to>
                                        <p:strVal val="visible"/>
                                      </p:to>
                                    </p:set>
                                    <p:animEffect transition="in" filter="dissolve">
                                      <p:cBhvr>
                                        <p:cTn id="76" dur="500"/>
                                        <p:tgtEl>
                                          <p:spTgt spid="286818"/>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86820"/>
                                        </p:tgtEl>
                                        <p:attrNameLst>
                                          <p:attrName>style.visibility</p:attrName>
                                        </p:attrNameLst>
                                      </p:cBhvr>
                                      <p:to>
                                        <p:strVal val="visible"/>
                                      </p:to>
                                    </p:set>
                                    <p:animEffect transition="in" filter="dissolve">
                                      <p:cBhvr>
                                        <p:cTn id="79" dur="500"/>
                                        <p:tgtEl>
                                          <p:spTgt spid="286820"/>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286816"/>
                                        </p:tgtEl>
                                        <p:attrNameLst>
                                          <p:attrName>style.visibility</p:attrName>
                                        </p:attrNameLst>
                                      </p:cBhvr>
                                      <p:to>
                                        <p:strVal val="visible"/>
                                      </p:to>
                                    </p:set>
                                    <p:animEffect transition="in" filter="dissolve">
                                      <p:cBhvr>
                                        <p:cTn id="82" dur="500"/>
                                        <p:tgtEl>
                                          <p:spTgt spid="286816"/>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286815"/>
                                        </p:tgtEl>
                                        <p:attrNameLst>
                                          <p:attrName>style.visibility</p:attrName>
                                        </p:attrNameLst>
                                      </p:cBhvr>
                                      <p:to>
                                        <p:strVal val="visible"/>
                                      </p:to>
                                    </p:set>
                                    <p:animEffect transition="in" filter="dissolve">
                                      <p:cBhvr>
                                        <p:cTn id="85" dur="500"/>
                                        <p:tgtEl>
                                          <p:spTgt spid="286815"/>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286813"/>
                                        </p:tgtEl>
                                        <p:attrNameLst>
                                          <p:attrName>style.visibility</p:attrName>
                                        </p:attrNameLst>
                                      </p:cBhvr>
                                      <p:to>
                                        <p:strVal val="visible"/>
                                      </p:to>
                                    </p:set>
                                    <p:animEffect transition="in" filter="wipe(down)">
                                      <p:cBhvr>
                                        <p:cTn id="90" dur="500"/>
                                        <p:tgtEl>
                                          <p:spTgt spid="286813"/>
                                        </p:tgtEl>
                                      </p:cBhvr>
                                    </p:animEffect>
                                  </p:childTnLst>
                                </p:cTn>
                              </p:par>
                            </p:childTnLst>
                          </p:cTn>
                        </p:par>
                      </p:childTnLst>
                    </p:cTn>
                  </p:par>
                  <p:par>
                    <p:cTn id="91" fill="hold">
                      <p:stCondLst>
                        <p:cond delay="indefinite"/>
                      </p:stCondLst>
                      <p:childTnLst>
                        <p:par>
                          <p:cTn id="92" fill="hold">
                            <p:stCondLst>
                              <p:cond delay="0"/>
                            </p:stCondLst>
                            <p:childTnLst>
                              <p:par>
                                <p:cTn id="93" presetID="49" presetClass="entr" presetSubtype="0" decel="100000" fill="hold" grpId="0" nodeType="clickEffect">
                                  <p:stCondLst>
                                    <p:cond delay="0"/>
                                  </p:stCondLst>
                                  <p:childTnLst>
                                    <p:set>
                                      <p:cBhvr>
                                        <p:cTn id="94" dur="1" fill="hold">
                                          <p:stCondLst>
                                            <p:cond delay="0"/>
                                          </p:stCondLst>
                                        </p:cTn>
                                        <p:tgtEl>
                                          <p:spTgt spid="286766"/>
                                        </p:tgtEl>
                                        <p:attrNameLst>
                                          <p:attrName>style.visibility</p:attrName>
                                        </p:attrNameLst>
                                      </p:cBhvr>
                                      <p:to>
                                        <p:strVal val="visible"/>
                                      </p:to>
                                    </p:set>
                                    <p:anim calcmode="lin" valueType="num">
                                      <p:cBhvr>
                                        <p:cTn id="95" dur="500" fill="hold"/>
                                        <p:tgtEl>
                                          <p:spTgt spid="286766"/>
                                        </p:tgtEl>
                                        <p:attrNameLst>
                                          <p:attrName>ppt_w</p:attrName>
                                        </p:attrNameLst>
                                      </p:cBhvr>
                                      <p:tavLst>
                                        <p:tav tm="0">
                                          <p:val>
                                            <p:fltVal val="0"/>
                                          </p:val>
                                        </p:tav>
                                        <p:tav tm="100000">
                                          <p:val>
                                            <p:strVal val="#ppt_w"/>
                                          </p:val>
                                        </p:tav>
                                      </p:tavLst>
                                    </p:anim>
                                    <p:anim calcmode="lin" valueType="num">
                                      <p:cBhvr>
                                        <p:cTn id="96" dur="500" fill="hold"/>
                                        <p:tgtEl>
                                          <p:spTgt spid="286766"/>
                                        </p:tgtEl>
                                        <p:attrNameLst>
                                          <p:attrName>ppt_h</p:attrName>
                                        </p:attrNameLst>
                                      </p:cBhvr>
                                      <p:tavLst>
                                        <p:tav tm="0">
                                          <p:val>
                                            <p:fltVal val="0"/>
                                          </p:val>
                                        </p:tav>
                                        <p:tav tm="100000">
                                          <p:val>
                                            <p:strVal val="#ppt_h"/>
                                          </p:val>
                                        </p:tav>
                                      </p:tavLst>
                                    </p:anim>
                                    <p:anim calcmode="lin" valueType="num">
                                      <p:cBhvr>
                                        <p:cTn id="97" dur="500" fill="hold"/>
                                        <p:tgtEl>
                                          <p:spTgt spid="286766"/>
                                        </p:tgtEl>
                                        <p:attrNameLst>
                                          <p:attrName>style.rotation</p:attrName>
                                        </p:attrNameLst>
                                      </p:cBhvr>
                                      <p:tavLst>
                                        <p:tav tm="0">
                                          <p:val>
                                            <p:fltVal val="360"/>
                                          </p:val>
                                        </p:tav>
                                        <p:tav tm="100000">
                                          <p:val>
                                            <p:fltVal val="0"/>
                                          </p:val>
                                        </p:tav>
                                      </p:tavLst>
                                    </p:anim>
                                    <p:animEffect transition="in" filter="fade">
                                      <p:cBhvr>
                                        <p:cTn id="98" dur="500"/>
                                        <p:tgtEl>
                                          <p:spTgt spid="286766"/>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nodeType="clickEffect">
                                  <p:stCondLst>
                                    <p:cond delay="0"/>
                                  </p:stCondLst>
                                  <p:childTnLst>
                                    <p:set>
                                      <p:cBhvr>
                                        <p:cTn id="102" dur="1" fill="hold">
                                          <p:stCondLst>
                                            <p:cond delay="0"/>
                                          </p:stCondLst>
                                        </p:cTn>
                                        <p:tgtEl>
                                          <p:spTgt spid="286767"/>
                                        </p:tgtEl>
                                        <p:attrNameLst>
                                          <p:attrName>style.visibility</p:attrName>
                                        </p:attrNameLst>
                                      </p:cBhvr>
                                      <p:to>
                                        <p:strVal val="visible"/>
                                      </p:to>
                                    </p:set>
                                    <p:animEffect transition="in" filter="wipe(down)">
                                      <p:cBhvr>
                                        <p:cTn id="103" dur="500"/>
                                        <p:tgtEl>
                                          <p:spTgt spid="286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autoUpdateAnimBg="0"/>
      <p:bldP spid="286758" grpId="0" autoUpdateAnimBg="0"/>
      <p:bldP spid="286760" grpId="0" autoUpdateAnimBg="0"/>
      <p:bldP spid="286761" grpId="0" autoUpdateAnimBg="0"/>
      <p:bldP spid="286762" grpId="0" autoUpdateAnimBg="0"/>
      <p:bldP spid="286763" grpId="0" autoUpdateAnimBg="0"/>
      <p:bldP spid="286764" grpId="0" autoUpdateAnimBg="0"/>
      <p:bldP spid="286765" grpId="0" autoUpdateAnimBg="0"/>
      <p:bldP spid="286766" grpId="0" autoUpdateAnimBg="0"/>
      <p:bldP spid="286813" grpId="0" animBg="1"/>
      <p:bldP spid="286814" grpId="0" autoUpdateAnimBg="0"/>
      <p:bldP spid="286815" grpId="0" autoUpdateAnimBg="0"/>
      <p:bldP spid="286816" grpId="0" autoUpdateAnimBg="0"/>
      <p:bldP spid="286817" grpId="0" autoUpdateAnimBg="0"/>
      <p:bldP spid="286818" grpId="0" autoUpdateAnimBg="0"/>
      <p:bldP spid="286819" grpId="0" autoUpdateAnimBg="0"/>
      <p:bldP spid="28682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Box 9"/>
          <p:cNvSpPr txBox="1">
            <a:spLocks noChangeArrowheads="1"/>
          </p:cNvSpPr>
          <p:nvPr/>
        </p:nvSpPr>
        <p:spPr bwMode="auto">
          <a:xfrm>
            <a:off x="179512" y="2172107"/>
            <a:ext cx="8820472"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en-US" sz="2800" dirty="0">
                <a:solidFill>
                  <a:srgbClr val="000000"/>
                </a:solidFill>
                <a:latin typeface="Lucida Sans Unicode" panose="020B0602030504020204" pitchFamily="34" charset="0"/>
                <a:ea typeface="黑体" panose="02010609060101010101" pitchFamily="49" charset="-122"/>
              </a:rPr>
              <a:t>2.</a:t>
            </a:r>
            <a:r>
              <a:rPr lang="zh-CN" altLang="en-US" sz="2800" dirty="0">
                <a:solidFill>
                  <a:srgbClr val="000000"/>
                </a:solidFill>
                <a:latin typeface="Lucida Sans Unicode" panose="020B0602030504020204" pitchFamily="34" charset="0"/>
                <a:ea typeface="黑体" panose="02010609060101010101" pitchFamily="49" charset="-122"/>
              </a:rPr>
              <a:t>函数：在同一变化过程中，有两个变量</a:t>
            </a:r>
            <a:r>
              <a:rPr lang="en-US" sz="2800" dirty="0">
                <a:solidFill>
                  <a:srgbClr val="000000"/>
                </a:solidFill>
                <a:latin typeface="Lucida Sans Unicode" panose="020B0602030504020204" pitchFamily="34" charset="0"/>
                <a:ea typeface="黑体" panose="02010609060101010101" pitchFamily="49" charset="-122"/>
              </a:rPr>
              <a:t>x</a:t>
            </a:r>
            <a:r>
              <a:rPr lang="zh-CN" altLang="en-US" sz="2800" dirty="0">
                <a:solidFill>
                  <a:srgbClr val="000000"/>
                </a:solidFill>
                <a:latin typeface="Lucida Sans Unicode" panose="020B0602030504020204" pitchFamily="34" charset="0"/>
                <a:ea typeface="黑体" panose="02010609060101010101" pitchFamily="49" charset="-122"/>
              </a:rPr>
              <a:t>和</a:t>
            </a:r>
            <a:r>
              <a:rPr lang="en-US" sz="2800" dirty="0">
                <a:solidFill>
                  <a:srgbClr val="000000"/>
                </a:solidFill>
                <a:latin typeface="Lucida Sans Unicode" panose="020B0602030504020204" pitchFamily="34" charset="0"/>
                <a:ea typeface="黑体" panose="02010609060101010101" pitchFamily="49" charset="-122"/>
              </a:rPr>
              <a:t>y</a:t>
            </a:r>
            <a:r>
              <a:rPr lang="zh-CN" altLang="en-US" sz="2800" dirty="0">
                <a:solidFill>
                  <a:srgbClr val="000000"/>
                </a:solidFill>
                <a:latin typeface="Lucida Sans Unicode" panose="020B0602030504020204" pitchFamily="34" charset="0"/>
                <a:ea typeface="黑体" panose="02010609060101010101" pitchFamily="49" charset="-122"/>
              </a:rPr>
              <a:t>，如果对于x的每—个值，y都有______________与之对应，我们就把</a:t>
            </a:r>
            <a:r>
              <a:rPr lang="en-US" sz="2800" dirty="0">
                <a:solidFill>
                  <a:srgbClr val="000000"/>
                </a:solidFill>
                <a:latin typeface="Lucida Sans Unicode" panose="020B0602030504020204" pitchFamily="34" charset="0"/>
                <a:ea typeface="黑体" panose="02010609060101010101" pitchFamily="49" charset="-122"/>
              </a:rPr>
              <a:t>y</a:t>
            </a:r>
            <a:r>
              <a:rPr lang="zh-CN" altLang="en-US" sz="2800" dirty="0">
                <a:solidFill>
                  <a:srgbClr val="000000"/>
                </a:solidFill>
                <a:latin typeface="Lucida Sans Unicode" panose="020B0602030504020204" pitchFamily="34" charset="0"/>
                <a:ea typeface="黑体" panose="02010609060101010101" pitchFamily="49" charset="-122"/>
              </a:rPr>
              <a:t>叫做</a:t>
            </a:r>
            <a:r>
              <a:rPr lang="en-US" sz="2800" dirty="0">
                <a:solidFill>
                  <a:srgbClr val="000000"/>
                </a:solidFill>
                <a:latin typeface="Lucida Sans Unicode" panose="020B0602030504020204" pitchFamily="34" charset="0"/>
                <a:ea typeface="黑体" panose="02010609060101010101" pitchFamily="49" charset="-122"/>
              </a:rPr>
              <a:t>x</a:t>
            </a:r>
            <a:r>
              <a:rPr lang="zh-CN" altLang="en-US" sz="2800" dirty="0">
                <a:solidFill>
                  <a:srgbClr val="000000"/>
                </a:solidFill>
                <a:latin typeface="Lucida Sans Unicode" panose="020B0602030504020204" pitchFamily="34" charset="0"/>
                <a:ea typeface="黑体" panose="02010609060101010101" pitchFamily="49" charset="-122"/>
              </a:rPr>
              <a:t>的函数，其中</a:t>
            </a:r>
            <a:r>
              <a:rPr lang="en-US" sz="2800" dirty="0">
                <a:solidFill>
                  <a:srgbClr val="000000"/>
                </a:solidFill>
                <a:latin typeface="Lucida Sans Unicode" panose="020B0602030504020204" pitchFamily="34" charset="0"/>
                <a:ea typeface="黑体" panose="02010609060101010101" pitchFamily="49" charset="-122"/>
              </a:rPr>
              <a:t>x</a:t>
            </a:r>
            <a:r>
              <a:rPr lang="zh-CN" altLang="en-US" sz="2800" dirty="0">
                <a:solidFill>
                  <a:srgbClr val="000000"/>
                </a:solidFill>
                <a:latin typeface="Lucida Sans Unicode" panose="020B0602030504020204" pitchFamily="34" charset="0"/>
                <a:ea typeface="黑体" panose="02010609060101010101" pitchFamily="49" charset="-122"/>
              </a:rPr>
              <a:t>叫做自变量</a:t>
            </a:r>
            <a:r>
              <a:rPr lang="en-US" sz="2800" dirty="0">
                <a:solidFill>
                  <a:srgbClr val="000000"/>
                </a:solidFill>
                <a:latin typeface="Lucida Sans Unicode" panose="020B0602030504020204" pitchFamily="34" charset="0"/>
                <a:ea typeface="黑体" panose="02010609060101010101" pitchFamily="49" charset="-122"/>
              </a:rPr>
              <a:t>.</a:t>
            </a:r>
            <a:r>
              <a:rPr lang="zh-CN" altLang="en-US" sz="2800" dirty="0">
                <a:solidFill>
                  <a:srgbClr val="000000"/>
                </a:solidFill>
                <a:latin typeface="Lucida Sans Unicode" panose="020B0602030504020204" pitchFamily="34" charset="0"/>
                <a:ea typeface="黑体" panose="02010609060101010101" pitchFamily="49" charset="-122"/>
              </a:rPr>
              <a:t>如果自变量</a:t>
            </a:r>
            <a:r>
              <a:rPr lang="en-US" sz="2800" dirty="0">
                <a:solidFill>
                  <a:srgbClr val="000000"/>
                </a:solidFill>
                <a:latin typeface="Lucida Sans Unicode" panose="020B0602030504020204" pitchFamily="34" charset="0"/>
                <a:ea typeface="黑体" panose="02010609060101010101" pitchFamily="49" charset="-122"/>
              </a:rPr>
              <a:t>x</a:t>
            </a:r>
            <a:r>
              <a:rPr lang="zh-CN" altLang="en-US" sz="2800" dirty="0">
                <a:solidFill>
                  <a:srgbClr val="000000"/>
                </a:solidFill>
                <a:latin typeface="Lucida Sans Unicode" panose="020B0602030504020204" pitchFamily="34" charset="0"/>
                <a:ea typeface="黑体" panose="02010609060101010101" pitchFamily="49" charset="-122"/>
              </a:rPr>
              <a:t>取</a:t>
            </a:r>
            <a:r>
              <a:rPr lang="en-US" sz="2800" dirty="0">
                <a:solidFill>
                  <a:srgbClr val="000000"/>
                </a:solidFill>
                <a:latin typeface="Lucida Sans Unicode" panose="020B0602030504020204" pitchFamily="34" charset="0"/>
                <a:ea typeface="黑体" panose="02010609060101010101" pitchFamily="49" charset="-122"/>
              </a:rPr>
              <a:t>a</a:t>
            </a:r>
            <a:r>
              <a:rPr lang="zh-CN" altLang="en-US" sz="2800" dirty="0">
                <a:solidFill>
                  <a:srgbClr val="000000"/>
                </a:solidFill>
                <a:latin typeface="Lucida Sans Unicode" panose="020B0602030504020204" pitchFamily="34" charset="0"/>
                <a:ea typeface="黑体" panose="02010609060101010101" pitchFamily="49" charset="-122"/>
              </a:rPr>
              <a:t>时，</a:t>
            </a:r>
            <a:r>
              <a:rPr lang="en-US" sz="2800" dirty="0">
                <a:solidFill>
                  <a:srgbClr val="000000"/>
                </a:solidFill>
                <a:latin typeface="Lucida Sans Unicode" panose="020B0602030504020204" pitchFamily="34" charset="0"/>
                <a:ea typeface="黑体" panose="02010609060101010101" pitchFamily="49" charset="-122"/>
              </a:rPr>
              <a:t>y</a:t>
            </a:r>
            <a:r>
              <a:rPr lang="zh-CN" altLang="en-US" sz="2800" dirty="0">
                <a:solidFill>
                  <a:srgbClr val="000000"/>
                </a:solidFill>
                <a:latin typeface="Lucida Sans Unicode" panose="020B0602030504020204" pitchFamily="34" charset="0"/>
                <a:ea typeface="黑体" panose="02010609060101010101" pitchFamily="49" charset="-122"/>
              </a:rPr>
              <a:t>的值是</a:t>
            </a:r>
            <a:r>
              <a:rPr lang="en-US" sz="2800" dirty="0">
                <a:solidFill>
                  <a:srgbClr val="000000"/>
                </a:solidFill>
                <a:latin typeface="Lucida Sans Unicode" panose="020B0602030504020204" pitchFamily="34" charset="0"/>
                <a:ea typeface="黑体" panose="02010609060101010101" pitchFamily="49" charset="-122"/>
              </a:rPr>
              <a:t>b</a:t>
            </a:r>
            <a:r>
              <a:rPr lang="zh-CN" altLang="en-US" sz="2800" dirty="0">
                <a:solidFill>
                  <a:srgbClr val="000000"/>
                </a:solidFill>
                <a:latin typeface="Lucida Sans Unicode" panose="020B0602030504020204" pitchFamily="34" charset="0"/>
                <a:ea typeface="黑体" panose="02010609060101010101" pitchFamily="49" charset="-122"/>
              </a:rPr>
              <a:t>，就把</a:t>
            </a:r>
            <a:r>
              <a:rPr lang="en-US" sz="2800" dirty="0">
                <a:solidFill>
                  <a:srgbClr val="000000"/>
                </a:solidFill>
                <a:latin typeface="Lucida Sans Unicode" panose="020B0602030504020204" pitchFamily="34" charset="0"/>
                <a:ea typeface="黑体" panose="02010609060101010101" pitchFamily="49" charset="-122"/>
              </a:rPr>
              <a:t>b</a:t>
            </a:r>
            <a:r>
              <a:rPr lang="zh-CN" altLang="en-US" sz="2800" dirty="0">
                <a:solidFill>
                  <a:srgbClr val="000000"/>
                </a:solidFill>
                <a:latin typeface="Lucida Sans Unicode" panose="020B0602030504020204" pitchFamily="34" charset="0"/>
                <a:ea typeface="黑体" panose="02010609060101010101" pitchFamily="49" charset="-122"/>
              </a:rPr>
              <a:t>叫做</a:t>
            </a:r>
            <a:r>
              <a:rPr lang="en-US" sz="2800" dirty="0">
                <a:solidFill>
                  <a:srgbClr val="000000"/>
                </a:solidFill>
                <a:latin typeface="Lucida Sans Unicode" panose="020B0602030504020204" pitchFamily="34" charset="0"/>
                <a:ea typeface="黑体" panose="02010609060101010101" pitchFamily="49" charset="-122"/>
              </a:rPr>
              <a:t>x=a</a:t>
            </a:r>
            <a:r>
              <a:rPr lang="zh-CN" altLang="en-US" sz="2800" dirty="0">
                <a:solidFill>
                  <a:srgbClr val="000000"/>
                </a:solidFill>
                <a:latin typeface="Lucida Sans Unicode" panose="020B0602030504020204" pitchFamily="34" charset="0"/>
                <a:ea typeface="黑体" panose="02010609060101010101" pitchFamily="49" charset="-122"/>
              </a:rPr>
              <a:t>时的函数值</a:t>
            </a:r>
            <a:r>
              <a:rPr lang="en-US" sz="2800" dirty="0" smtClean="0">
                <a:solidFill>
                  <a:srgbClr val="000000"/>
                </a:solidFill>
                <a:latin typeface="Lucida Sans Unicode" panose="020B0602030504020204" pitchFamily="34" charset="0"/>
                <a:ea typeface="黑体" panose="02010609060101010101" pitchFamily="49" charset="-122"/>
              </a:rPr>
              <a:t>. </a:t>
            </a:r>
            <a:endParaRPr lang="en-US" sz="2800" dirty="0">
              <a:solidFill>
                <a:srgbClr val="000000"/>
              </a:solidFill>
              <a:latin typeface="Lucida Sans Unicode" panose="020B0602030504020204" pitchFamily="34" charset="0"/>
              <a:ea typeface="黑体" panose="02010609060101010101" pitchFamily="49" charset="-122"/>
            </a:endParaRPr>
          </a:p>
        </p:txBody>
      </p:sp>
      <p:sp>
        <p:nvSpPr>
          <p:cNvPr id="288771" name="TextBox 10"/>
          <p:cNvSpPr txBox="1">
            <a:spLocks noChangeArrowheads="1"/>
          </p:cNvSpPr>
          <p:nvPr/>
        </p:nvSpPr>
        <p:spPr bwMode="auto">
          <a:xfrm>
            <a:off x="3923928" y="2565400"/>
            <a:ext cx="2357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dirty="0">
                <a:solidFill>
                  <a:srgbClr val="FF0000"/>
                </a:solidFill>
                <a:latin typeface="Lucida Sans Unicode" panose="020B0602030504020204" pitchFamily="34" charset="0"/>
                <a:ea typeface="黑体" panose="02010609060101010101" pitchFamily="49" charset="-122"/>
              </a:rPr>
              <a:t>唯一确定的值</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8770"/>
                                        </p:tgtEl>
                                        <p:attrNameLst>
                                          <p:attrName>style.visibility</p:attrName>
                                        </p:attrNameLst>
                                      </p:cBhvr>
                                      <p:to>
                                        <p:strVal val="visible"/>
                                      </p:to>
                                    </p:set>
                                    <p:animEffect transition="in" filter="blinds(horizontal)">
                                      <p:cBhvr>
                                        <p:cTn id="7" dur="500"/>
                                        <p:tgtEl>
                                          <p:spTgt spid="2887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88771"/>
                                        </p:tgtEl>
                                        <p:attrNameLst>
                                          <p:attrName>style.visibility</p:attrName>
                                        </p:attrNameLst>
                                      </p:cBhvr>
                                      <p:to>
                                        <p:strVal val="visible"/>
                                      </p:to>
                                    </p:set>
                                    <p:anim calcmode="lin" valueType="num">
                                      <p:cBhvr additive="base">
                                        <p:cTn id="12" dur="500" fill="hold"/>
                                        <p:tgtEl>
                                          <p:spTgt spid="288771"/>
                                        </p:tgtEl>
                                        <p:attrNameLst>
                                          <p:attrName>ppt_x</p:attrName>
                                        </p:attrNameLst>
                                      </p:cBhvr>
                                      <p:tavLst>
                                        <p:tav tm="0">
                                          <p:val>
                                            <p:strVal val="0-#ppt_w/2"/>
                                          </p:val>
                                        </p:tav>
                                        <p:tav tm="100000">
                                          <p:val>
                                            <p:strVal val="#ppt_x"/>
                                          </p:val>
                                        </p:tav>
                                      </p:tavLst>
                                    </p:anim>
                                    <p:anim calcmode="lin" valueType="num">
                                      <p:cBhvr additive="base">
                                        <p:cTn id="13" dur="500" fill="hold"/>
                                        <p:tgtEl>
                                          <p:spTgt spid="2887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utoUpdateAnimBg="0"/>
      <p:bldP spid="28877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ext Box 2"/>
          <p:cNvSpPr txBox="1">
            <a:spLocks noGrp="1" noChangeArrowheads="1"/>
          </p:cNvSpPr>
          <p:nvPr>
            <p:ph type="title"/>
          </p:nvPr>
        </p:nvSpPr>
        <p:spPr>
          <a:xfrm>
            <a:off x="250824" y="0"/>
            <a:ext cx="2709863" cy="1008063"/>
          </a:xfrm>
          <a:noFill/>
        </p:spPr>
        <p:txBody>
          <a:bodyPr/>
          <a:lstStyle/>
          <a:p>
            <a:pPr>
              <a:spcBef>
                <a:spcPct val="50000"/>
              </a:spcBef>
            </a:pPr>
            <a:r>
              <a:rPr lang="zh-CN" altLang="en-US" sz="4000" b="1" dirty="0">
                <a:solidFill>
                  <a:srgbClr val="FF3300"/>
                </a:solidFill>
              </a:rPr>
              <a:t>试试身手</a:t>
            </a:r>
          </a:p>
        </p:txBody>
      </p:sp>
      <p:sp>
        <p:nvSpPr>
          <p:cNvPr id="260099" name="Text Box 3"/>
          <p:cNvSpPr txBox="1">
            <a:spLocks noGrp="1" noChangeArrowheads="1"/>
          </p:cNvSpPr>
          <p:nvPr>
            <p:ph type="body" idx="1"/>
          </p:nvPr>
        </p:nvSpPr>
        <p:spPr>
          <a:xfrm>
            <a:off x="179512" y="693738"/>
            <a:ext cx="8723188" cy="1757362"/>
          </a:xfrm>
          <a:noFill/>
        </p:spPr>
        <p:txBody>
          <a:bodyPr/>
          <a:lstStyle/>
          <a:p>
            <a:pPr>
              <a:lnSpc>
                <a:spcPct val="150000"/>
              </a:lnSpc>
              <a:spcBef>
                <a:spcPct val="0"/>
              </a:spcBef>
              <a:buFontTx/>
              <a:buNone/>
            </a:pPr>
            <a:r>
              <a:rPr lang="zh-CN" altLang="en-US" sz="2800" b="1" dirty="0">
                <a:solidFill>
                  <a:srgbClr val="FF0066"/>
                </a:solidFill>
                <a:latin typeface="华文楷体" panose="02010600040101010101" pitchFamily="2" charset="-122"/>
                <a:ea typeface="华文楷体" panose="02010600040101010101" pitchFamily="2" charset="-122"/>
              </a:rPr>
              <a:t>下图反映的过程是小明从家去菜地浇水，又去玉米地锄草，然后回家．其中</a:t>
            </a:r>
            <a:r>
              <a:rPr lang="en-US" sz="2800" b="1" dirty="0">
                <a:solidFill>
                  <a:srgbClr val="FF0066"/>
                </a:solidFill>
                <a:latin typeface="华文楷体" panose="02010600040101010101" pitchFamily="2" charset="-122"/>
                <a:ea typeface="华文楷体" panose="02010600040101010101" pitchFamily="2" charset="-122"/>
              </a:rPr>
              <a:t>x</a:t>
            </a:r>
            <a:r>
              <a:rPr lang="zh-CN" altLang="en-US" sz="2800" b="1" dirty="0">
                <a:solidFill>
                  <a:srgbClr val="FF0066"/>
                </a:solidFill>
                <a:latin typeface="华文楷体" panose="02010600040101010101" pitchFamily="2" charset="-122"/>
                <a:ea typeface="华文楷体" panose="02010600040101010101" pitchFamily="2" charset="-122"/>
              </a:rPr>
              <a:t>表示时间，</a:t>
            </a:r>
            <a:r>
              <a:rPr lang="en-US" sz="2800" b="1" dirty="0">
                <a:solidFill>
                  <a:srgbClr val="FF0066"/>
                </a:solidFill>
                <a:latin typeface="华文楷体" panose="02010600040101010101" pitchFamily="2" charset="-122"/>
                <a:ea typeface="华文楷体" panose="02010600040101010101" pitchFamily="2" charset="-122"/>
              </a:rPr>
              <a:t>y</a:t>
            </a:r>
            <a:r>
              <a:rPr lang="zh-CN" altLang="en-US" sz="2800" b="1" dirty="0">
                <a:solidFill>
                  <a:srgbClr val="FF0066"/>
                </a:solidFill>
                <a:latin typeface="华文楷体" panose="02010600040101010101" pitchFamily="2" charset="-122"/>
                <a:ea typeface="华文楷体" panose="02010600040101010101" pitchFamily="2" charset="-122"/>
              </a:rPr>
              <a:t>表示小明离他家的距离．小明家，菜地，玉米地在同一条直线 上。</a:t>
            </a:r>
          </a:p>
        </p:txBody>
      </p:sp>
      <p:grpSp>
        <p:nvGrpSpPr>
          <p:cNvPr id="260100" name="Group 4"/>
          <p:cNvGrpSpPr/>
          <p:nvPr/>
        </p:nvGrpSpPr>
        <p:grpSpPr bwMode="auto">
          <a:xfrm>
            <a:off x="611188" y="2664792"/>
            <a:ext cx="7429500" cy="1374775"/>
            <a:chOff x="0" y="0"/>
            <a:chExt cx="4680" cy="866"/>
          </a:xfrm>
        </p:grpSpPr>
        <p:pic>
          <p:nvPicPr>
            <p:cNvPr id="260101" name="Picture 5" descr="u=2885072409,99305750&amp;fm=0&amp;gp=10"/>
            <p:cNvPicPr>
              <a:picLocks noChangeAspect="1" noChangeArrowheads="1"/>
            </p:cNvPicPr>
            <p:nvPr/>
          </p:nvPicPr>
          <p:blipFill>
            <a:blip r:embed="rId2" cstate="email"/>
            <a:srcRect/>
            <a:stretch>
              <a:fillRect/>
            </a:stretch>
          </p:blipFill>
          <p:spPr bwMode="auto">
            <a:xfrm>
              <a:off x="0" y="91"/>
              <a:ext cx="757" cy="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0102" name="Picture 6" descr="u=3525971522,1917242770&amp;fm=0&amp;gp=20"/>
            <p:cNvPicPr>
              <a:picLocks noChangeAspect="1" noChangeArrowheads="1"/>
            </p:cNvPicPr>
            <p:nvPr/>
          </p:nvPicPr>
          <p:blipFill>
            <a:blip r:embed="rId3" cstate="email"/>
            <a:srcRect/>
            <a:stretch>
              <a:fillRect/>
            </a:stretch>
          </p:blipFill>
          <p:spPr bwMode="auto">
            <a:xfrm>
              <a:off x="1996" y="0"/>
              <a:ext cx="803" cy="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0103" name="Picture 7" descr="u=2918260562,513708024&amp;fm=0&amp;gp=0"/>
            <p:cNvPicPr>
              <a:picLocks noChangeAspect="1" noChangeArrowheads="1"/>
            </p:cNvPicPr>
            <p:nvPr/>
          </p:nvPicPr>
          <p:blipFill>
            <a:blip r:embed="rId4" cstate="email"/>
            <a:srcRect/>
            <a:stretch>
              <a:fillRect/>
            </a:stretch>
          </p:blipFill>
          <p:spPr bwMode="auto">
            <a:xfrm>
              <a:off x="4218" y="91"/>
              <a:ext cx="462" cy="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0104" name="Text Box 8"/>
            <p:cNvSpPr txBox="1">
              <a:spLocks noChangeArrowheads="1"/>
            </p:cNvSpPr>
            <p:nvPr/>
          </p:nvSpPr>
          <p:spPr bwMode="auto">
            <a:xfrm>
              <a:off x="907" y="182"/>
              <a:ext cx="114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b="1">
                  <a:solidFill>
                    <a:srgbClr val="0000FF"/>
                  </a:solidFill>
                  <a:latin typeface="Verdana" panose="020B0604030504040204" pitchFamily="34" charset="0"/>
                  <a:ea typeface="黑体" panose="02010609060101010101" pitchFamily="49" charset="-122"/>
                </a:rPr>
                <a:t>从家到菜地</a:t>
              </a:r>
            </a:p>
          </p:txBody>
        </p:sp>
        <p:sp>
          <p:nvSpPr>
            <p:cNvPr id="260105" name="Text Box 9"/>
            <p:cNvSpPr txBox="1">
              <a:spLocks noChangeArrowheads="1"/>
            </p:cNvSpPr>
            <p:nvPr/>
          </p:nvSpPr>
          <p:spPr bwMode="auto">
            <a:xfrm>
              <a:off x="2948" y="136"/>
              <a:ext cx="15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b="1">
                  <a:solidFill>
                    <a:srgbClr val="0000FF"/>
                  </a:solidFill>
                  <a:latin typeface="Verdana" panose="020B0604030504040204" pitchFamily="34" charset="0"/>
                  <a:ea typeface="黑体" panose="02010609060101010101" pitchFamily="49" charset="-122"/>
                </a:rPr>
                <a:t>从菜地到玉米地</a:t>
              </a:r>
            </a:p>
          </p:txBody>
        </p:sp>
        <p:sp>
          <p:nvSpPr>
            <p:cNvPr id="260106" name="Line 10"/>
            <p:cNvSpPr>
              <a:spLocks noChangeShapeType="1"/>
            </p:cNvSpPr>
            <p:nvPr/>
          </p:nvSpPr>
          <p:spPr bwMode="auto">
            <a:xfrm>
              <a:off x="861" y="454"/>
              <a:ext cx="1044"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60107" name="Line 11"/>
            <p:cNvSpPr>
              <a:spLocks noChangeShapeType="1"/>
            </p:cNvSpPr>
            <p:nvPr/>
          </p:nvSpPr>
          <p:spPr bwMode="auto">
            <a:xfrm>
              <a:off x="2858" y="454"/>
              <a:ext cx="1271"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60108" name="Line 12"/>
            <p:cNvSpPr>
              <a:spLocks noChangeShapeType="1"/>
            </p:cNvSpPr>
            <p:nvPr/>
          </p:nvSpPr>
          <p:spPr bwMode="auto">
            <a:xfrm flipH="1" flipV="1">
              <a:off x="771" y="635"/>
              <a:ext cx="3493"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60109" name="Text Box 13"/>
            <p:cNvSpPr txBox="1">
              <a:spLocks noChangeArrowheads="1"/>
            </p:cNvSpPr>
            <p:nvPr/>
          </p:nvSpPr>
          <p:spPr bwMode="auto">
            <a:xfrm>
              <a:off x="1406" y="635"/>
              <a:ext cx="176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b="1">
                  <a:solidFill>
                    <a:srgbClr val="3333FF"/>
                  </a:solidFill>
                  <a:latin typeface="Lucida Sans Unicode" panose="020B0602030504020204" pitchFamily="34" charset="0"/>
                  <a:ea typeface="黑体" panose="02010609060101010101" pitchFamily="49" charset="-122"/>
                </a:rPr>
                <a:t>从玉米地回家</a:t>
              </a:r>
            </a:p>
          </p:txBody>
        </p:sp>
      </p:grpSp>
      <p:pic>
        <p:nvPicPr>
          <p:cNvPr id="260110" name="Picture 14"/>
          <p:cNvPicPr>
            <a:picLocks noChangeAspect="1" noChangeArrowheads="1"/>
          </p:cNvPicPr>
          <p:nvPr/>
        </p:nvPicPr>
        <p:blipFill>
          <a:blip r:embed="rId5"/>
          <a:srcRect/>
          <a:stretch>
            <a:fillRect/>
          </a:stretch>
        </p:blipFill>
        <p:spPr bwMode="auto">
          <a:xfrm>
            <a:off x="1187450" y="3661742"/>
            <a:ext cx="5834063"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0098"/>
                                        </p:tgtEl>
                                        <p:attrNameLst>
                                          <p:attrName>style.visibility</p:attrName>
                                        </p:attrNameLst>
                                      </p:cBhvr>
                                      <p:to>
                                        <p:strVal val="visible"/>
                                      </p:to>
                                    </p:set>
                                    <p:animEffect transition="in" filter="dissolve">
                                      <p:cBhvr>
                                        <p:cTn id="7" dur="500"/>
                                        <p:tgtEl>
                                          <p:spTgt spid="26009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60100"/>
                                        </p:tgtEl>
                                        <p:attrNameLst>
                                          <p:attrName>style.visibility</p:attrName>
                                        </p:attrNameLst>
                                      </p:cBhvr>
                                      <p:to>
                                        <p:strVal val="visible"/>
                                      </p:to>
                                    </p:set>
                                    <p:anim calcmode="lin" valueType="num">
                                      <p:cBhvr additive="base">
                                        <p:cTn id="12" dur="500" fill="hold"/>
                                        <p:tgtEl>
                                          <p:spTgt spid="260100"/>
                                        </p:tgtEl>
                                        <p:attrNameLst>
                                          <p:attrName>ppt_x</p:attrName>
                                        </p:attrNameLst>
                                      </p:cBhvr>
                                      <p:tavLst>
                                        <p:tav tm="0">
                                          <p:val>
                                            <p:strVal val="#ppt_x"/>
                                          </p:val>
                                        </p:tav>
                                        <p:tav tm="100000">
                                          <p:val>
                                            <p:strVal val="#ppt_x"/>
                                          </p:val>
                                        </p:tav>
                                      </p:tavLst>
                                    </p:anim>
                                    <p:anim calcmode="lin" valueType="num">
                                      <p:cBhvr additive="base">
                                        <p:cTn id="13" dur="500" fill="hold"/>
                                        <p:tgtEl>
                                          <p:spTgt spid="260100"/>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60110"/>
                                        </p:tgtEl>
                                        <p:attrNameLst>
                                          <p:attrName>style.visibility</p:attrName>
                                        </p:attrNameLst>
                                      </p:cBhvr>
                                      <p:to>
                                        <p:strVal val="visible"/>
                                      </p:to>
                                    </p:set>
                                    <p:anim calcmode="lin" valueType="num">
                                      <p:cBhvr additive="base">
                                        <p:cTn id="16" dur="500" fill="hold"/>
                                        <p:tgtEl>
                                          <p:spTgt spid="260110"/>
                                        </p:tgtEl>
                                        <p:attrNameLst>
                                          <p:attrName>ppt_x</p:attrName>
                                        </p:attrNameLst>
                                      </p:cBhvr>
                                      <p:tavLst>
                                        <p:tav tm="0">
                                          <p:val>
                                            <p:strVal val="#ppt_x"/>
                                          </p:val>
                                        </p:tav>
                                        <p:tav tm="100000">
                                          <p:val>
                                            <p:strVal val="#ppt_x"/>
                                          </p:val>
                                        </p:tav>
                                      </p:tavLst>
                                    </p:anim>
                                    <p:anim calcmode="lin" valueType="num">
                                      <p:cBhvr additive="base">
                                        <p:cTn id="17" dur="500" fill="hold"/>
                                        <p:tgtEl>
                                          <p:spTgt spid="26011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60099"/>
                                        </p:tgtEl>
                                        <p:attrNameLst>
                                          <p:attrName>style.visibility</p:attrName>
                                        </p:attrNameLst>
                                      </p:cBhvr>
                                      <p:to>
                                        <p:strVal val="visible"/>
                                      </p:to>
                                    </p:set>
                                    <p:anim calcmode="lin" valueType="num">
                                      <p:cBhvr additive="base">
                                        <p:cTn id="20" dur="500" fill="hold"/>
                                        <p:tgtEl>
                                          <p:spTgt spid="260099"/>
                                        </p:tgtEl>
                                        <p:attrNameLst>
                                          <p:attrName>ppt_x</p:attrName>
                                        </p:attrNameLst>
                                      </p:cBhvr>
                                      <p:tavLst>
                                        <p:tav tm="0">
                                          <p:val>
                                            <p:strVal val="#ppt_x"/>
                                          </p:val>
                                        </p:tav>
                                        <p:tav tm="100000">
                                          <p:val>
                                            <p:strVal val="#ppt_x"/>
                                          </p:val>
                                        </p:tav>
                                      </p:tavLst>
                                    </p:anim>
                                    <p:anim calcmode="lin" valueType="num">
                                      <p:cBhvr additive="base">
                                        <p:cTn id="21" dur="500" fill="hold"/>
                                        <p:tgtEl>
                                          <p:spTgt spid="260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autoUpdateAnimBg="0"/>
      <p:bldP spid="26009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1122" name="Picture 2" descr="u=2885072409,99305750&amp;fm=0&amp;gp=10"/>
          <p:cNvPicPr>
            <a:picLocks noChangeAspect="1" noChangeArrowheads="1"/>
          </p:cNvPicPr>
          <p:nvPr/>
        </p:nvPicPr>
        <p:blipFill>
          <a:blip r:embed="rId3" cstate="email"/>
          <a:srcRect/>
          <a:stretch>
            <a:fillRect/>
          </a:stretch>
        </p:blipFill>
        <p:spPr bwMode="auto">
          <a:xfrm>
            <a:off x="900113" y="800100"/>
            <a:ext cx="1201737"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123" name="Picture 3" descr="u=3525971522,1917242770&amp;fm=0&amp;gp=20"/>
          <p:cNvPicPr>
            <a:picLocks noChangeAspect="1" noChangeArrowheads="1"/>
          </p:cNvPicPr>
          <p:nvPr/>
        </p:nvPicPr>
        <p:blipFill>
          <a:blip r:embed="rId4" cstate="email"/>
          <a:srcRect/>
          <a:stretch>
            <a:fillRect/>
          </a:stretch>
        </p:blipFill>
        <p:spPr bwMode="auto">
          <a:xfrm>
            <a:off x="4810125" y="981075"/>
            <a:ext cx="1274763"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124" name="Picture 4" descr="u=2918260562,513708024&amp;fm=0&amp;gp=0"/>
          <p:cNvPicPr>
            <a:picLocks noChangeAspect="1" noChangeArrowheads="1"/>
          </p:cNvPicPr>
          <p:nvPr/>
        </p:nvPicPr>
        <p:blipFill>
          <a:blip r:embed="rId5" cstate="email"/>
          <a:srcRect/>
          <a:stretch>
            <a:fillRect/>
          </a:stretch>
        </p:blipFill>
        <p:spPr bwMode="auto">
          <a:xfrm>
            <a:off x="8159750" y="981075"/>
            <a:ext cx="733425"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125" name="Picture 5"/>
          <p:cNvPicPr>
            <a:picLocks noChangeAspect="1" noChangeArrowheads="1"/>
          </p:cNvPicPr>
          <p:nvPr/>
        </p:nvPicPr>
        <p:blipFill>
          <a:blip r:embed="rId6"/>
          <a:srcRect/>
          <a:stretch>
            <a:fillRect/>
          </a:stretch>
        </p:blipFill>
        <p:spPr bwMode="auto">
          <a:xfrm>
            <a:off x="1116013" y="2925763"/>
            <a:ext cx="6480175" cy="365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1126" name="Oval 6"/>
          <p:cNvSpPr>
            <a:spLocks noChangeArrowheads="1"/>
          </p:cNvSpPr>
          <p:nvPr/>
        </p:nvSpPr>
        <p:spPr bwMode="auto">
          <a:xfrm>
            <a:off x="2627313" y="4868863"/>
            <a:ext cx="288925" cy="865187"/>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buFont typeface="Arial" panose="020B0604020202020204" pitchFamily="34" charset="0"/>
              <a:buNone/>
            </a:pPr>
            <a:r>
              <a:rPr lang="zh-CN" altLang="en-US">
                <a:solidFill>
                  <a:srgbClr val="000000"/>
                </a:solidFill>
                <a:latin typeface="Verdana" panose="020B0604030504040204" pitchFamily="34" charset="0"/>
                <a:ea typeface="黑体" panose="02010609060101010101" pitchFamily="49" charset="-122"/>
              </a:rPr>
              <a:t>小</a:t>
            </a:r>
          </a:p>
          <a:p>
            <a:pPr algn="ctr" fontAlgn="base">
              <a:spcBef>
                <a:spcPct val="0"/>
              </a:spcBef>
              <a:spcAft>
                <a:spcPct val="0"/>
              </a:spcAft>
              <a:buFont typeface="Arial" panose="020B0604020202020204" pitchFamily="34" charset="0"/>
              <a:buNone/>
            </a:pPr>
            <a:r>
              <a:rPr lang="zh-CN" altLang="en-US">
                <a:solidFill>
                  <a:srgbClr val="000000"/>
                </a:solidFill>
                <a:latin typeface="Verdana" panose="020B0604030504040204" pitchFamily="34" charset="0"/>
                <a:ea typeface="黑体" panose="02010609060101010101" pitchFamily="49" charset="-122"/>
              </a:rPr>
              <a:t>明</a:t>
            </a:r>
          </a:p>
        </p:txBody>
      </p:sp>
      <p:pic>
        <p:nvPicPr>
          <p:cNvPr id="261127" name="Picture 7" descr="u=2653324188,3248807922&amp;fm=0&amp;gp=10"/>
          <p:cNvPicPr>
            <a:picLocks noChangeAspect="1" noChangeArrowheads="1"/>
          </p:cNvPicPr>
          <p:nvPr/>
        </p:nvPicPr>
        <p:blipFill>
          <a:blip r:embed="rId7" cstate="email"/>
          <a:srcRect/>
          <a:stretch>
            <a:fillRect/>
          </a:stretch>
        </p:blipFill>
        <p:spPr bwMode="auto">
          <a:xfrm>
            <a:off x="2051050" y="1628775"/>
            <a:ext cx="519113"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1128" name="Text Box 8"/>
          <p:cNvSpPr txBox="1">
            <a:spLocks noChangeArrowheads="1"/>
          </p:cNvSpPr>
          <p:nvPr/>
        </p:nvSpPr>
        <p:spPr bwMode="auto">
          <a:xfrm>
            <a:off x="2627313" y="1125538"/>
            <a:ext cx="1819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b="1" dirty="0">
                <a:solidFill>
                  <a:srgbClr val="0000FF"/>
                </a:solidFill>
                <a:latin typeface="Verdana" panose="020B0604030504040204" pitchFamily="34" charset="0"/>
                <a:ea typeface="黑体" panose="02010609060101010101" pitchFamily="49" charset="-122"/>
              </a:rPr>
              <a:t>从家到菜地</a:t>
            </a:r>
          </a:p>
        </p:txBody>
      </p:sp>
      <p:sp>
        <p:nvSpPr>
          <p:cNvPr id="261129" name="Text Box 9"/>
          <p:cNvSpPr txBox="1">
            <a:spLocks noChangeArrowheads="1"/>
          </p:cNvSpPr>
          <p:nvPr/>
        </p:nvSpPr>
        <p:spPr bwMode="auto">
          <a:xfrm>
            <a:off x="4757738" y="620713"/>
            <a:ext cx="1819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b="1">
                <a:solidFill>
                  <a:srgbClr val="0000FF"/>
                </a:solidFill>
                <a:latin typeface="Verdana" panose="020B0604030504040204" pitchFamily="34" charset="0"/>
                <a:ea typeface="黑体" panose="02010609060101010101" pitchFamily="49" charset="-122"/>
              </a:rPr>
              <a:t>在菜地浇水</a:t>
            </a:r>
          </a:p>
        </p:txBody>
      </p:sp>
      <p:sp>
        <p:nvSpPr>
          <p:cNvPr id="261130" name="Text Box 10"/>
          <p:cNvSpPr txBox="1">
            <a:spLocks noChangeArrowheads="1"/>
          </p:cNvSpPr>
          <p:nvPr/>
        </p:nvSpPr>
        <p:spPr bwMode="auto">
          <a:xfrm>
            <a:off x="6300788" y="1125538"/>
            <a:ext cx="2444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b="1">
                <a:solidFill>
                  <a:srgbClr val="0000FF"/>
                </a:solidFill>
                <a:latin typeface="Verdana" panose="020B0604030504040204" pitchFamily="34" charset="0"/>
                <a:ea typeface="黑体" panose="02010609060101010101" pitchFamily="49" charset="-122"/>
              </a:rPr>
              <a:t>从菜地到玉米地</a:t>
            </a:r>
          </a:p>
        </p:txBody>
      </p:sp>
      <p:sp>
        <p:nvSpPr>
          <p:cNvPr id="261131" name="Text Box 11"/>
          <p:cNvSpPr txBox="1">
            <a:spLocks noChangeArrowheads="1"/>
          </p:cNvSpPr>
          <p:nvPr/>
        </p:nvSpPr>
        <p:spPr bwMode="auto">
          <a:xfrm>
            <a:off x="6375015" y="1607067"/>
            <a:ext cx="21320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b="1" dirty="0">
                <a:solidFill>
                  <a:srgbClr val="0000FF"/>
                </a:solidFill>
                <a:latin typeface="Verdana" panose="020B0604030504040204" pitchFamily="34" charset="0"/>
                <a:ea typeface="黑体" panose="02010609060101010101" pitchFamily="49" charset="-122"/>
              </a:rPr>
              <a:t>给玉米地锄草</a:t>
            </a:r>
          </a:p>
        </p:txBody>
      </p:sp>
      <p:sp>
        <p:nvSpPr>
          <p:cNvPr id="261132" name="Text Box 12"/>
          <p:cNvSpPr txBox="1">
            <a:spLocks noChangeArrowheads="1"/>
          </p:cNvSpPr>
          <p:nvPr/>
        </p:nvSpPr>
        <p:spPr bwMode="auto">
          <a:xfrm>
            <a:off x="2303860" y="523875"/>
            <a:ext cx="2759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2400" b="1" dirty="0">
                <a:solidFill>
                  <a:srgbClr val="9900CC"/>
                </a:solidFill>
                <a:latin typeface="Verdana" panose="020B0604030504040204" pitchFamily="34" charset="0"/>
                <a:ea typeface="黑体" panose="02010609060101010101" pitchFamily="49" charset="-122"/>
              </a:rPr>
              <a:t>从玉米地回家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2" nodeType="clickEffect">
                                  <p:stCondLst>
                                    <p:cond delay="0"/>
                                  </p:stCondLst>
                                  <p:childTnLst>
                                    <p:animMotion origin="layout" path="M 5E-6 3.33333E-6 L 0.06303 -0.10486 " pathEditMode="relative" rAng="0" ptsTypes="AA">
                                      <p:cBhvr>
                                        <p:cTn id="6" dur="3000" fill="hold"/>
                                        <p:tgtEl>
                                          <p:spTgt spid="261126"/>
                                        </p:tgtEl>
                                        <p:attrNameLst>
                                          <p:attrName>ppt_x</p:attrName>
                                          <p:attrName>ppt_y</p:attrName>
                                        </p:attrNameLst>
                                      </p:cBhvr>
                                      <p:rCtr x="3100" y="-4800"/>
                                    </p:animMotion>
                                  </p:childTnLst>
                                </p:cTn>
                              </p:par>
                              <p:par>
                                <p:cTn id="7" presetID="63" presetClass="path" presetSubtype="0" accel="50000" decel="50000" fill="hold" nodeType="withEffect">
                                  <p:stCondLst>
                                    <p:cond delay="0"/>
                                  </p:stCondLst>
                                  <p:childTnLst>
                                    <p:animMotion origin="layout" path="M -4.16667E-6 -2.96296E-6 L 0.34184 -2.96296E-6 " pathEditMode="relative" rAng="0" ptsTypes="AA">
                                      <p:cBhvr>
                                        <p:cTn id="8" dur="3000" fill="hold"/>
                                        <p:tgtEl>
                                          <p:spTgt spid="261127"/>
                                        </p:tgtEl>
                                        <p:attrNameLst>
                                          <p:attrName>ppt_x</p:attrName>
                                          <p:attrName>ppt_y</p:attrName>
                                        </p:attrNameLst>
                                      </p:cBhvr>
                                      <p:rCtr x="17100" y="0"/>
                                    </p:animMotion>
                                  </p:childTnLst>
                                </p:cTn>
                              </p:par>
                              <p:par>
                                <p:cTn id="9" presetID="10" presetClass="entr" presetSubtype="0" fill="hold" grpId="1" nodeType="withEffect">
                                  <p:stCondLst>
                                    <p:cond delay="0"/>
                                  </p:stCondLst>
                                  <p:childTnLst>
                                    <p:set>
                                      <p:cBhvr>
                                        <p:cTn id="10" dur="1" fill="hold">
                                          <p:stCondLst>
                                            <p:cond delay="0"/>
                                          </p:stCondLst>
                                        </p:cTn>
                                        <p:tgtEl>
                                          <p:spTgt spid="261128"/>
                                        </p:tgtEl>
                                        <p:attrNameLst>
                                          <p:attrName>style.visibility</p:attrName>
                                        </p:attrNameLst>
                                      </p:cBhvr>
                                      <p:to>
                                        <p:strVal val="visible"/>
                                      </p:to>
                                    </p:set>
                                    <p:animEffect transition="in" filter="fade">
                                      <p:cBhvr>
                                        <p:cTn id="11" dur="2000"/>
                                        <p:tgtEl>
                                          <p:spTgt spid="261128"/>
                                        </p:tgtEl>
                                      </p:cBhvr>
                                    </p:animEffect>
                                  </p:childTnLst>
                                </p:cTn>
                              </p:par>
                            </p:childTnLst>
                          </p:cTn>
                        </p:par>
                        <p:par>
                          <p:cTn id="12" fill="hold">
                            <p:stCondLst>
                              <p:cond delay="3000"/>
                            </p:stCondLst>
                            <p:childTnLst>
                              <p:par>
                                <p:cTn id="13" presetID="6" presetClass="emph" presetSubtype="0" fill="hold" grpId="0" nodeType="afterEffect">
                                  <p:stCondLst>
                                    <p:cond delay="500"/>
                                  </p:stCondLst>
                                  <p:childTnLst>
                                    <p:animScale>
                                      <p:cBhvr>
                                        <p:cTn id="14" dur="2000" fill="hold"/>
                                        <p:tgtEl>
                                          <p:spTgt spid="261128"/>
                                        </p:tgtEl>
                                      </p:cBhvr>
                                      <p:by x="150000" y="150000"/>
                                    </p:animScale>
                                  </p:childTnLst>
                                </p:cTn>
                              </p:par>
                            </p:childTnLst>
                          </p:cTn>
                        </p:par>
                        <p:par>
                          <p:cTn id="15" fill="hold">
                            <p:stCondLst>
                              <p:cond delay="5500"/>
                            </p:stCondLst>
                            <p:childTnLst>
                              <p:par>
                                <p:cTn id="16" presetID="5" presetClass="exit" presetSubtype="10" fill="hold" grpId="2" nodeType="afterEffect">
                                  <p:stCondLst>
                                    <p:cond delay="500"/>
                                  </p:stCondLst>
                                  <p:childTnLst>
                                    <p:animEffect transition="out" filter="checkerboard(across)">
                                      <p:cBhvr>
                                        <p:cTn id="17" dur="500"/>
                                        <p:tgtEl>
                                          <p:spTgt spid="261128"/>
                                        </p:tgtEl>
                                      </p:cBhvr>
                                    </p:animEffect>
                                    <p:set>
                                      <p:cBhvr>
                                        <p:cTn id="18" dur="1" fill="hold">
                                          <p:stCondLst>
                                            <p:cond delay="499"/>
                                          </p:stCondLst>
                                        </p:cTn>
                                        <p:tgtEl>
                                          <p:spTgt spid="26112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1" nodeType="clickEffect">
                                  <p:stCondLst>
                                    <p:cond delay="0"/>
                                  </p:stCondLst>
                                  <p:childTnLst>
                                    <p:animMotion origin="layout" path="M 0.06303 -0.10486 L 0.11025 -0.10486 " pathEditMode="relative" rAng="0" ptsTypes="AA">
                                      <p:cBhvr>
                                        <p:cTn id="22" dur="3000" fill="hold"/>
                                        <p:tgtEl>
                                          <p:spTgt spid="261126"/>
                                        </p:tgtEl>
                                        <p:attrNameLst>
                                          <p:attrName>ppt_x</p:attrName>
                                          <p:attrName>ppt_y</p:attrName>
                                        </p:attrNameLst>
                                      </p:cBhvr>
                                      <p:rCtr x="2400" y="0"/>
                                    </p:animMotion>
                                  </p:childTnLst>
                                </p:cTn>
                              </p:par>
                              <p:par>
                                <p:cTn id="23" presetID="0" presetClass="path" presetSubtype="0" accel="50000" decel="50000" fill="hold" nodeType="withEffect">
                                  <p:stCondLst>
                                    <p:cond delay="0"/>
                                  </p:stCondLst>
                                  <p:childTnLst>
                                    <p:animMotion origin="layout" path="M 0.37796 -0.00277 C 0.33473 0.00579 0.37101 -0.00092 0.26858 -0.00092 C 0.27066 -0.03703 0.27066 -0.07268 0.26684 -0.10879 C 0.26754 -0.11967 0.27032 -0.13055 0.27032 -0.14166 C 0.27032 -0.14953 0.26858 -0.1574 0.26858 -0.16527 C 0.30174 -0.17847 0.39445 -0.17199 0.43612 -0.17199 C 0.43559 -0.12268 0.43542 -0.07338 0.43438 -0.02407 C 0.43403 -0.01805 0.43646 -0.00902 0.43247 -0.00532 C 0.42743 -0.00023 0.41962 -0.00347 0.4132 -0.00277 C 0.40209 0.00116 0.40955 -0.00092 0.39028 -0.00092 " pathEditMode="relative" rAng="0" ptsTypes="fffffffffA">
                                      <p:cBhvr>
                                        <p:cTn id="24" dur="2000" fill="hold"/>
                                        <p:tgtEl>
                                          <p:spTgt spid="261127"/>
                                        </p:tgtEl>
                                        <p:attrNameLst>
                                          <p:attrName>ppt_x</p:attrName>
                                          <p:attrName>ppt_y</p:attrName>
                                        </p:attrNameLst>
                                      </p:cBhvr>
                                      <p:rCtr x="-2100" y="-7900"/>
                                    </p:animMotion>
                                  </p:childTnLst>
                                </p:cTn>
                              </p:par>
                              <p:par>
                                <p:cTn id="25" presetID="10" presetClass="entr" presetSubtype="0" fill="hold" grpId="0" nodeType="withEffect">
                                  <p:stCondLst>
                                    <p:cond delay="0"/>
                                  </p:stCondLst>
                                  <p:childTnLst>
                                    <p:set>
                                      <p:cBhvr>
                                        <p:cTn id="26" dur="1" fill="hold">
                                          <p:stCondLst>
                                            <p:cond delay="0"/>
                                          </p:stCondLst>
                                        </p:cTn>
                                        <p:tgtEl>
                                          <p:spTgt spid="261129"/>
                                        </p:tgtEl>
                                        <p:attrNameLst>
                                          <p:attrName>style.visibility</p:attrName>
                                        </p:attrNameLst>
                                      </p:cBhvr>
                                      <p:to>
                                        <p:strVal val="visible"/>
                                      </p:to>
                                    </p:set>
                                    <p:animEffect transition="in" filter="fade">
                                      <p:cBhvr>
                                        <p:cTn id="27" dur="2000"/>
                                        <p:tgtEl>
                                          <p:spTgt spid="261129"/>
                                        </p:tgtEl>
                                      </p:cBhvr>
                                    </p:animEffect>
                                  </p:childTnLst>
                                </p:cTn>
                              </p:par>
                            </p:childTnLst>
                          </p:cTn>
                        </p:par>
                        <p:par>
                          <p:cTn id="28" fill="hold">
                            <p:stCondLst>
                              <p:cond delay="3000"/>
                            </p:stCondLst>
                            <p:childTnLst>
                              <p:par>
                                <p:cTn id="29" presetID="6" presetClass="emph" presetSubtype="0" fill="hold" grpId="1" nodeType="afterEffect">
                                  <p:stCondLst>
                                    <p:cond delay="500"/>
                                  </p:stCondLst>
                                  <p:childTnLst>
                                    <p:animScale>
                                      <p:cBhvr>
                                        <p:cTn id="30" dur="2000" fill="hold"/>
                                        <p:tgtEl>
                                          <p:spTgt spid="261129"/>
                                        </p:tgtEl>
                                      </p:cBhvr>
                                      <p:by x="150000" y="150000"/>
                                    </p:animScale>
                                  </p:childTnLst>
                                </p:cTn>
                              </p:par>
                            </p:childTnLst>
                          </p:cTn>
                        </p:par>
                        <p:par>
                          <p:cTn id="31" fill="hold">
                            <p:stCondLst>
                              <p:cond delay="5500"/>
                            </p:stCondLst>
                            <p:childTnLst>
                              <p:par>
                                <p:cTn id="32" presetID="5" presetClass="exit" presetSubtype="10" fill="hold" grpId="2" nodeType="afterEffect">
                                  <p:stCondLst>
                                    <p:cond delay="500"/>
                                  </p:stCondLst>
                                  <p:childTnLst>
                                    <p:animEffect transition="out" filter="checkerboard(across)">
                                      <p:cBhvr>
                                        <p:cTn id="33" dur="500"/>
                                        <p:tgtEl>
                                          <p:spTgt spid="261129"/>
                                        </p:tgtEl>
                                      </p:cBhvr>
                                    </p:animEffect>
                                    <p:set>
                                      <p:cBhvr>
                                        <p:cTn id="34" dur="1" fill="hold">
                                          <p:stCondLst>
                                            <p:cond delay="499"/>
                                          </p:stCondLst>
                                        </p:cTn>
                                        <p:tgtEl>
                                          <p:spTgt spid="26112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0.11025 -0.10486 L 0.16546 -0.24144 " pathEditMode="relative" rAng="0" ptsTypes="AA">
                                      <p:cBhvr>
                                        <p:cTn id="38" dur="3000" fill="hold"/>
                                        <p:tgtEl>
                                          <p:spTgt spid="261126"/>
                                        </p:tgtEl>
                                        <p:attrNameLst>
                                          <p:attrName>ppt_x</p:attrName>
                                          <p:attrName>ppt_y</p:attrName>
                                        </p:attrNameLst>
                                      </p:cBhvr>
                                      <p:rCtr x="2800" y="-6300"/>
                                    </p:animMotion>
                                  </p:childTnLst>
                                </p:cTn>
                              </p:par>
                              <p:par>
                                <p:cTn id="39" presetID="63" presetClass="path" presetSubtype="0" accel="50000" decel="50000" fill="hold" nodeType="withEffect">
                                  <p:stCondLst>
                                    <p:cond delay="0"/>
                                  </p:stCondLst>
                                  <p:childTnLst>
                                    <p:animMotion origin="layout" path="M 0.39028 -0.00092 L 0.66597 -0.00092 " pathEditMode="relative" rAng="0" ptsTypes="AA">
                                      <p:cBhvr>
                                        <p:cTn id="40" dur="3000" fill="hold"/>
                                        <p:tgtEl>
                                          <p:spTgt spid="261127"/>
                                        </p:tgtEl>
                                        <p:attrNameLst>
                                          <p:attrName>ppt_x</p:attrName>
                                          <p:attrName>ppt_y</p:attrName>
                                        </p:attrNameLst>
                                      </p:cBhvr>
                                      <p:rCtr x="13800" y="0"/>
                                    </p:animMotion>
                                  </p:childTnLst>
                                </p:cTn>
                              </p:par>
                              <p:par>
                                <p:cTn id="41" presetID="10" presetClass="entr" presetSubtype="0" fill="hold" grpId="0" nodeType="withEffect">
                                  <p:stCondLst>
                                    <p:cond delay="0"/>
                                  </p:stCondLst>
                                  <p:childTnLst>
                                    <p:set>
                                      <p:cBhvr>
                                        <p:cTn id="42" dur="1" fill="hold">
                                          <p:stCondLst>
                                            <p:cond delay="0"/>
                                          </p:stCondLst>
                                        </p:cTn>
                                        <p:tgtEl>
                                          <p:spTgt spid="261130"/>
                                        </p:tgtEl>
                                        <p:attrNameLst>
                                          <p:attrName>style.visibility</p:attrName>
                                        </p:attrNameLst>
                                      </p:cBhvr>
                                      <p:to>
                                        <p:strVal val="visible"/>
                                      </p:to>
                                    </p:set>
                                    <p:animEffect transition="in" filter="fade">
                                      <p:cBhvr>
                                        <p:cTn id="43" dur="2000"/>
                                        <p:tgtEl>
                                          <p:spTgt spid="261130"/>
                                        </p:tgtEl>
                                      </p:cBhvr>
                                    </p:animEffect>
                                  </p:childTnLst>
                                </p:cTn>
                              </p:par>
                            </p:childTnLst>
                          </p:cTn>
                        </p:par>
                        <p:par>
                          <p:cTn id="44" fill="hold">
                            <p:stCondLst>
                              <p:cond delay="3000"/>
                            </p:stCondLst>
                            <p:childTnLst>
                              <p:par>
                                <p:cTn id="45" presetID="6" presetClass="emph" presetSubtype="0" fill="hold" grpId="1" nodeType="afterEffect">
                                  <p:stCondLst>
                                    <p:cond delay="500"/>
                                  </p:stCondLst>
                                  <p:childTnLst>
                                    <p:animScale>
                                      <p:cBhvr>
                                        <p:cTn id="46" dur="2000" fill="hold"/>
                                        <p:tgtEl>
                                          <p:spTgt spid="261130"/>
                                        </p:tgtEl>
                                      </p:cBhvr>
                                      <p:by x="150000" y="150000"/>
                                    </p:animScale>
                                  </p:childTnLst>
                                </p:cTn>
                              </p:par>
                            </p:childTnLst>
                          </p:cTn>
                        </p:par>
                        <p:par>
                          <p:cTn id="47" fill="hold">
                            <p:stCondLst>
                              <p:cond delay="5500"/>
                            </p:stCondLst>
                            <p:childTnLst>
                              <p:par>
                                <p:cTn id="48" presetID="5" presetClass="exit" presetSubtype="10" fill="hold" grpId="2" nodeType="afterEffect">
                                  <p:stCondLst>
                                    <p:cond delay="500"/>
                                  </p:stCondLst>
                                  <p:childTnLst>
                                    <p:animEffect transition="out" filter="checkerboard(across)">
                                      <p:cBhvr>
                                        <p:cTn id="49" dur="500"/>
                                        <p:tgtEl>
                                          <p:spTgt spid="261130"/>
                                        </p:tgtEl>
                                      </p:cBhvr>
                                    </p:animEffect>
                                    <p:set>
                                      <p:cBhvr>
                                        <p:cTn id="50" dur="1" fill="hold">
                                          <p:stCondLst>
                                            <p:cond delay="499"/>
                                          </p:stCondLst>
                                        </p:cTn>
                                        <p:tgtEl>
                                          <p:spTgt spid="26113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56" presetClass="path" presetSubtype="0" accel="50000" decel="50000" fill="hold" grpId="3" nodeType="clickEffect">
                                  <p:stCondLst>
                                    <p:cond delay="0"/>
                                  </p:stCondLst>
                                  <p:childTnLst>
                                    <p:animMotion origin="layout" path="M 0.16546 -0.24144 L 0.2599 -0.24144 " pathEditMode="relative" rAng="0" ptsTypes="AA">
                                      <p:cBhvr>
                                        <p:cTn id="54" dur="3000" fill="hold"/>
                                        <p:tgtEl>
                                          <p:spTgt spid="261126"/>
                                        </p:tgtEl>
                                        <p:attrNameLst>
                                          <p:attrName>ppt_x</p:attrName>
                                          <p:attrName>ppt_y</p:attrName>
                                        </p:attrNameLst>
                                      </p:cBhvr>
                                      <p:rCtr x="4700" y="0"/>
                                    </p:animMotion>
                                  </p:childTnLst>
                                </p:cTn>
                              </p:par>
                              <p:par>
                                <p:cTn id="55" presetID="0" presetClass="path" presetSubtype="0" accel="50000" decel="50000" fill="hold" nodeType="withEffect">
                                  <p:stCondLst>
                                    <p:cond delay="0"/>
                                  </p:stCondLst>
                                  <p:childTnLst>
                                    <p:animMotion origin="layout" path="M 0.66476 -0.01042 C 0.67223 -0.00995 0.67987 -0.0081 0.68733 -0.0081 C 0.70278 -0.0081 0.71841 -0.00718 0.73386 -0.01042 C 0.73507 -0.01111 0.73507 -0.01782 0.73507 -0.01759 L 0.73507 -0.17801 L 0.66719 -0.17801 " pathEditMode="relative" rAng="0" ptsTypes="fffAAA">
                                      <p:cBhvr>
                                        <p:cTn id="56" dur="3000" fill="hold"/>
                                        <p:tgtEl>
                                          <p:spTgt spid="261127"/>
                                        </p:tgtEl>
                                        <p:attrNameLst>
                                          <p:attrName>ppt_x</p:attrName>
                                          <p:attrName>ppt_y</p:attrName>
                                        </p:attrNameLst>
                                      </p:cBhvr>
                                      <p:rCtr x="3500" y="-7700"/>
                                    </p:animMotion>
                                  </p:childTnLst>
                                </p:cTn>
                              </p:par>
                              <p:par>
                                <p:cTn id="57" presetID="10" presetClass="entr" presetSubtype="0" fill="hold" grpId="0" nodeType="withEffect">
                                  <p:stCondLst>
                                    <p:cond delay="0"/>
                                  </p:stCondLst>
                                  <p:childTnLst>
                                    <p:set>
                                      <p:cBhvr>
                                        <p:cTn id="58" dur="1" fill="hold">
                                          <p:stCondLst>
                                            <p:cond delay="0"/>
                                          </p:stCondLst>
                                        </p:cTn>
                                        <p:tgtEl>
                                          <p:spTgt spid="261131"/>
                                        </p:tgtEl>
                                        <p:attrNameLst>
                                          <p:attrName>style.visibility</p:attrName>
                                        </p:attrNameLst>
                                      </p:cBhvr>
                                      <p:to>
                                        <p:strVal val="visible"/>
                                      </p:to>
                                    </p:set>
                                    <p:animEffect transition="in" filter="fade">
                                      <p:cBhvr>
                                        <p:cTn id="59" dur="2000"/>
                                        <p:tgtEl>
                                          <p:spTgt spid="261131"/>
                                        </p:tgtEl>
                                      </p:cBhvr>
                                    </p:animEffect>
                                  </p:childTnLst>
                                </p:cTn>
                              </p:par>
                            </p:childTnLst>
                          </p:cTn>
                        </p:par>
                        <p:par>
                          <p:cTn id="60" fill="hold">
                            <p:stCondLst>
                              <p:cond delay="3000"/>
                            </p:stCondLst>
                            <p:childTnLst>
                              <p:par>
                                <p:cTn id="61" presetID="6" presetClass="emph" presetSubtype="0" fill="hold" grpId="1" nodeType="afterEffect">
                                  <p:stCondLst>
                                    <p:cond delay="500"/>
                                  </p:stCondLst>
                                  <p:childTnLst>
                                    <p:animScale>
                                      <p:cBhvr>
                                        <p:cTn id="62" dur="2000" fill="hold"/>
                                        <p:tgtEl>
                                          <p:spTgt spid="261131"/>
                                        </p:tgtEl>
                                      </p:cBhvr>
                                      <p:by x="150000" y="150000"/>
                                    </p:animScale>
                                  </p:childTnLst>
                                </p:cTn>
                              </p:par>
                            </p:childTnLst>
                          </p:cTn>
                        </p:par>
                        <p:par>
                          <p:cTn id="63" fill="hold">
                            <p:stCondLst>
                              <p:cond delay="5500"/>
                            </p:stCondLst>
                            <p:childTnLst>
                              <p:par>
                                <p:cTn id="64" presetID="5" presetClass="exit" presetSubtype="10" fill="hold" grpId="2" nodeType="afterEffect">
                                  <p:stCondLst>
                                    <p:cond delay="500"/>
                                  </p:stCondLst>
                                  <p:childTnLst>
                                    <p:animEffect transition="out" filter="checkerboard(across)">
                                      <p:cBhvr>
                                        <p:cTn id="65" dur="500"/>
                                        <p:tgtEl>
                                          <p:spTgt spid="261131"/>
                                        </p:tgtEl>
                                      </p:cBhvr>
                                    </p:animEffect>
                                    <p:set>
                                      <p:cBhvr>
                                        <p:cTn id="66" dur="1" fill="hold">
                                          <p:stCondLst>
                                            <p:cond delay="499"/>
                                          </p:stCondLst>
                                        </p:cTn>
                                        <p:tgtEl>
                                          <p:spTgt spid="26113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0" presetClass="path" presetSubtype="0" accel="50000" decel="50000" fill="hold" grpId="4" nodeType="clickEffect">
                                  <p:stCondLst>
                                    <p:cond delay="0"/>
                                  </p:stCondLst>
                                  <p:childTnLst>
                                    <p:animMotion origin="layout" path="M 0.2599 -0.24144 L 0.37796 3.33333E-6 " pathEditMode="relative" rAng="0" ptsTypes="AA">
                                      <p:cBhvr>
                                        <p:cTn id="70" dur="3000" fill="hold"/>
                                        <p:tgtEl>
                                          <p:spTgt spid="261126"/>
                                        </p:tgtEl>
                                        <p:attrNameLst>
                                          <p:attrName>ppt_x</p:attrName>
                                          <p:attrName>ppt_y</p:attrName>
                                        </p:attrNameLst>
                                      </p:cBhvr>
                                      <p:rCtr x="5900" y="12100"/>
                                    </p:animMotion>
                                  </p:childTnLst>
                                </p:cTn>
                              </p:par>
                              <p:par>
                                <p:cTn id="71" presetID="35" presetClass="path" presetSubtype="0" accel="50000" decel="50000" fill="hold" nodeType="withEffect">
                                  <p:stCondLst>
                                    <p:cond delay="0"/>
                                  </p:stCondLst>
                                  <p:childTnLst>
                                    <p:animMotion origin="layout" path="M 0.671148 -0.171436 L -0.016352 -0.171896 " pathEditMode="relative" rAng="0" ptsTypes="AA">
                                      <p:cBhvr>
                                        <p:cTn id="72" dur="3000" fill="hold"/>
                                        <p:tgtEl>
                                          <p:spTgt spid="261127"/>
                                        </p:tgtEl>
                                        <p:attrNameLst>
                                          <p:attrName>ppt_x</p:attrName>
                                          <p:attrName>ppt_y</p:attrName>
                                        </p:attrNameLst>
                                      </p:cBhvr>
                                      <p:rCtr x="-34300" y="0"/>
                                    </p:animMotion>
                                  </p:childTnLst>
                                </p:cTn>
                              </p:par>
                              <p:par>
                                <p:cTn id="73" presetID="10" presetClass="entr" presetSubtype="0" fill="hold" grpId="0" nodeType="withEffect">
                                  <p:stCondLst>
                                    <p:cond delay="0"/>
                                  </p:stCondLst>
                                  <p:childTnLst>
                                    <p:set>
                                      <p:cBhvr>
                                        <p:cTn id="74" dur="1" fill="hold">
                                          <p:stCondLst>
                                            <p:cond delay="0"/>
                                          </p:stCondLst>
                                        </p:cTn>
                                        <p:tgtEl>
                                          <p:spTgt spid="261132"/>
                                        </p:tgtEl>
                                        <p:attrNameLst>
                                          <p:attrName>style.visibility</p:attrName>
                                        </p:attrNameLst>
                                      </p:cBhvr>
                                      <p:to>
                                        <p:strVal val="visible"/>
                                      </p:to>
                                    </p:set>
                                    <p:animEffect transition="in" filter="fade">
                                      <p:cBhvr>
                                        <p:cTn id="75" dur="2000"/>
                                        <p:tgtEl>
                                          <p:spTgt spid="261132"/>
                                        </p:tgtEl>
                                      </p:cBhvr>
                                    </p:animEffect>
                                  </p:childTnLst>
                                </p:cTn>
                              </p:par>
                            </p:childTnLst>
                          </p:cTn>
                        </p:par>
                        <p:par>
                          <p:cTn id="76" fill="hold">
                            <p:stCondLst>
                              <p:cond delay="3000"/>
                            </p:stCondLst>
                            <p:childTnLst>
                              <p:par>
                                <p:cTn id="77" presetID="6" presetClass="emph" presetSubtype="0" fill="hold" grpId="1" nodeType="afterEffect">
                                  <p:stCondLst>
                                    <p:cond delay="0"/>
                                  </p:stCondLst>
                                  <p:childTnLst>
                                    <p:animScale>
                                      <p:cBhvr>
                                        <p:cTn id="78" dur="2000" fill="hold"/>
                                        <p:tgtEl>
                                          <p:spTgt spid="261132"/>
                                        </p:tgtEl>
                                      </p:cBhvr>
                                      <p:by x="150000" y="150000"/>
                                    </p:animScale>
                                  </p:childTnLst>
                                </p:cTn>
                              </p:par>
                            </p:childTnLst>
                          </p:cTn>
                        </p:par>
                        <p:par>
                          <p:cTn id="79" fill="hold">
                            <p:stCondLst>
                              <p:cond delay="5000"/>
                            </p:stCondLst>
                            <p:childTnLst>
                              <p:par>
                                <p:cTn id="80" presetID="5" presetClass="exit" presetSubtype="10" fill="hold" grpId="2" nodeType="afterEffect">
                                  <p:stCondLst>
                                    <p:cond delay="500"/>
                                  </p:stCondLst>
                                  <p:childTnLst>
                                    <p:animEffect transition="out" filter="checkerboard(across)">
                                      <p:cBhvr>
                                        <p:cTn id="81" dur="500"/>
                                        <p:tgtEl>
                                          <p:spTgt spid="261132"/>
                                        </p:tgtEl>
                                      </p:cBhvr>
                                    </p:animEffect>
                                    <p:set>
                                      <p:cBhvr>
                                        <p:cTn id="82" dur="1" fill="hold">
                                          <p:stCondLst>
                                            <p:cond delay="499"/>
                                          </p:stCondLst>
                                        </p:cTn>
                                        <p:tgtEl>
                                          <p:spTgt spid="2611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6" grpId="0" animBg="1" autoUpdateAnimBg="0"/>
      <p:bldP spid="261126" grpId="1" animBg="1" autoUpdateAnimBg="0"/>
      <p:bldP spid="261126" grpId="2" animBg="1" autoUpdateAnimBg="0"/>
      <p:bldP spid="261126" grpId="3" animBg="1" autoUpdateAnimBg="0"/>
      <p:bldP spid="261126" grpId="4" animBg="1" autoUpdateAnimBg="0"/>
      <p:bldP spid="261128" grpId="0" autoUpdateAnimBg="0"/>
      <p:bldP spid="261128" grpId="1" autoUpdateAnimBg="0"/>
      <p:bldP spid="261128" grpId="2" autoUpdateAnimBg="0"/>
      <p:bldP spid="261129" grpId="0" autoUpdateAnimBg="0"/>
      <p:bldP spid="261129" grpId="1" autoUpdateAnimBg="0"/>
      <p:bldP spid="261129" grpId="2" autoUpdateAnimBg="0"/>
      <p:bldP spid="261130" grpId="0" autoUpdateAnimBg="0"/>
      <p:bldP spid="261130" grpId="1" autoUpdateAnimBg="0"/>
      <p:bldP spid="261130" grpId="2" autoUpdateAnimBg="0"/>
      <p:bldP spid="261131" grpId="0" autoUpdateAnimBg="0"/>
      <p:bldP spid="261131" grpId="1" autoUpdateAnimBg="0"/>
      <p:bldP spid="261131" grpId="2" autoUpdateAnimBg="0"/>
      <p:bldP spid="261132" grpId="0" autoUpdateAnimBg="0"/>
      <p:bldP spid="261132" grpId="1" autoUpdateAnimBg="0"/>
      <p:bldP spid="261132" grpId="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ext Box 2"/>
          <p:cNvSpPr txBox="1">
            <a:spLocks noChangeArrowheads="1"/>
          </p:cNvSpPr>
          <p:nvPr/>
        </p:nvSpPr>
        <p:spPr bwMode="auto">
          <a:xfrm>
            <a:off x="323528" y="401290"/>
            <a:ext cx="4533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zh-CN" altLang="en-US" sz="3200" b="1" dirty="0">
                <a:solidFill>
                  <a:srgbClr val="FF0066"/>
                </a:solidFill>
                <a:latin typeface="Verdana" panose="020B0604030504040204" pitchFamily="34" charset="0"/>
                <a:ea typeface="幼圆" panose="02010509060101010101" pitchFamily="49" charset="-122"/>
              </a:rPr>
              <a:t>你能回答下列问题了吗</a:t>
            </a:r>
            <a:r>
              <a:rPr lang="en-US" sz="3200" b="1" dirty="0">
                <a:solidFill>
                  <a:srgbClr val="FF0066"/>
                </a:solidFill>
                <a:latin typeface="Verdana" panose="020B0604030504040204" pitchFamily="34" charset="0"/>
                <a:ea typeface="幼圆" panose="02010509060101010101" pitchFamily="49" charset="-122"/>
              </a:rPr>
              <a:t>?</a:t>
            </a:r>
          </a:p>
        </p:txBody>
      </p:sp>
      <p:pic>
        <p:nvPicPr>
          <p:cNvPr id="262147" name="Picture 3"/>
          <p:cNvPicPr>
            <a:picLocks noChangeAspect="1" noChangeArrowheads="1"/>
          </p:cNvPicPr>
          <p:nvPr/>
        </p:nvPicPr>
        <p:blipFill>
          <a:blip r:embed="rId2"/>
          <a:srcRect/>
          <a:stretch>
            <a:fillRect/>
          </a:stretch>
        </p:blipFill>
        <p:spPr bwMode="auto">
          <a:xfrm>
            <a:off x="179388" y="3357563"/>
            <a:ext cx="6480175" cy="365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2148" name="Oval 4"/>
          <p:cNvSpPr>
            <a:spLocks noChangeArrowheads="1"/>
          </p:cNvSpPr>
          <p:nvPr/>
        </p:nvSpPr>
        <p:spPr bwMode="auto">
          <a:xfrm>
            <a:off x="1690688" y="5372100"/>
            <a:ext cx="288925" cy="865188"/>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buFont typeface="Arial" panose="020B0604020202020204" pitchFamily="34" charset="0"/>
              <a:buNone/>
            </a:pPr>
            <a:r>
              <a:rPr lang="zh-CN" altLang="en-US">
                <a:solidFill>
                  <a:srgbClr val="000000"/>
                </a:solidFill>
                <a:latin typeface="Verdana" panose="020B0604030504040204" pitchFamily="34" charset="0"/>
                <a:ea typeface="黑体" panose="02010609060101010101" pitchFamily="49" charset="-122"/>
              </a:rPr>
              <a:t>小</a:t>
            </a:r>
          </a:p>
          <a:p>
            <a:pPr algn="ctr" fontAlgn="base">
              <a:spcBef>
                <a:spcPct val="0"/>
              </a:spcBef>
              <a:spcAft>
                <a:spcPct val="0"/>
              </a:spcAft>
              <a:buFont typeface="Arial" panose="020B0604020202020204" pitchFamily="34" charset="0"/>
              <a:buNone/>
            </a:pPr>
            <a:r>
              <a:rPr lang="zh-CN" altLang="en-US">
                <a:solidFill>
                  <a:srgbClr val="000000"/>
                </a:solidFill>
                <a:latin typeface="Verdana" panose="020B0604030504040204" pitchFamily="34" charset="0"/>
                <a:ea typeface="黑体" panose="02010609060101010101" pitchFamily="49" charset="-122"/>
              </a:rPr>
              <a:t>明</a:t>
            </a:r>
          </a:p>
        </p:txBody>
      </p:sp>
      <p:sp>
        <p:nvSpPr>
          <p:cNvPr id="262149" name="Text Box 5"/>
          <p:cNvSpPr txBox="1">
            <a:spLocks noChangeArrowheads="1"/>
          </p:cNvSpPr>
          <p:nvPr/>
        </p:nvSpPr>
        <p:spPr bwMode="auto">
          <a:xfrm>
            <a:off x="289445" y="1073497"/>
            <a:ext cx="795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sz="2400" b="1" dirty="0">
                <a:solidFill>
                  <a:srgbClr val="000000"/>
                </a:solidFill>
                <a:latin typeface="楷体" panose="02010609060101010101" pitchFamily="49" charset="-122"/>
                <a:ea typeface="楷体" panose="02010609060101010101" pitchFamily="49" charset="-122"/>
              </a:rPr>
              <a:t>1.</a:t>
            </a:r>
            <a:r>
              <a:rPr lang="zh-CN" altLang="en-US" sz="2400" b="1" dirty="0">
                <a:solidFill>
                  <a:srgbClr val="000000"/>
                </a:solidFill>
                <a:latin typeface="楷体" panose="02010609060101010101" pitchFamily="49" charset="-122"/>
                <a:ea typeface="楷体" panose="02010609060101010101" pitchFamily="49" charset="-122"/>
              </a:rPr>
              <a:t>从家到菜地用了多少时间</a:t>
            </a:r>
            <a:r>
              <a:rPr lang="en-US" sz="2400" b="1" dirty="0">
                <a:solidFill>
                  <a:srgbClr val="000000"/>
                </a:solidFill>
                <a:latin typeface="楷体" panose="02010609060101010101" pitchFamily="49" charset="-122"/>
                <a:ea typeface="楷体" panose="02010609060101010101" pitchFamily="49" charset="-122"/>
              </a:rPr>
              <a:t>? </a:t>
            </a:r>
            <a:r>
              <a:rPr lang="zh-CN" altLang="en-US" sz="2400" b="1" dirty="0">
                <a:solidFill>
                  <a:srgbClr val="000000"/>
                </a:solidFill>
                <a:latin typeface="楷体" panose="02010609060101010101" pitchFamily="49" charset="-122"/>
                <a:ea typeface="楷体" panose="02010609060101010101" pitchFamily="49" charset="-122"/>
              </a:rPr>
              <a:t>菜地离小明家有多远</a:t>
            </a:r>
            <a:r>
              <a:rPr lang="en-US" sz="2400" b="1" dirty="0">
                <a:solidFill>
                  <a:srgbClr val="000000"/>
                </a:solidFill>
                <a:latin typeface="楷体" panose="02010609060101010101" pitchFamily="49" charset="-122"/>
                <a:ea typeface="楷体" panose="02010609060101010101" pitchFamily="49" charset="-122"/>
              </a:rPr>
              <a:t>?</a:t>
            </a:r>
            <a:r>
              <a:rPr lang="en-US" sz="2400" b="1" dirty="0">
                <a:solidFill>
                  <a:srgbClr val="000000"/>
                </a:solidFill>
                <a:latin typeface="幼圆" panose="02010509060101010101" pitchFamily="49" charset="-122"/>
                <a:ea typeface="幼圆" panose="02010509060101010101" pitchFamily="49" charset="-122"/>
              </a:rPr>
              <a:t>   </a:t>
            </a:r>
          </a:p>
        </p:txBody>
      </p:sp>
      <p:sp>
        <p:nvSpPr>
          <p:cNvPr id="262150" name="Text Box 6"/>
          <p:cNvSpPr txBox="1">
            <a:spLocks noChangeArrowheads="1"/>
          </p:cNvSpPr>
          <p:nvPr/>
        </p:nvSpPr>
        <p:spPr bwMode="auto">
          <a:xfrm>
            <a:off x="323528" y="1530350"/>
            <a:ext cx="4697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sz="2400" b="1" dirty="0">
                <a:solidFill>
                  <a:srgbClr val="000000"/>
                </a:solidFill>
                <a:latin typeface="楷体" panose="02010609060101010101" pitchFamily="49" charset="-122"/>
                <a:ea typeface="楷体" panose="02010609060101010101" pitchFamily="49" charset="-122"/>
              </a:rPr>
              <a:t>2.</a:t>
            </a:r>
            <a:r>
              <a:rPr lang="zh-CN" altLang="en-US" sz="2400" b="1" dirty="0">
                <a:solidFill>
                  <a:srgbClr val="000000"/>
                </a:solidFill>
                <a:latin typeface="楷体" panose="02010609060101010101" pitchFamily="49" charset="-122"/>
                <a:ea typeface="楷体" panose="02010609060101010101" pitchFamily="49" charset="-122"/>
              </a:rPr>
              <a:t>小明给菜地浇水用了多少时间</a:t>
            </a:r>
            <a:r>
              <a:rPr lang="en-US" sz="2400" b="1" dirty="0">
                <a:solidFill>
                  <a:srgbClr val="000000"/>
                </a:solidFill>
                <a:latin typeface="楷体" panose="02010609060101010101" pitchFamily="49" charset="-122"/>
                <a:ea typeface="楷体" panose="02010609060101010101" pitchFamily="49" charset="-122"/>
              </a:rPr>
              <a:t>?</a:t>
            </a:r>
          </a:p>
        </p:txBody>
      </p:sp>
      <p:sp>
        <p:nvSpPr>
          <p:cNvPr id="262151" name="Text Box 7"/>
          <p:cNvSpPr txBox="1">
            <a:spLocks noChangeArrowheads="1"/>
          </p:cNvSpPr>
          <p:nvPr/>
        </p:nvSpPr>
        <p:spPr bwMode="auto">
          <a:xfrm>
            <a:off x="323850" y="1963737"/>
            <a:ext cx="806457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buFont typeface="Arial" panose="020B0604020202020204" pitchFamily="34" charset="0"/>
              <a:buNone/>
            </a:pPr>
            <a:r>
              <a:rPr lang="en-US" sz="2400" b="1" dirty="0">
                <a:solidFill>
                  <a:srgbClr val="000000"/>
                </a:solidFill>
                <a:latin typeface="楷体" panose="02010609060101010101" pitchFamily="49" charset="-122"/>
                <a:ea typeface="楷体" panose="02010609060101010101" pitchFamily="49" charset="-122"/>
              </a:rPr>
              <a:t>3.</a:t>
            </a:r>
            <a:r>
              <a:rPr lang="zh-CN" altLang="en-US" sz="2400" b="1" dirty="0">
                <a:solidFill>
                  <a:srgbClr val="000000"/>
                </a:solidFill>
                <a:latin typeface="楷体" panose="02010609060101010101" pitchFamily="49" charset="-122"/>
                <a:ea typeface="楷体" panose="02010609060101010101" pitchFamily="49" charset="-122"/>
              </a:rPr>
              <a:t>从菜地到玉米地用了多少时间</a:t>
            </a:r>
            <a:r>
              <a:rPr lang="en-US" sz="2400" b="1" dirty="0">
                <a:solidFill>
                  <a:srgbClr val="000000"/>
                </a:solidFill>
                <a:latin typeface="楷体" panose="02010609060101010101" pitchFamily="49" charset="-122"/>
                <a:ea typeface="楷体" panose="02010609060101010101" pitchFamily="49" charset="-122"/>
              </a:rPr>
              <a:t>?  </a:t>
            </a:r>
            <a:r>
              <a:rPr lang="zh-CN" altLang="en-US" sz="2400" b="1" dirty="0">
                <a:solidFill>
                  <a:srgbClr val="000000"/>
                </a:solidFill>
                <a:latin typeface="楷体" panose="02010609060101010101" pitchFamily="49" charset="-122"/>
                <a:ea typeface="楷体" panose="02010609060101010101" pitchFamily="49" charset="-122"/>
              </a:rPr>
              <a:t>菜地离玉米地有多远</a:t>
            </a:r>
            <a:r>
              <a:rPr lang="en-US" sz="2400" b="1" dirty="0">
                <a:solidFill>
                  <a:srgbClr val="000000"/>
                </a:solidFill>
                <a:latin typeface="楷体" panose="02010609060101010101" pitchFamily="49" charset="-122"/>
                <a:ea typeface="楷体" panose="02010609060101010101" pitchFamily="49" charset="-122"/>
              </a:rPr>
              <a:t>?   </a:t>
            </a:r>
          </a:p>
        </p:txBody>
      </p:sp>
      <p:sp>
        <p:nvSpPr>
          <p:cNvPr id="262152" name="Text Box 8"/>
          <p:cNvSpPr txBox="1">
            <a:spLocks noChangeArrowheads="1"/>
          </p:cNvSpPr>
          <p:nvPr/>
        </p:nvSpPr>
        <p:spPr bwMode="auto">
          <a:xfrm>
            <a:off x="288280" y="2466975"/>
            <a:ext cx="500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sz="2400" b="1" dirty="0">
                <a:solidFill>
                  <a:srgbClr val="000000"/>
                </a:solidFill>
                <a:latin typeface="楷体" panose="02010609060101010101" pitchFamily="49" charset="-122"/>
                <a:ea typeface="楷体" panose="02010609060101010101" pitchFamily="49" charset="-122"/>
              </a:rPr>
              <a:t>4.</a:t>
            </a:r>
            <a:r>
              <a:rPr lang="zh-CN" altLang="en-US" sz="2400" b="1" dirty="0">
                <a:solidFill>
                  <a:srgbClr val="000000"/>
                </a:solidFill>
                <a:latin typeface="楷体" panose="02010609060101010101" pitchFamily="49" charset="-122"/>
                <a:ea typeface="楷体" panose="02010609060101010101" pitchFamily="49" charset="-122"/>
              </a:rPr>
              <a:t>小明给玉米地锄草用了多少时间</a:t>
            </a:r>
            <a:r>
              <a:rPr lang="en-US" sz="2400" b="1" dirty="0">
                <a:solidFill>
                  <a:srgbClr val="000000"/>
                </a:solidFill>
                <a:latin typeface="楷体" panose="02010609060101010101" pitchFamily="49" charset="-122"/>
                <a:ea typeface="楷体" panose="02010609060101010101" pitchFamily="49" charset="-122"/>
              </a:rPr>
              <a:t>?</a:t>
            </a:r>
          </a:p>
        </p:txBody>
      </p:sp>
      <p:sp>
        <p:nvSpPr>
          <p:cNvPr id="262153" name="Text Box 9"/>
          <p:cNvSpPr txBox="1">
            <a:spLocks noChangeArrowheads="1"/>
          </p:cNvSpPr>
          <p:nvPr/>
        </p:nvSpPr>
        <p:spPr bwMode="auto">
          <a:xfrm>
            <a:off x="323850" y="2971800"/>
            <a:ext cx="838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r>
              <a:rPr lang="en-US" sz="2400" b="1" dirty="0">
                <a:solidFill>
                  <a:srgbClr val="000000"/>
                </a:solidFill>
                <a:latin typeface="楷体" panose="02010609060101010101" pitchFamily="49" charset="-122"/>
                <a:ea typeface="楷体" panose="02010609060101010101" pitchFamily="49" charset="-122"/>
              </a:rPr>
              <a:t>5.</a:t>
            </a:r>
            <a:r>
              <a:rPr lang="zh-CN" altLang="en-US" sz="2400" b="1" dirty="0">
                <a:solidFill>
                  <a:srgbClr val="000000"/>
                </a:solidFill>
                <a:latin typeface="楷体" panose="02010609060101010101" pitchFamily="49" charset="-122"/>
                <a:ea typeface="楷体" panose="02010609060101010101" pitchFamily="49" charset="-122"/>
              </a:rPr>
              <a:t>玉米地离家有多远</a:t>
            </a:r>
            <a:r>
              <a:rPr lang="en-US" sz="2400" b="1" dirty="0">
                <a:solidFill>
                  <a:srgbClr val="000000"/>
                </a:solidFill>
                <a:latin typeface="楷体" panose="02010609060101010101" pitchFamily="49" charset="-122"/>
                <a:ea typeface="楷体" panose="02010609060101010101" pitchFamily="49" charset="-122"/>
              </a:rPr>
              <a:t>?</a:t>
            </a:r>
            <a:r>
              <a:rPr lang="zh-CN" altLang="en-US" sz="2400" b="1" dirty="0">
                <a:solidFill>
                  <a:srgbClr val="000000"/>
                </a:solidFill>
                <a:latin typeface="楷体" panose="02010609060101010101" pitchFamily="49" charset="-122"/>
                <a:ea typeface="楷体" panose="02010609060101010101" pitchFamily="49" charset="-122"/>
              </a:rPr>
              <a:t>小明从玉米地回家的平均速度是多少</a:t>
            </a:r>
            <a:r>
              <a:rPr lang="en-US" sz="2400" b="1" dirty="0">
                <a:solidFill>
                  <a:srgbClr val="000000"/>
                </a:solidFill>
                <a:latin typeface="楷体" panose="02010609060101010101" pitchFamily="49" charset="-122"/>
                <a:ea typeface="楷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2" nodeType="clickEffect">
                                  <p:stCondLst>
                                    <p:cond delay="0"/>
                                  </p:stCondLst>
                                  <p:childTnLst>
                                    <p:animMotion origin="layout" path="M 5E-6 3.33333E-6 L 0.06303 -0.10486 " pathEditMode="relative" rAng="0" ptsTypes="AA">
                                      <p:cBhvr>
                                        <p:cTn id="6" dur="3000" fill="hold"/>
                                        <p:tgtEl>
                                          <p:spTgt spid="262148"/>
                                        </p:tgtEl>
                                        <p:attrNameLst>
                                          <p:attrName>ppt_x</p:attrName>
                                          <p:attrName>ppt_y</p:attrName>
                                        </p:attrNameLst>
                                      </p:cBhvr>
                                      <p:rCtr x="3100" y="-4800"/>
                                    </p:animMotion>
                                  </p:childTnLst>
                                </p:cTn>
                              </p:par>
                              <p:par>
                                <p:cTn id="7" presetID="10" presetClass="entr" presetSubtype="0" fill="hold" grpId="0" nodeType="withEffect">
                                  <p:stCondLst>
                                    <p:cond delay="0"/>
                                  </p:stCondLst>
                                  <p:childTnLst>
                                    <p:set>
                                      <p:cBhvr>
                                        <p:cTn id="8" dur="1" fill="hold">
                                          <p:stCondLst>
                                            <p:cond delay="0"/>
                                          </p:stCondLst>
                                        </p:cTn>
                                        <p:tgtEl>
                                          <p:spTgt spid="262149"/>
                                        </p:tgtEl>
                                        <p:attrNameLst>
                                          <p:attrName>style.visibility</p:attrName>
                                        </p:attrNameLst>
                                      </p:cBhvr>
                                      <p:to>
                                        <p:strVal val="visible"/>
                                      </p:to>
                                    </p:set>
                                    <p:animEffect transition="in" filter="fade">
                                      <p:cBhvr>
                                        <p:cTn id="9" dur="2000"/>
                                        <p:tgtEl>
                                          <p:spTgt spid="262149"/>
                                        </p:tgtEl>
                                      </p:cBhvr>
                                    </p:animEffect>
                                  </p:childTnLst>
                                </p:cTn>
                              </p:par>
                            </p:childTnLst>
                          </p:cTn>
                        </p:par>
                      </p:childTnLst>
                    </p:cTn>
                  </p:par>
                  <p:par>
                    <p:cTn id="10" fill="hold">
                      <p:stCondLst>
                        <p:cond delay="indefinite"/>
                      </p:stCondLst>
                      <p:childTnLst>
                        <p:par>
                          <p:cTn id="11" fill="hold">
                            <p:stCondLst>
                              <p:cond delay="0"/>
                            </p:stCondLst>
                            <p:childTnLst>
                              <p:par>
                                <p:cTn id="12" presetID="0" presetClass="path" presetSubtype="0" accel="50000" decel="50000" fill="hold" grpId="1" nodeType="clickEffect">
                                  <p:stCondLst>
                                    <p:cond delay="0"/>
                                  </p:stCondLst>
                                  <p:childTnLst>
                                    <p:animMotion origin="layout" path="M 0.06303 -0.10486 L 0.11025 -0.10486 " pathEditMode="relative" rAng="0" ptsTypes="AA">
                                      <p:cBhvr>
                                        <p:cTn id="13" dur="3000" fill="hold"/>
                                        <p:tgtEl>
                                          <p:spTgt spid="262148"/>
                                        </p:tgtEl>
                                        <p:attrNameLst>
                                          <p:attrName>ppt_x</p:attrName>
                                          <p:attrName>ppt_y</p:attrName>
                                        </p:attrNameLst>
                                      </p:cBhvr>
                                      <p:rCtr x="2400" y="0"/>
                                    </p:animMotion>
                                  </p:childTnLst>
                                </p:cTn>
                              </p:par>
                              <p:par>
                                <p:cTn id="14" presetID="10" presetClass="entr" presetSubtype="0" fill="hold" grpId="0" nodeType="withEffect">
                                  <p:stCondLst>
                                    <p:cond delay="0"/>
                                  </p:stCondLst>
                                  <p:childTnLst>
                                    <p:set>
                                      <p:cBhvr>
                                        <p:cTn id="15" dur="1" fill="hold">
                                          <p:stCondLst>
                                            <p:cond delay="0"/>
                                          </p:stCondLst>
                                        </p:cTn>
                                        <p:tgtEl>
                                          <p:spTgt spid="262150"/>
                                        </p:tgtEl>
                                        <p:attrNameLst>
                                          <p:attrName>style.visibility</p:attrName>
                                        </p:attrNameLst>
                                      </p:cBhvr>
                                      <p:to>
                                        <p:strVal val="visible"/>
                                      </p:to>
                                    </p:set>
                                    <p:animEffect transition="in" filter="fade">
                                      <p:cBhvr>
                                        <p:cTn id="16" dur="2000"/>
                                        <p:tgtEl>
                                          <p:spTgt spid="262150"/>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0.11025 -0.10486 L 0.16546 -0.24144 " pathEditMode="relative" rAng="0" ptsTypes="AA">
                                      <p:cBhvr>
                                        <p:cTn id="20" dur="3000" fill="hold"/>
                                        <p:tgtEl>
                                          <p:spTgt spid="262148"/>
                                        </p:tgtEl>
                                        <p:attrNameLst>
                                          <p:attrName>ppt_x</p:attrName>
                                          <p:attrName>ppt_y</p:attrName>
                                        </p:attrNameLst>
                                      </p:cBhvr>
                                      <p:rCtr x="2800" y="-6300"/>
                                    </p:animMotion>
                                  </p:childTnLst>
                                </p:cTn>
                              </p:par>
                              <p:par>
                                <p:cTn id="21" presetID="10" presetClass="entr" presetSubtype="0" fill="hold" grpId="0" nodeType="withEffect">
                                  <p:stCondLst>
                                    <p:cond delay="0"/>
                                  </p:stCondLst>
                                  <p:childTnLst>
                                    <p:set>
                                      <p:cBhvr>
                                        <p:cTn id="22" dur="1" fill="hold">
                                          <p:stCondLst>
                                            <p:cond delay="0"/>
                                          </p:stCondLst>
                                        </p:cTn>
                                        <p:tgtEl>
                                          <p:spTgt spid="262151"/>
                                        </p:tgtEl>
                                        <p:attrNameLst>
                                          <p:attrName>style.visibility</p:attrName>
                                        </p:attrNameLst>
                                      </p:cBhvr>
                                      <p:to>
                                        <p:strVal val="visible"/>
                                      </p:to>
                                    </p:set>
                                    <p:animEffect transition="in" filter="fade">
                                      <p:cBhvr>
                                        <p:cTn id="23" dur="2000"/>
                                        <p:tgtEl>
                                          <p:spTgt spid="262151"/>
                                        </p:tgtEl>
                                      </p:cBhvr>
                                    </p:animEffect>
                                  </p:childTnLst>
                                </p:cTn>
                              </p:par>
                            </p:childTnLst>
                          </p:cTn>
                        </p:par>
                      </p:childTnLst>
                    </p:cTn>
                  </p:par>
                  <p:par>
                    <p:cTn id="24" fill="hold">
                      <p:stCondLst>
                        <p:cond delay="indefinite"/>
                      </p:stCondLst>
                      <p:childTnLst>
                        <p:par>
                          <p:cTn id="25" fill="hold">
                            <p:stCondLst>
                              <p:cond delay="0"/>
                            </p:stCondLst>
                            <p:childTnLst>
                              <p:par>
                                <p:cTn id="26" presetID="56" presetClass="path" presetSubtype="0" accel="50000" decel="50000" fill="hold" grpId="3" nodeType="clickEffect">
                                  <p:stCondLst>
                                    <p:cond delay="0"/>
                                  </p:stCondLst>
                                  <p:childTnLst>
                                    <p:animMotion origin="layout" path="M 0.16546 -0.24144 L 0.2599 -0.24144 " pathEditMode="relative" rAng="0" ptsTypes="AA">
                                      <p:cBhvr>
                                        <p:cTn id="27" dur="3000" fill="hold"/>
                                        <p:tgtEl>
                                          <p:spTgt spid="262148"/>
                                        </p:tgtEl>
                                        <p:attrNameLst>
                                          <p:attrName>ppt_x</p:attrName>
                                          <p:attrName>ppt_y</p:attrName>
                                        </p:attrNameLst>
                                      </p:cBhvr>
                                      <p:rCtr x="4700" y="0"/>
                                    </p:animMotion>
                                  </p:childTnLst>
                                </p:cTn>
                              </p:par>
                              <p:par>
                                <p:cTn id="28" presetID="10" presetClass="entr" presetSubtype="0" fill="hold" grpId="0" nodeType="withEffect">
                                  <p:stCondLst>
                                    <p:cond delay="0"/>
                                  </p:stCondLst>
                                  <p:childTnLst>
                                    <p:set>
                                      <p:cBhvr>
                                        <p:cTn id="29" dur="1" fill="hold">
                                          <p:stCondLst>
                                            <p:cond delay="0"/>
                                          </p:stCondLst>
                                        </p:cTn>
                                        <p:tgtEl>
                                          <p:spTgt spid="262152"/>
                                        </p:tgtEl>
                                        <p:attrNameLst>
                                          <p:attrName>style.visibility</p:attrName>
                                        </p:attrNameLst>
                                      </p:cBhvr>
                                      <p:to>
                                        <p:strVal val="visible"/>
                                      </p:to>
                                    </p:set>
                                    <p:animEffect transition="in" filter="fade">
                                      <p:cBhvr>
                                        <p:cTn id="30" dur="2000"/>
                                        <p:tgtEl>
                                          <p:spTgt spid="262152"/>
                                        </p:tgtEl>
                                      </p:cBhvr>
                                    </p:animEffec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4" nodeType="clickEffect">
                                  <p:stCondLst>
                                    <p:cond delay="0"/>
                                  </p:stCondLst>
                                  <p:childTnLst>
                                    <p:animMotion origin="layout" path="M 0.2599 -0.24144 L 0.37796 3.33333E-6 " pathEditMode="relative" rAng="0" ptsTypes="AA">
                                      <p:cBhvr>
                                        <p:cTn id="34" dur="3000" fill="hold"/>
                                        <p:tgtEl>
                                          <p:spTgt spid="262148"/>
                                        </p:tgtEl>
                                        <p:attrNameLst>
                                          <p:attrName>ppt_x</p:attrName>
                                          <p:attrName>ppt_y</p:attrName>
                                        </p:attrNameLst>
                                      </p:cBhvr>
                                      <p:rCtr x="5900" y="12100"/>
                                    </p:animMotion>
                                  </p:childTnLst>
                                </p:cTn>
                              </p:par>
                              <p:par>
                                <p:cTn id="35" presetID="10" presetClass="entr" presetSubtype="0" fill="hold" grpId="0" nodeType="withEffect">
                                  <p:stCondLst>
                                    <p:cond delay="0"/>
                                  </p:stCondLst>
                                  <p:childTnLst>
                                    <p:set>
                                      <p:cBhvr>
                                        <p:cTn id="36" dur="1" fill="hold">
                                          <p:stCondLst>
                                            <p:cond delay="0"/>
                                          </p:stCondLst>
                                        </p:cTn>
                                        <p:tgtEl>
                                          <p:spTgt spid="262153"/>
                                        </p:tgtEl>
                                        <p:attrNameLst>
                                          <p:attrName>style.visibility</p:attrName>
                                        </p:attrNameLst>
                                      </p:cBhvr>
                                      <p:to>
                                        <p:strVal val="visible"/>
                                      </p:to>
                                    </p:set>
                                    <p:animEffect transition="in" filter="fade">
                                      <p:cBhvr>
                                        <p:cTn id="37" dur="2000"/>
                                        <p:tgtEl>
                                          <p:spTgt spid="262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8" grpId="0" animBg="1" autoUpdateAnimBg="0"/>
      <p:bldP spid="262148" grpId="1" animBg="1" autoUpdateAnimBg="0"/>
      <p:bldP spid="262148" grpId="2" animBg="1" autoUpdateAnimBg="0"/>
      <p:bldP spid="262148" grpId="3" animBg="1" autoUpdateAnimBg="0"/>
      <p:bldP spid="262148" grpId="4" animBg="1" autoUpdateAnimBg="0"/>
      <p:bldP spid="262149" grpId="0" autoUpdateAnimBg="0"/>
      <p:bldP spid="262150" grpId="0" autoUpdateAnimBg="0"/>
      <p:bldP spid="262151" grpId="0" autoUpdateAnimBg="0"/>
      <p:bldP spid="262152" grpId="0" autoUpdateAnimBg="0"/>
      <p:bldP spid="26215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extBox 3"/>
          <p:cNvSpPr txBox="1">
            <a:spLocks noChangeArrowheads="1"/>
          </p:cNvSpPr>
          <p:nvPr/>
        </p:nvSpPr>
        <p:spPr bwMode="auto">
          <a:xfrm>
            <a:off x="258936" y="590774"/>
            <a:ext cx="928688" cy="461962"/>
          </a:xfrm>
          <a:prstGeom prst="rect">
            <a:avLst/>
          </a:prstGeom>
          <a:solidFill>
            <a:srgbClr val="B5E9F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dirty="0">
                <a:solidFill>
                  <a:srgbClr val="000000"/>
                </a:solidFill>
                <a:latin typeface="Lucida Sans Unicode" panose="020B0602030504020204" pitchFamily="34" charset="0"/>
                <a:ea typeface="黑体" panose="02010609060101010101" pitchFamily="49" charset="-122"/>
              </a:rPr>
              <a:t> 例</a:t>
            </a:r>
            <a:r>
              <a:rPr lang="en-US" sz="2400" dirty="0">
                <a:solidFill>
                  <a:srgbClr val="000000"/>
                </a:solidFill>
                <a:latin typeface="Lucida Sans Unicode" panose="020B0602030504020204" pitchFamily="34" charset="0"/>
                <a:ea typeface="黑体" panose="02010609060101010101" pitchFamily="49" charset="-122"/>
              </a:rPr>
              <a:t>1</a:t>
            </a:r>
            <a:endParaRPr lang="zh-CN" altLang="en-US" sz="2400" dirty="0">
              <a:solidFill>
                <a:srgbClr val="000000"/>
              </a:solidFill>
              <a:latin typeface="Lucida Sans Unicode" panose="020B0602030504020204" pitchFamily="34" charset="0"/>
              <a:ea typeface="黑体" panose="02010609060101010101" pitchFamily="49" charset="-122"/>
            </a:endParaRPr>
          </a:p>
        </p:txBody>
      </p:sp>
      <p:sp>
        <p:nvSpPr>
          <p:cNvPr id="263171" name="TextBox 4"/>
          <p:cNvSpPr txBox="1">
            <a:spLocks noChangeArrowheads="1"/>
          </p:cNvSpPr>
          <p:nvPr/>
        </p:nvSpPr>
        <p:spPr bwMode="auto">
          <a:xfrm>
            <a:off x="106808" y="698574"/>
            <a:ext cx="892968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一台家用淋浴器在使用前，水箱中的注水量是</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0L.</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使用时先向水箱注水，注满水后关闭水源并通电加热，加热完毕时切断电源，开始淋浴，水匀速放出，直至将水箱中的水用完</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在这一过程中，淋浴器中水箱的贮水量</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V</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L</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）与时间</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t</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min</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）的函数图象如图</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10-3</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所示</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根据图象回答下列问题：</a:t>
            </a:r>
          </a:p>
        </p:txBody>
      </p:sp>
      <p:pic>
        <p:nvPicPr>
          <p:cNvPr id="263172" name="图片 5" descr="IMG_20140415_100127_副本.jpg"/>
          <p:cNvPicPr>
            <a:picLocks noChangeAspect="1" noChangeArrowheads="1"/>
          </p:cNvPicPr>
          <p:nvPr/>
        </p:nvPicPr>
        <p:blipFill>
          <a:blip r:embed="rId2"/>
          <a:srcRect/>
          <a:stretch>
            <a:fillRect/>
          </a:stretch>
        </p:blipFill>
        <p:spPr bwMode="auto">
          <a:xfrm>
            <a:off x="5252003" y="3210492"/>
            <a:ext cx="3787775"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3173" name="TextBox 6"/>
          <p:cNvSpPr txBox="1">
            <a:spLocks noChangeArrowheads="1"/>
          </p:cNvSpPr>
          <p:nvPr/>
        </p:nvSpPr>
        <p:spPr bwMode="auto">
          <a:xfrm>
            <a:off x="0" y="2852936"/>
            <a:ext cx="53578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1</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）注水、加热和淋浴分别用了多少时间？</a:t>
            </a:r>
          </a:p>
        </p:txBody>
      </p:sp>
      <p:sp>
        <p:nvSpPr>
          <p:cNvPr id="263174" name="TextBox 7"/>
          <p:cNvSpPr txBox="1">
            <a:spLocks noChangeArrowheads="1"/>
          </p:cNvSpPr>
          <p:nvPr/>
        </p:nvSpPr>
        <p:spPr bwMode="auto">
          <a:xfrm>
            <a:off x="0" y="3638748"/>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2</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）水箱的最大贮水量是多少升？</a:t>
            </a:r>
          </a:p>
        </p:txBody>
      </p:sp>
      <p:sp>
        <p:nvSpPr>
          <p:cNvPr id="263175" name="TextBox 8"/>
          <p:cNvSpPr txBox="1">
            <a:spLocks noChangeArrowheads="1"/>
          </p:cNvSpPr>
          <p:nvPr/>
        </p:nvSpPr>
        <p:spPr bwMode="auto">
          <a:xfrm>
            <a:off x="0" y="4138811"/>
            <a:ext cx="53578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3</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）当淋浴开始后</a:t>
            </a:r>
            <a:r>
              <a:rPr 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15min</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，水箱中还有水多少升？</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63170"/>
                                        </p:tgtEl>
                                        <p:attrNameLst>
                                          <p:attrName>style.visibility</p:attrName>
                                        </p:attrNameLst>
                                      </p:cBhvr>
                                      <p:to>
                                        <p:strVal val="visible"/>
                                      </p:to>
                                    </p:set>
                                    <p:animEffect transition="in" filter="fade">
                                      <p:cBhvr>
                                        <p:cTn id="7" dur="2000"/>
                                        <p:tgtEl>
                                          <p:spTgt spid="263170"/>
                                        </p:tgtEl>
                                      </p:cBhvr>
                                    </p:animEffect>
                                    <p:anim calcmode="lin" valueType="num">
                                      <p:cBhvr>
                                        <p:cTn id="8" dur="2000" fill="hold"/>
                                        <p:tgtEl>
                                          <p:spTgt spid="263170"/>
                                        </p:tgtEl>
                                        <p:attrNameLst>
                                          <p:attrName>ppt_w</p:attrName>
                                        </p:attrNameLst>
                                      </p:cBhvr>
                                      <p:tavLst>
                                        <p:tav tm="0" fmla="#ppt_w*sin(2.5*pi*$)">
                                          <p:val>
                                            <p:fltVal val="0"/>
                                          </p:val>
                                        </p:tav>
                                        <p:tav tm="100000">
                                          <p:val>
                                            <p:fltVal val="1"/>
                                          </p:val>
                                        </p:tav>
                                      </p:tavLst>
                                    </p:anim>
                                    <p:anim calcmode="lin" valueType="num">
                                      <p:cBhvr>
                                        <p:cTn id="9" dur="2000" fill="hold"/>
                                        <p:tgtEl>
                                          <p:spTgt spid="26317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263171"/>
                                        </p:tgtEl>
                                        <p:attrNameLst>
                                          <p:attrName>style.visibility</p:attrName>
                                        </p:attrNameLst>
                                      </p:cBhvr>
                                      <p:to>
                                        <p:strVal val="visible"/>
                                      </p:to>
                                    </p:set>
                                    <p:anim to="" calcmode="lin" valueType="num">
                                      <p:cBhvr>
                                        <p:cTn id="14" dur="1" fill="hold"/>
                                        <p:tgtEl>
                                          <p:spTgt spid="263171"/>
                                        </p:tgtEl>
                                      </p:cBhvr>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3172"/>
                                        </p:tgtEl>
                                        <p:attrNameLst>
                                          <p:attrName>style.visibility</p:attrName>
                                        </p:attrNameLst>
                                      </p:cBhvr>
                                      <p:to>
                                        <p:strVal val="visible"/>
                                      </p:to>
                                    </p:set>
                                    <p:anim calcmode="lin" valueType="num">
                                      <p:cBhvr additive="base">
                                        <p:cTn id="19" dur="500" fill="hold"/>
                                        <p:tgtEl>
                                          <p:spTgt spid="263172"/>
                                        </p:tgtEl>
                                        <p:attrNameLst>
                                          <p:attrName>ppt_x</p:attrName>
                                        </p:attrNameLst>
                                      </p:cBhvr>
                                      <p:tavLst>
                                        <p:tav tm="0">
                                          <p:val>
                                            <p:strVal val="#ppt_x"/>
                                          </p:val>
                                        </p:tav>
                                        <p:tav tm="100000">
                                          <p:val>
                                            <p:strVal val="#ppt_x"/>
                                          </p:val>
                                        </p:tav>
                                      </p:tavLst>
                                    </p:anim>
                                    <p:anim calcmode="lin" valueType="num">
                                      <p:cBhvr additive="base">
                                        <p:cTn id="20" dur="500" fill="hold"/>
                                        <p:tgtEl>
                                          <p:spTgt spid="26317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63173"/>
                                        </p:tgtEl>
                                        <p:attrNameLst>
                                          <p:attrName>style.visibility</p:attrName>
                                        </p:attrNameLst>
                                      </p:cBhvr>
                                      <p:to>
                                        <p:strVal val="visible"/>
                                      </p:to>
                                    </p:set>
                                    <p:animEffect transition="in" filter="blinds(horizontal)">
                                      <p:cBhvr>
                                        <p:cTn id="25" dur="500"/>
                                        <p:tgtEl>
                                          <p:spTgt spid="263173"/>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63174"/>
                                        </p:tgtEl>
                                        <p:attrNameLst>
                                          <p:attrName>style.visibility</p:attrName>
                                        </p:attrNameLst>
                                      </p:cBhvr>
                                      <p:to>
                                        <p:strVal val="visible"/>
                                      </p:to>
                                    </p:set>
                                    <p:animEffect transition="in" filter="blinds(horizontal)">
                                      <p:cBhvr>
                                        <p:cTn id="30" dur="500"/>
                                        <p:tgtEl>
                                          <p:spTgt spid="26317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63175"/>
                                        </p:tgtEl>
                                        <p:attrNameLst>
                                          <p:attrName>style.visibility</p:attrName>
                                        </p:attrNameLst>
                                      </p:cBhvr>
                                      <p:to>
                                        <p:strVal val="visible"/>
                                      </p:to>
                                    </p:set>
                                    <p:animEffect transition="in" filter="blinds(horizontal)">
                                      <p:cBhvr>
                                        <p:cTn id="35" dur="500"/>
                                        <p:tgtEl>
                                          <p:spTgt spid="263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0" grpId="0" animBg="1" autoUpdateAnimBg="0"/>
      <p:bldP spid="263171" grpId="0" autoUpdateAnimBg="0"/>
      <p:bldP spid="263173" grpId="0" autoUpdateAnimBg="0"/>
      <p:bldP spid="263174" grpId="0" autoUpdateAnimBg="0"/>
      <p:bldP spid="26317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4194" name="Picture 2" descr="图片2"/>
          <p:cNvPicPr>
            <a:picLocks noChangeAspect="1" noChangeArrowheads="1"/>
          </p:cNvPicPr>
          <p:nvPr/>
        </p:nvPicPr>
        <p:blipFill>
          <a:blip r:embed="rId2" cstate="email"/>
          <a:srcRect/>
          <a:stretch>
            <a:fillRect/>
          </a:stretch>
        </p:blipFill>
        <p:spPr bwMode="auto">
          <a:xfrm>
            <a:off x="6981825" y="4724400"/>
            <a:ext cx="21621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4195" name="Picture 3"/>
          <p:cNvPicPr>
            <a:picLocks noChangeAspect="1" noChangeArrowheads="1"/>
          </p:cNvPicPr>
          <p:nvPr/>
        </p:nvPicPr>
        <p:blipFill>
          <a:blip r:embed="rId3"/>
          <a:srcRect/>
          <a:stretch>
            <a:fillRect/>
          </a:stretch>
        </p:blipFill>
        <p:spPr bwMode="auto">
          <a:xfrm>
            <a:off x="1116013" y="2997200"/>
            <a:ext cx="460851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4196" name="Text Box 4"/>
          <p:cNvSpPr txBox="1">
            <a:spLocks noChangeArrowheads="1"/>
          </p:cNvSpPr>
          <p:nvPr/>
        </p:nvSpPr>
        <p:spPr bwMode="auto">
          <a:xfrm rot="1295819">
            <a:off x="7107238" y="3633788"/>
            <a:ext cx="684212"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3200" b="1">
                <a:solidFill>
                  <a:srgbClr val="FC2514"/>
                </a:solidFill>
                <a:ea typeface="隶书" panose="02010509060101010101" pitchFamily="49" charset="-122"/>
              </a:rPr>
              <a:t>探索与交流</a:t>
            </a:r>
          </a:p>
        </p:txBody>
      </p:sp>
      <p:sp>
        <p:nvSpPr>
          <p:cNvPr id="264197" name="Text Box 5"/>
          <p:cNvSpPr txBox="1">
            <a:spLocks noChangeArrowheads="1"/>
          </p:cNvSpPr>
          <p:nvPr/>
        </p:nvSpPr>
        <p:spPr bwMode="auto">
          <a:xfrm>
            <a:off x="611188" y="476250"/>
            <a:ext cx="77755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r>
              <a:rPr lang="zh-CN" altLang="en-US" sz="2000" b="1" dirty="0">
                <a:solidFill>
                  <a:srgbClr val="000066"/>
                </a:solidFill>
              </a:rPr>
              <a:t>　　甲、乙两工程队参与水利建设，两对施工的的土方量与所用时间的函数图像如图所示，请根据图像回答问题：</a:t>
            </a:r>
          </a:p>
          <a:p>
            <a:pPr fontAlgn="base">
              <a:spcBef>
                <a:spcPct val="50000"/>
              </a:spcBef>
              <a:spcAft>
                <a:spcPct val="0"/>
              </a:spcAft>
              <a:buFont typeface="Arial" panose="020B0604020202020204" pitchFamily="34" charset="0"/>
              <a:buNone/>
            </a:pPr>
            <a:r>
              <a:rPr lang="zh-CN" altLang="en-US" sz="2000" b="1" dirty="0">
                <a:solidFill>
                  <a:srgbClr val="000066"/>
                </a:solidFill>
              </a:rPr>
              <a:t>（</a:t>
            </a:r>
            <a:r>
              <a:rPr lang="en-US" sz="2000" b="1" dirty="0">
                <a:solidFill>
                  <a:srgbClr val="000066"/>
                </a:solidFill>
              </a:rPr>
              <a:t>1</a:t>
            </a:r>
            <a:r>
              <a:rPr lang="zh-CN" altLang="en-US" sz="2000" b="1" dirty="0">
                <a:solidFill>
                  <a:srgbClr val="000066"/>
                </a:solidFill>
              </a:rPr>
              <a:t>）乙工程队比甲工程队晚开工几天？早完工几天？</a:t>
            </a:r>
          </a:p>
          <a:p>
            <a:pPr fontAlgn="base">
              <a:spcBef>
                <a:spcPct val="50000"/>
              </a:spcBef>
              <a:spcAft>
                <a:spcPct val="0"/>
              </a:spcAft>
              <a:buFont typeface="Arial" panose="020B0604020202020204" pitchFamily="34" charset="0"/>
              <a:buNone/>
            </a:pPr>
            <a:r>
              <a:rPr lang="zh-CN" altLang="en-US" sz="2000" b="1" dirty="0">
                <a:solidFill>
                  <a:srgbClr val="000066"/>
                </a:solidFill>
              </a:rPr>
              <a:t>（</a:t>
            </a:r>
            <a:r>
              <a:rPr lang="en-US" sz="2000" b="1" dirty="0">
                <a:solidFill>
                  <a:srgbClr val="000066"/>
                </a:solidFill>
              </a:rPr>
              <a:t>2</a:t>
            </a:r>
            <a:r>
              <a:rPr lang="zh-CN" altLang="en-US" sz="2000" b="1" dirty="0">
                <a:solidFill>
                  <a:srgbClr val="000066"/>
                </a:solidFill>
              </a:rPr>
              <a:t>）甲工程队在施工中间休息了几天？</a:t>
            </a:r>
          </a:p>
          <a:p>
            <a:pPr fontAlgn="base">
              <a:spcBef>
                <a:spcPct val="50000"/>
              </a:spcBef>
              <a:spcAft>
                <a:spcPct val="0"/>
              </a:spcAft>
              <a:buFont typeface="Arial" panose="020B0604020202020204" pitchFamily="34" charset="0"/>
              <a:buNone/>
            </a:pPr>
            <a:r>
              <a:rPr lang="zh-CN" altLang="en-US" sz="2000" b="1" dirty="0">
                <a:solidFill>
                  <a:srgbClr val="000066"/>
                </a:solidFill>
              </a:rPr>
              <a:t>（</a:t>
            </a:r>
            <a:r>
              <a:rPr lang="en-US" sz="2000" b="1" dirty="0">
                <a:solidFill>
                  <a:srgbClr val="000066"/>
                </a:solidFill>
              </a:rPr>
              <a:t>3</a:t>
            </a:r>
            <a:r>
              <a:rPr lang="zh-CN" altLang="en-US" sz="2000" b="1" dirty="0">
                <a:solidFill>
                  <a:srgbClr val="000066"/>
                </a:solidFill>
              </a:rPr>
              <a:t>）甲工程队在在哪一时间段内施工进度最快？</a:t>
            </a:r>
          </a:p>
          <a:p>
            <a:pPr fontAlgn="base">
              <a:spcBef>
                <a:spcPct val="50000"/>
              </a:spcBef>
              <a:spcAft>
                <a:spcPct val="0"/>
              </a:spcAft>
              <a:buFont typeface="Arial" panose="020B0604020202020204" pitchFamily="34" charset="0"/>
              <a:buNone/>
            </a:pPr>
            <a:r>
              <a:rPr lang="zh-CN" altLang="en-US" sz="2000" b="1" dirty="0">
                <a:solidFill>
                  <a:srgbClr val="000066"/>
                </a:solidFill>
              </a:rPr>
              <a:t>（</a:t>
            </a:r>
            <a:r>
              <a:rPr lang="en-US" sz="2000" b="1" dirty="0">
                <a:solidFill>
                  <a:srgbClr val="000066"/>
                </a:solidFill>
              </a:rPr>
              <a:t>4</a:t>
            </a:r>
            <a:r>
              <a:rPr lang="zh-CN" altLang="en-US" sz="2000" b="1" dirty="0">
                <a:solidFill>
                  <a:srgbClr val="000066"/>
                </a:solidFill>
              </a:rPr>
              <a:t>）从图像中你还能得到关于甲、乙两工程队施工的那些信息？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5218" name="图片 6" descr="tb.png"/>
          <p:cNvPicPr>
            <a:picLocks noChangeAspect="1" noChangeArrowheads="1"/>
          </p:cNvPicPr>
          <p:nvPr/>
        </p:nvPicPr>
        <p:blipFill>
          <a:blip r:embed="rId2" cstate="email"/>
          <a:srcRect/>
          <a:stretch>
            <a:fillRect/>
          </a:stretch>
        </p:blipFill>
        <p:spPr bwMode="auto">
          <a:xfrm>
            <a:off x="8359775" y="155575"/>
            <a:ext cx="595313" cy="595313"/>
          </a:xfrm>
          <a:prstGeom prst="rect">
            <a:avLst/>
          </a:prstGeom>
          <a:noFill/>
          <a:ln>
            <a:noFill/>
          </a:ln>
          <a:effectLst>
            <a:outerShdw dist="38100" dir="2700000" algn="ctr" rotWithShape="0">
              <a:srgbClr val="000000">
                <a:alpha val="3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5219" name="矩形 6"/>
          <p:cNvSpPr>
            <a:spLocks noChangeArrowheads="1"/>
          </p:cNvSpPr>
          <p:nvPr/>
        </p:nvSpPr>
        <p:spPr bwMode="auto">
          <a:xfrm>
            <a:off x="254000" y="371475"/>
            <a:ext cx="1798638" cy="652463"/>
          </a:xfrm>
          <a:prstGeom prst="rect">
            <a:avLst/>
          </a:prstGeom>
          <a:noFill/>
          <a:ln w="73025" cmpd="thickThin">
            <a:solidFill>
              <a:srgbClr val="D60093"/>
            </a:solidFill>
            <a:miter lim="800000"/>
          </a:ln>
          <a:extLst>
            <a:ext uri="{909E8E84-426E-40DD-AFC4-6F175D3DCCD1}">
              <a14:hiddenFill xmlns:a14="http://schemas.microsoft.com/office/drawing/2010/main">
                <a:solidFill>
                  <a:srgbClr val="FFFFFF"/>
                </a:solidFill>
              </a14:hiddenFill>
            </a:ext>
          </a:extLst>
        </p:spPr>
        <p:txBody>
          <a:bodyPr>
            <a:spAutoFit/>
          </a:bodyPr>
          <a:lstStyle/>
          <a:p>
            <a:pPr indent="109855" fontAlgn="base">
              <a:spcBef>
                <a:spcPct val="0"/>
              </a:spcBef>
              <a:spcAft>
                <a:spcPct val="0"/>
              </a:spcAft>
            </a:pPr>
            <a:r>
              <a:rPr lang="zh-CN" altLang="en-US" sz="3200">
                <a:solidFill>
                  <a:srgbClr val="000000"/>
                </a:solidFill>
                <a:latin typeface="宋体" panose="02010600030101010101" pitchFamily="2" charset="-122"/>
              </a:rPr>
              <a:t>练一练</a:t>
            </a:r>
          </a:p>
        </p:txBody>
      </p:sp>
      <p:sp>
        <p:nvSpPr>
          <p:cNvPr id="265220" name="TextBox 1"/>
          <p:cNvSpPr txBox="1">
            <a:spLocks noChangeArrowheads="1"/>
          </p:cNvSpPr>
          <p:nvPr/>
        </p:nvSpPr>
        <p:spPr bwMode="auto">
          <a:xfrm>
            <a:off x="98343" y="1393603"/>
            <a:ext cx="91725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20000"/>
              </a:spcBef>
              <a:spcAft>
                <a:spcPct val="0"/>
              </a:spcAft>
            </a:pPr>
            <a:r>
              <a:rPr lang="zh-CN" altLang="en-US" sz="2800" dirty="0">
                <a:solidFill>
                  <a:srgbClr val="000000"/>
                </a:solidFill>
                <a:latin typeface="宋体" panose="02010600030101010101" pitchFamily="2" charset="-122"/>
              </a:rPr>
              <a:t>　下图反映的过程是小明从家去食堂吃早餐，接着去图书馆读报，然后回家．其中</a:t>
            </a:r>
            <a:r>
              <a:rPr lang="en-US" sz="2800" i="1" dirty="0">
                <a:solidFill>
                  <a:srgbClr val="000000"/>
                </a:solidFill>
                <a:latin typeface="Times New Roman" panose="02020603050405020304" pitchFamily="18" charset="0"/>
              </a:rPr>
              <a:t>x </a:t>
            </a:r>
            <a:r>
              <a:rPr lang="zh-CN" altLang="en-US" sz="2800" dirty="0">
                <a:solidFill>
                  <a:srgbClr val="000000"/>
                </a:solidFill>
                <a:latin typeface="宋体" panose="02010600030101010101" pitchFamily="2" charset="-122"/>
              </a:rPr>
              <a:t>表示时间，</a:t>
            </a:r>
            <a:r>
              <a:rPr lang="en-US" sz="2800" i="1" dirty="0">
                <a:solidFill>
                  <a:srgbClr val="000000"/>
                </a:solidFill>
                <a:latin typeface="Times New Roman" panose="02020603050405020304" pitchFamily="18" charset="0"/>
              </a:rPr>
              <a:t>y </a:t>
            </a:r>
            <a:r>
              <a:rPr lang="zh-CN" altLang="en-US" sz="2800" dirty="0">
                <a:solidFill>
                  <a:srgbClr val="000000"/>
                </a:solidFill>
                <a:latin typeface="宋体" panose="02010600030101010101" pitchFamily="2" charset="-122"/>
              </a:rPr>
              <a:t>表示小明离家的距离，小明家、食堂、图书馆在同一直线上</a:t>
            </a:r>
            <a:r>
              <a:rPr lang="zh-CN" altLang="en-US" sz="2800" dirty="0">
                <a:solidFill>
                  <a:srgbClr val="000000"/>
                </a:solidFill>
              </a:rPr>
              <a:t>．</a:t>
            </a:r>
          </a:p>
        </p:txBody>
      </p:sp>
      <p:grpSp>
        <p:nvGrpSpPr>
          <p:cNvPr id="265221" name="Group 5"/>
          <p:cNvGrpSpPr/>
          <p:nvPr/>
        </p:nvGrpSpPr>
        <p:grpSpPr bwMode="auto">
          <a:xfrm>
            <a:off x="660401" y="2792413"/>
            <a:ext cx="8343899" cy="2454275"/>
            <a:chOff x="-249" y="0"/>
            <a:chExt cx="5256" cy="1546"/>
          </a:xfrm>
        </p:grpSpPr>
        <p:sp>
          <p:nvSpPr>
            <p:cNvPr id="265222" name="Line 132"/>
            <p:cNvSpPr>
              <a:spLocks noChangeShapeType="1"/>
            </p:cNvSpPr>
            <p:nvPr/>
          </p:nvSpPr>
          <p:spPr bwMode="auto">
            <a:xfrm flipV="1">
              <a:off x="823" y="667"/>
              <a:ext cx="0" cy="603"/>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23" name="Line 133"/>
            <p:cNvSpPr>
              <a:spLocks noChangeShapeType="1"/>
            </p:cNvSpPr>
            <p:nvPr/>
          </p:nvSpPr>
          <p:spPr bwMode="auto">
            <a:xfrm flipV="1">
              <a:off x="1678" y="667"/>
              <a:ext cx="0" cy="603"/>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24" name="Line 134"/>
            <p:cNvSpPr>
              <a:spLocks noChangeShapeType="1"/>
            </p:cNvSpPr>
            <p:nvPr/>
          </p:nvSpPr>
          <p:spPr bwMode="auto">
            <a:xfrm flipV="1">
              <a:off x="1829" y="465"/>
              <a:ext cx="0" cy="805"/>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25" name="Line 135"/>
            <p:cNvSpPr>
              <a:spLocks noChangeShapeType="1"/>
            </p:cNvSpPr>
            <p:nvPr/>
          </p:nvSpPr>
          <p:spPr bwMode="auto">
            <a:xfrm flipV="1">
              <a:off x="3339" y="465"/>
              <a:ext cx="0" cy="805"/>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26" name="Line 136"/>
            <p:cNvSpPr>
              <a:spLocks noChangeShapeType="1"/>
            </p:cNvSpPr>
            <p:nvPr/>
          </p:nvSpPr>
          <p:spPr bwMode="auto">
            <a:xfrm flipH="1" flipV="1">
              <a:off x="3339" y="465"/>
              <a:ext cx="503" cy="805"/>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27" name="Line 137"/>
            <p:cNvSpPr>
              <a:spLocks noChangeShapeType="1"/>
            </p:cNvSpPr>
            <p:nvPr/>
          </p:nvSpPr>
          <p:spPr bwMode="auto">
            <a:xfrm flipH="1">
              <a:off x="420" y="667"/>
              <a:ext cx="403" cy="603"/>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28" name="Line 138"/>
            <p:cNvSpPr>
              <a:spLocks noChangeShapeType="1"/>
            </p:cNvSpPr>
            <p:nvPr/>
          </p:nvSpPr>
          <p:spPr bwMode="auto">
            <a:xfrm flipV="1">
              <a:off x="1678" y="465"/>
              <a:ext cx="151" cy="202"/>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29" name="Line 139"/>
            <p:cNvSpPr>
              <a:spLocks noChangeShapeType="1"/>
            </p:cNvSpPr>
            <p:nvPr/>
          </p:nvSpPr>
          <p:spPr bwMode="auto">
            <a:xfrm>
              <a:off x="823" y="667"/>
              <a:ext cx="855" cy="0"/>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30" name="Line 140"/>
            <p:cNvSpPr>
              <a:spLocks noChangeShapeType="1"/>
            </p:cNvSpPr>
            <p:nvPr/>
          </p:nvSpPr>
          <p:spPr bwMode="auto">
            <a:xfrm>
              <a:off x="1829" y="465"/>
              <a:ext cx="1510" cy="0"/>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31" name="Line 141"/>
            <p:cNvSpPr>
              <a:spLocks noChangeShapeType="1"/>
            </p:cNvSpPr>
            <p:nvPr/>
          </p:nvSpPr>
          <p:spPr bwMode="auto">
            <a:xfrm flipH="1">
              <a:off x="420" y="667"/>
              <a:ext cx="403" cy="0"/>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32" name="Line 142"/>
            <p:cNvSpPr>
              <a:spLocks noChangeShapeType="1"/>
            </p:cNvSpPr>
            <p:nvPr/>
          </p:nvSpPr>
          <p:spPr bwMode="auto">
            <a:xfrm flipH="1">
              <a:off x="420" y="465"/>
              <a:ext cx="1409" cy="0"/>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33" name="Text Box 143"/>
            <p:cNvSpPr txBox="1">
              <a:spLocks noChangeArrowheads="1"/>
            </p:cNvSpPr>
            <p:nvPr/>
          </p:nvSpPr>
          <p:spPr bwMode="auto">
            <a:xfrm>
              <a:off x="727" y="1219"/>
              <a:ext cx="29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8</a:t>
              </a:r>
            </a:p>
          </p:txBody>
        </p:sp>
        <p:sp>
          <p:nvSpPr>
            <p:cNvPr id="265234" name="Text Box 144"/>
            <p:cNvSpPr txBox="1">
              <a:spLocks noChangeArrowheads="1"/>
            </p:cNvSpPr>
            <p:nvPr/>
          </p:nvSpPr>
          <p:spPr bwMode="auto">
            <a:xfrm>
              <a:off x="1498" y="1219"/>
              <a:ext cx="40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25</a:t>
              </a:r>
            </a:p>
          </p:txBody>
        </p:sp>
        <p:sp>
          <p:nvSpPr>
            <p:cNvPr id="265235" name="Text Box 145"/>
            <p:cNvSpPr txBox="1">
              <a:spLocks noChangeArrowheads="1"/>
            </p:cNvSpPr>
            <p:nvPr/>
          </p:nvSpPr>
          <p:spPr bwMode="auto">
            <a:xfrm>
              <a:off x="1735" y="1219"/>
              <a:ext cx="40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28</a:t>
              </a:r>
            </a:p>
          </p:txBody>
        </p:sp>
        <p:sp>
          <p:nvSpPr>
            <p:cNvPr id="265236" name="Text Box 146"/>
            <p:cNvSpPr txBox="1">
              <a:spLocks noChangeArrowheads="1"/>
            </p:cNvSpPr>
            <p:nvPr/>
          </p:nvSpPr>
          <p:spPr bwMode="auto">
            <a:xfrm>
              <a:off x="3200" y="1219"/>
              <a:ext cx="40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58</a:t>
              </a:r>
            </a:p>
          </p:txBody>
        </p:sp>
        <p:sp>
          <p:nvSpPr>
            <p:cNvPr id="265237" name="Text Box 147"/>
            <p:cNvSpPr txBox="1">
              <a:spLocks noChangeArrowheads="1"/>
            </p:cNvSpPr>
            <p:nvPr/>
          </p:nvSpPr>
          <p:spPr bwMode="auto">
            <a:xfrm>
              <a:off x="3699" y="1219"/>
              <a:ext cx="40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68</a:t>
              </a:r>
            </a:p>
          </p:txBody>
        </p:sp>
        <p:sp>
          <p:nvSpPr>
            <p:cNvPr id="265238" name="Text Box 148"/>
            <p:cNvSpPr txBox="1">
              <a:spLocks noChangeArrowheads="1"/>
            </p:cNvSpPr>
            <p:nvPr/>
          </p:nvSpPr>
          <p:spPr bwMode="auto">
            <a:xfrm>
              <a:off x="4207" y="1119"/>
              <a:ext cx="8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x</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min </a:t>
              </a:r>
            </a:p>
          </p:txBody>
        </p:sp>
        <p:sp>
          <p:nvSpPr>
            <p:cNvPr id="265239" name="Text Box 149"/>
            <p:cNvSpPr txBox="1">
              <a:spLocks noChangeArrowheads="1"/>
            </p:cNvSpPr>
            <p:nvPr/>
          </p:nvSpPr>
          <p:spPr bwMode="auto">
            <a:xfrm>
              <a:off x="-249" y="301"/>
              <a:ext cx="63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dirty="0">
                  <a:solidFill>
                    <a:srgbClr val="000000"/>
                  </a:solidFill>
                  <a:latin typeface="Times New Roman" panose="02020603050405020304" pitchFamily="18" charset="0"/>
                </a:rPr>
                <a:t>0</a:t>
              </a:r>
              <a:r>
                <a:rPr lang="en-US" sz="2800" dirty="0">
                  <a:solidFill>
                    <a:srgbClr val="000000"/>
                  </a:solidFill>
                  <a:latin typeface="宋体" panose="02010600030101010101" pitchFamily="2" charset="-122"/>
                </a:rPr>
                <a:t>.</a:t>
              </a:r>
              <a:r>
                <a:rPr lang="en-US" sz="2800" dirty="0">
                  <a:solidFill>
                    <a:srgbClr val="000000"/>
                  </a:solidFill>
                  <a:latin typeface="Times New Roman" panose="02020603050405020304" pitchFamily="18" charset="0"/>
                </a:rPr>
                <a:t>8  </a:t>
              </a:r>
            </a:p>
          </p:txBody>
        </p:sp>
        <p:sp>
          <p:nvSpPr>
            <p:cNvPr id="265240" name="Text Box 150"/>
            <p:cNvSpPr txBox="1">
              <a:spLocks noChangeArrowheads="1"/>
            </p:cNvSpPr>
            <p:nvPr/>
          </p:nvSpPr>
          <p:spPr bwMode="auto">
            <a:xfrm>
              <a:off x="-249" y="529"/>
              <a:ext cx="63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dirty="0">
                  <a:solidFill>
                    <a:srgbClr val="000000"/>
                  </a:solidFill>
                  <a:latin typeface="Times New Roman" panose="02020603050405020304" pitchFamily="18" charset="0"/>
                </a:rPr>
                <a:t>0</a:t>
              </a:r>
              <a:r>
                <a:rPr lang="en-US" sz="2800" dirty="0">
                  <a:solidFill>
                    <a:srgbClr val="000000"/>
                  </a:solidFill>
                  <a:latin typeface="宋体" panose="02010600030101010101" pitchFamily="2" charset="-122"/>
                </a:rPr>
                <a:t>.</a:t>
              </a:r>
              <a:r>
                <a:rPr lang="en-US" sz="2800" dirty="0">
                  <a:solidFill>
                    <a:srgbClr val="000000"/>
                  </a:solidFill>
                  <a:latin typeface="Times New Roman" panose="02020603050405020304" pitchFamily="18" charset="0"/>
                </a:rPr>
                <a:t>6  </a:t>
              </a:r>
            </a:p>
          </p:txBody>
        </p:sp>
        <p:sp>
          <p:nvSpPr>
            <p:cNvPr id="265241" name="Text Box 151"/>
            <p:cNvSpPr txBox="1">
              <a:spLocks noChangeArrowheads="1"/>
            </p:cNvSpPr>
            <p:nvPr/>
          </p:nvSpPr>
          <p:spPr bwMode="auto">
            <a:xfrm>
              <a:off x="214" y="0"/>
              <a:ext cx="73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y</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km </a:t>
              </a:r>
            </a:p>
          </p:txBody>
        </p:sp>
        <p:sp>
          <p:nvSpPr>
            <p:cNvPr id="265242" name="Rectangle 152"/>
            <p:cNvSpPr>
              <a:spLocks noChangeArrowheads="1"/>
            </p:cNvSpPr>
            <p:nvPr/>
          </p:nvSpPr>
          <p:spPr bwMode="auto">
            <a:xfrm>
              <a:off x="180" y="1190"/>
              <a:ext cx="40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indent="109855" fontAlgn="base">
                <a:spcBef>
                  <a:spcPct val="0"/>
                </a:spcBef>
                <a:spcAft>
                  <a:spcPct val="0"/>
                </a:spcAft>
              </a:pPr>
              <a:r>
                <a:rPr lang="en-US" sz="2800" i="1">
                  <a:solidFill>
                    <a:srgbClr val="000000"/>
                  </a:solidFill>
                  <a:latin typeface="Times New Roman" panose="02020603050405020304" pitchFamily="18" charset="0"/>
                </a:rPr>
                <a:t>O </a:t>
              </a:r>
              <a:endParaRPr lang="zh-CN" altLang="en-US" sz="2800" i="1">
                <a:solidFill>
                  <a:srgbClr val="000000"/>
                </a:solidFill>
                <a:latin typeface="Times New Roman" panose="02020603050405020304" pitchFamily="18" charset="0"/>
              </a:endParaRPr>
            </a:p>
          </p:txBody>
        </p:sp>
        <p:sp>
          <p:nvSpPr>
            <p:cNvPr id="265243" name="Line 153"/>
            <p:cNvSpPr>
              <a:spLocks noChangeShapeType="1"/>
            </p:cNvSpPr>
            <p:nvPr/>
          </p:nvSpPr>
          <p:spPr bwMode="auto">
            <a:xfrm>
              <a:off x="421" y="1270"/>
              <a:ext cx="3748" cy="0"/>
            </a:xfrm>
            <a:prstGeom prst="line">
              <a:avLst/>
            </a:prstGeom>
            <a:noFill/>
            <a:ln w="28575">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5244" name="Line 154"/>
            <p:cNvSpPr>
              <a:spLocks noChangeShapeType="1"/>
            </p:cNvSpPr>
            <p:nvPr/>
          </p:nvSpPr>
          <p:spPr bwMode="auto">
            <a:xfrm flipV="1">
              <a:off x="420" y="242"/>
              <a:ext cx="0" cy="1028"/>
            </a:xfrm>
            <a:prstGeom prst="line">
              <a:avLst/>
            </a:prstGeom>
            <a:noFill/>
            <a:ln w="28575">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265245" name="TextBox 1"/>
          <p:cNvSpPr txBox="1">
            <a:spLocks noChangeArrowheads="1"/>
          </p:cNvSpPr>
          <p:nvPr/>
        </p:nvSpPr>
        <p:spPr bwMode="auto">
          <a:xfrm>
            <a:off x="255717" y="5445224"/>
            <a:ext cx="8699371"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20000"/>
              </a:spcBef>
              <a:spcAft>
                <a:spcPct val="0"/>
              </a:spcAft>
            </a:pPr>
            <a:r>
              <a:rPr lang="zh-CN" altLang="en-US" sz="2400" dirty="0">
                <a:solidFill>
                  <a:srgbClr val="000000"/>
                </a:solidFill>
                <a:latin typeface="宋体" panose="02010600030101010101" pitchFamily="2" charset="-122"/>
              </a:rPr>
              <a:t>根据图象回答下列问题</a:t>
            </a:r>
            <a:r>
              <a:rPr lang="zh-CN" altLang="en-US" sz="2400" dirty="0">
                <a:solidFill>
                  <a:srgbClr val="000000"/>
                </a:solidFill>
              </a:rPr>
              <a:t>：</a:t>
            </a:r>
          </a:p>
          <a:p>
            <a:pPr fontAlgn="base">
              <a:spcBef>
                <a:spcPct val="20000"/>
              </a:spcBef>
              <a:spcAft>
                <a:spcPct val="0"/>
              </a:spcAft>
            </a:pPr>
            <a:r>
              <a:rPr lang="zh-CN" altLang="en-US" sz="2400" dirty="0">
                <a:solidFill>
                  <a:srgbClr val="000000"/>
                </a:solidFill>
                <a:latin typeface="Times New Roman" panose="02020603050405020304" pitchFamily="18" charset="0"/>
              </a:rPr>
              <a:t>（</a:t>
            </a:r>
            <a:r>
              <a:rPr lang="en-US" sz="2400" dirty="0">
                <a:solidFill>
                  <a:srgbClr val="000000"/>
                </a:solidFill>
                <a:latin typeface="Times New Roman" panose="02020603050405020304" pitchFamily="18" charset="0"/>
              </a:rPr>
              <a:t>1</a:t>
            </a:r>
            <a:r>
              <a:rPr lang="zh-CN" altLang="en-US" sz="2400" dirty="0">
                <a:solidFill>
                  <a:srgbClr val="000000"/>
                </a:solidFill>
                <a:latin typeface="Times New Roman" panose="02020603050405020304" pitchFamily="18" charset="0"/>
              </a:rPr>
              <a:t>）食堂离小明家多远？小明从家到食堂用了多少时间？</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42" name="图片 6" descr="tb.png"/>
          <p:cNvPicPr>
            <a:picLocks noChangeAspect="1" noChangeArrowheads="1"/>
          </p:cNvPicPr>
          <p:nvPr/>
        </p:nvPicPr>
        <p:blipFill>
          <a:blip r:embed="rId2" cstate="email"/>
          <a:srcRect/>
          <a:stretch>
            <a:fillRect/>
          </a:stretch>
        </p:blipFill>
        <p:spPr bwMode="auto">
          <a:xfrm>
            <a:off x="8359775" y="155575"/>
            <a:ext cx="595313" cy="595313"/>
          </a:xfrm>
          <a:prstGeom prst="rect">
            <a:avLst/>
          </a:prstGeom>
          <a:noFill/>
          <a:ln>
            <a:noFill/>
          </a:ln>
          <a:effectLst>
            <a:outerShdw dist="38100" dir="2700000" algn="ctr" rotWithShape="0">
              <a:srgbClr val="000000">
                <a:alpha val="3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43" name="矩形 6"/>
          <p:cNvSpPr>
            <a:spLocks noChangeArrowheads="1"/>
          </p:cNvSpPr>
          <p:nvPr/>
        </p:nvSpPr>
        <p:spPr bwMode="auto">
          <a:xfrm>
            <a:off x="107950" y="333375"/>
            <a:ext cx="1512888" cy="1139825"/>
          </a:xfrm>
          <a:prstGeom prst="rect">
            <a:avLst/>
          </a:prstGeom>
          <a:noFill/>
          <a:ln w="73025" cmpd="thickThin">
            <a:solidFill>
              <a:srgbClr val="D60093"/>
            </a:solidFill>
            <a:miter lim="800000"/>
          </a:ln>
          <a:extLst>
            <a:ext uri="{909E8E84-426E-40DD-AFC4-6F175D3DCCD1}">
              <a14:hiddenFill xmlns:a14="http://schemas.microsoft.com/office/drawing/2010/main">
                <a:solidFill>
                  <a:srgbClr val="FFFFFF"/>
                </a:solidFill>
              </a14:hiddenFill>
            </a:ext>
          </a:extLst>
        </p:spPr>
        <p:txBody>
          <a:bodyPr>
            <a:spAutoFit/>
          </a:bodyPr>
          <a:lstStyle/>
          <a:p>
            <a:pPr indent="109855" fontAlgn="base">
              <a:spcBef>
                <a:spcPct val="0"/>
              </a:spcBef>
              <a:spcAft>
                <a:spcPct val="0"/>
              </a:spcAft>
            </a:pPr>
            <a:r>
              <a:rPr lang="zh-CN" altLang="en-US" sz="3200" dirty="0">
                <a:solidFill>
                  <a:srgbClr val="000000"/>
                </a:solidFill>
                <a:latin typeface="宋体" panose="02010600030101010101" pitchFamily="2" charset="-122"/>
              </a:rPr>
              <a:t>练一练</a:t>
            </a:r>
          </a:p>
        </p:txBody>
      </p:sp>
      <p:sp>
        <p:nvSpPr>
          <p:cNvPr id="266244" name="TextBox 1"/>
          <p:cNvSpPr txBox="1">
            <a:spLocks noChangeArrowheads="1"/>
          </p:cNvSpPr>
          <p:nvPr/>
        </p:nvSpPr>
        <p:spPr bwMode="auto">
          <a:xfrm>
            <a:off x="34801" y="5445224"/>
            <a:ext cx="89296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20000"/>
              </a:spcBef>
              <a:spcAft>
                <a:spcPct val="0"/>
              </a:spcAft>
            </a:pPr>
            <a:r>
              <a:rPr lang="zh-CN" altLang="en-US" sz="2800" dirty="0">
                <a:solidFill>
                  <a:srgbClr val="000000"/>
                </a:solidFill>
                <a:latin typeface="汉仪大黑简" pitchFamily="49" charset="-122"/>
                <a:ea typeface="汉仪大黑简" pitchFamily="49" charset="-122"/>
              </a:rPr>
              <a:t>（</a:t>
            </a:r>
            <a:r>
              <a:rPr lang="en-US" sz="2800" dirty="0">
                <a:solidFill>
                  <a:srgbClr val="000000"/>
                </a:solidFill>
                <a:latin typeface="汉仪大黑简" pitchFamily="49" charset="-122"/>
                <a:ea typeface="汉仪大黑简" pitchFamily="49" charset="-122"/>
              </a:rPr>
              <a:t>4</a:t>
            </a:r>
            <a:r>
              <a:rPr lang="zh-CN" altLang="en-US" sz="2800" dirty="0">
                <a:solidFill>
                  <a:srgbClr val="000000"/>
                </a:solidFill>
                <a:latin typeface="汉仪大黑简" pitchFamily="49" charset="-122"/>
                <a:ea typeface="汉仪大黑简" pitchFamily="49" charset="-122"/>
              </a:rPr>
              <a:t>）图书馆离小明家多远？小明从图书馆回家的平均速度是多少？</a:t>
            </a:r>
          </a:p>
        </p:txBody>
      </p:sp>
      <p:grpSp>
        <p:nvGrpSpPr>
          <p:cNvPr id="266245" name="Group 5"/>
          <p:cNvGrpSpPr/>
          <p:nvPr/>
        </p:nvGrpSpPr>
        <p:grpSpPr bwMode="auto">
          <a:xfrm>
            <a:off x="1187450" y="333375"/>
            <a:ext cx="7889875" cy="2557463"/>
            <a:chOff x="0" y="0"/>
            <a:chExt cx="5014" cy="1530"/>
          </a:xfrm>
        </p:grpSpPr>
        <p:sp>
          <p:nvSpPr>
            <p:cNvPr id="266246" name="Line 132"/>
            <p:cNvSpPr>
              <a:spLocks noChangeShapeType="1"/>
            </p:cNvSpPr>
            <p:nvPr/>
          </p:nvSpPr>
          <p:spPr bwMode="auto">
            <a:xfrm flipV="1">
              <a:off x="823" y="667"/>
              <a:ext cx="0" cy="603"/>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47" name="Line 133"/>
            <p:cNvSpPr>
              <a:spLocks noChangeShapeType="1"/>
            </p:cNvSpPr>
            <p:nvPr/>
          </p:nvSpPr>
          <p:spPr bwMode="auto">
            <a:xfrm flipV="1">
              <a:off x="1678" y="667"/>
              <a:ext cx="0" cy="603"/>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48" name="Line 134"/>
            <p:cNvSpPr>
              <a:spLocks noChangeShapeType="1"/>
            </p:cNvSpPr>
            <p:nvPr/>
          </p:nvSpPr>
          <p:spPr bwMode="auto">
            <a:xfrm flipV="1">
              <a:off x="1829" y="465"/>
              <a:ext cx="0" cy="805"/>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49" name="Line 135"/>
            <p:cNvSpPr>
              <a:spLocks noChangeShapeType="1"/>
            </p:cNvSpPr>
            <p:nvPr/>
          </p:nvSpPr>
          <p:spPr bwMode="auto">
            <a:xfrm flipV="1">
              <a:off x="3339" y="465"/>
              <a:ext cx="0" cy="805"/>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50" name="Line 136"/>
            <p:cNvSpPr>
              <a:spLocks noChangeShapeType="1"/>
            </p:cNvSpPr>
            <p:nvPr/>
          </p:nvSpPr>
          <p:spPr bwMode="auto">
            <a:xfrm flipH="1" flipV="1">
              <a:off x="3339" y="465"/>
              <a:ext cx="503" cy="805"/>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51" name="Line 137"/>
            <p:cNvSpPr>
              <a:spLocks noChangeShapeType="1"/>
            </p:cNvSpPr>
            <p:nvPr/>
          </p:nvSpPr>
          <p:spPr bwMode="auto">
            <a:xfrm flipH="1">
              <a:off x="420" y="667"/>
              <a:ext cx="403" cy="603"/>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52" name="Line 138"/>
            <p:cNvSpPr>
              <a:spLocks noChangeShapeType="1"/>
            </p:cNvSpPr>
            <p:nvPr/>
          </p:nvSpPr>
          <p:spPr bwMode="auto">
            <a:xfrm flipV="1">
              <a:off x="1678" y="465"/>
              <a:ext cx="151" cy="202"/>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53" name="Line 139"/>
            <p:cNvSpPr>
              <a:spLocks noChangeShapeType="1"/>
            </p:cNvSpPr>
            <p:nvPr/>
          </p:nvSpPr>
          <p:spPr bwMode="auto">
            <a:xfrm>
              <a:off x="823" y="667"/>
              <a:ext cx="855" cy="0"/>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54" name="Line 140"/>
            <p:cNvSpPr>
              <a:spLocks noChangeShapeType="1"/>
            </p:cNvSpPr>
            <p:nvPr/>
          </p:nvSpPr>
          <p:spPr bwMode="auto">
            <a:xfrm>
              <a:off x="1829" y="465"/>
              <a:ext cx="1510" cy="0"/>
            </a:xfrm>
            <a:prstGeom prst="line">
              <a:avLst/>
            </a:prstGeom>
            <a:noFill/>
            <a:ln w="25400">
              <a:solidFill>
                <a:srgbClr val="00CC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55" name="Line 141"/>
            <p:cNvSpPr>
              <a:spLocks noChangeShapeType="1"/>
            </p:cNvSpPr>
            <p:nvPr/>
          </p:nvSpPr>
          <p:spPr bwMode="auto">
            <a:xfrm flipH="1">
              <a:off x="420" y="667"/>
              <a:ext cx="403" cy="0"/>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56" name="Line 142"/>
            <p:cNvSpPr>
              <a:spLocks noChangeShapeType="1"/>
            </p:cNvSpPr>
            <p:nvPr/>
          </p:nvSpPr>
          <p:spPr bwMode="auto">
            <a:xfrm flipH="1">
              <a:off x="420" y="465"/>
              <a:ext cx="1409" cy="0"/>
            </a:xfrm>
            <a:prstGeom prst="line">
              <a:avLst/>
            </a:prstGeom>
            <a:noFill/>
            <a:ln w="25400">
              <a:solidFill>
                <a:srgbClr val="00CCFF"/>
              </a:solidFill>
              <a:prstDash val="dash"/>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57" name="Text Box 143"/>
            <p:cNvSpPr txBox="1">
              <a:spLocks noChangeArrowheads="1"/>
            </p:cNvSpPr>
            <p:nvPr/>
          </p:nvSpPr>
          <p:spPr bwMode="auto">
            <a:xfrm>
              <a:off x="727" y="1219"/>
              <a:ext cx="300"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8</a:t>
              </a:r>
            </a:p>
          </p:txBody>
        </p:sp>
        <p:sp>
          <p:nvSpPr>
            <p:cNvPr id="266258" name="Text Box 144"/>
            <p:cNvSpPr txBox="1">
              <a:spLocks noChangeArrowheads="1"/>
            </p:cNvSpPr>
            <p:nvPr/>
          </p:nvSpPr>
          <p:spPr bwMode="auto">
            <a:xfrm>
              <a:off x="1498" y="1219"/>
              <a:ext cx="413"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25</a:t>
              </a:r>
            </a:p>
          </p:txBody>
        </p:sp>
        <p:sp>
          <p:nvSpPr>
            <p:cNvPr id="266259" name="Text Box 145"/>
            <p:cNvSpPr txBox="1">
              <a:spLocks noChangeArrowheads="1"/>
            </p:cNvSpPr>
            <p:nvPr/>
          </p:nvSpPr>
          <p:spPr bwMode="auto">
            <a:xfrm>
              <a:off x="1735" y="1219"/>
              <a:ext cx="413"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28</a:t>
              </a:r>
            </a:p>
          </p:txBody>
        </p:sp>
        <p:sp>
          <p:nvSpPr>
            <p:cNvPr id="266260" name="Text Box 146"/>
            <p:cNvSpPr txBox="1">
              <a:spLocks noChangeArrowheads="1"/>
            </p:cNvSpPr>
            <p:nvPr/>
          </p:nvSpPr>
          <p:spPr bwMode="auto">
            <a:xfrm>
              <a:off x="3200" y="1219"/>
              <a:ext cx="413"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58</a:t>
              </a:r>
            </a:p>
          </p:txBody>
        </p:sp>
        <p:sp>
          <p:nvSpPr>
            <p:cNvPr id="266261" name="Text Box 147"/>
            <p:cNvSpPr txBox="1">
              <a:spLocks noChangeArrowheads="1"/>
            </p:cNvSpPr>
            <p:nvPr/>
          </p:nvSpPr>
          <p:spPr bwMode="auto">
            <a:xfrm>
              <a:off x="3699" y="1219"/>
              <a:ext cx="412"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68</a:t>
              </a:r>
            </a:p>
          </p:txBody>
        </p:sp>
        <p:sp>
          <p:nvSpPr>
            <p:cNvPr id="266262" name="Text Box 148"/>
            <p:cNvSpPr txBox="1">
              <a:spLocks noChangeArrowheads="1"/>
            </p:cNvSpPr>
            <p:nvPr/>
          </p:nvSpPr>
          <p:spPr bwMode="auto">
            <a:xfrm>
              <a:off x="4207" y="1119"/>
              <a:ext cx="807"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x</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min </a:t>
              </a:r>
            </a:p>
          </p:txBody>
        </p:sp>
        <p:sp>
          <p:nvSpPr>
            <p:cNvPr id="266263" name="Text Box 149"/>
            <p:cNvSpPr txBox="1">
              <a:spLocks noChangeArrowheads="1"/>
            </p:cNvSpPr>
            <p:nvPr/>
          </p:nvSpPr>
          <p:spPr bwMode="auto">
            <a:xfrm>
              <a:off x="0" y="331"/>
              <a:ext cx="639"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0</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8  </a:t>
              </a:r>
            </a:p>
          </p:txBody>
        </p:sp>
        <p:sp>
          <p:nvSpPr>
            <p:cNvPr id="266264" name="Text Box 150"/>
            <p:cNvSpPr txBox="1">
              <a:spLocks noChangeArrowheads="1"/>
            </p:cNvSpPr>
            <p:nvPr/>
          </p:nvSpPr>
          <p:spPr bwMode="auto">
            <a:xfrm>
              <a:off x="0" y="529"/>
              <a:ext cx="639"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a:solidFill>
                    <a:srgbClr val="000000"/>
                  </a:solidFill>
                  <a:latin typeface="Times New Roman" panose="02020603050405020304" pitchFamily="18" charset="0"/>
                </a:rPr>
                <a:t>0</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6  </a:t>
              </a:r>
            </a:p>
          </p:txBody>
        </p:sp>
        <p:sp>
          <p:nvSpPr>
            <p:cNvPr id="266265" name="Text Box 151"/>
            <p:cNvSpPr txBox="1">
              <a:spLocks noChangeArrowheads="1"/>
            </p:cNvSpPr>
            <p:nvPr/>
          </p:nvSpPr>
          <p:spPr bwMode="auto">
            <a:xfrm>
              <a:off x="214" y="0"/>
              <a:ext cx="744"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109855"/>
              <a:lvl2pPr marL="621030" indent="-228600"/>
              <a:lvl3pPr marL="859155"/>
              <a:lvl4pPr marL="1143000"/>
              <a:lvl5pPr marL="1371600"/>
              <a:lvl6pPr marL="1828800"/>
              <a:lvl7pPr marL="2286000"/>
              <a:lvl8pPr marL="2743200"/>
              <a:lvl9pPr marL="3200400"/>
            </a:lstStyle>
            <a:p>
              <a:pPr fontAlgn="base">
                <a:spcBef>
                  <a:spcPct val="0"/>
                </a:spcBef>
                <a:spcAft>
                  <a:spcPct val="0"/>
                </a:spcAft>
              </a:pPr>
              <a:r>
                <a:rPr lang="en-US" sz="2800" i="1">
                  <a:solidFill>
                    <a:srgbClr val="000000"/>
                  </a:solidFill>
                  <a:latin typeface="Times New Roman" panose="02020603050405020304" pitchFamily="18" charset="0"/>
                </a:rPr>
                <a:t>y</a:t>
              </a:r>
              <a:r>
                <a:rPr lang="en-US" sz="2800">
                  <a:solidFill>
                    <a:srgbClr val="000000"/>
                  </a:solidFill>
                  <a:latin typeface="宋体" panose="02010600030101010101" pitchFamily="2" charset="-122"/>
                </a:rPr>
                <a:t>/</a:t>
              </a:r>
              <a:r>
                <a:rPr lang="en-US" sz="2800">
                  <a:solidFill>
                    <a:srgbClr val="000000"/>
                  </a:solidFill>
                  <a:latin typeface="Times New Roman" panose="02020603050405020304" pitchFamily="18" charset="0"/>
                </a:rPr>
                <a:t>km </a:t>
              </a:r>
            </a:p>
          </p:txBody>
        </p:sp>
        <p:sp>
          <p:nvSpPr>
            <p:cNvPr id="266266" name="Rectangle 152"/>
            <p:cNvSpPr>
              <a:spLocks noChangeArrowheads="1"/>
            </p:cNvSpPr>
            <p:nvPr/>
          </p:nvSpPr>
          <p:spPr bwMode="auto">
            <a:xfrm>
              <a:off x="180" y="1190"/>
              <a:ext cx="406"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indent="109855" fontAlgn="base">
                <a:spcBef>
                  <a:spcPct val="0"/>
                </a:spcBef>
                <a:spcAft>
                  <a:spcPct val="0"/>
                </a:spcAft>
              </a:pPr>
              <a:r>
                <a:rPr lang="en-US" sz="2800" i="1">
                  <a:solidFill>
                    <a:srgbClr val="000000"/>
                  </a:solidFill>
                  <a:latin typeface="Times New Roman" panose="02020603050405020304" pitchFamily="18" charset="0"/>
                </a:rPr>
                <a:t>O </a:t>
              </a:r>
              <a:endParaRPr lang="zh-CN" altLang="en-US" sz="2800" i="1">
                <a:solidFill>
                  <a:srgbClr val="000000"/>
                </a:solidFill>
                <a:latin typeface="Times New Roman" panose="02020603050405020304" pitchFamily="18" charset="0"/>
              </a:endParaRPr>
            </a:p>
          </p:txBody>
        </p:sp>
        <p:sp>
          <p:nvSpPr>
            <p:cNvPr id="266267" name="Line 153"/>
            <p:cNvSpPr>
              <a:spLocks noChangeShapeType="1"/>
            </p:cNvSpPr>
            <p:nvPr/>
          </p:nvSpPr>
          <p:spPr bwMode="auto">
            <a:xfrm>
              <a:off x="421" y="1270"/>
              <a:ext cx="3748" cy="0"/>
            </a:xfrm>
            <a:prstGeom prst="line">
              <a:avLst/>
            </a:prstGeom>
            <a:noFill/>
            <a:ln w="28575">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266268" name="Line 154"/>
            <p:cNvSpPr>
              <a:spLocks noChangeShapeType="1"/>
            </p:cNvSpPr>
            <p:nvPr/>
          </p:nvSpPr>
          <p:spPr bwMode="auto">
            <a:xfrm flipV="1">
              <a:off x="420" y="242"/>
              <a:ext cx="0" cy="1028"/>
            </a:xfrm>
            <a:prstGeom prst="line">
              <a:avLst/>
            </a:prstGeom>
            <a:noFill/>
            <a:ln w="28575">
              <a:solidFill>
                <a:schemeClr val="tx1"/>
              </a:solidFill>
              <a:round/>
              <a:tailEnd type="stealth"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266269" name="Text Box 29"/>
          <p:cNvSpPr txBox="1">
            <a:spLocks noChangeArrowheads="1"/>
          </p:cNvSpPr>
          <p:nvPr/>
        </p:nvSpPr>
        <p:spPr bwMode="auto">
          <a:xfrm>
            <a:off x="92893" y="4869160"/>
            <a:ext cx="50529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2800" b="1" dirty="0">
                <a:solidFill>
                  <a:srgbClr val="000000"/>
                </a:solidFill>
                <a:latin typeface="Times New Roman" panose="02020603050405020304" pitchFamily="18" charset="0"/>
                <a:ea typeface="黑体" panose="02010609060101010101" pitchFamily="49" charset="-122"/>
              </a:rPr>
              <a:t>（</a:t>
            </a:r>
            <a:r>
              <a:rPr lang="en-US" sz="2800" b="1" dirty="0">
                <a:solidFill>
                  <a:srgbClr val="000000"/>
                </a:solidFill>
                <a:latin typeface="Times New Roman" panose="02020603050405020304" pitchFamily="18" charset="0"/>
                <a:ea typeface="黑体" panose="02010609060101010101" pitchFamily="49" charset="-122"/>
              </a:rPr>
              <a:t>3</a:t>
            </a:r>
            <a:r>
              <a:rPr lang="zh-CN" altLang="en-US" sz="2800" b="1" dirty="0">
                <a:solidFill>
                  <a:srgbClr val="000000"/>
                </a:solidFill>
                <a:latin typeface="Times New Roman" panose="02020603050405020304" pitchFamily="18" charset="0"/>
                <a:ea typeface="黑体" panose="02010609060101010101" pitchFamily="49" charset="-122"/>
              </a:rPr>
              <a:t>）</a:t>
            </a:r>
            <a:r>
              <a:rPr lang="zh-CN" altLang="en-US" sz="2800" b="1" dirty="0">
                <a:solidFill>
                  <a:srgbClr val="000000"/>
                </a:solidFill>
                <a:latin typeface="宋体" panose="02010600030101010101" pitchFamily="2" charset="-122"/>
                <a:ea typeface="黑体" panose="02010609060101010101" pitchFamily="49" charset="-122"/>
              </a:rPr>
              <a:t>小明读报用了多长时间</a:t>
            </a:r>
            <a:r>
              <a:rPr lang="zh-CN" altLang="en-US" sz="2800" b="1" dirty="0">
                <a:solidFill>
                  <a:srgbClr val="000000"/>
                </a:solidFill>
                <a:latin typeface="Lucida Sans Unicode" panose="020B0602030504020204" pitchFamily="34" charset="0"/>
                <a:ea typeface="黑体" panose="02010609060101010101" pitchFamily="49" charset="-122"/>
              </a:rPr>
              <a:t>？</a:t>
            </a:r>
            <a:endParaRPr lang="zh-CN" altLang="en-US" sz="2400" b="1" dirty="0">
              <a:solidFill>
                <a:srgbClr val="000000"/>
              </a:solidFill>
              <a:latin typeface="Lucida Sans Unicode" panose="020B0602030504020204" pitchFamily="34" charset="0"/>
              <a:ea typeface="黑体" panose="02010609060101010101" pitchFamily="49" charset="-122"/>
            </a:endParaRPr>
          </a:p>
        </p:txBody>
      </p:sp>
      <p:sp>
        <p:nvSpPr>
          <p:cNvPr id="266270" name="Text Box 30"/>
          <p:cNvSpPr txBox="1">
            <a:spLocks noChangeArrowheads="1"/>
          </p:cNvSpPr>
          <p:nvPr/>
        </p:nvSpPr>
        <p:spPr bwMode="auto">
          <a:xfrm>
            <a:off x="611188" y="2781300"/>
            <a:ext cx="3535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2400" dirty="0">
                <a:solidFill>
                  <a:srgbClr val="000000"/>
                </a:solidFill>
                <a:latin typeface="宋体" panose="02010600030101010101" pitchFamily="2" charset="-122"/>
                <a:ea typeface="黑体" panose="02010609060101010101" pitchFamily="49" charset="-122"/>
              </a:rPr>
              <a:t>根据图象回答下列问题</a:t>
            </a:r>
            <a:r>
              <a:rPr lang="zh-CN" altLang="en-US" sz="2400" dirty="0">
                <a:solidFill>
                  <a:srgbClr val="000000"/>
                </a:solidFill>
                <a:latin typeface="Lucida Sans Unicode" panose="020B0602030504020204" pitchFamily="34" charset="0"/>
                <a:ea typeface="黑体" panose="02010609060101010101" pitchFamily="49" charset="-122"/>
              </a:rPr>
              <a:t>：</a:t>
            </a:r>
            <a:endParaRPr lang="zh-CN" altLang="en-US" sz="2400" dirty="0">
              <a:solidFill>
                <a:srgbClr val="000000"/>
              </a:solidFill>
            </a:endParaRPr>
          </a:p>
        </p:txBody>
      </p:sp>
      <p:sp>
        <p:nvSpPr>
          <p:cNvPr id="266271" name="Text Box 31"/>
          <p:cNvSpPr txBox="1">
            <a:spLocks noChangeArrowheads="1"/>
          </p:cNvSpPr>
          <p:nvPr/>
        </p:nvSpPr>
        <p:spPr bwMode="auto">
          <a:xfrm>
            <a:off x="107950" y="3933825"/>
            <a:ext cx="87550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buFont typeface="Arial" panose="020B0604020202020204" pitchFamily="34" charset="0"/>
              <a:buNone/>
            </a:pPr>
            <a:r>
              <a:rPr lang="zh-CN" altLang="en-US" sz="2800" b="1" dirty="0">
                <a:solidFill>
                  <a:srgbClr val="000000"/>
                </a:solidFill>
                <a:latin typeface="Times New Roman" panose="02020603050405020304" pitchFamily="18" charset="0"/>
                <a:ea typeface="黑体" panose="02010609060101010101" pitchFamily="49" charset="-122"/>
              </a:rPr>
              <a:t>（</a:t>
            </a:r>
            <a:r>
              <a:rPr lang="en-US" sz="2800" b="1" dirty="0">
                <a:solidFill>
                  <a:srgbClr val="000000"/>
                </a:solidFill>
                <a:latin typeface="Times New Roman" panose="02020603050405020304" pitchFamily="18" charset="0"/>
                <a:ea typeface="黑体" panose="02010609060101010101" pitchFamily="49" charset="-122"/>
              </a:rPr>
              <a:t>2</a:t>
            </a:r>
            <a:r>
              <a:rPr lang="zh-CN" altLang="en-US" sz="2800" b="1" dirty="0">
                <a:solidFill>
                  <a:srgbClr val="000000"/>
                </a:solidFill>
                <a:latin typeface="Times New Roman" panose="02020603050405020304" pitchFamily="18" charset="0"/>
                <a:ea typeface="黑体" panose="02010609060101010101" pitchFamily="49" charset="-122"/>
              </a:rPr>
              <a:t>）</a:t>
            </a:r>
            <a:r>
              <a:rPr lang="zh-CN" altLang="en-US" sz="2800" b="1" dirty="0">
                <a:solidFill>
                  <a:srgbClr val="000000"/>
                </a:solidFill>
                <a:latin typeface="宋体" panose="02010600030101010101" pitchFamily="2" charset="-122"/>
                <a:ea typeface="黑体" panose="02010609060101010101" pitchFamily="49" charset="-122"/>
              </a:rPr>
              <a:t>食堂离图书馆多远？小明从食堂到图书馆用了多</a:t>
            </a:r>
          </a:p>
          <a:p>
            <a:pPr fontAlgn="base">
              <a:spcBef>
                <a:spcPct val="0"/>
              </a:spcBef>
              <a:spcAft>
                <a:spcPct val="0"/>
              </a:spcAft>
              <a:buFont typeface="Arial" panose="020B0604020202020204" pitchFamily="34" charset="0"/>
              <a:buNone/>
            </a:pPr>
            <a:r>
              <a:rPr lang="zh-CN" altLang="en-US" sz="2800" b="1" dirty="0">
                <a:solidFill>
                  <a:srgbClr val="000000"/>
                </a:solidFill>
                <a:latin typeface="宋体" panose="02010600030101010101" pitchFamily="2" charset="-122"/>
                <a:ea typeface="黑体" panose="02010609060101010101" pitchFamily="49" charset="-122"/>
              </a:rPr>
              <a:t>     少时间</a:t>
            </a:r>
            <a:r>
              <a:rPr lang="zh-CN" altLang="en-US" sz="2800" b="1" dirty="0">
                <a:solidFill>
                  <a:srgbClr val="000000"/>
                </a:solidFill>
                <a:latin typeface="Lucida Sans Unicode" panose="020B0602030504020204" pitchFamily="34" charset="0"/>
                <a:ea typeface="黑体" panose="02010609060101010101" pitchFamily="49" charset="-122"/>
              </a:rPr>
              <a:t>？</a:t>
            </a:r>
          </a:p>
        </p:txBody>
      </p:sp>
      <p:sp>
        <p:nvSpPr>
          <p:cNvPr id="266272" name="Text Box 32"/>
          <p:cNvSpPr txBox="1">
            <a:spLocks noChangeArrowheads="1"/>
          </p:cNvSpPr>
          <p:nvPr/>
        </p:nvSpPr>
        <p:spPr bwMode="auto">
          <a:xfrm>
            <a:off x="107951" y="3357563"/>
            <a:ext cx="66929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buFont typeface="Arial" panose="020B0604020202020204" pitchFamily="34" charset="0"/>
              <a:buNone/>
            </a:pPr>
            <a:r>
              <a:rPr lang="zh-CN" altLang="en-US" sz="2800" b="1" dirty="0">
                <a:solidFill>
                  <a:srgbClr val="000000"/>
                </a:solidFill>
                <a:latin typeface="Times New Roman" panose="02020603050405020304" pitchFamily="18" charset="0"/>
                <a:ea typeface="黑体" panose="02010609060101010101" pitchFamily="49" charset="-122"/>
              </a:rPr>
              <a:t>（</a:t>
            </a:r>
            <a:r>
              <a:rPr lang="en-US" sz="2800" b="1" dirty="0">
                <a:solidFill>
                  <a:srgbClr val="000000"/>
                </a:solidFill>
                <a:latin typeface="Times New Roman" panose="02020603050405020304" pitchFamily="18" charset="0"/>
                <a:ea typeface="黑体" panose="02010609060101010101" pitchFamily="49" charset="-122"/>
              </a:rPr>
              <a:t>1</a:t>
            </a:r>
            <a:r>
              <a:rPr lang="zh-CN" altLang="en-US" sz="2800" b="1" dirty="0">
                <a:solidFill>
                  <a:srgbClr val="000000"/>
                </a:solidFill>
                <a:latin typeface="Times New Roman" panose="02020603050405020304" pitchFamily="18" charset="0"/>
                <a:ea typeface="黑体" panose="02010609060101010101" pitchFamily="49" charset="-122"/>
              </a:rPr>
              <a:t>）</a:t>
            </a:r>
            <a:r>
              <a:rPr lang="zh-CN" altLang="en-US" sz="2800" b="1" dirty="0">
                <a:solidFill>
                  <a:srgbClr val="000000"/>
                </a:solidFill>
                <a:latin typeface="宋体" panose="02010600030101010101" pitchFamily="2" charset="-122"/>
                <a:ea typeface="黑体" panose="02010609060101010101" pitchFamily="49" charset="-122"/>
              </a:rPr>
              <a:t>小明在食堂吃早餐用了多少时间</a:t>
            </a:r>
            <a:r>
              <a:rPr lang="zh-CN" altLang="en-US" sz="2800" b="1" dirty="0">
                <a:solidFill>
                  <a:srgbClr val="000000"/>
                </a:solidFill>
                <a:latin typeface="Lucida Sans Unicode" panose="020B0602030504020204" pitchFamily="34" charset="0"/>
                <a:ea typeface="黑体" panose="02010609060101010101" pitchFamily="49" charset="-122"/>
              </a:rPr>
              <a:t>？</a:t>
            </a:r>
          </a:p>
        </p:txBody>
      </p:sp>
      <p:sp>
        <p:nvSpPr>
          <p:cNvPr id="266273" name="Text Box 33"/>
          <p:cNvSpPr txBox="1">
            <a:spLocks noChangeArrowheads="1"/>
          </p:cNvSpPr>
          <p:nvPr/>
        </p:nvSpPr>
        <p:spPr bwMode="auto">
          <a:xfrm>
            <a:off x="2555875" y="260350"/>
            <a:ext cx="597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dirty="0">
                <a:solidFill>
                  <a:srgbClr val="000000"/>
                </a:solidFill>
                <a:latin typeface="宋体" panose="02010600030101010101" pitchFamily="2" charset="-122"/>
                <a:ea typeface="黑体" panose="02010609060101010101" pitchFamily="49" charset="-122"/>
              </a:rPr>
              <a:t>小明从家去食堂吃早餐，接着去图书馆读报，然后回家</a:t>
            </a:r>
            <a:endParaRPr lang="zh-CN" altLang="en-US" dirty="0">
              <a:solidFill>
                <a:srgbClr val="000000"/>
              </a:solidFill>
            </a:endParaRPr>
          </a:p>
        </p:txBody>
      </p:sp>
    </p:spTree>
  </p:cSld>
  <p:clrMapOvr>
    <a:masterClrMapping/>
  </p:clrMapOvr>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1906</Words>
  <Application>Microsoft Office PowerPoint</Application>
  <PresentationFormat>全屏显示(4:3)</PresentationFormat>
  <Paragraphs>308</Paragraphs>
  <Slides>25</Slides>
  <Notes>7</Notes>
  <HiddenSlides>0</HiddenSlides>
  <MMClips>0</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1</vt:i4>
      </vt:variant>
      <vt:variant>
        <vt:lpstr>幻灯片标题</vt:lpstr>
      </vt:variant>
      <vt:variant>
        <vt:i4>25</vt:i4>
      </vt:variant>
    </vt:vector>
  </HeadingPairs>
  <TitlesOfParts>
    <vt:vector size="43" baseType="lpstr">
      <vt:lpstr>汉仪大黑简</vt:lpstr>
      <vt:lpstr>黑体</vt:lpstr>
      <vt:lpstr>华文行楷</vt:lpstr>
      <vt:lpstr>华文楷体</vt:lpstr>
      <vt:lpstr>华文新魏</vt:lpstr>
      <vt:lpstr>楷体</vt:lpstr>
      <vt:lpstr>楷体_GB2312</vt:lpstr>
      <vt:lpstr>隶书</vt:lpstr>
      <vt:lpstr>宋体</vt:lpstr>
      <vt:lpstr>微软雅黑</vt:lpstr>
      <vt:lpstr>幼圆</vt:lpstr>
      <vt:lpstr>Arial</vt:lpstr>
      <vt:lpstr>Calibri</vt:lpstr>
      <vt:lpstr>Lucida Sans Unicode</vt:lpstr>
      <vt:lpstr>Times New Roman</vt:lpstr>
      <vt:lpstr>Verdana</vt:lpstr>
      <vt:lpstr>WWW.2PPT.COM
</vt:lpstr>
      <vt:lpstr>Equation.3</vt:lpstr>
      <vt:lpstr>PowerPoint 演示文稿</vt:lpstr>
      <vt:lpstr>PowerPoint 演示文稿</vt:lpstr>
      <vt:lpstr>试试身手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2017-08-25T06:55:00Z</dcterms:created>
  <dcterms:modified xsi:type="dcterms:W3CDTF">2023-01-16T19:23:44Z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1768B9D1C5BE4D2FB6FBC2AACF59E5C2</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