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70" r:id="rId2"/>
    <p:sldId id="259" r:id="rId3"/>
    <p:sldId id="257" r:id="rId4"/>
    <p:sldId id="260" r:id="rId5"/>
    <p:sldId id="271" r:id="rId6"/>
    <p:sldId id="272" r:id="rId7"/>
    <p:sldId id="258" r:id="rId8"/>
    <p:sldId id="267" r:id="rId9"/>
    <p:sldId id="274" r:id="rId10"/>
    <p:sldId id="278" r:id="rId11"/>
    <p:sldId id="275" r:id="rId12"/>
    <p:sldId id="277" r:id="rId13"/>
    <p:sldId id="262" r:id="rId14"/>
    <p:sldId id="285" r:id="rId15"/>
    <p:sldId id="266" r:id="rId16"/>
    <p:sldId id="282" r:id="rId17"/>
    <p:sldId id="280" r:id="rId18"/>
    <p:sldId id="269" r:id="rId19"/>
    <p:sldId id="290" r:id="rId20"/>
    <p:sldId id="283" r:id="rId21"/>
    <p:sldId id="284" r:id="rId22"/>
    <p:sldId id="279" r:id="rId23"/>
    <p:sldId id="286" r:id="rId24"/>
    <p:sldId id="287" r:id="rId25"/>
    <p:sldId id="288" r:id="rId26"/>
    <p:sldId id="268" r:id="rId27"/>
    <p:sldId id="263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CC"/>
    <a:srgbClr val="3333FF"/>
    <a:srgbClr val="E2BCDB"/>
    <a:srgbClr val="003300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emf"/><Relationship Id="rId1" Type="http://schemas.openxmlformats.org/officeDocument/2006/relationships/image" Target="../media/image7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86.wmf"/><Relationship Id="rId2" Type="http://schemas.openxmlformats.org/officeDocument/2006/relationships/image" Target="../media/image17.wmf"/><Relationship Id="rId1" Type="http://schemas.openxmlformats.org/officeDocument/2006/relationships/image" Target="../media/image82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e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18.wmf"/><Relationship Id="rId7" Type="http://schemas.openxmlformats.org/officeDocument/2006/relationships/image" Target="../media/image93.wmf"/><Relationship Id="rId2" Type="http://schemas.openxmlformats.org/officeDocument/2006/relationships/image" Target="../media/image17.wmf"/><Relationship Id="rId1" Type="http://schemas.openxmlformats.org/officeDocument/2006/relationships/image" Target="../media/image89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emf"/><Relationship Id="rId1" Type="http://schemas.openxmlformats.org/officeDocument/2006/relationships/image" Target="../media/image95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97.wmf"/><Relationship Id="rId4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26" Type="http://schemas.openxmlformats.org/officeDocument/2006/relationships/image" Target="../media/image35.wmf"/><Relationship Id="rId3" Type="http://schemas.openxmlformats.org/officeDocument/2006/relationships/image" Target="../media/image12.wmf"/><Relationship Id="rId21" Type="http://schemas.openxmlformats.org/officeDocument/2006/relationships/image" Target="../media/image30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5" Type="http://schemas.openxmlformats.org/officeDocument/2006/relationships/image" Target="../media/image34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20" Type="http://schemas.openxmlformats.org/officeDocument/2006/relationships/image" Target="../media/image29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24" Type="http://schemas.openxmlformats.org/officeDocument/2006/relationships/image" Target="../media/image33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23" Type="http://schemas.openxmlformats.org/officeDocument/2006/relationships/image" Target="../media/image32.wmf"/><Relationship Id="rId28" Type="http://schemas.openxmlformats.org/officeDocument/2006/relationships/image" Target="../media/image37.wmf"/><Relationship Id="rId10" Type="http://schemas.openxmlformats.org/officeDocument/2006/relationships/image" Target="../media/image19.wmf"/><Relationship Id="rId19" Type="http://schemas.openxmlformats.org/officeDocument/2006/relationships/image" Target="../media/image28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Relationship Id="rId22" Type="http://schemas.openxmlformats.org/officeDocument/2006/relationships/image" Target="../media/image31.wmf"/><Relationship Id="rId27" Type="http://schemas.openxmlformats.org/officeDocument/2006/relationships/image" Target="../media/image3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image" Target="../media/image55.emf"/><Relationship Id="rId7" Type="http://schemas.openxmlformats.org/officeDocument/2006/relationships/image" Target="../media/image59.emf"/><Relationship Id="rId2" Type="http://schemas.openxmlformats.org/officeDocument/2006/relationships/image" Target="../media/image54.emf"/><Relationship Id="rId1" Type="http://schemas.openxmlformats.org/officeDocument/2006/relationships/image" Target="../media/image53.emf"/><Relationship Id="rId6" Type="http://schemas.openxmlformats.org/officeDocument/2006/relationships/image" Target="../media/image58.emf"/><Relationship Id="rId5" Type="http://schemas.openxmlformats.org/officeDocument/2006/relationships/image" Target="../media/image57.emf"/><Relationship Id="rId10" Type="http://schemas.openxmlformats.org/officeDocument/2006/relationships/image" Target="../media/image62.emf"/><Relationship Id="rId4" Type="http://schemas.openxmlformats.org/officeDocument/2006/relationships/image" Target="../media/image56.emf"/><Relationship Id="rId9" Type="http://schemas.openxmlformats.org/officeDocument/2006/relationships/image" Target="../media/image6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emf"/><Relationship Id="rId4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9079B-0D1D-4808-8622-65EFB7E5AF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7770-66F5-476F-8E8C-0435AF0C6B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7770-66F5-476F-8E8C-0435AF0C6BE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16A4-82AD-4D78-8277-2875E498604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02C-B734-4B8E-B5E1-50993DE3BA6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F21DCA-8F04-4104-A811-EE9EBE12128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3CC412-F401-4B47-9E80-9D6468B7F1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29B8DDB-A390-4A3B-9757-D4191B6C9CE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DCE4CA-A63A-496E-8EE0-498B5CC902D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F0EF-6BF7-464A-A39A-87EA370C97C8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4CE0-CF1C-4A62-8ABC-18C3F2701A1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8C28C5-DF6B-4D5D-9308-CD4E22CA3E3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4BBA-9097-40C9-84E2-F63EF59F354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D1AE-33E4-483E-9AE7-88F2E83F2D5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CAD-3093-40A7-9465-9E892C33A0A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9A2C-B9E8-4F31-9433-98993F0F884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8697ED-5105-4C7C-B20D-A18CBB157CB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7.emf"/><Relationship Id="rId1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8.e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.png"/><Relationship Id="rId4" Type="http://schemas.openxmlformats.org/officeDocument/2006/relationships/image" Target="../media/image7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8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92.bin"/><Relationship Id="rId18" Type="http://schemas.openxmlformats.org/officeDocument/2006/relationships/slide" Target="slide3.xml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4.wmf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83.wmf"/><Relationship Id="rId19" Type="http://schemas.openxmlformats.org/officeDocument/2006/relationships/slide" Target="slide26.xml"/><Relationship Id="rId4" Type="http://schemas.openxmlformats.org/officeDocument/2006/relationships/image" Target="../media/image82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8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88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104.bin"/><Relationship Id="rId3" Type="http://schemas.openxmlformats.org/officeDocument/2006/relationships/oleObject" Target="../embeddings/oleObject96.bin"/><Relationship Id="rId21" Type="http://schemas.openxmlformats.org/officeDocument/2006/relationships/image" Target="../media/image8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3.bin"/><Relationship Id="rId20" Type="http://schemas.openxmlformats.org/officeDocument/2006/relationships/slide" Target="slide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90.wmf"/><Relationship Id="rId5" Type="http://schemas.openxmlformats.org/officeDocument/2006/relationships/oleObject" Target="../embeddings/oleObject97.bin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94.wmf"/><Relationship Id="rId4" Type="http://schemas.openxmlformats.org/officeDocument/2006/relationships/image" Target="../media/image89.wmf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02.bin"/><Relationship Id="rId22" Type="http://schemas.openxmlformats.org/officeDocument/2006/relationships/slide" Target="slide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6.e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9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0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8.png"/><Relationship Id="rId4" Type="http://schemas.openxmlformats.org/officeDocument/2006/relationships/image" Target="../media/image10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7.wmf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6.wmf"/><Relationship Id="rId21" Type="http://schemas.openxmlformats.org/officeDocument/2006/relationships/image" Target="../media/image8.png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5.bin"/><Relationship Id="rId47" Type="http://schemas.openxmlformats.org/officeDocument/2006/relationships/image" Target="../media/image30.wmf"/><Relationship Id="rId50" Type="http://schemas.openxmlformats.org/officeDocument/2006/relationships/oleObject" Target="../embeddings/oleObject29.bin"/><Relationship Id="rId55" Type="http://schemas.openxmlformats.org/officeDocument/2006/relationships/image" Target="../media/image34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9" Type="http://schemas.openxmlformats.org/officeDocument/2006/relationships/image" Target="../media/image22.wmf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4.bin"/><Relationship Id="rId45" Type="http://schemas.openxmlformats.org/officeDocument/2006/relationships/image" Target="../media/image29.wmf"/><Relationship Id="rId53" Type="http://schemas.openxmlformats.org/officeDocument/2006/relationships/image" Target="../media/image33.wmf"/><Relationship Id="rId58" Type="http://schemas.openxmlformats.org/officeDocument/2006/relationships/oleObject" Target="../embeddings/oleObject33.bin"/><Relationship Id="rId5" Type="http://schemas.openxmlformats.org/officeDocument/2006/relationships/oleObject" Target="../embeddings/oleObject6.bin"/><Relationship Id="rId61" Type="http://schemas.openxmlformats.org/officeDocument/2006/relationships/image" Target="../media/image37.wmf"/><Relationship Id="rId1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8.bin"/><Relationship Id="rId35" Type="http://schemas.openxmlformats.org/officeDocument/2006/relationships/oleObject" Target="../embeddings/oleObject21.bin"/><Relationship Id="rId43" Type="http://schemas.openxmlformats.org/officeDocument/2006/relationships/image" Target="../media/image28.wmf"/><Relationship Id="rId48" Type="http://schemas.openxmlformats.org/officeDocument/2006/relationships/oleObject" Target="../embeddings/oleObject28.bin"/><Relationship Id="rId56" Type="http://schemas.openxmlformats.org/officeDocument/2006/relationships/oleObject" Target="../embeddings/oleObject32.bin"/><Relationship Id="rId8" Type="http://schemas.openxmlformats.org/officeDocument/2006/relationships/image" Target="../media/image12.wmf"/><Relationship Id="rId51" Type="http://schemas.openxmlformats.org/officeDocument/2006/relationships/image" Target="../media/image32.wmf"/><Relationship Id="rId3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2.bin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23.bin"/><Relationship Id="rId46" Type="http://schemas.openxmlformats.org/officeDocument/2006/relationships/oleObject" Target="../embeddings/oleObject27.bin"/><Relationship Id="rId59" Type="http://schemas.openxmlformats.org/officeDocument/2006/relationships/image" Target="../media/image36.wmf"/><Relationship Id="rId20" Type="http://schemas.openxmlformats.org/officeDocument/2006/relationships/image" Target="../media/image18.wmf"/><Relationship Id="rId41" Type="http://schemas.openxmlformats.org/officeDocument/2006/relationships/image" Target="../media/image27.wmf"/><Relationship Id="rId54" Type="http://schemas.openxmlformats.org/officeDocument/2006/relationships/oleObject" Target="../embeddings/oleObject3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5" Type="http://schemas.openxmlformats.org/officeDocument/2006/relationships/oleObject" Target="../embeddings/oleObject11.bin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2.bin"/><Relationship Id="rId49" Type="http://schemas.openxmlformats.org/officeDocument/2006/relationships/image" Target="../media/image31.wmf"/><Relationship Id="rId57" Type="http://schemas.openxmlformats.org/officeDocument/2006/relationships/image" Target="../media/image35.wmf"/><Relationship Id="rId10" Type="http://schemas.openxmlformats.org/officeDocument/2006/relationships/image" Target="../media/image13.wmf"/><Relationship Id="rId31" Type="http://schemas.openxmlformats.org/officeDocument/2006/relationships/image" Target="../media/image23.wmf"/><Relationship Id="rId44" Type="http://schemas.openxmlformats.org/officeDocument/2006/relationships/oleObject" Target="../embeddings/oleObject26.bin"/><Relationship Id="rId52" Type="http://schemas.openxmlformats.org/officeDocument/2006/relationships/oleObject" Target="../embeddings/oleObject30.bin"/><Relationship Id="rId60" Type="http://schemas.openxmlformats.org/officeDocument/2006/relationships/oleObject" Target="../embeddings/oleObject34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17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17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0.e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7.e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emf"/><Relationship Id="rId20" Type="http://schemas.openxmlformats.org/officeDocument/2006/relationships/image" Target="../media/image61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e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56.e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53.e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8.emf"/><Relationship Id="rId22" Type="http://schemas.openxmlformats.org/officeDocument/2006/relationships/image" Target="../media/image6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42925" y="3460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6555" y="49625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3650" y="1956296"/>
            <a:ext cx="81868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一元二次方程根与系数的关系</a:t>
            </a:r>
            <a:endParaRPr lang="zh-CN" alt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611560" y="790575"/>
            <a:ext cx="6770688" cy="2320925"/>
            <a:chOff x="0" y="0"/>
            <a:chExt cx="4265" cy="1462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4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charset="0"/>
                </a:rPr>
                <a:t>1</a:t>
              </a:r>
              <a:r>
                <a:rPr lang="zh-CN" altLang="en-US" sz="2400" b="1">
                  <a:latin typeface="Times New Roman" panose="02020603050405020304" charset="0"/>
                </a:rPr>
                <a:t>、下列方程中，两根的和与两根的积各是多少？</a:t>
              </a:r>
            </a:p>
          </p:txBody>
        </p:sp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250" y="406"/>
            <a:ext cx="158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8" r:id="rId3" imgW="1041400" imgH="228600" progId="Equation.3">
                    <p:embed/>
                  </p:oleObj>
                </mc:Choice>
                <mc:Fallback>
                  <p:oleObj r:id="rId3" imgW="104140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" y="406"/>
                          <a:ext cx="1584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2266" y="406"/>
            <a:ext cx="1487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9" r:id="rId5" imgW="978535" imgH="228600" progId="Equation.3">
                    <p:embed/>
                  </p:oleObj>
                </mc:Choice>
                <mc:Fallback>
                  <p:oleObj r:id="rId5" imgW="978535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" y="406"/>
                          <a:ext cx="1487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6"/>
            <p:cNvGraphicFramePr>
              <a:graphicFrameLocks noChangeAspect="1"/>
            </p:cNvGraphicFramePr>
            <p:nvPr/>
          </p:nvGraphicFramePr>
          <p:xfrm>
            <a:off x="212" y="1030"/>
            <a:ext cx="146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0" r:id="rId7" imgW="965835" imgH="228600" progId="Equation.3">
                    <p:embed/>
                  </p:oleObj>
                </mc:Choice>
                <mc:Fallback>
                  <p:oleObj r:id="rId7" imgW="965835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" y="1030"/>
                          <a:ext cx="146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2372" y="1030"/>
            <a:ext cx="146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1" r:id="rId9" imgW="965835" imgH="228600" progId="Equation.3">
                    <p:embed/>
                  </p:oleObj>
                </mc:Choice>
                <mc:Fallback>
                  <p:oleObj r:id="rId9" imgW="965835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2" y="1030"/>
                          <a:ext cx="146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4" name="Group 8"/>
          <p:cNvGrpSpPr/>
          <p:nvPr/>
        </p:nvGrpSpPr>
        <p:grpSpPr bwMode="auto">
          <a:xfrm>
            <a:off x="34925" y="3933825"/>
            <a:ext cx="8281988" cy="2303463"/>
            <a:chOff x="0" y="0"/>
            <a:chExt cx="4752" cy="1451"/>
          </a:xfrm>
        </p:grpSpPr>
        <p:grpSp>
          <p:nvGrpSpPr>
            <p:cNvPr id="14345" name="Group 9"/>
            <p:cNvGrpSpPr/>
            <p:nvPr/>
          </p:nvGrpSpPr>
          <p:grpSpPr bwMode="auto">
            <a:xfrm>
              <a:off x="0" y="0"/>
              <a:ext cx="4752" cy="1163"/>
              <a:chOff x="0" y="0"/>
              <a:chExt cx="4752" cy="1163"/>
            </a:xfrm>
          </p:grpSpPr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0" y="107"/>
                <a:ext cx="4752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  2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、设 x</a:t>
                </a:r>
                <a:r>
                  <a:rPr lang="zh-CN" altLang="en-US" sz="2800" b="1" baseline="-25000" dirty="0">
                    <a:solidFill>
                      <a:schemeClr val="tx2"/>
                    </a:solidFill>
                    <a:latin typeface="Times New Roman" panose="02020603050405020304" charset="0"/>
                  </a:rPr>
                  <a:t>1 、 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x</a:t>
                </a:r>
                <a:r>
                  <a:rPr lang="zh-CN" altLang="en-US" sz="2800" b="1" baseline="-25000" dirty="0">
                    <a:solidFill>
                      <a:schemeClr val="tx2"/>
                    </a:solidFill>
                    <a:latin typeface="Times New Roman" panose="02020603050405020304" charset="0"/>
                  </a:rPr>
                  <a:t>2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是方程</a:t>
                </a:r>
                <a:r>
                  <a:rPr lang="zh-CN" altLang="en-US" sz="2800" b="1" baseline="-25000" dirty="0">
                    <a:solidFill>
                      <a:schemeClr val="tx2"/>
                    </a:solidFill>
                    <a:latin typeface="Times New Roman" panose="02020603050405020304" charset="0"/>
                  </a:rPr>
                  <a:t>                                                                                              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利用 根与系数的 关系，求下列各式的值：</a:t>
                </a:r>
              </a:p>
              <a:p>
                <a:r>
                  <a:rPr lang="zh-CN" altLang="en-US" sz="2400" b="1" dirty="0">
                    <a:solidFill>
                      <a:schemeClr val="tx2"/>
                    </a:solidFill>
                    <a:latin typeface="Times New Roman" panose="02020603050405020304" charset="0"/>
                  </a:rPr>
                  <a:t>          </a:t>
                </a:r>
              </a:p>
            </p:txBody>
          </p:sp>
          <p:graphicFrame>
            <p:nvGraphicFramePr>
              <p:cNvPr id="14347" name="Object 11"/>
              <p:cNvGraphicFramePr>
                <a:graphicFrameLocks noChangeAspect="1"/>
              </p:cNvGraphicFramePr>
              <p:nvPr/>
            </p:nvGraphicFramePr>
            <p:xfrm>
              <a:off x="1808" y="0"/>
              <a:ext cx="2673" cy="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92" r:id="rId11" imgW="1714500" imgH="292100" progId="Equation.3">
                      <p:embed/>
                    </p:oleObj>
                  </mc:Choice>
                  <mc:Fallback>
                    <p:oleObj r:id="rId11" imgW="1714500" imgH="2921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8" y="0"/>
                            <a:ext cx="2673" cy="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8" name="Object 12"/>
              <p:cNvGraphicFramePr>
                <a:graphicFrameLocks noChangeAspect="1"/>
              </p:cNvGraphicFramePr>
              <p:nvPr/>
            </p:nvGraphicFramePr>
            <p:xfrm>
              <a:off x="624" y="731"/>
              <a:ext cx="1872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93" r:id="rId13" imgW="1040765" imgH="215900" progId="Equation.3">
                      <p:embed/>
                    </p:oleObj>
                  </mc:Choice>
                  <mc:Fallback>
                    <p:oleObj r:id="rId13" imgW="1040765" imgH="2159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731"/>
                            <a:ext cx="1872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349" name="Object 13"/>
            <p:cNvGraphicFramePr>
              <a:graphicFrameLocks noChangeAspect="1"/>
            </p:cNvGraphicFramePr>
            <p:nvPr/>
          </p:nvGraphicFramePr>
          <p:xfrm>
            <a:off x="2832" y="587"/>
            <a:ext cx="1324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4" r:id="rId15" imgW="736600" imgH="431800" progId="Equation.3">
                    <p:embed/>
                  </p:oleObj>
                </mc:Choice>
                <mc:Fallback>
                  <p:oleObj r:id="rId15" imgW="736600" imgH="4318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587"/>
                          <a:ext cx="1324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50" name="Text Box 14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6019800"/>
            <a:ext cx="793750" cy="4572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Times New Roman" panose="02020603050405020304" charset="0"/>
              </a:rPr>
              <a:t>返回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-471488" y="331788"/>
            <a:ext cx="8275638" cy="1384300"/>
            <a:chOff x="0" y="0"/>
            <a:chExt cx="5214" cy="872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0" y="43"/>
              <a:ext cx="25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黑体" panose="02010609060101010101" pitchFamily="49" charset="-122"/>
                </a:rPr>
                <a:t>           已知</a:t>
              </a:r>
            </a:p>
          </p:txBody>
        </p:sp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1718" y="0"/>
            <a:ext cx="82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3" r:id="rId3" imgW="342900" imgH="228600" progId="Equation.DSMT4">
                    <p:embed/>
                  </p:oleObj>
                </mc:Choice>
                <mc:Fallback>
                  <p:oleObj r:id="rId3" imgW="3429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8" y="0"/>
                          <a:ext cx="828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514" y="40"/>
              <a:ext cx="153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黑体" panose="02010609060101010101" pitchFamily="49" charset="-122"/>
                </a:rPr>
                <a:t>是方程</a:t>
              </a:r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3466" y="51"/>
            <a:ext cx="1748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4" r:id="rId5" imgW="964565" imgH="203200" progId="Equation.DSMT4">
                    <p:embed/>
                  </p:oleObj>
                </mc:Choice>
                <mc:Fallback>
                  <p:oleObj r:id="rId5" imgW="964565" imgH="203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6" y="51"/>
                          <a:ext cx="1748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085" y="468"/>
              <a:ext cx="32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黑体" panose="02010609060101010101" pitchFamily="49" charset="-122"/>
                </a:rPr>
                <a:t>的两个实数根，求</a:t>
              </a:r>
            </a:p>
          </p:txBody>
        </p:sp>
      </p:grp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067300" y="1066800"/>
          <a:ext cx="17653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r:id="rId7" imgW="520700" imgH="241300" progId="Equation.DSMT4">
                  <p:embed/>
                </p:oleObj>
              </mc:Choice>
              <mc:Fallback>
                <p:oleObj r:id="rId7" imgW="5207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1066800"/>
                        <a:ext cx="17653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756400" y="1066800"/>
            <a:ext cx="238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的值。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76288" y="182562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825625" y="1854200"/>
            <a:ext cx="5862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根据根与系数的关系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:</a:t>
            </a: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100493" y="2817540"/>
          <a:ext cx="544830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r:id="rId9" imgW="1422400" imgH="393700" progId="Equation.DSMT4">
                  <p:embed/>
                </p:oleObj>
              </mc:Choice>
              <mc:Fallback>
                <p:oleObj r:id="rId9" imgW="14224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493" y="2817540"/>
                        <a:ext cx="5448300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1100493" y="4028802"/>
          <a:ext cx="60610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r:id="rId11" imgW="1803400" imgH="241300" progId="Equation.DSMT4">
                  <p:embed/>
                </p:oleObj>
              </mc:Choice>
              <mc:Fallback>
                <p:oleObj r:id="rId11" imgW="1803400" imgH="241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493" y="4028802"/>
                        <a:ext cx="60610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964218" y="4797152"/>
          <a:ext cx="2982913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r:id="rId13" imgW="939800" imgH="393700" progId="Equation.DSMT4">
                  <p:embed/>
                </p:oleObj>
              </mc:Choice>
              <mc:Fallback>
                <p:oleObj r:id="rId13" imgW="939800" imgH="393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218" y="4797152"/>
                        <a:ext cx="2982913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082068" y="5124177"/>
          <a:ext cx="7667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r:id="rId15" imgW="241300" imgH="177800" progId="Equation.DSMT4">
                  <p:embed/>
                </p:oleObj>
              </mc:Choice>
              <mc:Fallback>
                <p:oleObj r:id="rId15" imgW="241300" imgH="177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2068" y="5124177"/>
                        <a:ext cx="7667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381000" y="228600"/>
            <a:ext cx="6188075" cy="1552575"/>
            <a:chOff x="0" y="0"/>
            <a:chExt cx="3898" cy="978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389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例</a:t>
              </a:r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charset="0"/>
                </a:rPr>
                <a:t>2</a:t>
              </a:r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、利用根与系数的关系，求一元二次方程</a:t>
              </a:r>
            </a:p>
            <a:p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          </a:t>
              </a:r>
            </a:p>
            <a:p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          </a:t>
              </a:r>
            </a:p>
            <a:p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         两个根的；（</a:t>
              </a:r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charset="0"/>
                </a:rPr>
                <a:t>1</a:t>
              </a:r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）平方和；（</a:t>
              </a:r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charset="0"/>
                </a:rPr>
                <a:t>2</a:t>
              </a:r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）倒数和</a:t>
              </a:r>
            </a:p>
          </p:txBody>
        </p:sp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1098" y="294"/>
            <a:ext cx="2128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5" r:id="rId3" imgW="1282700" imgH="266700" progId="Equation.3">
                    <p:embed/>
                  </p:oleObj>
                </mc:Choice>
                <mc:Fallback>
                  <p:oleObj r:id="rId3" imgW="1282700" imgH="266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8" y="294"/>
                          <a:ext cx="2128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89" name="Group 5"/>
          <p:cNvGrpSpPr/>
          <p:nvPr/>
        </p:nvGrpSpPr>
        <p:grpSpPr bwMode="auto">
          <a:xfrm>
            <a:off x="669925" y="1946275"/>
            <a:ext cx="6340475" cy="4302125"/>
            <a:chOff x="0" y="0"/>
            <a:chExt cx="3994" cy="2710"/>
          </a:xfrm>
        </p:grpSpPr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30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解：设方程的两个根是</a:t>
              </a:r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charset="0"/>
                </a:rPr>
                <a:t>x</a:t>
              </a:r>
              <a:r>
                <a:rPr lang="en-US" altLang="zh-CN" sz="2400" b="1" baseline="-25000">
                  <a:solidFill>
                    <a:schemeClr val="accent2"/>
                  </a:solidFill>
                  <a:latin typeface="Times New Roman" panose="02020603050405020304" charset="0"/>
                </a:rPr>
                <a:t>1   </a:t>
              </a:r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charset="0"/>
                </a:rPr>
                <a:t>x</a:t>
              </a:r>
              <a:r>
                <a:rPr lang="en-US" altLang="zh-CN" sz="2400" b="1" baseline="-25000">
                  <a:solidFill>
                    <a:schemeClr val="accent2"/>
                  </a:solidFill>
                  <a:latin typeface="Times New Roman" panose="02020603050405020304" charset="0"/>
                </a:rPr>
                <a:t>2</a:t>
              </a:r>
              <a:r>
                <a:rPr lang="zh-CN" altLang="en-US" sz="2400" b="1">
                  <a:solidFill>
                    <a:schemeClr val="accent2"/>
                  </a:solidFill>
                  <a:latin typeface="Times New Roman" panose="02020603050405020304" charset="0"/>
                </a:rPr>
                <a:t>，那么</a:t>
              </a:r>
              <a:endParaRPr lang="zh-CN" altLang="en-US" sz="2400" b="1" baseline="-25000">
                <a:solidFill>
                  <a:schemeClr val="accent2"/>
                </a:solidFill>
                <a:latin typeface="Times New Roman" panose="02020603050405020304" charset="0"/>
              </a:endParaRPr>
            </a:p>
          </p:txBody>
        </p:sp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394" y="214"/>
            <a:ext cx="3600" cy="2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6" r:id="rId5" imgW="3289300" imgH="2133600" progId="Equation.3">
                    <p:embed/>
                  </p:oleObj>
                </mc:Choice>
                <mc:Fallback>
                  <p:oleObj r:id="rId5" imgW="3289300" imgH="2133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" y="214"/>
                          <a:ext cx="3600" cy="2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2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6019800"/>
            <a:ext cx="793750" cy="4572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Times New Roman" panose="02020603050405020304" charset="0"/>
              </a:rPr>
              <a:t>返回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1803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a typeface="楷体_GB2312" pitchFamily="1" charset="-122"/>
              </a:rPr>
              <a:t>例</a:t>
            </a:r>
            <a:r>
              <a:rPr lang="en-US" altLang="zh-CN" sz="4000" b="1" dirty="0">
                <a:solidFill>
                  <a:srgbClr val="FF0000"/>
                </a:solidFill>
                <a:ea typeface="楷体_GB2312" pitchFamily="1" charset="-122"/>
              </a:rPr>
              <a:t>1.  </a:t>
            </a:r>
          </a:p>
          <a:p>
            <a:r>
              <a:rPr lang="en-US" altLang="zh-CN" sz="4000" b="1" dirty="0">
                <a:solidFill>
                  <a:srgbClr val="FF0000"/>
                </a:solidFill>
                <a:ea typeface="楷体_GB2312" pitchFamily="1" charset="-122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不解方程，求方程                          的</a:t>
            </a:r>
          </a:p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两根的平方和、倒数和。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859338" y="1989138"/>
          <a:ext cx="30241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r:id="rId3" imgW="964565" imgH="203200" progId="Equation.3">
                  <p:embed/>
                </p:oleObj>
              </mc:Choice>
              <mc:Fallback>
                <p:oleObj r:id="rId3" imgW="96456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989138"/>
                        <a:ext cx="302418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4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51725" y="6418263"/>
            <a:ext cx="5032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WordArt 5"/>
          <p:cNvSpPr>
            <a:spLocks noChangeArrowheads="1" noChangeShapeType="1"/>
          </p:cNvSpPr>
          <p:nvPr/>
        </p:nvSpPr>
        <p:spPr bwMode="auto">
          <a:xfrm>
            <a:off x="2268538" y="188913"/>
            <a:ext cx="4319587" cy="7921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2000" b="1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运用根与系数的关系解题</a:t>
            </a:r>
          </a:p>
        </p:txBody>
      </p:sp>
      <p:sp>
        <p:nvSpPr>
          <p:cNvPr id="17414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88350" y="6453188"/>
            <a:ext cx="576263" cy="404812"/>
          </a:xfrm>
          <a:prstGeom prst="notchedRightArrow">
            <a:avLst>
              <a:gd name="adj1" fmla="val 50000"/>
              <a:gd name="adj2" fmla="val 35588"/>
            </a:avLst>
          </a:prstGeom>
          <a:solidFill>
            <a:srgbClr val="0000FF"/>
          </a:solidFill>
          <a:ln w="5080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664075" y="170080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908050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二、典型例题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848600" cy="390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charset="0"/>
              </a:rPr>
              <a:t>例题</a:t>
            </a:r>
            <a:r>
              <a:rPr lang="en-US" altLang="zh-CN" sz="3200" b="1" dirty="0">
                <a:latin typeface="Times New Roman" panose="02020603050405020304" charset="0"/>
              </a:rPr>
              <a:t>1</a:t>
            </a:r>
            <a:r>
              <a:rPr lang="zh-CN" altLang="en-US" sz="3200" b="1" dirty="0">
                <a:latin typeface="Times New Roman" panose="02020603050405020304" charset="0"/>
              </a:rPr>
              <a:t>：已知方程      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30000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＝</a:t>
            </a:r>
            <a:r>
              <a:rPr lang="en-US" altLang="zh-CN" sz="3200" b="1" dirty="0">
                <a:latin typeface="Times New Roman" panose="02020603050405020304" charset="0"/>
              </a:rPr>
              <a:t>2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zh-CN" altLang="en-US" sz="3200" b="1" dirty="0">
                <a:latin typeface="Times New Roman" panose="02020603050405020304" charset="0"/>
              </a:rPr>
              <a:t>＋</a:t>
            </a:r>
            <a:r>
              <a:rPr lang="en-US" altLang="zh-CN" sz="3200" b="1" dirty="0">
                <a:latin typeface="Times New Roman" panose="02020603050405020304" charset="0"/>
              </a:rPr>
              <a:t>1</a:t>
            </a:r>
            <a:r>
              <a:rPr lang="zh-CN" altLang="en-US" sz="3200" b="1" dirty="0">
                <a:latin typeface="Times New Roman" panose="02020603050405020304" charset="0"/>
              </a:rPr>
              <a:t>的两根为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1</a:t>
            </a:r>
            <a:r>
              <a:rPr lang="en-US" altLang="zh-CN" sz="3200" b="1" dirty="0">
                <a:latin typeface="Times New Roman" panose="02020603050405020304" charset="0"/>
              </a:rPr>
              <a:t>,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charset="0"/>
              </a:rPr>
              <a:t>不解方程，求下列各式的值。   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charset="0"/>
              </a:rPr>
              <a:t>（</a:t>
            </a:r>
            <a:r>
              <a:rPr lang="en-US" altLang="zh-CN" sz="3200" b="1" dirty="0">
                <a:latin typeface="Times New Roman" panose="02020603050405020304" charset="0"/>
              </a:rPr>
              <a:t>1</a:t>
            </a:r>
            <a:r>
              <a:rPr lang="zh-CN" altLang="en-US" sz="3200" b="1" dirty="0">
                <a:latin typeface="Times New Roman" panose="02020603050405020304" charset="0"/>
              </a:rPr>
              <a:t>）（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1</a:t>
            </a:r>
            <a:r>
              <a:rPr lang="zh-CN" altLang="en-US" sz="3200" b="1" dirty="0">
                <a:latin typeface="Times New Roman" panose="02020603050405020304" charset="0"/>
              </a:rPr>
              <a:t>－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）</a:t>
            </a:r>
            <a:r>
              <a:rPr lang="en-US" altLang="zh-CN" sz="3200" b="1" baseline="30000" dirty="0">
                <a:latin typeface="Times New Roman" panose="02020603050405020304" charset="0"/>
              </a:rPr>
              <a:t>2</a:t>
            </a:r>
            <a:r>
              <a:rPr lang="en-US" altLang="zh-CN" sz="3200" b="1" dirty="0">
                <a:latin typeface="Times New Roman" panose="02020603050405020304" charset="0"/>
              </a:rPr>
              <a:t>     </a:t>
            </a:r>
            <a:r>
              <a:rPr lang="zh-CN" altLang="en-US" sz="3200" b="1" dirty="0">
                <a:latin typeface="Times New Roman" panose="02020603050405020304" charset="0"/>
              </a:rPr>
              <a:t>（</a:t>
            </a:r>
            <a:r>
              <a:rPr lang="en-US" altLang="zh-CN" sz="3200" b="1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）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1</a:t>
            </a:r>
            <a:r>
              <a:rPr lang="en-US" altLang="zh-CN" sz="3200" b="1" baseline="30000" dirty="0">
                <a:latin typeface="Times New Roman" panose="02020603050405020304" charset="0"/>
              </a:rPr>
              <a:t>3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＋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1</a:t>
            </a:r>
            <a:r>
              <a:rPr lang="en-US" altLang="zh-CN" sz="3200" b="1" i="1" dirty="0">
                <a:latin typeface="Times New Roman" panose="02020603050405020304" charset="0"/>
              </a:rPr>
              <a:t>x</a:t>
            </a:r>
            <a:r>
              <a:rPr lang="en-US" altLang="zh-CN" sz="3200" b="1" baseline="-25000" dirty="0">
                <a:latin typeface="Times New Roman" panose="02020603050405020304" charset="0"/>
              </a:rPr>
              <a:t>2</a:t>
            </a:r>
            <a:r>
              <a:rPr lang="en-US" altLang="zh-CN" sz="3200" b="1" baseline="30000" dirty="0">
                <a:latin typeface="Times New Roman" panose="02020603050405020304" charset="0"/>
              </a:rPr>
              <a:t>3</a:t>
            </a:r>
            <a:r>
              <a:rPr lang="en-US" altLang="zh-CN" sz="3200" b="1" dirty="0">
                <a:latin typeface="Times New Roman" panose="02020603050405020304" charset="0"/>
              </a:rPr>
              <a:t>    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</a:rPr>
              <a:t>3</a:t>
            </a:r>
            <a:r>
              <a:rPr lang="zh-CN" altLang="en-US" sz="2800" b="1" dirty="0">
                <a:latin typeface="Times New Roman" panose="02020603050405020304" charset="0"/>
              </a:rPr>
              <a:t>）</a:t>
            </a: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143375" y="1449388"/>
          <a:ext cx="2730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3" imgW="139700" imgH="368935" progId="Equation.3">
                  <p:embed/>
                </p:oleObj>
              </mc:Choice>
              <mc:Fallback>
                <p:oleObj r:id="rId3" imgW="139700" imgH="368935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449388"/>
                        <a:ext cx="2730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038600"/>
          <a:ext cx="1800225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5" imgW="508000" imgH="431800" progId="Equation.3">
                  <p:embed/>
                </p:oleObj>
              </mc:Choice>
              <mc:Fallback>
                <p:oleObj r:id="rId5" imgW="508000" imgH="4318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38600"/>
                        <a:ext cx="1800225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5500" y="2128838"/>
            <a:ext cx="7778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003300"/>
                </a:solidFill>
              </a:rPr>
              <a:t>解：设方程的两根分别为       和      ，</a:t>
            </a:r>
          </a:p>
          <a:p>
            <a:r>
              <a:rPr lang="zh-CN" altLang="en-US" sz="3600">
                <a:solidFill>
                  <a:srgbClr val="003300"/>
                </a:solidFill>
              </a:rPr>
              <a:t>        则：                            </a:t>
            </a:r>
          </a:p>
          <a:p>
            <a:r>
              <a:rPr lang="zh-CN" altLang="en-US" sz="3600">
                <a:solidFill>
                  <a:srgbClr val="003300"/>
                </a:solidFill>
              </a:rPr>
              <a:t>        而方程的两根互为倒数</a:t>
            </a:r>
          </a:p>
          <a:p>
            <a:r>
              <a:rPr lang="zh-CN" altLang="en-US" sz="3600">
                <a:solidFill>
                  <a:srgbClr val="003300"/>
                </a:solidFill>
              </a:rPr>
              <a:t>        即：                        </a:t>
            </a:r>
          </a:p>
          <a:p>
            <a:r>
              <a:rPr lang="zh-CN" altLang="en-US" sz="3600">
                <a:solidFill>
                  <a:srgbClr val="003300"/>
                </a:solidFill>
              </a:rPr>
              <a:t>        所以：                </a:t>
            </a:r>
          </a:p>
          <a:p>
            <a:r>
              <a:rPr lang="zh-CN" altLang="en-US" sz="3600">
                <a:solidFill>
                  <a:srgbClr val="003300"/>
                </a:solidFill>
              </a:rPr>
              <a:t>        得：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377825"/>
            <a:ext cx="773588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a typeface="楷体_GB2312" pitchFamily="1" charset="-122"/>
              </a:rPr>
              <a:t>    </a:t>
            </a:r>
            <a:r>
              <a:rPr lang="en-US" altLang="zh-CN" sz="4000" b="1" dirty="0">
                <a:ea typeface="楷体_GB2312" pitchFamily="1" charset="-122"/>
              </a:rPr>
              <a:t>2</a:t>
            </a:r>
            <a:r>
              <a:rPr lang="en-US" altLang="zh-CN" sz="4000" b="1" dirty="0">
                <a:solidFill>
                  <a:srgbClr val="FF0000"/>
                </a:solidFill>
                <a:ea typeface="楷体_GB2312" pitchFamily="1" charset="-122"/>
              </a:rPr>
              <a:t>.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方程                              的两根互</a:t>
            </a:r>
          </a:p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为倒数，求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k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的值。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668588" y="377825"/>
          <a:ext cx="35591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r:id="rId3" imgW="1243965" imgH="203200" progId="Equation.3">
                  <p:embed/>
                </p:oleObj>
              </mc:Choice>
              <mc:Fallback>
                <p:oleObj r:id="rId3" imgW="124396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377825"/>
                        <a:ext cx="35591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081713" y="2055813"/>
          <a:ext cx="7207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r:id="rId5" imgW="152400" imgH="215900" progId="Equation.3">
                  <p:embed/>
                </p:oleObj>
              </mc:Choice>
              <mc:Fallback>
                <p:oleObj r:id="rId5" imgW="1524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2055813"/>
                        <a:ext cx="7207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305675" y="1984375"/>
          <a:ext cx="6810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r:id="rId7" imgW="165100" imgH="215900" progId="Equation.3">
                  <p:embed/>
                </p:oleObj>
              </mc:Choice>
              <mc:Fallback>
                <p:oleObj r:id="rId7" imgW="1651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1984375"/>
                        <a:ext cx="68103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481263" y="2632075"/>
          <a:ext cx="28368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r:id="rId9" imgW="913765" imgH="215900" progId="Equation.3">
                  <p:embed/>
                </p:oleObj>
              </mc:Choice>
              <mc:Fallback>
                <p:oleObj r:id="rId9" imgW="913765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2632075"/>
                        <a:ext cx="2836862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843213" y="3711575"/>
          <a:ext cx="19304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r:id="rId11" imgW="622300" imgH="215900" progId="Equation.3">
                  <p:embed/>
                </p:oleObj>
              </mc:Choice>
              <mc:Fallback>
                <p:oleObj r:id="rId11" imgW="6223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711575"/>
                        <a:ext cx="19304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117850" y="4418013"/>
          <a:ext cx="18129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r:id="rId13" imgW="583565" imgH="177800" progId="Equation.3">
                  <p:embed/>
                </p:oleObj>
              </mc:Choice>
              <mc:Fallback>
                <p:oleObj r:id="rId13" imgW="583565" imgH="17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4418013"/>
                        <a:ext cx="18129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165475" y="4937125"/>
          <a:ext cx="10239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r:id="rId15" imgW="330200" imgH="177800" progId="Equation.3">
                  <p:embed/>
                </p:oleObj>
              </mc:Choice>
              <mc:Fallback>
                <p:oleObj r:id="rId15" imgW="330200" imgH="177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4937125"/>
                        <a:ext cx="10239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7" name="Picture 11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596188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AutoShape 1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0800000">
            <a:off x="6732588" y="6408738"/>
            <a:ext cx="576262" cy="404812"/>
          </a:xfrm>
          <a:prstGeom prst="notchedRightArrow">
            <a:avLst>
              <a:gd name="adj1" fmla="val 52435"/>
              <a:gd name="adj2" fmla="val 42660"/>
            </a:avLst>
          </a:prstGeom>
          <a:solidFill>
            <a:srgbClr val="0000FF"/>
          </a:solidFill>
          <a:ln w="6350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9" name="AutoShape 1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504825" cy="333375"/>
          </a:xfrm>
          <a:prstGeom prst="notchedRightArrow">
            <a:avLst>
              <a:gd name="adj1" fmla="val 52435"/>
              <a:gd name="adj2" fmla="val 45379"/>
            </a:avLst>
          </a:prstGeom>
          <a:solidFill>
            <a:srgbClr val="0000FF"/>
          </a:solidFill>
          <a:ln w="6350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88392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设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zh-CN" altLang="en-US" sz="2400" b="1">
                <a:latin typeface="Times New Roman" panose="02020603050405020304" charset="0"/>
                <a:ea typeface="方正大黑简体" pitchFamily="65" charset="-122"/>
              </a:rPr>
              <a:t>、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大黑简体" pitchFamily="65" charset="-122"/>
              </a:rPr>
              <a:t>是方程</a:t>
            </a:r>
            <a:r>
              <a:rPr lang="en-US" altLang="zh-CN" sz="2400" b="1">
                <a:latin typeface="方正黑体简体" pitchFamily="2" charset="-122"/>
                <a:ea typeface="方正黑体简体" pitchFamily="2" charset="-122"/>
              </a:rPr>
              <a:t>X</a:t>
            </a:r>
            <a:r>
              <a:rPr lang="en-US" altLang="zh-CN" sz="2400" b="1" baseline="4600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－</a:t>
            </a:r>
            <a:r>
              <a:rPr lang="en-US" altLang="zh-CN" sz="2400" b="1">
                <a:latin typeface="方正黑体简体" pitchFamily="2" charset="-122"/>
                <a:ea typeface="方正黑体简体" pitchFamily="2" charset="-122"/>
              </a:rPr>
              <a:t>4X+1=0</a:t>
            </a: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的两个根，则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charset="0"/>
                <a:ea typeface="方正大黑简体" pitchFamily="65" charset="-122"/>
              </a:rPr>
              <a:t>      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=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___     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                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= ___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_</a:t>
            </a:r>
            <a:r>
              <a:rPr lang="zh-CN" altLang="en-US" sz="2400" b="1" baseline="-20000">
                <a:latin typeface="Times New Roman" panose="02020603050405020304" charset="0"/>
                <a:ea typeface="方正大黑简体" pitchFamily="65" charset="-122"/>
              </a:rPr>
              <a:t>，  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charset="0"/>
                <a:ea typeface="方正大黑简体" pitchFamily="65" charset="-122"/>
              </a:rPr>
              <a:t>      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400" b="1" baseline="3800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400" b="1" baseline="3800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400" b="1">
                <a:latin typeface="方正黑体简体" pitchFamily="2" charset="-122"/>
                <a:ea typeface="方正黑体简体" pitchFamily="2" charset="-122"/>
              </a:rPr>
              <a:t>=</a:t>
            </a:r>
            <a:r>
              <a:rPr lang="en-US" altLang="zh-CN" sz="2400" b="1" u="sng">
                <a:latin typeface="方正黑体简体" pitchFamily="2" charset="-122"/>
                <a:ea typeface="方正黑体简体" pitchFamily="2" charset="-122"/>
              </a:rPr>
              <a:t>                                   </a:t>
            </a:r>
            <a:r>
              <a:rPr lang="en-US" altLang="zh-CN" sz="2400" b="1">
                <a:latin typeface="方正黑体简体" pitchFamily="2" charset="-122"/>
                <a:ea typeface="方正黑体简体" pitchFamily="2" charset="-122"/>
              </a:rPr>
              <a:t> </a:t>
            </a: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；        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  </a:t>
            </a:r>
            <a:r>
              <a:rPr lang="en-US" altLang="zh-CN" sz="2400" b="1">
                <a:latin typeface="方正黑体简体" pitchFamily="2" charset="-122"/>
                <a:ea typeface="方正黑体简体" pitchFamily="2" charset="-122"/>
              </a:rPr>
              <a:t>(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-X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)</a:t>
            </a:r>
            <a:r>
              <a:rPr lang="en-US" altLang="zh-CN" sz="2400" b="1" baseline="3000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400" b="1" baseline="-2000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=</a:t>
            </a:r>
            <a:r>
              <a:rPr lang="en-US" altLang="zh-CN" sz="2400" b="1" u="sng">
                <a:latin typeface="Times New Roman" panose="02020603050405020304" charset="0"/>
                <a:ea typeface="方正大黑简体" pitchFamily="65" charset="-122"/>
              </a:rPr>
              <a:t>                                                                          </a:t>
            </a:r>
            <a:r>
              <a:rPr lang="en-US" altLang="zh-CN" sz="2400" b="1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zh-CN" altLang="en-US" sz="2400" b="1">
                <a:latin typeface="Times New Roman" panose="02020603050405020304" charset="0"/>
                <a:ea typeface="方正大黑简体" pitchFamily="65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sz="2400" b="1" u="sng">
                <a:latin typeface="Times New Roman" panose="02020603050405020304" charset="0"/>
                <a:ea typeface="方正大黑简体" pitchFamily="65" charset="-122"/>
              </a:rPr>
              <a:t>                                                                                               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0" y="228600"/>
            <a:ext cx="838200" cy="2209800"/>
          </a:xfrm>
          <a:prstGeom prst="verticalScroll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53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方正黑体简体" pitchFamily="2" charset="-122"/>
                <a:ea typeface="方正黑体简体" pitchFamily="2" charset="-122"/>
              </a:rPr>
              <a:t>基础练习</a:t>
            </a:r>
          </a:p>
        </p:txBody>
      </p:sp>
      <p:graphicFrame>
        <p:nvGraphicFramePr>
          <p:cNvPr id="20485" name="Object 5"/>
          <p:cNvGraphicFramePr>
            <a:graphicFrameLocks noGrp="1" noChangeAspect="1"/>
          </p:cNvGraphicFramePr>
          <p:nvPr>
            <p:ph/>
          </p:nvPr>
        </p:nvGraphicFramePr>
        <p:xfrm>
          <a:off x="1141413" y="2138363"/>
          <a:ext cx="1546225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3" imgW="622300" imgH="889000" progId="Equation.DSMT4">
                  <p:embed/>
                </p:oleObj>
              </mc:Choice>
              <mc:Fallback>
                <p:oleObj r:id="rId3" imgW="622300" imgH="889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138363"/>
                        <a:ext cx="1546225" cy="220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843213" y="3141663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843213" y="4292600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0"/>
            <a:ext cx="8839200" cy="5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1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、如果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-1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是方程</a:t>
            </a:r>
            <a:r>
              <a:rPr lang="en-US" altLang="zh-CN" sz="2800" b="1" dirty="0">
                <a:latin typeface="Times New Roman" panose="02020603050405020304" charset="0"/>
              </a:rPr>
              <a:t>2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X</a:t>
            </a:r>
            <a:r>
              <a:rPr lang="en-US" altLang="zh-CN" sz="2800" b="1" baseline="46000" dirty="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－</a:t>
            </a:r>
            <a:r>
              <a:rPr lang="en-US" altLang="zh-CN" sz="2800" b="1" dirty="0" err="1">
                <a:latin typeface="方正黑体简体" pitchFamily="2" charset="-122"/>
                <a:ea typeface="方正黑体简体" pitchFamily="2" charset="-122"/>
              </a:rPr>
              <a:t>X+m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=0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的一个根，则另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   一个根是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___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，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m =____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。</a:t>
            </a:r>
            <a:endParaRPr lang="zh-CN" altLang="en-US" sz="2800" b="1" dirty="0">
              <a:solidFill>
                <a:schemeClr val="accent2"/>
              </a:solidFill>
              <a:latin typeface="方正黑体简体" pitchFamily="2" charset="-122"/>
              <a:ea typeface="方正黑体简体" pitchFamily="2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、设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、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是方程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X</a:t>
            </a:r>
            <a:r>
              <a:rPr lang="en-US" altLang="zh-CN" sz="2800" b="1" baseline="46000" dirty="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－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4X+1=0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的两个根，则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      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=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___     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,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= ___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_</a:t>
            </a:r>
            <a:r>
              <a:rPr lang="zh-CN" altLang="en-US" sz="2800" b="1" baseline="-20000" dirty="0">
                <a:latin typeface="Times New Roman" panose="02020603050405020304" charset="0"/>
                <a:ea typeface="方正大黑简体" pitchFamily="65" charset="-122"/>
              </a:rPr>
              <a:t>， 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      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baseline="38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800" b="1" baseline="38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= (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- 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___     =  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___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   (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-X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= 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( 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___   )</a:t>
            </a:r>
            <a:r>
              <a:rPr lang="en-US" altLang="zh-CN" sz="2800" b="1" baseline="30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-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 4X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2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= ___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 </a:t>
            </a:r>
            <a:endParaRPr lang="en-US" altLang="zh-CN" sz="2800" b="1" dirty="0">
              <a:latin typeface="Times New Roman" panose="02020603050405020304" charset="0"/>
              <a:ea typeface="方正大黑简体" pitchFamily="65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3</a:t>
            </a: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、判断正误：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      以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2</a:t>
            </a: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和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-3</a:t>
            </a:r>
            <a:r>
              <a:rPr lang="zh-CN" altLang="en-US" sz="2800" b="1" dirty="0">
                <a:latin typeface="Times New Roman" panose="02020603050405020304" charset="0"/>
                <a:ea typeface="方正大黑简体" pitchFamily="65" charset="-122"/>
              </a:rPr>
              <a:t>为根的方程是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X</a:t>
            </a:r>
            <a:r>
              <a:rPr lang="en-US" altLang="zh-CN" sz="2800" b="1" baseline="46000" dirty="0">
                <a:latin typeface="方正黑体简体" pitchFamily="2" charset="-122"/>
                <a:ea typeface="方正黑体简体" pitchFamily="2" charset="-122"/>
              </a:rPr>
              <a:t>2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－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X-6=0  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（    ）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4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、已知两个数的和是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1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，积是</a:t>
            </a:r>
            <a:r>
              <a:rPr lang="en-US" altLang="zh-CN" sz="2800" b="1" dirty="0">
                <a:latin typeface="方正黑体简体" pitchFamily="2" charset="-122"/>
                <a:ea typeface="方正黑体简体" pitchFamily="2" charset="-122"/>
              </a:rPr>
              <a:t>-2</a:t>
            </a: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，则这两个数是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 dirty="0">
                <a:latin typeface="方正黑体简体" pitchFamily="2" charset="-122"/>
                <a:ea typeface="方正黑体简体" pitchFamily="2" charset="-122"/>
              </a:rPr>
              <a:t>    </a:t>
            </a:r>
            <a:r>
              <a:rPr lang="en-US" altLang="zh-CN" sz="2800" b="1" dirty="0">
                <a:latin typeface="Times New Roman" panose="02020603050405020304" charset="0"/>
                <a:ea typeface="方正大黑简体" pitchFamily="65" charset="-122"/>
              </a:rPr>
              <a:t>_____ </a:t>
            </a:r>
            <a:r>
              <a:rPr lang="en-US" altLang="zh-CN" sz="2800" b="1" baseline="-20000" dirty="0">
                <a:latin typeface="Times New Roman" panose="02020603050405020304" charset="0"/>
                <a:ea typeface="方正大黑简体" pitchFamily="65" charset="-122"/>
              </a:rPr>
              <a:t> </a:t>
            </a:r>
            <a:r>
              <a:rPr lang="zh-CN" altLang="en-US" sz="2800" b="1" baseline="-20000" dirty="0" smtClean="0">
                <a:latin typeface="Times New Roman" panose="02020603050405020304" charset="0"/>
                <a:ea typeface="方正大黑简体" pitchFamily="65" charset="-122"/>
              </a:rPr>
              <a:t>。</a:t>
            </a:r>
            <a:endParaRPr lang="zh-CN" altLang="en-US" sz="2800" b="1" dirty="0">
              <a:latin typeface="Times New Roman" panose="02020603050405020304" charset="0"/>
              <a:ea typeface="方正大黑简体" pitchFamily="65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505200" y="32004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+X</a:t>
            </a:r>
            <a:r>
              <a:rPr lang="en-US" altLang="zh-CN" sz="2800" b="1" baseline="-20000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105400" y="2514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2X</a:t>
            </a:r>
            <a:r>
              <a:rPr lang="en-US" altLang="zh-CN" sz="2800" b="1" baseline="-20000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X</a:t>
            </a:r>
            <a:r>
              <a:rPr lang="en-US" altLang="zh-CN" sz="2800" b="1" baseline="-20000">
                <a:solidFill>
                  <a:srgbClr val="FF0000"/>
                </a:solidFill>
                <a:latin typeface="Times New Roman" panose="02020603050405020304" charset="0"/>
                <a:ea typeface="方正大黑简体" pitchFamily="65" charset="-122"/>
              </a:rPr>
              <a:t>2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419600" y="7620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-3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95600" y="190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4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9200" y="1905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1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629400" y="25146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14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400800" y="3124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12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0866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×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524000" y="5334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</a:rPr>
              <a:t>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-1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0" y="228600"/>
            <a:ext cx="838200" cy="2209800"/>
          </a:xfrm>
          <a:prstGeom prst="verticalScroll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28600" y="533400"/>
            <a:ext cx="53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方正黑体简体" pitchFamily="2" charset="-122"/>
                <a:ea typeface="方正黑体简体" pitchFamily="2" charset="-122"/>
              </a:rPr>
              <a:t>基础练习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29200" y="762000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  <a:latin typeface="Times New Roman" panose="02020603050405020304" charset="0"/>
              </a:rPr>
              <a:t>（还有其他解法吗？）</a:t>
            </a:r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2971800" y="457200"/>
          <a:ext cx="4016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"/>
                        <a:ext cx="4016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86756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a typeface="楷体_GB2312" pitchFamily="1" charset="-122"/>
              </a:rPr>
              <a:t>    </a:t>
            </a:r>
            <a:r>
              <a:rPr lang="en-US" altLang="zh-CN" sz="4000" b="1" dirty="0">
                <a:ea typeface="楷体_GB2312" pitchFamily="1" charset="-122"/>
              </a:rPr>
              <a:t>1</a:t>
            </a:r>
            <a:r>
              <a:rPr lang="en-US" altLang="zh-CN" sz="4000" b="1" dirty="0">
                <a:solidFill>
                  <a:srgbClr val="FF0000"/>
                </a:solidFill>
                <a:ea typeface="楷体_GB2312" pitchFamily="1" charset="-122"/>
              </a:rPr>
              <a:t>.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已知方程                          的一个根是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，求它的另一个根及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k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的值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.</a:t>
            </a:r>
            <a:r>
              <a:rPr lang="en-US" altLang="zh-CN" sz="4000" b="1" dirty="0">
                <a:solidFill>
                  <a:srgbClr val="FF0000"/>
                </a:solidFill>
                <a:ea typeface="楷体_GB2312" pitchFamily="1" charset="-122"/>
              </a:rPr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66603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3300"/>
                </a:solidFill>
              </a:rPr>
              <a:t>解：设方程                        的两个根</a:t>
            </a:r>
          </a:p>
          <a:p>
            <a:r>
              <a:rPr lang="zh-CN" altLang="en-US" sz="3600" dirty="0">
                <a:solidFill>
                  <a:srgbClr val="003300"/>
                </a:solidFill>
              </a:rPr>
              <a:t>       分别是     、    ，其中              。</a:t>
            </a:r>
          </a:p>
          <a:p>
            <a:r>
              <a:rPr lang="zh-CN" altLang="en-US" sz="3600" dirty="0">
                <a:solidFill>
                  <a:srgbClr val="003300"/>
                </a:solidFill>
              </a:rPr>
              <a:t>       所以：                                </a:t>
            </a:r>
          </a:p>
          <a:p>
            <a:r>
              <a:rPr lang="zh-CN" altLang="en-US" sz="3600" dirty="0">
                <a:solidFill>
                  <a:srgbClr val="003300"/>
                </a:solidFill>
              </a:rPr>
              <a:t>       即：                   </a:t>
            </a:r>
          </a:p>
          <a:p>
            <a:r>
              <a:rPr lang="zh-CN" altLang="en-US" sz="3600" dirty="0">
                <a:solidFill>
                  <a:srgbClr val="003300"/>
                </a:solidFill>
              </a:rPr>
              <a:t>       由于</a:t>
            </a:r>
          </a:p>
          <a:p>
            <a:r>
              <a:rPr lang="zh-CN" altLang="en-US" sz="3600" dirty="0">
                <a:solidFill>
                  <a:srgbClr val="003300"/>
                </a:solidFill>
              </a:rPr>
              <a:t>       得：</a:t>
            </a:r>
            <a:r>
              <a:rPr lang="en-US" altLang="zh-CN" sz="3200" dirty="0">
                <a:solidFill>
                  <a:srgbClr val="003300"/>
                </a:solidFill>
              </a:rPr>
              <a:t>k=-7</a:t>
            </a:r>
          </a:p>
          <a:p>
            <a:r>
              <a:rPr lang="en-US" altLang="zh-CN" sz="3600" dirty="0">
                <a:solidFill>
                  <a:srgbClr val="003300"/>
                </a:solidFill>
              </a:rPr>
              <a:t>       </a:t>
            </a:r>
            <a:r>
              <a:rPr lang="zh-CN" altLang="en-US" sz="3600" dirty="0">
                <a:solidFill>
                  <a:srgbClr val="003300"/>
                </a:solidFill>
              </a:rPr>
              <a:t>答：方程的另一个根是      ，</a:t>
            </a:r>
            <a:r>
              <a:rPr lang="en-US" altLang="zh-CN" sz="3200" dirty="0">
                <a:solidFill>
                  <a:srgbClr val="003300"/>
                </a:solidFill>
              </a:rPr>
              <a:t>k=-7</a:t>
            </a:r>
          </a:p>
          <a:p>
            <a:endParaRPr lang="zh-CN" altLang="en-US" sz="3600" dirty="0">
              <a:solidFill>
                <a:srgbClr val="003300"/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779838" y="476250"/>
          <a:ext cx="29527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r:id="rId3" imgW="977265" imgH="203200" progId="Equation.3">
                  <p:embed/>
                </p:oleObj>
              </mc:Choice>
              <mc:Fallback>
                <p:oleObj r:id="rId3" imgW="97726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6250"/>
                        <a:ext cx="29527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276600" y="1817688"/>
          <a:ext cx="28082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r:id="rId5" imgW="977265" imgH="203200" progId="Equation.3">
                  <p:embed/>
                </p:oleObj>
              </mc:Choice>
              <mc:Fallback>
                <p:oleObj r:id="rId5" imgW="977265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17688"/>
                        <a:ext cx="280828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333750" y="2420938"/>
          <a:ext cx="4460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r:id="rId6" imgW="152400" imgH="215900" progId="Equation.3">
                  <p:embed/>
                </p:oleObj>
              </mc:Choice>
              <mc:Fallback>
                <p:oleObj r:id="rId6" imgW="1524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20938"/>
                        <a:ext cx="4460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140200" y="2349500"/>
          <a:ext cx="4953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r:id="rId8" imgW="165100" imgH="215900" progId="Equation.3">
                  <p:embed/>
                </p:oleObj>
              </mc:Choice>
              <mc:Fallback>
                <p:oleObj r:id="rId8" imgW="1651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349500"/>
                        <a:ext cx="4953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227763" y="2389188"/>
          <a:ext cx="13684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r:id="rId10" imgW="393700" imgH="215900" progId="Equation.3">
                  <p:embed/>
                </p:oleObj>
              </mc:Choice>
              <mc:Fallback>
                <p:oleObj r:id="rId10" imgW="3937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389188"/>
                        <a:ext cx="13684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987824" y="2780928"/>
          <a:ext cx="295275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r:id="rId12" imgW="1143000" imgH="393700" progId="Equation.3">
                  <p:embed/>
                </p:oleObj>
              </mc:Choice>
              <mc:Fallback>
                <p:oleObj r:id="rId12" imgW="11430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780928"/>
                        <a:ext cx="295275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43213" y="3357563"/>
          <a:ext cx="15843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r:id="rId14" imgW="533400" imgH="393700" progId="Equation.3">
                  <p:embed/>
                </p:oleObj>
              </mc:Choice>
              <mc:Fallback>
                <p:oleObj r:id="rId14" imgW="5334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57563"/>
                        <a:ext cx="158432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843213" y="3933825"/>
          <a:ext cx="39608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r:id="rId16" imgW="1473200" imgH="393700" progId="Equation.3">
                  <p:embed/>
                </p:oleObj>
              </mc:Choice>
              <mc:Fallback>
                <p:oleObj r:id="rId16" imgW="14732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933825"/>
                        <a:ext cx="39608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443663" y="5084763"/>
          <a:ext cx="7540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r:id="rId18" imgW="254000" imgH="393700" progId="Equation.3">
                  <p:embed/>
                </p:oleObj>
              </mc:Choice>
              <mc:Fallback>
                <p:oleObj r:id="rId18" imgW="2540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084763"/>
                        <a:ext cx="75406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AutoShape 13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10800000">
            <a:off x="6588125" y="6453188"/>
            <a:ext cx="504825" cy="333375"/>
          </a:xfrm>
          <a:prstGeom prst="notchedRightArrow">
            <a:avLst>
              <a:gd name="adj1" fmla="val 52435"/>
              <a:gd name="adj2" fmla="val 45379"/>
            </a:avLst>
          </a:prstGeom>
          <a:solidFill>
            <a:srgbClr val="0000FF"/>
          </a:solidFill>
          <a:ln w="6350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2542" name="Picture 14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7380288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AutoShape 15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504825" cy="333375"/>
          </a:xfrm>
          <a:prstGeom prst="notchedRightArrow">
            <a:avLst>
              <a:gd name="adj1" fmla="val 52435"/>
              <a:gd name="adj2" fmla="val 45379"/>
            </a:avLst>
          </a:prstGeom>
          <a:solidFill>
            <a:srgbClr val="0000FF"/>
          </a:solidFill>
          <a:ln w="63500">
            <a:solidFill>
              <a:srgbClr val="008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785225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</a:rPr>
              <a:t>例题</a:t>
            </a:r>
            <a:r>
              <a:rPr lang="en-US" altLang="zh-CN" sz="2800" b="1" dirty="0">
                <a:latin typeface="Times New Roman" panose="02020603050405020304" charset="0"/>
              </a:rPr>
              <a:t>2</a:t>
            </a:r>
            <a:r>
              <a:rPr lang="zh-CN" altLang="en-US" sz="2800" b="1" dirty="0">
                <a:latin typeface="Times New Roman" panose="02020603050405020304" charset="0"/>
                <a:sym typeface="Wingdings" panose="05000000000000000000" pitchFamily="2" charset="2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1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）若关于</a:t>
            </a:r>
            <a:r>
              <a:rPr lang="en-US" altLang="zh-CN" sz="3200" b="1" i="1" dirty="0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的方程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en-US" altLang="zh-CN" sz="3200" b="1" i="1" dirty="0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en-US" altLang="zh-CN" sz="3200" b="1" baseline="30000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5</a:t>
            </a:r>
            <a:r>
              <a:rPr lang="en-US" altLang="zh-CN" sz="3200" b="1" i="1" dirty="0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n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0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的一个根是－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，求它的另一个根及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n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的值。</a:t>
            </a: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Times New Roman" panose="0202060305040502030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）若关于</a:t>
            </a:r>
            <a:r>
              <a:rPr lang="en-US" altLang="zh-CN" sz="3200" b="1" i="1" dirty="0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的方程</a:t>
            </a:r>
            <a:r>
              <a:rPr lang="en-US" altLang="zh-CN" sz="3200" b="1" i="1" dirty="0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en-US" altLang="zh-CN" sz="3200" b="1" baseline="30000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＋</a:t>
            </a:r>
            <a:r>
              <a:rPr lang="en-US" altLang="zh-CN" sz="3200" b="1" dirty="0" err="1">
                <a:latin typeface="Times New Roman" panose="02020603050405020304" charset="0"/>
                <a:sym typeface="Wingdings" panose="05000000000000000000" pitchFamily="2" charset="2"/>
              </a:rPr>
              <a:t>k</a:t>
            </a:r>
            <a:r>
              <a:rPr lang="en-US" altLang="zh-CN" sz="3200" b="1" i="1" dirty="0" err="1">
                <a:latin typeface="Times New Roman" panose="02020603050405020304" charset="0"/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－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6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＝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0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的一个根是－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，求它的另一个根及</a:t>
            </a:r>
            <a:r>
              <a:rPr lang="en-US" altLang="zh-CN" sz="3200" b="1" dirty="0">
                <a:latin typeface="Times New Roman" panose="02020603050405020304" charset="0"/>
                <a:sym typeface="Wingdings" panose="05000000000000000000" pitchFamily="2" charset="2"/>
              </a:rPr>
              <a:t>k</a:t>
            </a:r>
            <a:r>
              <a:rPr lang="zh-CN" altLang="en-US" sz="3200" b="1" dirty="0">
                <a:latin typeface="Times New Roman" panose="02020603050405020304" charset="0"/>
                <a:sym typeface="Wingdings" panose="05000000000000000000" pitchFamily="2" charset="2"/>
              </a:rPr>
              <a:t>的值。</a:t>
            </a:r>
            <a:endParaRPr lang="zh-CN" altLang="en-US" sz="3200" b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73263" y="411163"/>
            <a:ext cx="742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一元二次方程的一般形式是什么？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95288" y="3860800"/>
            <a:ext cx="788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3.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一元二次方程的根的情况怎样确定？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87450" y="1844675"/>
            <a:ext cx="7446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ea typeface="楷体_GB2312" pitchFamily="1" charset="-122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一元二次方程的求根公式是什么？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051050" y="1052513"/>
          <a:ext cx="46815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r:id="rId3" imgW="1384935" imgH="228600" progId="Equation.3">
                  <p:embed/>
                </p:oleObj>
              </mc:Choice>
              <mc:Fallback>
                <p:oleObj r:id="rId3" imgW="1384935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52513"/>
                        <a:ext cx="46815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971550" y="5013325"/>
          <a:ext cx="20875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r:id="rId5" imgW="799465" imgH="203200" progId="Equation.3">
                  <p:embed/>
                </p:oleObj>
              </mc:Choice>
              <mc:Fallback>
                <p:oleObj r:id="rId5" imgW="799465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013325"/>
                        <a:ext cx="20875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492500" y="4437063"/>
          <a:ext cx="5329238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7" imgW="1969135" imgH="685800" progId="Equation.3">
                  <p:embed/>
                </p:oleObj>
              </mc:Choice>
              <mc:Fallback>
                <p:oleObj r:id="rId7" imgW="1969135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437063"/>
                        <a:ext cx="5329238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979613" y="2492375"/>
          <a:ext cx="5976937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9" imgW="2082800" imgH="444500" progId="Equation.3">
                  <p:embed/>
                </p:oleObj>
              </mc:Choice>
              <mc:Fallback>
                <p:oleObj r:id="rId9" imgW="20828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92375"/>
                        <a:ext cx="5976937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3" name="Picture 9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640763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AutoShape 10"/>
          <p:cNvSpPr/>
          <p:nvPr/>
        </p:nvSpPr>
        <p:spPr bwMode="auto">
          <a:xfrm>
            <a:off x="3348038" y="4652963"/>
            <a:ext cx="73025" cy="1439862"/>
          </a:xfrm>
          <a:prstGeom prst="leftBrace">
            <a:avLst>
              <a:gd name="adj1" fmla="val 164312"/>
              <a:gd name="adj2" fmla="val 50000"/>
            </a:avLst>
          </a:pr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155" name="Picture 11" descr="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611188" y="-385763"/>
            <a:ext cx="3046413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380413" cy="4498975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已知一元二次方程的                     </a:t>
            </a:r>
          </a:p>
          <a:p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的一个根为</a:t>
            </a:r>
            <a:r>
              <a:rPr lang="en-US" altLang="zh-C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，则方程的另一根为</a:t>
            </a:r>
            <a:r>
              <a:rPr lang="en-US" altLang="zh-C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</a:t>
            </a:r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，</a:t>
            </a:r>
          </a:p>
          <a:p>
            <a:r>
              <a:rPr lang="en-US" altLang="zh-C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m=___</a:t>
            </a:r>
            <a:r>
              <a: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：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9850" y="1628775"/>
          <a:ext cx="2730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r:id="rId3" imgW="1358900" imgH="266700" progId="Equation.3">
                  <p:embed/>
                </p:oleObj>
              </mc:Choice>
              <mc:Fallback>
                <p:oleObj r:id="rId3" imgW="1358900" imgH="266700" progId="Equation.3">
                  <p:embed/>
                  <p:pic>
                    <p:nvPicPr>
                      <p:cNvPr id="0" name="Object 6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1628775"/>
                        <a:ext cx="27305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-454025" y="3644900"/>
            <a:ext cx="9598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charset="0"/>
              </a:rPr>
              <a:t>      </a:t>
            </a:r>
            <a:r>
              <a:rPr lang="en-US" altLang="zh-CN" sz="3200" b="1" dirty="0">
                <a:latin typeface="Times New Roman" panose="02020603050405020304" charset="0"/>
              </a:rPr>
              <a:t>2</a:t>
            </a:r>
            <a:r>
              <a:rPr lang="zh-CN" altLang="en-US" sz="3200" b="1" dirty="0">
                <a:latin typeface="Times New Roman" panose="02020603050405020304" charset="0"/>
              </a:rPr>
              <a:t>、已知方程                                       的一个根是 </a:t>
            </a:r>
            <a:r>
              <a:rPr lang="en-US" altLang="zh-CN" sz="3200" b="1" dirty="0">
                <a:latin typeface="Times New Roman" panose="02020603050405020304" charset="0"/>
              </a:rPr>
              <a:t>1</a:t>
            </a:r>
            <a:r>
              <a:rPr lang="zh-CN" altLang="en-US" sz="3200" b="1" dirty="0">
                <a:latin typeface="Times New Roman" panose="02020603050405020304" charset="0"/>
              </a:rPr>
              <a:t>，</a:t>
            </a:r>
          </a:p>
          <a:p>
            <a:r>
              <a:rPr lang="zh-CN" altLang="en-US" sz="3200" b="1" dirty="0">
                <a:latin typeface="Times New Roman" panose="02020603050405020304" charset="0"/>
              </a:rPr>
              <a:t>              求它的另一个根和</a:t>
            </a:r>
            <a:r>
              <a:rPr lang="en-US" altLang="zh-CN" sz="3200" b="1" dirty="0">
                <a:latin typeface="Times New Roman" panose="02020603050405020304" charset="0"/>
              </a:rPr>
              <a:t>m</a:t>
            </a:r>
            <a:r>
              <a:rPr lang="zh-CN" altLang="en-US" sz="3200" b="1" dirty="0">
                <a:latin typeface="Times New Roman" panose="02020603050405020304" charset="0"/>
              </a:rPr>
              <a:t>的值。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987675" y="3716338"/>
          <a:ext cx="2819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r:id="rId5" imgW="1460500" imgH="266700" progId="Equation.3">
                  <p:embed/>
                </p:oleObj>
              </mc:Choice>
              <mc:Fallback>
                <p:oleObj r:id="rId5" imgW="14605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16338"/>
                        <a:ext cx="28194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395288" y="549275"/>
            <a:ext cx="8748712" cy="2530475"/>
            <a:chOff x="0" y="0"/>
            <a:chExt cx="5511" cy="1594"/>
          </a:xfrm>
        </p:grpSpPr>
        <p:sp>
          <p:nvSpPr>
            <p:cNvPr id="25603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511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>
                  <a:solidFill>
                    <a:srgbClr val="FF0000"/>
                  </a:solidFill>
                  <a:ea typeface="楷体_GB2312" pitchFamily="1" charset="-122"/>
                </a:rPr>
                <a:t>例</a:t>
              </a:r>
              <a:r>
                <a:rPr lang="en-US" altLang="zh-CN" sz="4000" b="1">
                  <a:solidFill>
                    <a:srgbClr val="FF0000"/>
                  </a:solidFill>
                  <a:ea typeface="楷体_GB2312" pitchFamily="1" charset="-122"/>
                </a:rPr>
                <a:t>2.</a:t>
              </a:r>
            </a:p>
            <a:p>
              <a:r>
                <a:rPr lang="en-US" altLang="zh-CN" sz="4000" b="1">
                  <a:solidFill>
                    <a:srgbClr val="FF0000"/>
                  </a:solidFill>
                  <a:ea typeface="楷体_GB2312" pitchFamily="1" charset="-122"/>
                </a:rPr>
                <a:t>     </a:t>
              </a:r>
              <a:r>
                <a:rPr lang="zh-CN" altLang="en-US" sz="4000" b="1">
                  <a:solidFill>
                    <a:srgbClr val="FF0000"/>
                  </a:solidFill>
                  <a:ea typeface="楷体_GB2312" pitchFamily="1" charset="-122"/>
                </a:rPr>
                <a:t>已知方程                                    的</a:t>
              </a:r>
            </a:p>
            <a:p>
              <a:r>
                <a:rPr lang="zh-CN" altLang="en-US" sz="4000" b="1">
                  <a:solidFill>
                    <a:srgbClr val="FF0000"/>
                  </a:solidFill>
                  <a:ea typeface="楷体_GB2312" pitchFamily="1" charset="-122"/>
                </a:rPr>
                <a:t>两根为      、     ， 且                  ，求</a:t>
              </a:r>
            </a:p>
            <a:p>
              <a:r>
                <a:rPr lang="en-US" altLang="zh-CN" sz="4000" b="1">
                  <a:solidFill>
                    <a:srgbClr val="FF0000"/>
                  </a:solidFill>
                  <a:ea typeface="楷体_GB2312" pitchFamily="1" charset="-122"/>
                </a:rPr>
                <a:t>k</a:t>
              </a:r>
              <a:r>
                <a:rPr lang="zh-CN" altLang="en-US" sz="4000" b="1">
                  <a:solidFill>
                    <a:srgbClr val="FF0000"/>
                  </a:solidFill>
                  <a:ea typeface="楷体_GB2312" pitchFamily="1" charset="-122"/>
                </a:rPr>
                <a:t>的值。</a:t>
              </a:r>
            </a:p>
          </p:txBody>
        </p:sp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1905" y="395"/>
            <a:ext cx="3083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0" r:id="rId3" imgW="1562735" imgH="228600" progId="Equation.3">
                    <p:embed/>
                  </p:oleObj>
                </mc:Choice>
                <mc:Fallback>
                  <p:oleObj r:id="rId3" imgW="1562735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" y="395"/>
                          <a:ext cx="3083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1134" y="816"/>
            <a:ext cx="32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1" r:id="rId5" imgW="152400" imgH="215900" progId="Equation.3">
                    <p:embed/>
                  </p:oleObj>
                </mc:Choice>
                <mc:Fallback>
                  <p:oleObj r:id="rId5" imgW="152400" imgH="2159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4" y="816"/>
                          <a:ext cx="321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1860" y="771"/>
            <a:ext cx="348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2" r:id="rId7" imgW="165100" imgH="215900" progId="Equation.3">
                    <p:embed/>
                  </p:oleObj>
                </mc:Choice>
                <mc:Fallback>
                  <p:oleObj r:id="rId7" imgW="165100" imgH="2159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0" y="771"/>
                          <a:ext cx="348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7" name="Object 7"/>
            <p:cNvGraphicFramePr>
              <a:graphicFrameLocks noChangeAspect="1"/>
            </p:cNvGraphicFramePr>
            <p:nvPr/>
          </p:nvGraphicFramePr>
          <p:xfrm>
            <a:off x="3202" y="771"/>
            <a:ext cx="1379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3" r:id="rId9" imgW="699135" imgH="228600" progId="Equation.3">
                    <p:embed/>
                  </p:oleObj>
                </mc:Choice>
                <mc:Fallback>
                  <p:oleObj r:id="rId9" imgW="699135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2" y="771"/>
                          <a:ext cx="1379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228600" y="457200"/>
            <a:ext cx="4608513" cy="714375"/>
            <a:chOff x="0" y="0"/>
            <a:chExt cx="2903" cy="450"/>
          </a:xfrm>
        </p:grpSpPr>
        <p:pic>
          <p:nvPicPr>
            <p:cNvPr id="26627" name="Picture 3" descr="螺旋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134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454" y="46"/>
              <a:ext cx="24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</p:grpSp>
      <p:sp>
        <p:nvSpPr>
          <p:cNvPr id="26629" name="WordArt 5"/>
          <p:cNvSpPr>
            <a:spLocks noChangeArrowheads="1" noChangeShapeType="1"/>
          </p:cNvSpPr>
          <p:nvPr/>
        </p:nvSpPr>
        <p:spPr bwMode="auto">
          <a:xfrm>
            <a:off x="1295400" y="228600"/>
            <a:ext cx="1676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600" b="1"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792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charset="0"/>
              </a:rPr>
              <a:t>4</a:t>
            </a:r>
            <a:r>
              <a:rPr lang="zh-CN" altLang="en-US" sz="3600" b="1">
                <a:latin typeface="Times New Roman" panose="02020603050405020304" charset="0"/>
              </a:rPr>
              <a:t>、已知关于</a:t>
            </a:r>
            <a:r>
              <a:rPr lang="en-US" altLang="zh-CN" sz="3600" b="1">
                <a:latin typeface="Times New Roman" panose="02020603050405020304" charset="0"/>
              </a:rPr>
              <a:t>x</a:t>
            </a:r>
            <a:r>
              <a:rPr lang="zh-CN" altLang="en-US" sz="3600" b="1">
                <a:latin typeface="Times New Roman" panose="02020603050405020304" charset="0"/>
              </a:rPr>
              <a:t>的方程</a:t>
            </a:r>
            <a:r>
              <a:rPr lang="en-US" altLang="zh-CN" sz="3600" b="1">
                <a:latin typeface="Times New Roman" panose="02020603050405020304" charset="0"/>
              </a:rPr>
              <a:t>x</a:t>
            </a:r>
            <a:r>
              <a:rPr lang="en-US" altLang="zh-CN" sz="3600" b="1" baseline="30000">
                <a:latin typeface="Times New Roman" panose="02020603050405020304" charset="0"/>
              </a:rPr>
              <a:t>2</a:t>
            </a:r>
            <a:r>
              <a:rPr lang="en-US" altLang="zh-CN" sz="3600" b="1">
                <a:latin typeface="Times New Roman" panose="02020603050405020304" charset="0"/>
              </a:rPr>
              <a:t>+(2k+1)+k</a:t>
            </a:r>
            <a:r>
              <a:rPr lang="en-US" altLang="zh-CN" sz="3600" b="1" baseline="30000">
                <a:latin typeface="Times New Roman" panose="02020603050405020304" charset="0"/>
              </a:rPr>
              <a:t>2</a:t>
            </a:r>
            <a:r>
              <a:rPr lang="en-US" altLang="zh-CN" sz="3600" b="1">
                <a:latin typeface="Times New Roman" panose="02020603050405020304" charset="0"/>
              </a:rPr>
              <a:t>-2=0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charset="0"/>
              </a:rPr>
              <a:t>     </a:t>
            </a:r>
            <a:r>
              <a:rPr lang="zh-CN" altLang="en-US" sz="3600" b="1">
                <a:latin typeface="Times New Roman" panose="02020603050405020304" charset="0"/>
              </a:rPr>
              <a:t>的两根的平方和比两根之积的</a:t>
            </a:r>
            <a:r>
              <a:rPr lang="en-US" altLang="zh-CN" sz="3600" b="1">
                <a:latin typeface="Times New Roman" panose="02020603050405020304" charset="0"/>
              </a:rPr>
              <a:t>3</a:t>
            </a:r>
            <a:r>
              <a:rPr lang="zh-CN" altLang="en-US" sz="3600" b="1">
                <a:latin typeface="Times New Roman" panose="02020603050405020304" charset="0"/>
              </a:rPr>
              <a:t>倍少      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charset="0"/>
              </a:rPr>
              <a:t>     </a:t>
            </a:r>
            <a:r>
              <a:rPr lang="en-US" altLang="zh-CN" sz="3600" b="1">
                <a:latin typeface="Times New Roman" panose="02020603050405020304" charset="0"/>
              </a:rPr>
              <a:t>10</a:t>
            </a:r>
            <a:r>
              <a:rPr lang="zh-CN" altLang="en-US" sz="3600" b="1">
                <a:latin typeface="Times New Roman" panose="02020603050405020304" charset="0"/>
              </a:rPr>
              <a:t>，求</a:t>
            </a:r>
            <a:r>
              <a:rPr lang="en-US" altLang="zh-CN" sz="3600" b="1">
                <a:latin typeface="Times New Roman" panose="02020603050405020304" charset="0"/>
              </a:rPr>
              <a:t>k</a:t>
            </a:r>
            <a:r>
              <a:rPr lang="zh-CN" altLang="en-US" sz="3600" b="1">
                <a:latin typeface="Times New Roman" panose="02020603050405020304" charset="0"/>
              </a:rPr>
              <a:t>的值</a:t>
            </a:r>
            <a:r>
              <a:rPr lang="en-US" altLang="zh-CN" sz="3600" b="1">
                <a:latin typeface="Times New Roman" panose="02020603050405020304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486650" cy="229552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sz="2800" b="1" dirty="0">
                <a:ea typeface="楷体_GB2312" pitchFamily="1" charset="-122"/>
              </a:rPr>
              <a:t>例</a:t>
            </a:r>
            <a:r>
              <a:rPr lang="en-US" altLang="zh-CN" sz="2800" b="1" dirty="0">
                <a:ea typeface="楷体_GB2312" pitchFamily="1" charset="-122"/>
              </a:rPr>
              <a:t>6 </a:t>
            </a:r>
            <a:r>
              <a:rPr lang="zh-CN" altLang="en-US" sz="2800" b="1" dirty="0">
                <a:ea typeface="楷体_GB2312" pitchFamily="1" charset="-122"/>
              </a:rPr>
              <a:t>方程</a:t>
            </a:r>
            <a:r>
              <a:rPr lang="en-US" altLang="zh-CN" sz="2800" b="1" i="1" dirty="0">
                <a:ea typeface="楷体_GB2312" pitchFamily="1" charset="-122"/>
              </a:rPr>
              <a:t>x</a:t>
            </a:r>
            <a:r>
              <a:rPr lang="en-US" altLang="zh-CN" sz="2800" b="1" baseline="30000" dirty="0">
                <a:ea typeface="楷体_GB2312" pitchFamily="1" charset="-122"/>
              </a:rPr>
              <a:t>2</a:t>
            </a:r>
            <a:r>
              <a:rPr lang="en-US" altLang="zh-CN" sz="2800" b="1" dirty="0"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1" charset="-122"/>
              </a:rPr>
              <a:t>(</a:t>
            </a:r>
            <a:r>
              <a:rPr lang="en-US" altLang="zh-CN" sz="2800" b="1" i="1" dirty="0">
                <a:ea typeface="楷体_GB2312" pitchFamily="1" charset="-122"/>
              </a:rPr>
              <a:t>m</a:t>
            </a:r>
            <a:r>
              <a:rPr lang="en-US" altLang="zh-CN" sz="2800" b="1" dirty="0"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2800" b="1" dirty="0">
                <a:ea typeface="楷体_GB2312" pitchFamily="1" charset="-122"/>
              </a:rPr>
              <a:t>1)</a:t>
            </a:r>
            <a:r>
              <a:rPr lang="en-US" altLang="zh-CN" sz="2800" b="1" i="1" dirty="0">
                <a:ea typeface="楷体_GB2312" pitchFamily="1" charset="-122"/>
              </a:rPr>
              <a:t>x</a:t>
            </a:r>
            <a:r>
              <a:rPr lang="en-US" altLang="zh-CN" sz="2800" b="1" dirty="0"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2800" b="1" dirty="0">
                <a:ea typeface="楷体_GB2312" pitchFamily="1" charset="-122"/>
              </a:rPr>
              <a:t>2</a:t>
            </a:r>
            <a:r>
              <a:rPr lang="en-US" altLang="zh-CN" sz="2800" b="1" i="1" dirty="0">
                <a:ea typeface="楷体_GB2312" pitchFamily="1" charset="-122"/>
              </a:rPr>
              <a:t>m</a:t>
            </a:r>
            <a:r>
              <a:rPr lang="en-US" altLang="zh-CN" sz="2800" b="1" dirty="0"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1" charset="-122"/>
              </a:rPr>
              <a:t>1</a:t>
            </a:r>
            <a:r>
              <a:rPr lang="en-US" altLang="zh-CN" sz="2800" b="1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2800" b="1" dirty="0">
                <a:ea typeface="楷体_GB2312" pitchFamily="1" charset="-122"/>
              </a:rPr>
              <a:t>0</a:t>
            </a:r>
            <a:r>
              <a:rPr lang="zh-CN" altLang="en-US" sz="2800" b="1" dirty="0">
                <a:ea typeface="楷体_GB2312" pitchFamily="1" charset="-122"/>
              </a:rPr>
              <a:t>求</a:t>
            </a:r>
            <a:r>
              <a:rPr lang="en-US" altLang="zh-CN" sz="2800" b="1" i="1" dirty="0">
                <a:ea typeface="楷体_GB2312" pitchFamily="1" charset="-122"/>
              </a:rPr>
              <a:t>m</a:t>
            </a:r>
            <a:r>
              <a:rPr lang="zh-CN" altLang="en-US" sz="2800" b="1" dirty="0">
                <a:ea typeface="楷体_GB2312" pitchFamily="1" charset="-122"/>
              </a:rPr>
              <a:t>满足什么条件时</a:t>
            </a:r>
            <a:r>
              <a:rPr lang="en-US" altLang="zh-CN" sz="2800" b="1" dirty="0">
                <a:ea typeface="楷体_GB2312" pitchFamily="1" charset="-122"/>
              </a:rPr>
              <a:t>,</a:t>
            </a:r>
            <a:r>
              <a:rPr lang="zh-CN" altLang="en-US" sz="2800" b="1" dirty="0">
                <a:ea typeface="楷体_GB2312" pitchFamily="1" charset="-122"/>
              </a:rPr>
              <a:t>方程的两根互为相反数？方程的两根互为倒数？方程的一根为零？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3070225"/>
            <a:ext cx="72009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解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: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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(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1)</a:t>
            </a:r>
            <a:r>
              <a:rPr lang="en-US" altLang="zh-CN" sz="3200" baseline="30000" dirty="0">
                <a:solidFill>
                  <a:srgbClr val="FF0000"/>
                </a:solidFill>
                <a:ea typeface="楷体_GB2312" pitchFamily="1" charset="-122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4(2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1)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baseline="30000" dirty="0">
                <a:solidFill>
                  <a:srgbClr val="FF0000"/>
                </a:solidFill>
                <a:ea typeface="楷体_GB2312" pitchFamily="1" charset="-122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6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5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①∵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两根互为相反数</a:t>
            </a:r>
          </a:p>
          <a:p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∴两根之和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1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0,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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1,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且</a:t>
            </a:r>
            <a:r>
              <a:rPr lang="zh-CN" altLang="en-US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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0</a:t>
            </a:r>
          </a:p>
          <a:p>
            <a:r>
              <a:rPr lang="en-US" altLang="zh-CN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∴</a:t>
            </a:r>
            <a:r>
              <a:rPr lang="en-US" altLang="zh-CN" sz="3200" i="1" dirty="0">
                <a:solidFill>
                  <a:srgbClr val="FF0000"/>
                </a:solidFill>
                <a:ea typeface="楷体_GB2312" pitchFamily="1" charset="-122"/>
              </a:rPr>
              <a:t>m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</a:t>
            </a:r>
            <a:r>
              <a:rPr lang="en-US" altLang="zh-CN" sz="3200" dirty="0">
                <a:solidFill>
                  <a:srgbClr val="FF0000"/>
                </a:solidFill>
                <a:ea typeface="楷体_GB2312" pitchFamily="1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时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方程的两根互为相反数</a:t>
            </a:r>
            <a:r>
              <a:rPr lang="en-US" altLang="zh-CN" sz="3200" dirty="0" smtClean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  <a:endParaRPr lang="en-US" altLang="zh-CN" sz="3200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②∵两根互为倒数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2400" dirty="0">
                <a:ea typeface="楷体_GB2312" pitchFamily="1" charset="-122"/>
                <a:sym typeface="Symbol" panose="05050102010706020507" pitchFamily="18" charset="2"/>
              </a:rPr>
              <a:t>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baseline="30000" dirty="0">
                <a:ea typeface="楷体_GB2312" pitchFamily="1" charset="-122"/>
              </a:rPr>
              <a:t>2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1" charset="-122"/>
              </a:rPr>
              <a:t>6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1" charset="-122"/>
              </a:rPr>
              <a:t>5,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∴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两根之积</a:t>
            </a:r>
            <a:r>
              <a:rPr lang="en-US" altLang="zh-CN" sz="2400" dirty="0">
                <a:ea typeface="楷体_GB2312" pitchFamily="1" charset="-122"/>
              </a:rPr>
              <a:t>2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1" charset="-122"/>
              </a:rPr>
              <a:t>1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1" charset="-122"/>
              </a:rPr>
              <a:t>1   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且</a:t>
            </a:r>
            <a:r>
              <a:rPr lang="zh-CN" altLang="en-US" sz="2400" dirty="0">
                <a:ea typeface="楷体_GB2312" pitchFamily="1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1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∴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</a:t>
            </a: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方程的两根互为倒数</a:t>
            </a: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③∵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方程一根为</a:t>
            </a:r>
            <a:r>
              <a:rPr lang="en-US" altLang="zh-CN" sz="2400" dirty="0">
                <a:ea typeface="楷体_GB2312" pitchFamily="1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∴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两根之积</a:t>
            </a:r>
            <a:r>
              <a:rPr lang="en-US" altLang="zh-CN" sz="2400" dirty="0">
                <a:ea typeface="楷体_GB2312" pitchFamily="1" charset="-122"/>
              </a:rPr>
              <a:t>2</a:t>
            </a:r>
            <a:r>
              <a:rPr lang="en-US" altLang="zh-CN" sz="2400" i="1" dirty="0">
                <a:ea typeface="楷体_GB2312" pitchFamily="1" charset="-122"/>
              </a:rPr>
              <a:t>m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1" charset="-122"/>
              </a:rPr>
              <a:t>1</a:t>
            </a:r>
            <a:r>
              <a:rPr lang="en-US" altLang="zh-CN" sz="2400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1" charset="-122"/>
              </a:rPr>
              <a:t>0</a:t>
            </a: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且</a:t>
            </a:r>
            <a:r>
              <a:rPr lang="zh-CN" altLang="en-US" sz="2400" dirty="0">
                <a:ea typeface="楷体_GB2312" pitchFamily="1" charset="-122"/>
                <a:sym typeface="Symbol" panose="05050102010706020507" pitchFamily="18" charset="2"/>
              </a:rPr>
              <a:t></a:t>
            </a:r>
            <a:r>
              <a:rPr lang="en-US" altLang="zh-CN" sz="2400" dirty="0">
                <a:ea typeface="楷体_GB2312" pitchFamily="1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∴  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</a:t>
            </a: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方程有一根为零</a:t>
            </a:r>
            <a:r>
              <a:rPr lang="en-US" altLang="zh-CN" sz="2400" dirty="0" smtClean="0">
                <a:latin typeface="楷体_GB2312" pitchFamily="1" charset="-122"/>
                <a:ea typeface="楷体_GB2312" pitchFamily="1" charset="-122"/>
              </a:rPr>
              <a:t>.</a:t>
            </a:r>
            <a:endParaRPr lang="en-US" altLang="zh-CN" sz="2400" dirty="0"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28675" name="Group 3"/>
          <p:cNvGrpSpPr>
            <a:grpSpLocks noChangeAspect="1"/>
          </p:cNvGrpSpPr>
          <p:nvPr/>
        </p:nvGrpSpPr>
        <p:grpSpPr bwMode="auto">
          <a:xfrm>
            <a:off x="1524000" y="3165475"/>
            <a:ext cx="2971800" cy="1254125"/>
            <a:chOff x="0" y="0"/>
            <a:chExt cx="1872" cy="790"/>
          </a:xfrm>
        </p:grpSpPr>
        <p:graphicFrame>
          <p:nvGraphicFramePr>
            <p:cNvPr id="28676" name="Object 4"/>
            <p:cNvGraphicFramePr>
              <a:graphicFrameLocks noChangeAspect="1"/>
            </p:cNvGraphicFramePr>
            <p:nvPr/>
          </p:nvGraphicFramePr>
          <p:xfrm>
            <a:off x="1392" y="0"/>
            <a:ext cx="480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0" r:id="rId3" imgW="419100" imgH="393700" progId="Equation.3">
                    <p:embed/>
                  </p:oleObj>
                </mc:Choice>
                <mc:Fallback>
                  <p:oleObj r:id="rId3" imgW="4191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0"/>
                          <a:ext cx="480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7" name="Object 5"/>
            <p:cNvGraphicFramePr>
              <a:graphicFrameLocks noChangeAspect="1"/>
            </p:cNvGraphicFramePr>
            <p:nvPr/>
          </p:nvGraphicFramePr>
          <p:xfrm>
            <a:off x="0" y="339"/>
            <a:ext cx="480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1" r:id="rId5" imgW="419100" imgH="393700" progId="Equation.3">
                    <p:embed/>
                  </p:oleObj>
                </mc:Choice>
                <mc:Fallback>
                  <p:oleObj r:id="rId5" imgW="419100" imgH="393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39"/>
                          <a:ext cx="480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引申</a:t>
            </a:r>
            <a:r>
              <a:rPr lang="en-US" altLang="zh-CN" dirty="0">
                <a:latin typeface="楷体_GB2312" pitchFamily="1" charset="-122"/>
                <a:ea typeface="楷体_GB2312" pitchFamily="1" charset="-122"/>
              </a:rPr>
              <a:t>:1</a:t>
            </a:r>
            <a:r>
              <a:rPr lang="zh-CN" altLang="en-US" dirty="0">
                <a:latin typeface="楷体_GB2312" pitchFamily="1" charset="-122"/>
                <a:ea typeface="楷体_GB2312" pitchFamily="1" charset="-122"/>
              </a:rPr>
              <a:t>、若</a:t>
            </a:r>
            <a:r>
              <a:rPr lang="en-US" altLang="zh-CN" i="1" dirty="0">
                <a:ea typeface="楷体_GB2312" pitchFamily="1" charset="-122"/>
              </a:rPr>
              <a:t>ax</a:t>
            </a:r>
            <a:r>
              <a:rPr lang="en-US" altLang="zh-CN" baseline="30000" dirty="0">
                <a:ea typeface="楷体_GB2312" pitchFamily="1" charset="-122"/>
              </a:rPr>
              <a:t>2</a:t>
            </a:r>
            <a:r>
              <a:rPr lang="en-US" altLang="zh-CN" dirty="0"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i="1" dirty="0">
                <a:ea typeface="楷体_GB2312" pitchFamily="1" charset="-122"/>
              </a:rPr>
              <a:t>bx</a:t>
            </a:r>
            <a:r>
              <a:rPr lang="en-US" altLang="zh-CN" dirty="0"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i="1" dirty="0">
                <a:ea typeface="楷体_GB2312" pitchFamily="1" charset="-122"/>
              </a:rPr>
              <a:t>c</a:t>
            </a:r>
            <a:r>
              <a:rPr lang="en-US" altLang="zh-CN" dirty="0"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dirty="0">
                <a:ea typeface="楷体_GB2312" pitchFamily="1" charset="-122"/>
              </a:rPr>
              <a:t>0 (</a:t>
            </a:r>
            <a:r>
              <a:rPr lang="en-US" altLang="zh-CN" i="1" dirty="0">
                <a:ea typeface="楷体_GB2312" pitchFamily="1" charset="-122"/>
              </a:rPr>
              <a:t>a</a:t>
            </a:r>
            <a:r>
              <a:rPr lang="en-US" altLang="zh-CN" dirty="0">
                <a:ea typeface="楷体_GB2312" pitchFamily="1" charset="-122"/>
                <a:sym typeface="Symbol" panose="05050102010706020507" pitchFamily="18" charset="2"/>
              </a:rPr>
              <a:t></a:t>
            </a:r>
            <a:r>
              <a:rPr lang="en-US" altLang="zh-CN" dirty="0">
                <a:ea typeface="楷体_GB2312" pitchFamily="1" charset="-122"/>
              </a:rPr>
              <a:t>0  </a:t>
            </a:r>
            <a:r>
              <a:rPr lang="en-US" altLang="zh-CN" dirty="0">
                <a:ea typeface="楷体_GB2312" pitchFamily="1" charset="-122"/>
                <a:sym typeface="Symbol" panose="05050102010706020507" pitchFamily="18" charset="2"/>
              </a:rPr>
              <a:t></a:t>
            </a:r>
            <a:r>
              <a:rPr lang="en-US" altLang="zh-CN" dirty="0">
                <a:ea typeface="楷体_GB2312" pitchFamily="1" charset="-122"/>
              </a:rPr>
              <a:t>0)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）若两根互为相反数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 i="1" dirty="0">
                <a:solidFill>
                  <a:srgbClr val="FF0000"/>
                </a:solidFill>
                <a:ea typeface="楷体_GB2312" pitchFamily="1" charset="-122"/>
              </a:rPr>
              <a:t>b</a:t>
            </a:r>
            <a:r>
              <a:rPr lang="en-US" altLang="zh-CN" dirty="0">
                <a:solidFill>
                  <a:srgbClr val="FF0000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dirty="0">
                <a:solidFill>
                  <a:srgbClr val="FF0000"/>
                </a:solidFill>
                <a:ea typeface="楷体_GB2312" pitchFamily="1" charset="-122"/>
              </a:rPr>
              <a:t>0;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）若两根互为倒数</a:t>
            </a:r>
            <a:r>
              <a:rPr lang="en-US" altLang="zh-CN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 i="1" dirty="0" err="1">
                <a:solidFill>
                  <a:srgbClr val="3333FF"/>
                </a:solidFill>
                <a:ea typeface="楷体_GB2312" pitchFamily="1" charset="-122"/>
              </a:rPr>
              <a:t>a</a:t>
            </a:r>
            <a:r>
              <a:rPr lang="en-US" altLang="zh-CN" dirty="0" err="1">
                <a:solidFill>
                  <a:srgbClr val="3333FF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i="1" dirty="0" err="1">
                <a:solidFill>
                  <a:srgbClr val="3333FF"/>
                </a:solidFill>
                <a:ea typeface="楷体_GB2312" pitchFamily="1" charset="-122"/>
              </a:rPr>
              <a:t>c</a:t>
            </a:r>
            <a:r>
              <a:rPr lang="en-US" altLang="zh-CN" i="1" dirty="0">
                <a:solidFill>
                  <a:srgbClr val="3333FF"/>
                </a:solidFill>
                <a:ea typeface="楷体_GB2312" pitchFamily="1" charset="-122"/>
              </a:rPr>
              <a:t>;</a:t>
            </a:r>
            <a:endParaRPr lang="en-US" altLang="zh-CN" dirty="0">
              <a:solidFill>
                <a:srgbClr val="3333FF"/>
              </a:solidFill>
              <a:ea typeface="楷体_GB2312" pitchFamily="1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）若一根为</a:t>
            </a:r>
            <a:r>
              <a:rPr lang="en-US" altLang="zh-CN" dirty="0">
                <a:solidFill>
                  <a:srgbClr val="990099"/>
                </a:solidFill>
                <a:ea typeface="楷体_GB2312" pitchFamily="1" charset="-122"/>
              </a:rPr>
              <a:t>0</a:t>
            </a:r>
            <a:r>
              <a:rPr lang="en-US" altLang="zh-CN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 i="1" dirty="0">
                <a:solidFill>
                  <a:srgbClr val="990099"/>
                </a:solidFill>
                <a:ea typeface="楷体_GB2312" pitchFamily="1" charset="-122"/>
              </a:rPr>
              <a:t>c</a:t>
            </a:r>
            <a:r>
              <a:rPr lang="en-US" altLang="zh-CN" dirty="0">
                <a:solidFill>
                  <a:srgbClr val="990099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dirty="0">
                <a:solidFill>
                  <a:srgbClr val="990099"/>
                </a:solidFill>
                <a:ea typeface="楷体_GB2312" pitchFamily="1" charset="-122"/>
              </a:rPr>
              <a:t>0</a:t>
            </a:r>
            <a:r>
              <a:rPr lang="en-US" altLang="zh-CN" dirty="0">
                <a:solidFill>
                  <a:srgbClr val="990099"/>
                </a:solidFill>
                <a:latin typeface="楷体_GB2312" pitchFamily="1" charset="-122"/>
                <a:ea typeface="楷体_GB2312" pitchFamily="1" charset="-122"/>
              </a:rPr>
              <a:t> 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）若一根为</a:t>
            </a:r>
            <a:r>
              <a:rPr lang="en-US" altLang="zh-CN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1,</a:t>
            </a:r>
            <a:r>
              <a:rPr lang="zh-CN" altLang="en-US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 i="1" dirty="0">
                <a:solidFill>
                  <a:srgbClr val="0033CC"/>
                </a:solidFill>
                <a:ea typeface="楷体_GB2312" pitchFamily="1" charset="-122"/>
              </a:rPr>
              <a:t>a</a:t>
            </a:r>
            <a:r>
              <a:rPr lang="en-US" altLang="zh-CN" dirty="0">
                <a:solidFill>
                  <a:srgbClr val="0033CC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i="1" dirty="0">
                <a:solidFill>
                  <a:srgbClr val="0033CC"/>
                </a:solidFill>
                <a:ea typeface="楷体_GB2312" pitchFamily="1" charset="-122"/>
              </a:rPr>
              <a:t>b</a:t>
            </a:r>
            <a:r>
              <a:rPr lang="en-US" altLang="zh-CN" dirty="0">
                <a:solidFill>
                  <a:srgbClr val="0033CC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i="1" dirty="0">
                <a:solidFill>
                  <a:srgbClr val="0033CC"/>
                </a:solidFill>
                <a:ea typeface="楷体_GB2312" pitchFamily="1" charset="-122"/>
              </a:rPr>
              <a:t>c</a:t>
            </a:r>
            <a:r>
              <a:rPr lang="en-US" altLang="zh-CN" dirty="0">
                <a:solidFill>
                  <a:srgbClr val="0033CC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dirty="0">
                <a:solidFill>
                  <a:srgbClr val="0033CC"/>
                </a:solidFill>
                <a:ea typeface="楷体_GB2312" pitchFamily="1" charset="-122"/>
              </a:rPr>
              <a:t>0</a:t>
            </a:r>
            <a:r>
              <a:rPr lang="en-US" altLang="zh-CN" dirty="0">
                <a:solidFill>
                  <a:srgbClr val="0033CC"/>
                </a:solidFill>
                <a:latin typeface="楷体_GB2312" pitchFamily="1" charset="-122"/>
                <a:ea typeface="楷体_GB2312" pitchFamily="1" charset="-122"/>
              </a:rPr>
              <a:t> 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80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80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dirty="0">
                <a:solidFill>
                  <a:srgbClr val="800000"/>
                </a:solidFill>
                <a:latin typeface="楷体_GB2312" pitchFamily="1" charset="-122"/>
                <a:ea typeface="楷体_GB2312" pitchFamily="1" charset="-122"/>
              </a:rPr>
              <a:t>）若一根为</a:t>
            </a:r>
            <a:r>
              <a:rPr lang="zh-CN" altLang="en-US" dirty="0">
                <a:solidFill>
                  <a:srgbClr val="800000"/>
                </a:solidFill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dirty="0">
                <a:solidFill>
                  <a:srgbClr val="800000"/>
                </a:solidFill>
                <a:ea typeface="楷体_GB2312" pitchFamily="1" charset="-122"/>
              </a:rPr>
              <a:t>1</a:t>
            </a:r>
            <a:r>
              <a:rPr lang="en-US" altLang="zh-CN" dirty="0">
                <a:solidFill>
                  <a:srgbClr val="80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800000"/>
                </a:solidFill>
                <a:latin typeface="楷体_GB2312" pitchFamily="1" charset="-122"/>
                <a:ea typeface="楷体_GB2312" pitchFamily="1" charset="-122"/>
              </a:rPr>
              <a:t>则</a:t>
            </a:r>
            <a:r>
              <a:rPr lang="en-US" altLang="zh-CN" i="1" dirty="0">
                <a:solidFill>
                  <a:srgbClr val="800000"/>
                </a:solidFill>
                <a:ea typeface="楷体_GB2312" pitchFamily="1" charset="-122"/>
              </a:rPr>
              <a:t>a</a:t>
            </a:r>
            <a:r>
              <a:rPr lang="en-US" altLang="zh-CN" dirty="0">
                <a:solidFill>
                  <a:srgbClr val="800000"/>
                </a:solidFill>
                <a:ea typeface="楷体_GB2312" pitchFamily="1" charset="-122"/>
                <a:sym typeface="Symbol" panose="05050102010706020507" pitchFamily="18" charset="2"/>
              </a:rPr>
              <a:t></a:t>
            </a:r>
            <a:r>
              <a:rPr lang="en-US" altLang="zh-CN" i="1" dirty="0">
                <a:solidFill>
                  <a:srgbClr val="800000"/>
                </a:solidFill>
                <a:ea typeface="楷体_GB2312" pitchFamily="1" charset="-122"/>
              </a:rPr>
              <a:t>b</a:t>
            </a:r>
            <a:r>
              <a:rPr lang="en-US" altLang="zh-CN" dirty="0">
                <a:solidFill>
                  <a:srgbClr val="800000"/>
                </a:solidFill>
                <a:ea typeface="楷体_GB2312" pitchFamily="1" charset="-122"/>
                <a:sym typeface="Symbol" panose="05050102010706020507" pitchFamily="18" charset="2"/>
              </a:rPr>
              <a:t></a:t>
            </a:r>
            <a:r>
              <a:rPr lang="en-US" altLang="zh-CN" i="1" dirty="0">
                <a:solidFill>
                  <a:srgbClr val="800000"/>
                </a:solidFill>
                <a:ea typeface="楷体_GB2312" pitchFamily="1" charset="-122"/>
              </a:rPr>
              <a:t>c</a:t>
            </a:r>
            <a:r>
              <a:rPr lang="en-US" altLang="zh-CN" dirty="0">
                <a:solidFill>
                  <a:srgbClr val="800000"/>
                </a:solidFill>
                <a:ea typeface="楷体_GB2312" pitchFamily="1" charset="-122"/>
                <a:sym typeface="Symbol" panose="05050102010706020507" pitchFamily="18" charset="2"/>
              </a:rPr>
              <a:t></a:t>
            </a:r>
            <a:r>
              <a:rPr lang="en-US" altLang="zh-CN" dirty="0">
                <a:solidFill>
                  <a:srgbClr val="800000"/>
                </a:solidFill>
                <a:ea typeface="楷体_GB2312" pitchFamily="1" charset="-122"/>
              </a:rPr>
              <a:t>0;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）若</a:t>
            </a:r>
            <a:r>
              <a:rPr lang="en-US" altLang="zh-CN" i="1" dirty="0">
                <a:solidFill>
                  <a:srgbClr val="FF0000"/>
                </a:solidFill>
                <a:ea typeface="楷体_GB2312" pitchFamily="1" charset="-122"/>
              </a:rPr>
              <a:t>a</a:t>
            </a:r>
            <a:r>
              <a:rPr lang="zh-CN" altLang="en-US" dirty="0">
                <a:solidFill>
                  <a:srgbClr val="FF0000"/>
                </a:solidFill>
                <a:ea typeface="楷体_GB2312" pitchFamily="1" charset="-122"/>
              </a:rPr>
              <a:t>、</a:t>
            </a:r>
            <a:r>
              <a:rPr lang="en-US" altLang="zh-CN" i="1" dirty="0">
                <a:solidFill>
                  <a:srgbClr val="FF0000"/>
                </a:solidFill>
                <a:ea typeface="楷体_GB2312" pitchFamily="1" charset="-122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异号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方程一定有两个实数根</a:t>
            </a:r>
            <a:r>
              <a:rPr lang="en-US" altLang="zh-CN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5138" y="2565400"/>
            <a:ext cx="8678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应用一元二次方程的根与系数关系时，</a:t>
            </a:r>
          </a:p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首先要把已知方程化成一般形式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5288" y="4076700"/>
            <a:ext cx="886936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3.</a:t>
            </a:r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应用一元二次方程的根与系数关系时，</a:t>
            </a:r>
          </a:p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要特别注意，方程有实根的条件，即在初</a:t>
            </a:r>
          </a:p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中代数里，当且仅</a:t>
            </a:r>
            <a:r>
              <a:rPr lang="zh-CN" altLang="en-US" sz="3600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当                   </a:t>
            </a:r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时，才</a:t>
            </a:r>
          </a:p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能应用根与系数的关系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8469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一元二次方程根与系数的关系是什么</a:t>
            </a:r>
            <a:r>
              <a:rPr lang="en-US" altLang="zh-CN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614436" y="5202199"/>
          <a:ext cx="27368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r:id="rId3" imgW="774065" imgH="203200" progId="Equation.3">
                  <p:embed/>
                </p:oleObj>
              </mc:Choice>
              <mc:Fallback>
                <p:oleObj r:id="rId3" imgW="774065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436" y="5202199"/>
                        <a:ext cx="27368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WordArt 6"/>
          <p:cNvSpPr>
            <a:spLocks noChangeArrowheads="1" noChangeShapeType="1"/>
          </p:cNvSpPr>
          <p:nvPr/>
        </p:nvSpPr>
        <p:spPr bwMode="auto">
          <a:xfrm>
            <a:off x="2771775" y="404813"/>
            <a:ext cx="3673475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总结归纳</a:t>
            </a:r>
          </a:p>
        </p:txBody>
      </p:sp>
      <p:pic>
        <p:nvPicPr>
          <p:cNvPr id="30727" name="Picture 7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640763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utoUpdateAnimBg="0"/>
      <p:bldP spid="3072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9750" y="2060575"/>
            <a:ext cx="8366393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      请同学们在课后通过以下几道题检测</a:t>
            </a:r>
          </a:p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自己对本节知识的掌握情况</a:t>
            </a:r>
            <a:r>
              <a:rPr lang="zh-CN" altLang="en-US" dirty="0"/>
              <a:t>：</a:t>
            </a:r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sz="3600" b="1" dirty="0">
                <a:solidFill>
                  <a:schemeClr val="accent2"/>
                </a:solidFill>
              </a:rPr>
              <a:t>           P16</a:t>
            </a:r>
            <a:r>
              <a:rPr lang="zh-CN" altLang="en-US" dirty="0"/>
              <a:t>      </a:t>
            </a:r>
            <a:r>
              <a:rPr lang="zh-CN" altLang="en-US" sz="4000" dirty="0"/>
              <a:t>练</a:t>
            </a:r>
            <a:r>
              <a:rPr lang="zh-CN" altLang="en-US" sz="4000" dirty="0" smtClean="0"/>
              <a:t>习</a:t>
            </a:r>
            <a:endParaRPr lang="zh-CN" altLang="en-US" sz="3600" b="1" dirty="0">
              <a:latin typeface="楷体_GB2312" pitchFamily="1" charset="-122"/>
              <a:ea typeface="楷体_GB2312" pitchFamily="1" charset="-122"/>
            </a:endParaRPr>
          </a:p>
          <a:p>
            <a:endParaRPr lang="zh-CN" altLang="en-US" dirty="0"/>
          </a:p>
        </p:txBody>
      </p:sp>
      <p:pic>
        <p:nvPicPr>
          <p:cNvPr id="31747" name="Picture 3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-50800"/>
            <a:ext cx="34925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楷体_GB2312" pitchFamily="1" charset="-122"/>
              </a:rPr>
              <a:t>填写下表：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0" y="620713"/>
          <a:ext cx="9036050" cy="4176714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1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两个根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两根之和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两根之积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之间关系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之间关系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2700338" y="2060575"/>
          <a:ext cx="5095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r:id="rId3" imgW="152400" imgH="215900" progId="Equation.3">
                  <p:embed/>
                </p:oleObj>
              </mc:Choice>
              <mc:Fallback>
                <p:oleObj r:id="rId3" imgW="152400" imgH="2159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0575"/>
                        <a:ext cx="5095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3443288" y="2060575"/>
          <a:ext cx="552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r:id="rId5" imgW="165100" imgH="215900" progId="Equation.3">
                  <p:embed/>
                </p:oleObj>
              </mc:Choice>
              <mc:Fallback>
                <p:oleObj r:id="rId5" imgW="165100" imgH="2159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2060575"/>
                        <a:ext cx="552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53"/>
          <p:cNvGraphicFramePr>
            <a:graphicFrameLocks noChangeAspect="1"/>
          </p:cNvGraphicFramePr>
          <p:nvPr/>
        </p:nvGraphicFramePr>
        <p:xfrm>
          <a:off x="4248150" y="2133600"/>
          <a:ext cx="11874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r:id="rId7" imgW="431800" imgH="215900" progId="Equation.3">
                  <p:embed/>
                </p:oleObj>
              </mc:Choice>
              <mc:Fallback>
                <p:oleObj r:id="rId7" imgW="431800" imgH="2159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2133600"/>
                        <a:ext cx="118745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5589588" y="2133600"/>
          <a:ext cx="1143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r:id="rId9" imgW="406400" imgH="215900" progId="Equation.3">
                  <p:embed/>
                </p:oleObj>
              </mc:Choice>
              <mc:Fallback>
                <p:oleObj r:id="rId9" imgW="406400" imgH="2159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2133600"/>
                        <a:ext cx="1143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3" name="Object 55"/>
          <p:cNvGraphicFramePr>
            <a:graphicFrameLocks noChangeAspect="1"/>
          </p:cNvGraphicFramePr>
          <p:nvPr/>
        </p:nvGraphicFramePr>
        <p:xfrm>
          <a:off x="6659563" y="1989138"/>
          <a:ext cx="79216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r:id="rId11" imgW="266700" imgH="393700" progId="Equation.3">
                  <p:embed/>
                </p:oleObj>
              </mc:Choice>
              <mc:Fallback>
                <p:oleObj r:id="rId11" imgW="266700" imgH="3937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989138"/>
                        <a:ext cx="792162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8191500" y="1916113"/>
          <a:ext cx="4333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r:id="rId13" imgW="152400" imgH="393700" progId="Equation.3">
                  <p:embed/>
                </p:oleObj>
              </mc:Choice>
              <mc:Fallback>
                <p:oleObj r:id="rId13" imgW="152400" imgH="3937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0" y="1916113"/>
                        <a:ext cx="4333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0" y="5013325"/>
            <a:ext cx="1979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楷体_GB2312" pitchFamily="1" charset="-122"/>
              </a:rPr>
              <a:t>猜想：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1258888" y="5157788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3300"/>
                </a:solidFill>
              </a:rPr>
              <a:t>如果一元二次方程                                  的两个根</a:t>
            </a:r>
          </a:p>
          <a:p>
            <a:r>
              <a:rPr lang="zh-CN" altLang="en-US" sz="2800" b="1" dirty="0">
                <a:solidFill>
                  <a:srgbClr val="003300"/>
                </a:solidFill>
              </a:rPr>
              <a:t>分别是      、       ，那么，你可以发现什么结论？</a:t>
            </a:r>
          </a:p>
        </p:txBody>
      </p:sp>
      <p:graphicFrame>
        <p:nvGraphicFramePr>
          <p:cNvPr id="7227" name="Object 59"/>
          <p:cNvGraphicFramePr>
            <a:graphicFrameLocks noChangeAspect="1"/>
          </p:cNvGraphicFramePr>
          <p:nvPr/>
        </p:nvGraphicFramePr>
        <p:xfrm>
          <a:off x="4356100" y="5157788"/>
          <a:ext cx="30972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r:id="rId15" imgW="1384935" imgH="228600" progId="Equation.3">
                  <p:embed/>
                </p:oleObj>
              </mc:Choice>
              <mc:Fallback>
                <p:oleObj r:id="rId15" imgW="1384935" imgH="2286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157788"/>
                        <a:ext cx="30972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2411413" y="5518150"/>
          <a:ext cx="5095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r:id="rId17" imgW="152400" imgH="215900" progId="Equation.3">
                  <p:embed/>
                </p:oleObj>
              </mc:Choice>
              <mc:Fallback>
                <p:oleObj r:id="rId17" imgW="152400" imgH="2159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518150"/>
                        <a:ext cx="5095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" name="Object 61"/>
          <p:cNvGraphicFramePr>
            <a:graphicFrameLocks noChangeAspect="1"/>
          </p:cNvGraphicFramePr>
          <p:nvPr/>
        </p:nvGraphicFramePr>
        <p:xfrm>
          <a:off x="3348038" y="5518150"/>
          <a:ext cx="552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r:id="rId19" imgW="165100" imgH="215900" progId="Equation.3">
                  <p:embed/>
                </p:oleObj>
              </mc:Choice>
              <mc:Fallback>
                <p:oleObj r:id="rId19" imgW="165100" imgH="2159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18150"/>
                        <a:ext cx="552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30" name="Picture 62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8027988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231" name="Object 63"/>
          <p:cNvGraphicFramePr>
            <a:graphicFrameLocks noChangeAspect="1"/>
          </p:cNvGraphicFramePr>
          <p:nvPr/>
        </p:nvGraphicFramePr>
        <p:xfrm>
          <a:off x="107950" y="2708275"/>
          <a:ext cx="23050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r:id="rId22" imgW="913765" imgH="203200" progId="Equation.3">
                  <p:embed/>
                </p:oleObj>
              </mc:Choice>
              <mc:Fallback>
                <p:oleObj r:id="rId22" imgW="913765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708275"/>
                        <a:ext cx="23050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2" name="Object 64"/>
          <p:cNvGraphicFramePr>
            <a:graphicFrameLocks noChangeAspect="1"/>
          </p:cNvGraphicFramePr>
          <p:nvPr/>
        </p:nvGraphicFramePr>
        <p:xfrm>
          <a:off x="107950" y="3500438"/>
          <a:ext cx="23050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r:id="rId24" imgW="913765" imgH="203200" progId="Equation.3">
                  <p:embed/>
                </p:oleObj>
              </mc:Choice>
              <mc:Fallback>
                <p:oleObj r:id="rId24" imgW="913765" imgH="203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500438"/>
                        <a:ext cx="23050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3" name="Object 65"/>
          <p:cNvGraphicFramePr>
            <a:graphicFrameLocks noChangeAspect="1"/>
          </p:cNvGraphicFramePr>
          <p:nvPr/>
        </p:nvGraphicFramePr>
        <p:xfrm>
          <a:off x="107950" y="4221163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r:id="rId26" imgW="964565" imgH="203200" progId="Equation.3">
                  <p:embed/>
                </p:oleObj>
              </mc:Choice>
              <mc:Fallback>
                <p:oleObj r:id="rId26" imgW="964565" imgH="2032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221163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4" name="Object 66"/>
          <p:cNvGraphicFramePr>
            <a:graphicFrameLocks noChangeAspect="1"/>
          </p:cNvGraphicFramePr>
          <p:nvPr/>
        </p:nvGraphicFramePr>
        <p:xfrm>
          <a:off x="4392613" y="4005263"/>
          <a:ext cx="75406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r:id="rId28" imgW="254000" imgH="393700" progId="Equation.3">
                  <p:embed/>
                </p:oleObj>
              </mc:Choice>
              <mc:Fallback>
                <p:oleObj r:id="rId28" imgW="254000" imgH="3937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4005263"/>
                        <a:ext cx="754062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5" name="Object 67"/>
          <p:cNvGraphicFramePr>
            <a:graphicFrameLocks noChangeAspect="1"/>
          </p:cNvGraphicFramePr>
          <p:nvPr/>
        </p:nvGraphicFramePr>
        <p:xfrm>
          <a:off x="2501900" y="4086225"/>
          <a:ext cx="7556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r:id="rId30" imgW="254000" imgH="393700" progId="Equation.3">
                  <p:embed/>
                </p:oleObj>
              </mc:Choice>
              <mc:Fallback>
                <p:oleObj r:id="rId30" imgW="254000" imgH="3937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4086225"/>
                        <a:ext cx="7556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6" name="Object 68"/>
          <p:cNvGraphicFramePr>
            <a:graphicFrameLocks noChangeAspect="1"/>
          </p:cNvGraphicFramePr>
          <p:nvPr/>
        </p:nvGraphicFramePr>
        <p:xfrm>
          <a:off x="5821363" y="4005263"/>
          <a:ext cx="4524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r:id="rId32" imgW="152400" imgH="393700" progId="Equation.3">
                  <p:embed/>
                </p:oleObj>
              </mc:Choice>
              <mc:Fallback>
                <p:oleObj r:id="rId32" imgW="152400" imgH="3937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4005263"/>
                        <a:ext cx="452437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7" name="Object 69"/>
          <p:cNvGraphicFramePr>
            <a:graphicFrameLocks noChangeAspect="1"/>
          </p:cNvGraphicFramePr>
          <p:nvPr/>
        </p:nvGraphicFramePr>
        <p:xfrm>
          <a:off x="6659563" y="4005263"/>
          <a:ext cx="75406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r:id="rId34" imgW="254000" imgH="393700" progId="Equation.3">
                  <p:embed/>
                </p:oleObj>
              </mc:Choice>
              <mc:Fallback>
                <p:oleObj r:id="rId34" imgW="254000" imgH="3937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005263"/>
                        <a:ext cx="754062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8" name="Object 70"/>
          <p:cNvGraphicFramePr>
            <a:graphicFrameLocks noChangeAspect="1"/>
          </p:cNvGraphicFramePr>
          <p:nvPr/>
        </p:nvGraphicFramePr>
        <p:xfrm>
          <a:off x="8243888" y="4076700"/>
          <a:ext cx="45243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r:id="rId35" imgW="152400" imgH="393700" progId="Equation.3">
                  <p:embed/>
                </p:oleObj>
              </mc:Choice>
              <mc:Fallback>
                <p:oleObj r:id="rId35" imgW="152400" imgH="3937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4076700"/>
                        <a:ext cx="45243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9" name="Object 71"/>
          <p:cNvGraphicFramePr>
            <a:graphicFrameLocks noChangeAspect="1"/>
          </p:cNvGraphicFramePr>
          <p:nvPr/>
        </p:nvGraphicFramePr>
        <p:xfrm>
          <a:off x="2573338" y="2798763"/>
          <a:ext cx="7635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r:id="rId36" imgW="228600" imgH="165100" progId="Equation.3">
                  <p:embed/>
                </p:oleObj>
              </mc:Choice>
              <mc:Fallback>
                <p:oleObj r:id="rId36" imgW="228600" imgH="1651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2798763"/>
                        <a:ext cx="7635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0" name="Object 72"/>
          <p:cNvGraphicFramePr>
            <a:graphicFrameLocks noChangeAspect="1"/>
          </p:cNvGraphicFramePr>
          <p:nvPr/>
        </p:nvGraphicFramePr>
        <p:xfrm>
          <a:off x="8251825" y="3429000"/>
          <a:ext cx="4238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r:id="rId38" imgW="127000" imgH="177800" progId="Equation.3">
                  <p:embed/>
                </p:oleObj>
              </mc:Choice>
              <mc:Fallback>
                <p:oleObj r:id="rId38" imgW="127000" imgH="1778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25" y="3429000"/>
                        <a:ext cx="4238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1" name="Object 73"/>
          <p:cNvGraphicFramePr>
            <a:graphicFrameLocks noChangeAspect="1"/>
          </p:cNvGraphicFramePr>
          <p:nvPr/>
        </p:nvGraphicFramePr>
        <p:xfrm>
          <a:off x="6999288" y="3421063"/>
          <a:ext cx="3810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r:id="rId40" imgW="114300" imgH="177800" progId="Equation.3">
                  <p:embed/>
                </p:oleObj>
              </mc:Choice>
              <mc:Fallback>
                <p:oleObj r:id="rId40" imgW="114300" imgH="1778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3421063"/>
                        <a:ext cx="38100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2" name="Object 74"/>
          <p:cNvGraphicFramePr>
            <a:graphicFrameLocks noChangeAspect="1"/>
          </p:cNvGraphicFramePr>
          <p:nvPr/>
        </p:nvGraphicFramePr>
        <p:xfrm>
          <a:off x="5803900" y="3421063"/>
          <a:ext cx="42386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r:id="rId42" imgW="127000" imgH="177800" progId="Equation.3">
                  <p:embed/>
                </p:oleObj>
              </mc:Choice>
              <mc:Fallback>
                <p:oleObj r:id="rId42" imgW="127000" imgH="1778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3421063"/>
                        <a:ext cx="42386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3" name="Object 75"/>
          <p:cNvGraphicFramePr>
            <a:graphicFrameLocks noChangeAspect="1"/>
          </p:cNvGraphicFramePr>
          <p:nvPr/>
        </p:nvGraphicFramePr>
        <p:xfrm>
          <a:off x="4586288" y="3429000"/>
          <a:ext cx="3810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r:id="rId44" imgW="114300" imgH="177800" progId="Equation.3">
                  <p:embed/>
                </p:oleObj>
              </mc:Choice>
              <mc:Fallback>
                <p:oleObj r:id="rId44" imgW="114300" imgH="1778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3429000"/>
                        <a:ext cx="3810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4" name="Object 76"/>
          <p:cNvGraphicFramePr>
            <a:graphicFrameLocks noChangeAspect="1"/>
          </p:cNvGraphicFramePr>
          <p:nvPr/>
        </p:nvGraphicFramePr>
        <p:xfrm>
          <a:off x="3563938" y="3421063"/>
          <a:ext cx="3810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r:id="rId46" imgW="114300" imgH="177800" progId="Equation.3">
                  <p:embed/>
                </p:oleObj>
              </mc:Choice>
              <mc:Fallback>
                <p:oleObj r:id="rId46" imgW="114300" imgH="1778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421063"/>
                        <a:ext cx="38100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5" name="Object 77"/>
          <p:cNvGraphicFramePr>
            <a:graphicFrameLocks noChangeAspect="1"/>
          </p:cNvGraphicFramePr>
          <p:nvPr/>
        </p:nvGraphicFramePr>
        <p:xfrm>
          <a:off x="3316288" y="4221163"/>
          <a:ext cx="6794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r:id="rId48" imgW="203200" imgH="165100" progId="Equation.3">
                  <p:embed/>
                </p:oleObj>
              </mc:Choice>
              <mc:Fallback>
                <p:oleObj r:id="rId48" imgW="203200" imgH="1651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4221163"/>
                        <a:ext cx="6794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6" name="Object 78"/>
          <p:cNvGraphicFramePr>
            <a:graphicFrameLocks noChangeAspect="1"/>
          </p:cNvGraphicFramePr>
          <p:nvPr/>
        </p:nvGraphicFramePr>
        <p:xfrm>
          <a:off x="2700338" y="3429000"/>
          <a:ext cx="4238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r:id="rId50" imgW="127000" imgH="165100" progId="Equation.3">
                  <p:embed/>
                </p:oleObj>
              </mc:Choice>
              <mc:Fallback>
                <p:oleObj r:id="rId50" imgW="127000" imgH="1651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429000"/>
                        <a:ext cx="4238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7" name="Object 79"/>
          <p:cNvGraphicFramePr>
            <a:graphicFrameLocks noChangeAspect="1"/>
          </p:cNvGraphicFramePr>
          <p:nvPr/>
        </p:nvGraphicFramePr>
        <p:xfrm>
          <a:off x="3698875" y="2797175"/>
          <a:ext cx="2968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9" r:id="rId52" imgW="88900" imgH="165100" progId="Equation.3">
                  <p:embed/>
                </p:oleObj>
              </mc:Choice>
              <mc:Fallback>
                <p:oleObj r:id="rId52" imgW="88900" imgH="1651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797175"/>
                        <a:ext cx="2968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8" name="Object 80"/>
          <p:cNvGraphicFramePr>
            <a:graphicFrameLocks noChangeAspect="1"/>
          </p:cNvGraphicFramePr>
          <p:nvPr/>
        </p:nvGraphicFramePr>
        <p:xfrm>
          <a:off x="4456113" y="2779713"/>
          <a:ext cx="76358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r:id="rId54" imgW="228600" imgH="177800" progId="Equation.3">
                  <p:embed/>
                </p:oleObj>
              </mc:Choice>
              <mc:Fallback>
                <p:oleObj r:id="rId54" imgW="228600" imgH="17780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779713"/>
                        <a:ext cx="763587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9" name="Object 81"/>
          <p:cNvGraphicFramePr>
            <a:graphicFrameLocks noChangeAspect="1"/>
          </p:cNvGraphicFramePr>
          <p:nvPr/>
        </p:nvGraphicFramePr>
        <p:xfrm>
          <a:off x="5481638" y="2797175"/>
          <a:ext cx="7635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r:id="rId56" imgW="228600" imgH="165100" progId="Equation.3">
                  <p:embed/>
                </p:oleObj>
              </mc:Choice>
              <mc:Fallback>
                <p:oleObj r:id="rId56" imgW="228600" imgH="1651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2797175"/>
                        <a:ext cx="7635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0" name="Object 82"/>
          <p:cNvGraphicFramePr>
            <a:graphicFrameLocks noChangeAspect="1"/>
          </p:cNvGraphicFramePr>
          <p:nvPr/>
        </p:nvGraphicFramePr>
        <p:xfrm>
          <a:off x="6708775" y="2771775"/>
          <a:ext cx="7620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2" r:id="rId58" imgW="228600" imgH="177800" progId="Equation.3">
                  <p:embed/>
                </p:oleObj>
              </mc:Choice>
              <mc:Fallback>
                <p:oleObj r:id="rId58" imgW="228600" imgH="1778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2771775"/>
                        <a:ext cx="7620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51" name="Object 83"/>
          <p:cNvGraphicFramePr>
            <a:graphicFrameLocks noChangeAspect="1"/>
          </p:cNvGraphicFramePr>
          <p:nvPr/>
        </p:nvGraphicFramePr>
        <p:xfrm>
          <a:off x="8027988" y="2789238"/>
          <a:ext cx="7635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r:id="rId60" imgW="228600" imgH="165100" progId="Equation.3">
                  <p:embed/>
                </p:oleObj>
              </mc:Choice>
              <mc:Fallback>
                <p:oleObj r:id="rId60" imgW="228600" imgH="1651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2789238"/>
                        <a:ext cx="7635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225" grpId="0" autoUpdateAnimBg="0"/>
      <p:bldP spid="72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43075" y="1130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391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ea typeface="楷体_GB2312" pitchFamily="1" charset="-122"/>
              </a:rPr>
              <a:t>已知：</a:t>
            </a:r>
            <a:r>
              <a:rPr lang="zh-CN" altLang="en-US" sz="3200" b="1">
                <a:solidFill>
                  <a:srgbClr val="FF0000"/>
                </a:solidFill>
                <a:ea typeface="楷体_GB2312" pitchFamily="1" charset="-122"/>
              </a:rPr>
              <a:t>如果一元二次方程                                 </a:t>
            </a:r>
          </a:p>
          <a:p>
            <a:r>
              <a:rPr lang="zh-CN" altLang="en-US" sz="3200" b="1">
                <a:solidFill>
                  <a:srgbClr val="FF0000"/>
                </a:solidFill>
                <a:ea typeface="楷体_GB2312" pitchFamily="1" charset="-122"/>
              </a:rPr>
              <a:t>           的两个根分别是      、     。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763713" y="2855913"/>
          <a:ext cx="234473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3" imgW="800100" imgH="393700" progId="Equation.3">
                  <p:embed/>
                </p:oleObj>
              </mc:Choice>
              <mc:Fallback>
                <p:oleObj r:id="rId3" imgW="800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5913"/>
                        <a:ext cx="2344737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076825" y="2762250"/>
          <a:ext cx="20875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r:id="rId5" imgW="673100" imgH="393700" progId="Equation.3">
                  <p:embed/>
                </p:oleObj>
              </mc:Choice>
              <mc:Fallback>
                <p:oleObj r:id="rId5" imgW="673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762250"/>
                        <a:ext cx="208756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148263" y="900113"/>
          <a:ext cx="3959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r:id="rId7" imgW="1384935" imgH="228600" progId="Equation.3">
                  <p:embed/>
                </p:oleObj>
              </mc:Choice>
              <mc:Fallback>
                <p:oleObj r:id="rId7" imgW="1384935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00113"/>
                        <a:ext cx="39592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716463" y="1485900"/>
          <a:ext cx="5095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9" imgW="152400" imgH="215900" progId="Equation.3">
                  <p:embed/>
                </p:oleObj>
              </mc:Choice>
              <mc:Fallback>
                <p:oleObj r:id="rId9" imgW="1524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485900"/>
                        <a:ext cx="50958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675313" y="1412875"/>
          <a:ext cx="552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11" imgW="165100" imgH="215900" progId="Equation.3">
                  <p:embed/>
                </p:oleObj>
              </mc:Choice>
              <mc:Fallback>
                <p:oleObj r:id="rId11" imgW="1651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1412875"/>
                        <a:ext cx="552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98475" y="3065463"/>
            <a:ext cx="1912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楷体_GB2312" pitchFamily="1" charset="-122"/>
              </a:rPr>
              <a:t>求证：</a:t>
            </a:r>
          </a:p>
        </p:txBody>
      </p:sp>
      <p:pic>
        <p:nvPicPr>
          <p:cNvPr id="8202" name="Picture 10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640763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865313" cy="1143000"/>
          </a:xfrm>
        </p:spPr>
        <p:txBody>
          <a:bodyPr/>
          <a:lstStyle/>
          <a:p>
            <a:r>
              <a:rPr lang="zh-CN" altLang="en-US"/>
              <a:t>推导</a:t>
            </a:r>
            <a:r>
              <a:rPr lang="en-US" altLang="zh-CN"/>
              <a:t>: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57250" y="1174750"/>
          <a:ext cx="64246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4" imgW="2654300" imgH="444500" progId="Equation.3">
                  <p:embed/>
                </p:oleObj>
              </mc:Choice>
              <mc:Fallback>
                <p:oleObj r:id="rId4" imgW="26543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174750"/>
                        <a:ext cx="6424613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843088" y="2495550"/>
          <a:ext cx="51435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6" imgW="2095500" imgH="444500" progId="Equation.3">
                  <p:embed/>
                </p:oleObj>
              </mc:Choice>
              <mc:Fallback>
                <p:oleObj r:id="rId6" imgW="20955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495550"/>
                        <a:ext cx="51435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843088" y="3598863"/>
          <a:ext cx="1243012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8" imgW="457200" imgH="393700" progId="Equation.3">
                  <p:embed/>
                </p:oleObj>
              </mc:Choice>
              <mc:Fallback>
                <p:oleObj r:id="rId8" imgW="4572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3598863"/>
                        <a:ext cx="1243012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963738" y="4948238"/>
          <a:ext cx="10017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10" imgW="381000" imgH="393700" progId="Equation.3">
                  <p:embed/>
                </p:oleObj>
              </mc:Choice>
              <mc:Fallback>
                <p:oleObj r:id="rId10" imgW="3810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948238"/>
                        <a:ext cx="1001712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12763" y="673100"/>
          <a:ext cx="7764462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3" imgW="2564130" imgH="444500" progId="Equation.3">
                  <p:embed/>
                </p:oleObj>
              </mc:Choice>
              <mc:Fallback>
                <p:oleObj r:id="rId3" imgW="256413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673100"/>
                        <a:ext cx="7764462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33538" y="2266950"/>
          <a:ext cx="29940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5" imgW="1041400" imgH="419100" progId="Equation.3">
                  <p:embed/>
                </p:oleObj>
              </mc:Choice>
              <mc:Fallback>
                <p:oleObj r:id="rId5" imgW="1041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2266950"/>
                        <a:ext cx="29940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16088" y="3471863"/>
          <a:ext cx="127635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7" imgW="419100" imgH="393700" progId="Equation.3">
                  <p:embed/>
                </p:oleObj>
              </mc:Choice>
              <mc:Fallback>
                <p:oleObj r:id="rId7" imgW="419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3471863"/>
                        <a:ext cx="1276350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716088" y="4835525"/>
          <a:ext cx="8826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9" imgW="330200" imgH="393700" progId="Equation.3">
                  <p:embed/>
                </p:oleObj>
              </mc:Choice>
              <mc:Fallback>
                <p:oleObj r:id="rId9" imgW="3302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4835525"/>
                        <a:ext cx="88265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5693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     如果一元二次方程                                  </a:t>
            </a:r>
          </a:p>
          <a:p>
            <a:endParaRPr lang="zh-CN" altLang="en-US" sz="3600" b="1" dirty="0">
              <a:solidFill>
                <a:srgbClr val="FF0000"/>
              </a:solidFill>
              <a:ea typeface="楷体_GB2312" pitchFamily="1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ea typeface="楷体_GB2312" pitchFamily="1" charset="-122"/>
              </a:rPr>
              <a:t>的两个根分别是      、       ，那么：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87450" y="3357563"/>
          <a:ext cx="234473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r:id="rId3" imgW="800100" imgH="393700" progId="Equation.3">
                  <p:embed/>
                </p:oleObj>
              </mc:Choice>
              <mc:Fallback>
                <p:oleObj r:id="rId3" imgW="8001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357563"/>
                        <a:ext cx="2344738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356100" y="3284538"/>
          <a:ext cx="20875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r:id="rId5" imgW="673100" imgH="393700" progId="Equation.3">
                  <p:embed/>
                </p:oleObj>
              </mc:Choice>
              <mc:Fallback>
                <p:oleObj r:id="rId5" imgW="673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284538"/>
                        <a:ext cx="208756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859338" y="908050"/>
          <a:ext cx="3959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r:id="rId7" imgW="1384935" imgH="228600" progId="Equation.3">
                  <p:embed/>
                </p:oleObj>
              </mc:Choice>
              <mc:Fallback>
                <p:oleObj r:id="rId7" imgW="1384935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908050"/>
                        <a:ext cx="39592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779838" y="2060575"/>
          <a:ext cx="5095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r:id="rId9" imgW="152400" imgH="215900" progId="Equation.3">
                  <p:embed/>
                </p:oleObj>
              </mc:Choice>
              <mc:Fallback>
                <p:oleObj r:id="rId9" imgW="1524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060575"/>
                        <a:ext cx="50958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859338" y="1943100"/>
          <a:ext cx="552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r:id="rId11" imgW="165100" imgH="215900" progId="Equation.3">
                  <p:embed/>
                </p:oleObj>
              </mc:Choice>
              <mc:Fallback>
                <p:oleObj r:id="rId11" imgW="1651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943100"/>
                        <a:ext cx="552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5373688"/>
            <a:ext cx="943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ea typeface="楷体_GB2312" pitchFamily="1" charset="-122"/>
              </a:rPr>
              <a:t>这就是</a:t>
            </a:r>
            <a:r>
              <a:rPr lang="zh-CN" altLang="en-US" sz="2800" b="1" dirty="0">
                <a:ea typeface="楷体_GB2312" pitchFamily="1" charset="-122"/>
              </a:rPr>
              <a:t>一元二次方程</a:t>
            </a:r>
            <a:r>
              <a:rPr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根与系数的关系</a:t>
            </a:r>
            <a:r>
              <a:rPr lang="zh-CN" altLang="en-US" sz="2800" b="1" dirty="0">
                <a:ea typeface="楷体_GB2312" pitchFamily="1" charset="-122"/>
              </a:rPr>
              <a:t>，也叫</a:t>
            </a:r>
            <a:r>
              <a:rPr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韦达定理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1" charset="-122"/>
              </a:rPr>
              <a:t>。</a:t>
            </a:r>
          </a:p>
        </p:txBody>
      </p:sp>
      <p:pic>
        <p:nvPicPr>
          <p:cNvPr id="11279" name="Picture 15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027988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771775" y="2276475"/>
          <a:ext cx="40322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r:id="rId3" imgW="913765" imgH="203200" progId="Equation.3">
                  <p:embed/>
                </p:oleObj>
              </mc:Choice>
              <mc:Fallback>
                <p:oleObj r:id="rId3" imgW="913765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76475"/>
                        <a:ext cx="40322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843213" y="1252538"/>
          <a:ext cx="3889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r:id="rId5" imgW="977265" imgH="203200" progId="Equation.3">
                  <p:embed/>
                </p:oleObj>
              </mc:Choice>
              <mc:Fallback>
                <p:oleObj r:id="rId5" imgW="97726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252538"/>
                        <a:ext cx="38893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844800" y="5200650"/>
          <a:ext cx="25193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r:id="rId7" imgW="495300" imgH="203200" progId="Equation.3">
                  <p:embed/>
                </p:oleObj>
              </mc:Choice>
              <mc:Fallback>
                <p:oleObj r:id="rId7" imgW="495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5200650"/>
                        <a:ext cx="25193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843213" y="3268663"/>
          <a:ext cx="38893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r:id="rId9" imgW="977265" imgH="203200" progId="Equation.3">
                  <p:embed/>
                </p:oleObj>
              </mc:Choice>
              <mc:Fallback>
                <p:oleObj r:id="rId9" imgW="977265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268663"/>
                        <a:ext cx="38893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843213" y="4276725"/>
          <a:ext cx="38163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r:id="rId11" imgW="774065" imgH="203200" progId="Equation.3">
                  <p:embed/>
                </p:oleObj>
              </mc:Choice>
              <mc:Fallback>
                <p:oleObj r:id="rId11" imgW="774065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76725"/>
                        <a:ext cx="38163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24075" y="1484313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3300"/>
                </a:solidFill>
              </a:rPr>
              <a:t>1.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5188" y="342900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00"/>
                </a:solidFill>
              </a:rPr>
              <a:t>3.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35188" y="2486025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00"/>
                </a:solidFill>
              </a:rPr>
              <a:t>2.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135188" y="4430713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00"/>
                </a:solidFill>
              </a:rPr>
              <a:t>4.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5188" y="5445125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00"/>
                </a:solidFill>
              </a:rPr>
              <a:t>5.</a:t>
            </a:r>
          </a:p>
        </p:txBody>
      </p:sp>
      <p:pic>
        <p:nvPicPr>
          <p:cNvPr id="12300" name="Picture 12" descr="anniu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640763" y="6418263"/>
            <a:ext cx="5032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3850" y="47625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200" b="1" dirty="0">
                <a:solidFill>
                  <a:srgbClr val="0F0F17"/>
                </a:solidFill>
              </a:rPr>
              <a:t>口答下列方程的两根之和与两根之积。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73063" y="585788"/>
            <a:ext cx="87137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已知一元二次方程的                  两</a:t>
            </a:r>
          </a:p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根分别为       ，则：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145088" y="585788"/>
          <a:ext cx="27447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r:id="rId3" imgW="1168400" imgH="266700" progId="Equation.3">
                  <p:embed/>
                </p:oleObj>
              </mc:Choice>
              <mc:Fallback>
                <p:oleObj r:id="rId3" imgW="11684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585788"/>
                        <a:ext cx="27447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378075" y="1100138"/>
          <a:ext cx="10747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r:id="rId5" imgW="457200" imgH="292100" progId="Equation.3">
                  <p:embed/>
                </p:oleObj>
              </mc:Choice>
              <mc:Fallback>
                <p:oleObj r:id="rId5" imgW="4572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1100138"/>
                        <a:ext cx="107473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78350" y="1146175"/>
          <a:ext cx="18843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r:id="rId7" imgW="1016000" imgH="292100" progId="Equation.3">
                  <p:embed/>
                </p:oleObj>
              </mc:Choice>
              <mc:Fallback>
                <p:oleObj r:id="rId7" imgW="10160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1146175"/>
                        <a:ext cx="18843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713538" y="1171575"/>
          <a:ext cx="20685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r:id="rId9" imgW="927100" imgH="292100" progId="Equation.3">
                  <p:embed/>
                </p:oleObj>
              </mc:Choice>
              <mc:Fallback>
                <p:oleObj r:id="rId9" imgW="9271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1171575"/>
                        <a:ext cx="20685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73063" y="1989138"/>
            <a:ext cx="9086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已知一元二次方程的               两根</a:t>
            </a:r>
          </a:p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分别为       ，则：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5195888" y="1989138"/>
          <a:ext cx="21875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r:id="rId11" imgW="927100" imgH="266700" progId="Equation.3">
                  <p:embed/>
                </p:oleObj>
              </mc:Choice>
              <mc:Fallback>
                <p:oleObj r:id="rId11" imgW="927100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1989138"/>
                        <a:ext cx="218757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920875" y="2503488"/>
          <a:ext cx="10747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r:id="rId13" imgW="457200" imgH="292100" progId="Equation.3">
                  <p:embed/>
                </p:oleObj>
              </mc:Choice>
              <mc:Fallback>
                <p:oleObj r:id="rId13" imgW="457200" imgH="29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03488"/>
                        <a:ext cx="107473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0850" y="3390900"/>
            <a:ext cx="90090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已知一元二次方程的                     </a:t>
            </a:r>
          </a:p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的一个根为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1 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，则方程的另一根为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___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，</a:t>
            </a:r>
          </a:p>
          <a:p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m=___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：</a:t>
            </a: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5318125" y="3360738"/>
          <a:ext cx="31829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r:id="rId15" imgW="1358900" imgH="266700" progId="Equation.3">
                  <p:embed/>
                </p:oleObj>
              </mc:Choice>
              <mc:Fallback>
                <p:oleObj r:id="rId15" imgW="1358900" imgH="266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3360738"/>
                        <a:ext cx="318293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121150" y="2574925"/>
          <a:ext cx="18843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r:id="rId17" imgW="1016000" imgH="292100" progId="Equation.3">
                  <p:embed/>
                </p:oleObj>
              </mc:Choice>
              <mc:Fallback>
                <p:oleObj r:id="rId17" imgW="10160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2574925"/>
                        <a:ext cx="18843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491288" y="2625725"/>
          <a:ext cx="20685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r:id="rId19" imgW="927100" imgH="292100" progId="Equation.3">
                  <p:embed/>
                </p:oleObj>
              </mc:Choice>
              <mc:Fallback>
                <p:oleObj r:id="rId19" imgW="927100" imgH="292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288" y="2625725"/>
                        <a:ext cx="20685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65138" y="5187950"/>
            <a:ext cx="8621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4.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已知一元二次方程的                   两</a:t>
            </a:r>
          </a:p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根分别为 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-2 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和 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1 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黑体" panose="02010609060101010101" pitchFamily="49" charset="-122"/>
              </a:rPr>
              <a:t>，则：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2" charset="0"/>
                <a:ea typeface="黑体" panose="02010609060101010101" pitchFamily="49" charset="-122"/>
              </a:rPr>
              <a:t>p =__  ; 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宋体" panose="02010600040101010101" pitchFamily="2" charset="-122"/>
                <a:ea typeface="华文宋体" panose="02010600040101010101" pitchFamily="2" charset="-122"/>
              </a:rPr>
              <a:t>q=__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5184775" y="5091113"/>
          <a:ext cx="294481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r:id="rId21" imgW="1257300" imgH="304800" progId="Equation.3">
                  <p:embed/>
                </p:oleObj>
              </mc:Choice>
              <mc:Fallback>
                <p:oleObj r:id="rId21" imgW="1257300" imgH="304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5091113"/>
                        <a:ext cx="2944813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plit orient="vert" dir="in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1382</Words>
  <Application>Microsoft Office PowerPoint</Application>
  <PresentationFormat>全屏显示(4:3)</PresentationFormat>
  <Paragraphs>169</Paragraphs>
  <Slides>27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51" baseType="lpstr">
      <vt:lpstr>方正大黑简体</vt:lpstr>
      <vt:lpstr>方正黑体简体</vt:lpstr>
      <vt:lpstr>黑体</vt:lpstr>
      <vt:lpstr>华文行楷</vt:lpstr>
      <vt:lpstr>华文楷体</vt:lpstr>
      <vt:lpstr>华文宋体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Symbol</vt:lpstr>
      <vt:lpstr>Times</vt:lpstr>
      <vt:lpstr>Times New Roman</vt:lpstr>
      <vt:lpstr>Verdana</vt:lpstr>
      <vt:lpstr>Wingdings</vt:lpstr>
      <vt:lpstr>Wingdings 2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推导: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2022-01-04T01:46:35Z</dcterms:created>
  <dcterms:modified xsi:type="dcterms:W3CDTF">2023-01-16T19:23:55Z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925E5FA096DF4001A2F5D46F60CE16BA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