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4"/>
  </p:notesMasterIdLst>
  <p:handoutMasterIdLst>
    <p:handoutMasterId r:id="rId35"/>
  </p:handoutMasterIdLst>
  <p:sldIdLst>
    <p:sldId id="308" r:id="rId2"/>
    <p:sldId id="438" r:id="rId3"/>
    <p:sldId id="430" r:id="rId4"/>
    <p:sldId id="477" r:id="rId5"/>
    <p:sldId id="434" r:id="rId6"/>
    <p:sldId id="432" r:id="rId7"/>
    <p:sldId id="468" r:id="rId8"/>
    <p:sldId id="431" r:id="rId9"/>
    <p:sldId id="466" r:id="rId10"/>
    <p:sldId id="433" r:id="rId11"/>
    <p:sldId id="467" r:id="rId12"/>
    <p:sldId id="487" r:id="rId13"/>
    <p:sldId id="488" r:id="rId14"/>
    <p:sldId id="489" r:id="rId15"/>
    <p:sldId id="490" r:id="rId16"/>
    <p:sldId id="408" r:id="rId17"/>
    <p:sldId id="471" r:id="rId18"/>
    <p:sldId id="478" r:id="rId19"/>
    <p:sldId id="479" r:id="rId20"/>
    <p:sldId id="480" r:id="rId21"/>
    <p:sldId id="481" r:id="rId22"/>
    <p:sldId id="482" r:id="rId23"/>
    <p:sldId id="483" r:id="rId24"/>
    <p:sldId id="464" r:id="rId25"/>
    <p:sldId id="459" r:id="rId26"/>
    <p:sldId id="475" r:id="rId27"/>
    <p:sldId id="460" r:id="rId28"/>
    <p:sldId id="476" r:id="rId29"/>
    <p:sldId id="484" r:id="rId30"/>
    <p:sldId id="486" r:id="rId31"/>
    <p:sldId id="485" r:id="rId32"/>
    <p:sldId id="491" r:id="rId33"/>
  </p:sldIdLst>
  <p:sldSz cx="9144000" cy="6858000" type="screen4x3"/>
  <p:notesSz cx="6858000" cy="9144000"/>
  <p:defaultTextStyle>
    <a:defPPr>
      <a:defRPr lang="zh-CN"/>
    </a:defPPr>
    <a:lvl1pPr algn="l" rtl="0" fontAlgn="base">
      <a:spcBef>
        <a:spcPct val="0"/>
      </a:spcBef>
      <a:spcAft>
        <a:spcPct val="0"/>
      </a:spcAft>
      <a:defRPr b="1"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b="1"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b="1"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b="1"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b="1"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b="1"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b="1"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b="1"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b="1"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FF00FF"/>
    <a:srgbClr val="43BBE1"/>
    <a:srgbClr val="0066FF"/>
    <a:srgbClr val="AE2A28"/>
    <a:srgbClr val="FFCC00"/>
    <a:srgbClr val="FF0000"/>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68" d="100"/>
        <a:sy n="68"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ln>
        </p:spPr>
        <p:txBody>
          <a:bodyPr vert="horz" wrap="square" lIns="91440" tIns="45720" rIns="91440" bIns="45720" numCol="1" anchor="t" anchorCtr="0" compatLnSpc="1"/>
          <a:lstStyle>
            <a:lvl1pPr>
              <a:defRPr sz="1200" b="0">
                <a:latin typeface="Arial" panose="020B0604020202020204" pitchFamily="34" charset="0"/>
              </a:defRPr>
            </a:lvl1pPr>
          </a:lstStyle>
          <a:p>
            <a:pPr>
              <a:defRPr/>
            </a:pPr>
            <a:endParaRPr lang="en-US" dirty="0"/>
          </a:p>
        </p:txBody>
      </p:sp>
      <p:sp>
        <p:nvSpPr>
          <p:cNvPr id="2051" name="Rectangle 3"/>
          <p:cNvSpPr>
            <a:spLocks noGrp="1" noChangeArrowheads="1"/>
          </p:cNvSpPr>
          <p:nvPr>
            <p:ph type="dt" idx="1"/>
          </p:nvPr>
        </p:nvSpPr>
        <p:spPr bwMode="auto">
          <a:xfrm>
            <a:off x="3884613" y="0"/>
            <a:ext cx="2971800" cy="457200"/>
          </a:xfrm>
          <a:prstGeom prst="rect">
            <a:avLst/>
          </a:prstGeom>
          <a:noFill/>
          <a:ln w="9525">
            <a:noFill/>
            <a:miter lim="800000"/>
          </a:ln>
        </p:spPr>
        <p:txBody>
          <a:bodyPr vert="horz" wrap="square" lIns="91440" tIns="45720" rIns="91440" bIns="45720" numCol="1" anchor="t" anchorCtr="0" compatLnSpc="1"/>
          <a:lstStyle>
            <a:lvl1pPr algn="r">
              <a:defRPr sz="1200" b="0">
                <a:latin typeface="Arial" panose="020B0604020202020204" pitchFamily="34" charset="0"/>
              </a:defRPr>
            </a:lvl1pPr>
          </a:lstStyle>
          <a:p>
            <a:pPr>
              <a:defRPr/>
            </a:pPr>
            <a:endParaRPr lang="en-US" dirty="0"/>
          </a:p>
        </p:txBody>
      </p:sp>
      <p:sp>
        <p:nvSpPr>
          <p:cNvPr id="35844" name="Rectangle 4"/>
          <p:cNvSpPr>
            <a:spLocks noGrp="1" noRot="1" noChangeAspect="1" noChangeArrowheads="1"/>
          </p:cNvSpPr>
          <p:nvPr>
            <p:ph type="sldImg" idx="2"/>
          </p:nvPr>
        </p:nvSpPr>
        <p:spPr bwMode="auto">
          <a:xfrm>
            <a:off x="1143000" y="685800"/>
            <a:ext cx="4572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53" name="Rectangle 5"/>
          <p:cNvSpPr>
            <a:spLocks noGrp="1" noChangeArrowheads="1"/>
          </p:cNvSpPr>
          <p:nvPr>
            <p:ph type="body" sz="quarter" idx="3"/>
          </p:nvPr>
        </p:nvSpPr>
        <p:spPr bwMode="auto">
          <a:xfrm>
            <a:off x="685800" y="4343400"/>
            <a:ext cx="5486400" cy="4114800"/>
          </a:xfrm>
          <a:prstGeom prst="rect">
            <a:avLst/>
          </a:prstGeom>
          <a:noFill/>
          <a:ln w="9525">
            <a:noFill/>
            <a:miter lim="800000"/>
          </a:ln>
        </p:spPr>
        <p:txBody>
          <a:bodyPr vert="horz" wrap="square" lIns="91440" tIns="45720" rIns="91440" bIns="45720" numCol="1" anchor="t" anchorCtr="0" compatLnSpc="1"/>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2054" name="Rectangle 6"/>
          <p:cNvSpPr>
            <a:spLocks noGrp="1" noChangeArrowheads="1"/>
          </p:cNvSpPr>
          <p:nvPr>
            <p:ph type="ftr" sz="quarter" idx="4"/>
          </p:nvPr>
        </p:nvSpPr>
        <p:spPr bwMode="auto">
          <a:xfrm>
            <a:off x="0" y="8685213"/>
            <a:ext cx="2971800" cy="457200"/>
          </a:xfrm>
          <a:prstGeom prst="rect">
            <a:avLst/>
          </a:prstGeom>
          <a:noFill/>
          <a:ln w="9525">
            <a:noFill/>
            <a:miter lim="800000"/>
          </a:ln>
        </p:spPr>
        <p:txBody>
          <a:bodyPr vert="horz" wrap="square" lIns="91440" tIns="45720" rIns="91440" bIns="45720" numCol="1" anchor="b" anchorCtr="0" compatLnSpc="1"/>
          <a:lstStyle>
            <a:lvl1pPr>
              <a:defRPr sz="1200" b="0">
                <a:latin typeface="Arial" panose="020B0604020202020204" pitchFamily="34" charset="0"/>
              </a:defRPr>
            </a:lvl1pPr>
          </a:lstStyle>
          <a:p>
            <a:pPr>
              <a:defRPr/>
            </a:pPr>
            <a:endParaRPr lang="en-US" dirty="0"/>
          </a:p>
        </p:txBody>
      </p:sp>
      <p:sp>
        <p:nvSpPr>
          <p:cNvPr id="2055"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p:spPr>
        <p:txBody>
          <a:bodyPr vert="horz" wrap="square" lIns="91440" tIns="45720" rIns="91440" bIns="45720" numCol="1" anchor="b" anchorCtr="0" compatLnSpc="1"/>
          <a:lstStyle>
            <a:lvl1pPr algn="r">
              <a:defRPr sz="1200" b="0">
                <a:latin typeface="Arial" panose="020B0604020202020204" pitchFamily="34" charset="0"/>
              </a:defRPr>
            </a:lvl1pPr>
          </a:lstStyle>
          <a:p>
            <a:pPr>
              <a:defRPr/>
            </a:pPr>
            <a:fld id="{35917E9B-C690-4AA4-A49A-7BD618B65219}" type="slidenum">
              <a:rPr lang="en-US"/>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35917E9B-C690-4AA4-A49A-7BD618B65219}" type="slidenum">
              <a:rPr lang="en-US" smtClean="0"/>
              <a:t>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幻灯片图像占位符 1"/>
          <p:cNvSpPr>
            <a:spLocks noGrp="1" noRot="1" noChangeAspect="1" noTextEdit="1"/>
          </p:cNvSpPr>
          <p:nvPr>
            <p:ph type="sldImg"/>
          </p:nvPr>
        </p:nvSpPr>
        <p:spPr/>
      </p:sp>
      <p:sp>
        <p:nvSpPr>
          <p:cNvPr id="36867"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latin typeface="Arial" panose="020B0604020202020204" pitchFamily="34" charset="0"/>
            </a:endParaRPr>
          </a:p>
        </p:txBody>
      </p:sp>
      <p:sp>
        <p:nvSpPr>
          <p:cNvPr id="36868"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fld id="{AF72C811-78F0-411D-9EFB-F72785A346F0}" type="slidenum">
              <a:rPr lang="en-US" altLang="zh-CN" b="0" smtClean="0"/>
              <a:t>27</a:t>
            </a:fld>
            <a:endParaRPr lang="en-US" altLang="zh-CN" b="0"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339725"/>
            <a:ext cx="2057400" cy="57864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339725"/>
            <a:ext cx="6019800" cy="5786438"/>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矩形 1"/>
          <p:cNvSpPr>
            <a:spLocks noChangeArrowheads="1"/>
          </p:cNvSpPr>
          <p:nvPr userDrawn="1"/>
        </p:nvSpPr>
        <p:spPr bwMode="auto">
          <a:xfrm>
            <a:off x="0" y="0"/>
            <a:ext cx="9153525" cy="6480175"/>
          </a:xfrm>
          <a:prstGeom prst="rect">
            <a:avLst/>
          </a:prstGeom>
          <a:noFill/>
          <a:ln w="9525">
            <a:noFill/>
            <a:miter lim="800000"/>
          </a:ln>
        </p:spPr>
        <p:txBody>
          <a:bodyPr anchor="ctr"/>
          <a:lstStyle/>
          <a:p>
            <a:pPr algn="ctr">
              <a:defRPr/>
            </a:pPr>
            <a:endParaRPr lang="zh-CN" altLang="en-US" b="0">
              <a:solidFill>
                <a:srgbClr val="FFFFFF"/>
              </a:solidFill>
              <a:latin typeface="Franklin Gothic Medium" panose="020B0603020102020204" pitchFamily="34" charset="0"/>
              <a:ea typeface="微软雅黑" panose="020B0503020204020204" pitchFamily="34" charset="-122"/>
            </a:endParaRPr>
          </a:p>
        </p:txBody>
      </p:sp>
      <p:sp>
        <p:nvSpPr>
          <p:cNvPr id="1027" name="矩形 7"/>
          <p:cNvSpPr>
            <a:spLocks noChangeArrowheads="1"/>
          </p:cNvSpPr>
          <p:nvPr/>
        </p:nvSpPr>
        <p:spPr bwMode="auto">
          <a:xfrm>
            <a:off x="0" y="0"/>
            <a:ext cx="6300788" cy="342900"/>
          </a:xfrm>
          <a:prstGeom prst="rect">
            <a:avLst/>
          </a:prstGeom>
          <a:solidFill>
            <a:srgbClr val="FFCC00"/>
          </a:solidFill>
          <a:ln w="9525">
            <a:noFill/>
            <a:miter lim="800000"/>
          </a:ln>
        </p:spPr>
        <p:txBody>
          <a:bodyPr anchor="ctr"/>
          <a:lstStyle/>
          <a:p>
            <a:pPr algn="ctr">
              <a:defRPr/>
            </a:pPr>
            <a:endParaRPr lang="zh-CN" altLang="en-US" b="0">
              <a:solidFill>
                <a:srgbClr val="FFFFFF"/>
              </a:solidFill>
              <a:latin typeface="Franklin Gothic Medium" panose="020B0603020102020204" pitchFamily="34" charset="0"/>
              <a:ea typeface="微软雅黑" panose="020B0503020204020204" pitchFamily="34" charset="-122"/>
            </a:endParaRPr>
          </a:p>
        </p:txBody>
      </p:sp>
      <p:sp>
        <p:nvSpPr>
          <p:cNvPr id="1028" name="标题占位符 1"/>
          <p:cNvSpPr>
            <a:spLocks noGrp="1" noChangeArrowheads="1"/>
          </p:cNvSpPr>
          <p:nvPr>
            <p:ph type="title"/>
          </p:nvPr>
        </p:nvSpPr>
        <p:spPr bwMode="auto">
          <a:xfrm>
            <a:off x="1825625" y="339725"/>
            <a:ext cx="6778625"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9" name="矩形 6"/>
          <p:cNvSpPr>
            <a:spLocks noChangeArrowheads="1"/>
          </p:cNvSpPr>
          <p:nvPr/>
        </p:nvSpPr>
        <p:spPr bwMode="auto">
          <a:xfrm>
            <a:off x="2124075" y="0"/>
            <a:ext cx="7019925" cy="347663"/>
          </a:xfrm>
          <a:prstGeom prst="rect">
            <a:avLst/>
          </a:prstGeom>
          <a:solidFill>
            <a:srgbClr val="339966"/>
          </a:solidFill>
          <a:ln w="9525">
            <a:noFill/>
            <a:miter lim="800000"/>
          </a:ln>
        </p:spPr>
        <p:txBody>
          <a:bodyPr anchor="ctr"/>
          <a:lstStyle/>
          <a:p>
            <a:pPr algn="ctr">
              <a:defRPr/>
            </a:pPr>
            <a:endParaRPr lang="zh-CN" altLang="en-US" b="0">
              <a:solidFill>
                <a:srgbClr val="FFFFFF"/>
              </a:solidFill>
              <a:latin typeface="Franklin Gothic Medium" panose="020B0603020102020204" pitchFamily="34" charset="0"/>
              <a:ea typeface="微软雅黑" panose="020B0503020204020204" pitchFamily="34" charset="-122"/>
            </a:endParaRPr>
          </a:p>
        </p:txBody>
      </p:sp>
      <p:sp>
        <p:nvSpPr>
          <p:cNvPr id="1030" name="矩形 6"/>
          <p:cNvSpPr>
            <a:spLocks noChangeArrowheads="1"/>
          </p:cNvSpPr>
          <p:nvPr userDrawn="1"/>
        </p:nvSpPr>
        <p:spPr bwMode="auto">
          <a:xfrm>
            <a:off x="0" y="6742113"/>
            <a:ext cx="7380288" cy="115887"/>
          </a:xfrm>
          <a:prstGeom prst="rect">
            <a:avLst/>
          </a:prstGeom>
          <a:solidFill>
            <a:srgbClr val="339966"/>
          </a:solidFill>
          <a:ln w="9525">
            <a:noFill/>
            <a:miter lim="800000"/>
          </a:ln>
        </p:spPr>
        <p:txBody>
          <a:bodyPr anchor="ctr"/>
          <a:lstStyle/>
          <a:p>
            <a:pPr algn="ctr">
              <a:defRPr/>
            </a:pPr>
            <a:endParaRPr lang="zh-CN" altLang="en-US" b="0">
              <a:solidFill>
                <a:srgbClr val="FFFFFF"/>
              </a:solidFill>
              <a:latin typeface="Franklin Gothic Medium" panose="020B0603020102020204" pitchFamily="34" charset="0"/>
              <a:ea typeface="微软雅黑" panose="020B0503020204020204" pitchFamily="34"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random/>
  </p:transition>
  <p:txStyles>
    <p:titleStyle>
      <a:lvl1pPr algn="l" rtl="0" eaLnBrk="0" fontAlgn="base" hangingPunct="0">
        <a:spcBef>
          <a:spcPct val="0"/>
        </a:spcBef>
        <a:spcAft>
          <a:spcPct val="0"/>
        </a:spcAft>
        <a:defRPr sz="2800" b="1">
          <a:solidFill>
            <a:srgbClr val="716F70"/>
          </a:solidFill>
          <a:latin typeface="+mj-lt"/>
          <a:ea typeface="+mj-ea"/>
          <a:cs typeface="+mj-cs"/>
        </a:defRPr>
      </a:lvl1pPr>
      <a:lvl2pPr algn="l" rtl="0" eaLnBrk="0" fontAlgn="base" hangingPunct="0">
        <a:spcBef>
          <a:spcPct val="0"/>
        </a:spcBef>
        <a:spcAft>
          <a:spcPct val="0"/>
        </a:spcAft>
        <a:defRPr sz="2800" b="1">
          <a:solidFill>
            <a:srgbClr val="716F70"/>
          </a:solidFill>
          <a:latin typeface="微软雅黑" panose="020B0503020204020204" pitchFamily="34" charset="-122"/>
          <a:ea typeface="微软雅黑" panose="020B0503020204020204" pitchFamily="34" charset="-122"/>
        </a:defRPr>
      </a:lvl2pPr>
      <a:lvl3pPr algn="l" rtl="0" eaLnBrk="0" fontAlgn="base" hangingPunct="0">
        <a:spcBef>
          <a:spcPct val="0"/>
        </a:spcBef>
        <a:spcAft>
          <a:spcPct val="0"/>
        </a:spcAft>
        <a:defRPr sz="2800" b="1">
          <a:solidFill>
            <a:srgbClr val="716F70"/>
          </a:solidFill>
          <a:latin typeface="微软雅黑" panose="020B0503020204020204" pitchFamily="34" charset="-122"/>
          <a:ea typeface="微软雅黑" panose="020B0503020204020204" pitchFamily="34" charset="-122"/>
        </a:defRPr>
      </a:lvl3pPr>
      <a:lvl4pPr algn="l" rtl="0" eaLnBrk="0" fontAlgn="base" hangingPunct="0">
        <a:spcBef>
          <a:spcPct val="0"/>
        </a:spcBef>
        <a:spcAft>
          <a:spcPct val="0"/>
        </a:spcAft>
        <a:defRPr sz="2800" b="1">
          <a:solidFill>
            <a:srgbClr val="716F70"/>
          </a:solidFill>
          <a:latin typeface="微软雅黑" panose="020B0503020204020204" pitchFamily="34" charset="-122"/>
          <a:ea typeface="微软雅黑" panose="020B0503020204020204" pitchFamily="34" charset="-122"/>
        </a:defRPr>
      </a:lvl4pPr>
      <a:lvl5pPr algn="l" rtl="0" eaLnBrk="0" fontAlgn="base" hangingPunct="0">
        <a:spcBef>
          <a:spcPct val="0"/>
        </a:spcBef>
        <a:spcAft>
          <a:spcPct val="0"/>
        </a:spcAft>
        <a:defRPr sz="2800" b="1">
          <a:solidFill>
            <a:srgbClr val="716F70"/>
          </a:solidFill>
          <a:latin typeface="微软雅黑" panose="020B0503020204020204" pitchFamily="34" charset="-122"/>
          <a:ea typeface="微软雅黑" panose="020B0503020204020204" pitchFamily="34" charset="-122"/>
        </a:defRPr>
      </a:lvl5pPr>
      <a:lvl6pPr marL="457200" algn="l" rtl="0" eaLnBrk="0" fontAlgn="base" hangingPunct="0">
        <a:spcBef>
          <a:spcPct val="0"/>
        </a:spcBef>
        <a:spcAft>
          <a:spcPct val="0"/>
        </a:spcAft>
        <a:defRPr sz="2800" b="1">
          <a:solidFill>
            <a:srgbClr val="716F70"/>
          </a:solidFill>
          <a:latin typeface="微软雅黑" panose="020B0503020204020204" pitchFamily="34" charset="-122"/>
          <a:ea typeface="微软雅黑" panose="020B0503020204020204" pitchFamily="34" charset="-122"/>
        </a:defRPr>
      </a:lvl6pPr>
      <a:lvl7pPr marL="914400" algn="l" rtl="0" eaLnBrk="0" fontAlgn="base" hangingPunct="0">
        <a:spcBef>
          <a:spcPct val="0"/>
        </a:spcBef>
        <a:spcAft>
          <a:spcPct val="0"/>
        </a:spcAft>
        <a:defRPr sz="2800" b="1">
          <a:solidFill>
            <a:srgbClr val="716F70"/>
          </a:solidFill>
          <a:latin typeface="微软雅黑" panose="020B0503020204020204" pitchFamily="34" charset="-122"/>
          <a:ea typeface="微软雅黑" panose="020B0503020204020204" pitchFamily="34" charset="-122"/>
        </a:defRPr>
      </a:lvl7pPr>
      <a:lvl8pPr marL="1371600" algn="l" rtl="0" eaLnBrk="0" fontAlgn="base" hangingPunct="0">
        <a:spcBef>
          <a:spcPct val="0"/>
        </a:spcBef>
        <a:spcAft>
          <a:spcPct val="0"/>
        </a:spcAft>
        <a:defRPr sz="2800" b="1">
          <a:solidFill>
            <a:srgbClr val="716F70"/>
          </a:solidFill>
          <a:latin typeface="微软雅黑" panose="020B0503020204020204" pitchFamily="34" charset="-122"/>
          <a:ea typeface="微软雅黑" panose="020B0503020204020204" pitchFamily="34" charset="-122"/>
        </a:defRPr>
      </a:lvl8pPr>
      <a:lvl9pPr marL="1828800" algn="l" rtl="0" eaLnBrk="0" fontAlgn="base" hangingPunct="0">
        <a:spcBef>
          <a:spcPct val="0"/>
        </a:spcBef>
        <a:spcAft>
          <a:spcPct val="0"/>
        </a:spcAft>
        <a:defRPr sz="2800" b="1">
          <a:solidFill>
            <a:srgbClr val="716F70"/>
          </a:solidFill>
          <a:latin typeface="微软雅黑" panose="020B0503020204020204" pitchFamily="34" charset="-122"/>
          <a:ea typeface="微软雅黑" panose="020B0503020204020204" pitchFamily="34"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2800">
          <a:solidFill>
            <a:srgbClr val="716F70"/>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400">
          <a:solidFill>
            <a:srgbClr val="716F70"/>
          </a:solidFill>
          <a:latin typeface="+mn-lt"/>
          <a:ea typeface="+mn-ea"/>
        </a:defRPr>
      </a:lvl2pPr>
      <a:lvl3pPr marL="1143000" indent="-228600" algn="l" rtl="0" eaLnBrk="0" fontAlgn="base" hangingPunct="0">
        <a:spcBef>
          <a:spcPct val="20000"/>
        </a:spcBef>
        <a:spcAft>
          <a:spcPct val="0"/>
        </a:spcAft>
        <a:buFont typeface="Arial" panose="020B0604020202020204" pitchFamily="34" charset="0"/>
        <a:buChar char="•"/>
        <a:defRPr sz="2000">
          <a:solidFill>
            <a:srgbClr val="716F70"/>
          </a:solidFill>
          <a:latin typeface="+mn-lt"/>
          <a:ea typeface="+mn-ea"/>
        </a:defRPr>
      </a:lvl3pPr>
      <a:lvl4pPr marL="1600200" indent="-228600" algn="l" rtl="0" eaLnBrk="0" fontAlgn="base" hangingPunct="0">
        <a:spcBef>
          <a:spcPct val="20000"/>
        </a:spcBef>
        <a:spcAft>
          <a:spcPct val="0"/>
        </a:spcAft>
        <a:buFont typeface="Arial" panose="020B0604020202020204" pitchFamily="34" charset="0"/>
        <a:buChar char="–"/>
        <a:defRPr sz="2000">
          <a:solidFill>
            <a:srgbClr val="716F70"/>
          </a:solidFill>
          <a:latin typeface="+mn-lt"/>
          <a:ea typeface="+mn-ea"/>
        </a:defRPr>
      </a:lvl4pPr>
      <a:lvl5pPr marL="2057400" indent="-228600" algn="l" rtl="0" eaLnBrk="0" fontAlgn="base" hangingPunct="0">
        <a:spcBef>
          <a:spcPct val="20000"/>
        </a:spcBef>
        <a:spcAft>
          <a:spcPct val="0"/>
        </a:spcAft>
        <a:buFont typeface="Arial" panose="020B0604020202020204" pitchFamily="34" charset="0"/>
        <a:buChar char="»"/>
        <a:defRPr sz="2000">
          <a:solidFill>
            <a:srgbClr val="716F70"/>
          </a:solidFill>
          <a:latin typeface="+mn-lt"/>
          <a:ea typeface="+mn-ea"/>
        </a:defRPr>
      </a:lvl5pPr>
      <a:lvl6pPr marL="2514600" indent="-228600" algn="l" rtl="0" eaLnBrk="0" fontAlgn="base" hangingPunct="0">
        <a:spcBef>
          <a:spcPct val="20000"/>
        </a:spcBef>
        <a:spcAft>
          <a:spcPct val="0"/>
        </a:spcAft>
        <a:buFont typeface="Arial" panose="020B0604020202020204" pitchFamily="34" charset="0"/>
        <a:buChar char="»"/>
        <a:defRPr sz="2000">
          <a:solidFill>
            <a:srgbClr val="716F70"/>
          </a:solidFill>
          <a:latin typeface="+mn-lt"/>
          <a:ea typeface="+mn-ea"/>
        </a:defRPr>
      </a:lvl6pPr>
      <a:lvl7pPr marL="2971800" indent="-228600" algn="l" rtl="0" eaLnBrk="0" fontAlgn="base" hangingPunct="0">
        <a:spcBef>
          <a:spcPct val="20000"/>
        </a:spcBef>
        <a:spcAft>
          <a:spcPct val="0"/>
        </a:spcAft>
        <a:buFont typeface="Arial" panose="020B0604020202020204" pitchFamily="34" charset="0"/>
        <a:buChar char="»"/>
        <a:defRPr sz="2000">
          <a:solidFill>
            <a:srgbClr val="716F70"/>
          </a:solidFill>
          <a:latin typeface="+mn-lt"/>
          <a:ea typeface="+mn-ea"/>
        </a:defRPr>
      </a:lvl7pPr>
      <a:lvl8pPr marL="3429000" indent="-228600" algn="l" rtl="0" eaLnBrk="0" fontAlgn="base" hangingPunct="0">
        <a:spcBef>
          <a:spcPct val="20000"/>
        </a:spcBef>
        <a:spcAft>
          <a:spcPct val="0"/>
        </a:spcAft>
        <a:buFont typeface="Arial" panose="020B0604020202020204" pitchFamily="34" charset="0"/>
        <a:buChar char="»"/>
        <a:defRPr sz="2000">
          <a:solidFill>
            <a:srgbClr val="716F70"/>
          </a:solidFill>
          <a:latin typeface="+mn-lt"/>
          <a:ea typeface="+mn-ea"/>
        </a:defRPr>
      </a:lvl8pPr>
      <a:lvl9pPr marL="3886200" indent="-228600" algn="l" rtl="0" eaLnBrk="0" fontAlgn="base" hangingPunct="0">
        <a:spcBef>
          <a:spcPct val="20000"/>
        </a:spcBef>
        <a:spcAft>
          <a:spcPct val="0"/>
        </a:spcAft>
        <a:buFont typeface="Arial" panose="020B0604020202020204" pitchFamily="34" charset="0"/>
        <a:buChar char="»"/>
        <a:defRPr sz="2000">
          <a:solidFill>
            <a:srgbClr val="716F70"/>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38142;&#25509;&#36164;&#28304;/Unit2%20activity%202.mp3"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zhidao.baidu.com/search?word=%E5%85%83%E9%9F%B3%E5%AD%97%E6%AF%8D&amp;fr=qb_search_exp&amp;ie=utf8" TargetMode="External"/><Relationship Id="rId2" Type="http://schemas.openxmlformats.org/officeDocument/2006/relationships/hyperlink" Target="http://zhidao.baidu.com/search?word=%E8%BE%85%E9%9F%B3&amp;fr=qb_search_exp&amp;ie=utf8"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38142;&#25509;&#36164;&#28304;/Unit9-02.avi"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38142;&#25509;&#36164;&#28304;/Unit2%20activity%202.mp3"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Oval 2"/>
          <p:cNvSpPr>
            <a:spLocks noChangeArrowheads="1"/>
          </p:cNvSpPr>
          <p:nvPr/>
        </p:nvSpPr>
        <p:spPr bwMode="auto">
          <a:xfrm>
            <a:off x="1070794" y="1227137"/>
            <a:ext cx="1368425" cy="1152525"/>
          </a:xfrm>
          <a:prstGeom prst="ellipse">
            <a:avLst/>
          </a:prstGeom>
          <a:gradFill rotWithShape="1">
            <a:gsLst>
              <a:gs pos="0">
                <a:schemeClr val="bg1"/>
              </a:gs>
              <a:gs pos="100000">
                <a:schemeClr val="accent1"/>
              </a:gs>
            </a:gsLst>
            <a:path path="shape">
              <a:fillToRect l="50000" t="50000" r="50000" b="50000"/>
            </a:path>
          </a:gradFill>
          <a:ln w="9525">
            <a:noFill/>
            <a:round/>
          </a:ln>
          <a:effectLst>
            <a:outerShdw dist="107763" dir="2700000" algn="ctr" rotWithShape="0">
              <a:schemeClr val="bg2">
                <a:alpha val="50000"/>
              </a:schemeClr>
            </a:outerShdw>
          </a:effectLst>
        </p:spPr>
        <p:txBody>
          <a:bodyPr wrap="none" anchor="ctr"/>
          <a:lstStyle/>
          <a:p>
            <a:pPr>
              <a:defRPr/>
            </a:pPr>
            <a:endParaRPr lang="zh-CN" altLang="en-US" b="0">
              <a:latin typeface="Arial" panose="020B0604020202020204" pitchFamily="34" charset="0"/>
            </a:endParaRPr>
          </a:p>
        </p:txBody>
      </p:sp>
      <p:sp>
        <p:nvSpPr>
          <p:cNvPr id="2051" name="Text Box 3"/>
          <p:cNvSpPr txBox="1">
            <a:spLocks noChangeArrowheads="1"/>
          </p:cNvSpPr>
          <p:nvPr/>
        </p:nvSpPr>
        <p:spPr bwMode="auto">
          <a:xfrm>
            <a:off x="1431156" y="1298575"/>
            <a:ext cx="1368425" cy="1096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6600" dirty="0"/>
              <a:t>9</a:t>
            </a:r>
          </a:p>
        </p:txBody>
      </p:sp>
      <p:sp>
        <p:nvSpPr>
          <p:cNvPr id="2052" name="WordArt 5"/>
          <p:cNvSpPr>
            <a:spLocks noChangeArrowheads="1" noChangeShapeType="1" noTextEdit="1"/>
          </p:cNvSpPr>
          <p:nvPr/>
        </p:nvSpPr>
        <p:spPr bwMode="auto">
          <a:xfrm>
            <a:off x="999356" y="1071562"/>
            <a:ext cx="1600200" cy="533400"/>
          </a:xfrm>
          <a:prstGeom prst="rect">
            <a:avLst/>
          </a:prstGeom>
        </p:spPr>
        <p:txBody>
          <a:bodyPr spcFirstLastPara="1" wrap="none" fromWordArt="1">
            <a:prstTxWarp prst="textArchUp">
              <a:avLst>
                <a:gd name="adj" fmla="val 10685404"/>
              </a:avLst>
            </a:prstTxWarp>
          </a:bodyPr>
          <a:lstStyle/>
          <a:p>
            <a:pPr algn="ctr"/>
            <a:r>
              <a:rPr lang="en-US" altLang="zh-CN" sz="3600" kern="10" dirty="0">
                <a:ln w="9525">
                  <a:solidFill>
                    <a:srgbClr val="000000"/>
                  </a:solidFill>
                  <a:round/>
                </a:ln>
                <a:solidFill>
                  <a:srgbClr val="000000"/>
                </a:solidFill>
                <a:latin typeface="Arial" panose="020B0604020202020204"/>
                <a:cs typeface="Arial" panose="020B0604020202020204"/>
              </a:rPr>
              <a:t>Module</a:t>
            </a:r>
            <a:endParaRPr lang="zh-CN" altLang="en-US" sz="3600" kern="10">
              <a:ln w="9525">
                <a:solidFill>
                  <a:srgbClr val="000000"/>
                </a:solidFill>
                <a:round/>
              </a:ln>
              <a:solidFill>
                <a:srgbClr val="000000"/>
              </a:solidFill>
              <a:latin typeface="Arial" panose="020B0604020202020204"/>
              <a:cs typeface="Arial" panose="020B0604020202020204"/>
            </a:endParaRPr>
          </a:p>
        </p:txBody>
      </p:sp>
      <p:sp>
        <p:nvSpPr>
          <p:cNvPr id="2053" name="Text Box 6"/>
          <p:cNvSpPr txBox="1">
            <a:spLocks noChangeArrowheads="1"/>
          </p:cNvSpPr>
          <p:nvPr/>
        </p:nvSpPr>
        <p:spPr bwMode="auto">
          <a:xfrm>
            <a:off x="179511" y="2750751"/>
            <a:ext cx="8785225" cy="1656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algn="ctr" eaLnBrk="1" hangingPunct="1">
              <a:lnSpc>
                <a:spcPts val="6100"/>
              </a:lnSpc>
              <a:spcBef>
                <a:spcPct val="50000"/>
              </a:spcBef>
            </a:pPr>
            <a:r>
              <a:rPr lang="en-US" altLang="zh-CN" sz="4400" dirty="0">
                <a:solidFill>
                  <a:srgbClr val="003399"/>
                </a:solidFill>
                <a:latin typeface="Times New Roman" panose="02020603050405020304" pitchFamily="18" charset="0"/>
              </a:rPr>
              <a:t>Unit </a:t>
            </a:r>
            <a:r>
              <a:rPr lang="en-US" altLang="zh-CN" sz="4400" dirty="0" smtClean="0">
                <a:solidFill>
                  <a:srgbClr val="003399"/>
                </a:solidFill>
                <a:latin typeface="Times New Roman" panose="02020603050405020304" pitchFamily="18" charset="0"/>
              </a:rPr>
              <a:t>2 Arnwick </a:t>
            </a:r>
            <a:r>
              <a:rPr lang="en-US" altLang="zh-CN" sz="4400" dirty="0">
                <a:solidFill>
                  <a:srgbClr val="003399"/>
                </a:solidFill>
                <a:latin typeface="Times New Roman" panose="02020603050405020304" pitchFamily="18" charset="0"/>
              </a:rPr>
              <a:t>was a city with 200,000 people</a:t>
            </a:r>
            <a:r>
              <a:rPr lang="en-US" altLang="zh-CN" sz="3200" dirty="0">
                <a:solidFill>
                  <a:srgbClr val="0000FF"/>
                </a:solidFill>
                <a:latin typeface="Times New Roman" panose="02020603050405020304" pitchFamily="18" charset="0"/>
              </a:rPr>
              <a:t>.</a:t>
            </a:r>
            <a:r>
              <a:rPr lang="en-US" altLang="zh-CN" sz="3200" b="0" dirty="0">
                <a:solidFill>
                  <a:srgbClr val="0000FF"/>
                </a:solidFill>
                <a:latin typeface="Times New Roman" panose="02020603050405020304" pitchFamily="18" charset="0"/>
              </a:rPr>
              <a:t> </a:t>
            </a:r>
            <a:endParaRPr lang="zh-CN" altLang="en-US" sz="3200" b="0" dirty="0">
              <a:solidFill>
                <a:srgbClr val="0000FF"/>
              </a:solidFill>
              <a:latin typeface="Times New Roman" panose="02020603050405020304" pitchFamily="18" charset="0"/>
            </a:endParaRPr>
          </a:p>
        </p:txBody>
      </p:sp>
      <p:sp>
        <p:nvSpPr>
          <p:cNvPr id="2054" name="WordArt 4"/>
          <p:cNvSpPr>
            <a:spLocks noChangeArrowheads="1" noChangeShapeType="1" noTextEdit="1"/>
          </p:cNvSpPr>
          <p:nvPr/>
        </p:nvSpPr>
        <p:spPr bwMode="auto">
          <a:xfrm>
            <a:off x="3159646" y="1227137"/>
            <a:ext cx="4680520" cy="863600"/>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a:r>
              <a:rPr lang="en-US" altLang="zh-CN" sz="5200" kern="10" dirty="0">
                <a:solidFill>
                  <a:srgbClr val="AE2A28"/>
                </a:solidFill>
                <a:latin typeface="Arial" panose="020B0604020202020204"/>
                <a:cs typeface="Arial" panose="020B0604020202020204"/>
              </a:rPr>
              <a:t>Population</a:t>
            </a:r>
            <a:endParaRPr lang="zh-CN" altLang="en-US" sz="5200" kern="10" dirty="0">
              <a:solidFill>
                <a:srgbClr val="AE2A28"/>
              </a:solidFill>
              <a:latin typeface="Arial" panose="020B0604020202020204"/>
              <a:cs typeface="Arial" panose="020B0604020202020204"/>
            </a:endParaRPr>
          </a:p>
        </p:txBody>
      </p:sp>
      <p:sp>
        <p:nvSpPr>
          <p:cNvPr id="7" name="矩形 6"/>
          <p:cNvSpPr/>
          <p:nvPr/>
        </p:nvSpPr>
        <p:spPr>
          <a:xfrm>
            <a:off x="4285213" y="5722937"/>
            <a:ext cx="3554178" cy="532453"/>
          </a:xfrm>
          <a:prstGeom prst="rect">
            <a:avLst/>
          </a:prstGeom>
        </p:spPr>
        <p:txBody>
          <a:bodyPr wrap="none">
            <a:spAutoFit/>
          </a:bodyPr>
          <a:lstStyle/>
          <a:p>
            <a:pPr marL="342900" lvl="0" indent="-342900" algn="l" fontAlgn="base">
              <a:lnSpc>
                <a:spcPct val="110000"/>
              </a:lnSpc>
              <a:spcBef>
                <a:spcPct val="0"/>
              </a:spcBef>
              <a:spcAft>
                <a:spcPct val="0"/>
              </a:spcAft>
            </a:pPr>
            <a:r>
              <a:rPr lang="en-US" altLang="zh-CN" sz="2600"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600" kern="0" dirty="0">
              <a:solidFill>
                <a:srgbClr val="003399"/>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107950" y="188913"/>
            <a:ext cx="8928100" cy="602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lnSpc>
                <a:spcPct val="135000"/>
              </a:lnSpc>
            </a:pPr>
            <a:r>
              <a:rPr lang="en-US" altLang="zh-CN" sz="3600" dirty="0">
                <a:latin typeface="Times New Roman" panose="02020603050405020304" pitchFamily="18" charset="0"/>
              </a:rPr>
              <a:t>school in Arnwick with 2000 pupils. It takes an hour to get there by bus. There is a lot of traffic and pollution.</a:t>
            </a:r>
          </a:p>
          <a:p>
            <a:pPr eaLnBrk="1" hangingPunct="1">
              <a:lnSpc>
                <a:spcPct val="135000"/>
              </a:lnSpc>
            </a:pPr>
            <a:r>
              <a:rPr lang="en-US" altLang="zh-CN" sz="3600" dirty="0">
                <a:latin typeface="Times New Roman" panose="02020603050405020304" pitchFamily="18" charset="0"/>
              </a:rPr>
              <a:t>   It is clear that Arnwick needs more schools, buses and hospitals. It needs fresh air, clean water, and better public services. It also needs more police to protect its people. But to do all these things, it needs more money.   </a:t>
            </a:r>
            <a:endParaRPr lang="zh-CN" altLang="en-US" sz="3600" dirty="0">
              <a:latin typeface="Times New Roman" panose="02020603050405020304" pitchFamily="18" charset="0"/>
            </a:endParaRPr>
          </a:p>
        </p:txBody>
      </p:sp>
      <p:sp>
        <p:nvSpPr>
          <p:cNvPr id="3" name="Rectangle 7"/>
          <p:cNvSpPr>
            <a:spLocks noChangeArrowheads="1"/>
          </p:cNvSpPr>
          <p:nvPr/>
        </p:nvSpPr>
        <p:spPr bwMode="auto">
          <a:xfrm>
            <a:off x="357188" y="2643188"/>
            <a:ext cx="3000375" cy="503237"/>
          </a:xfrm>
          <a:prstGeom prst="rect">
            <a:avLst/>
          </a:prstGeom>
          <a:solidFill>
            <a:srgbClr val="FF99CC">
              <a:alpha val="3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p:cNvSpPr>
            <a:spLocks noChangeArrowheads="1"/>
          </p:cNvSpPr>
          <p:nvPr/>
        </p:nvSpPr>
        <p:spPr bwMode="auto">
          <a:xfrm>
            <a:off x="250825" y="115888"/>
            <a:ext cx="8424863" cy="421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5000"/>
              </a:lnSpc>
            </a:pPr>
            <a:r>
              <a:rPr lang="en-US" altLang="zh-CN" sz="3600" dirty="0">
                <a:latin typeface="Times New Roman" panose="02020603050405020304" pitchFamily="18" charset="0"/>
              </a:rPr>
              <a:t>      However, can money help solve all these problems? Do we need more big cities like this? In fact, this is just a story. But it describes what is happening all over the world. Could it be  your town some day?</a:t>
            </a:r>
            <a:endParaRPr lang="zh-CN" altLang="en-US" sz="3600">
              <a:latin typeface="Times New Roman" panose="02020603050405020304" pitchFamily="18" charset="0"/>
            </a:endParaRPr>
          </a:p>
        </p:txBody>
      </p:sp>
      <p:pic>
        <p:nvPicPr>
          <p:cNvPr id="12291" name="Picture 6" descr="QQ截图20130817170241"/>
          <p:cNvPicPr>
            <a:picLocks noChangeAspect="1" noChangeArrowheads="1"/>
          </p:cNvPicPr>
          <p:nvPr/>
        </p:nvPicPr>
        <p:blipFill>
          <a:blip r:embed="rId2"/>
          <a:srcRect/>
          <a:stretch>
            <a:fillRect/>
          </a:stretch>
        </p:blipFill>
        <p:spPr bwMode="auto">
          <a:xfrm>
            <a:off x="755650" y="4273550"/>
            <a:ext cx="7489825" cy="246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7"/>
          <p:cNvSpPr>
            <a:spLocks noChangeArrowheads="1"/>
          </p:cNvSpPr>
          <p:nvPr/>
        </p:nvSpPr>
        <p:spPr bwMode="auto">
          <a:xfrm>
            <a:off x="5143500" y="285750"/>
            <a:ext cx="2000250" cy="503238"/>
          </a:xfrm>
          <a:prstGeom prst="rect">
            <a:avLst/>
          </a:prstGeom>
          <a:solidFill>
            <a:srgbClr val="FF99CC">
              <a:alpha val="3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79388" y="404813"/>
            <a:ext cx="8964612" cy="777875"/>
          </a:xfrm>
        </p:spPr>
        <p:txBody>
          <a:bodyPr/>
          <a:lstStyle/>
          <a:p>
            <a:r>
              <a:rPr lang="en-US" altLang="zh-CN" sz="3600" dirty="0" smtClean="0">
                <a:solidFill>
                  <a:srgbClr val="003399"/>
                </a:solidFill>
                <a:latin typeface="Times New Roman" panose="02020603050405020304" pitchFamily="18" charset="0"/>
              </a:rPr>
              <a:t>2 Read the passage and check your answers     </a:t>
            </a:r>
            <a:br>
              <a:rPr lang="en-US" altLang="zh-CN" sz="3600" dirty="0" smtClean="0">
                <a:solidFill>
                  <a:srgbClr val="003399"/>
                </a:solidFill>
                <a:latin typeface="Times New Roman" panose="02020603050405020304" pitchFamily="18" charset="0"/>
              </a:rPr>
            </a:br>
            <a:r>
              <a:rPr lang="en-US" altLang="zh-CN" sz="3600" dirty="0" smtClean="0">
                <a:solidFill>
                  <a:srgbClr val="003399"/>
                </a:solidFill>
                <a:latin typeface="Times New Roman" panose="02020603050405020304" pitchFamily="18" charset="0"/>
              </a:rPr>
              <a:t>   to Activity 1. </a:t>
            </a:r>
            <a:endParaRPr lang="zh-CN" altLang="en-US" sz="3600" smtClean="0">
              <a:solidFill>
                <a:srgbClr val="003399"/>
              </a:solidFill>
              <a:latin typeface="Times New Roman" panose="02020603050405020304" pitchFamily="18" charset="0"/>
            </a:endParaRPr>
          </a:p>
        </p:txBody>
      </p:sp>
      <p:sp>
        <p:nvSpPr>
          <p:cNvPr id="13315" name="Text Box 4"/>
          <p:cNvSpPr txBox="1">
            <a:spLocks noChangeArrowheads="1"/>
          </p:cNvSpPr>
          <p:nvPr/>
        </p:nvSpPr>
        <p:spPr bwMode="auto">
          <a:xfrm>
            <a:off x="179388" y="1052513"/>
            <a:ext cx="8424862" cy="559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algn="ctr" eaLnBrk="1" hangingPunct="1">
              <a:lnSpc>
                <a:spcPct val="125000"/>
              </a:lnSpc>
            </a:pPr>
            <a:r>
              <a:rPr lang="en-US" altLang="zh-CN" sz="3600" dirty="0">
                <a:latin typeface="Times New Roman" panose="02020603050405020304" pitchFamily="18" charset="0"/>
              </a:rPr>
              <a:t> </a:t>
            </a:r>
            <a:r>
              <a:rPr lang="en-US" altLang="zh-CN" sz="3600" dirty="0">
                <a:solidFill>
                  <a:schemeClr val="hlink"/>
                </a:solidFill>
                <a:latin typeface="Times New Roman" panose="02020603050405020304" pitchFamily="18" charset="0"/>
                <a:ea typeface="黑体" panose="02010609060101010101" pitchFamily="49" charset="-122"/>
              </a:rPr>
              <a:t>Could it be your town?</a:t>
            </a:r>
          </a:p>
          <a:p>
            <a:pPr eaLnBrk="1" hangingPunct="1">
              <a:lnSpc>
                <a:spcPct val="125000"/>
              </a:lnSpc>
            </a:pPr>
            <a:r>
              <a:rPr lang="en-US" altLang="zh-CN" sz="3600" dirty="0">
                <a:latin typeface="Times New Roman" panose="02020603050405020304" pitchFamily="18" charset="0"/>
              </a:rPr>
              <a:t>         Jo is fifteen and lives in Parkville. When      Jo’s grandparents first came to Parkville, it was a quiet village.       They had a small house, close to fields and hills.</a:t>
            </a:r>
          </a:p>
          <a:p>
            <a:pPr eaLnBrk="1" hangingPunct="1">
              <a:lnSpc>
                <a:spcPct val="125000"/>
              </a:lnSpc>
            </a:pPr>
            <a:r>
              <a:rPr lang="zh-CN" altLang="en-US" sz="3600" dirty="0">
                <a:latin typeface="Times New Roman" panose="02020603050405020304" pitchFamily="18" charset="0"/>
              </a:rPr>
              <a:t>       </a:t>
            </a:r>
            <a:r>
              <a:rPr lang="en-US" altLang="zh-CN" sz="3600" dirty="0">
                <a:latin typeface="Times New Roman" panose="02020603050405020304" pitchFamily="18" charset="0"/>
              </a:rPr>
              <a:t>Parkville was near Arnwick, a city with 200,000 people.        People from Parkville moved to Arnwick to find jobs, </a:t>
            </a:r>
            <a:endParaRPr lang="zh-CN" altLang="en-US" sz="3600" dirty="0">
              <a:latin typeface="Times New Roman" panose="02020603050405020304" pitchFamily="18" charset="0"/>
            </a:endParaRPr>
          </a:p>
        </p:txBody>
      </p:sp>
      <p:pic>
        <p:nvPicPr>
          <p:cNvPr id="13316" name="Picture 1" descr="00132">
            <a:hlinkClick r:id="rId2" action="ppaction://hlinkfile"/>
          </p:cNvPr>
          <p:cNvPicPr>
            <a:picLocks noChangeAspect="1" noChangeArrowheads="1"/>
          </p:cNvPicPr>
          <p:nvPr/>
        </p:nvPicPr>
        <p:blipFill>
          <a:blip r:embed="rId3"/>
          <a:srcRect/>
          <a:stretch>
            <a:fillRect/>
          </a:stretch>
        </p:blipFill>
        <p:spPr bwMode="auto">
          <a:xfrm>
            <a:off x="7308850" y="908050"/>
            <a:ext cx="1143000" cy="103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9" name="Rectangle 7"/>
          <p:cNvSpPr>
            <a:spLocks noChangeArrowheads="1"/>
          </p:cNvSpPr>
          <p:nvPr/>
        </p:nvSpPr>
        <p:spPr bwMode="auto">
          <a:xfrm>
            <a:off x="6786563" y="3286125"/>
            <a:ext cx="1357312" cy="503238"/>
          </a:xfrm>
          <a:prstGeom prst="rect">
            <a:avLst/>
          </a:prstGeom>
          <a:solidFill>
            <a:srgbClr val="FFFF00">
              <a:alpha val="3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6" name="Rectangle 7"/>
          <p:cNvSpPr>
            <a:spLocks noChangeArrowheads="1"/>
          </p:cNvSpPr>
          <p:nvPr/>
        </p:nvSpPr>
        <p:spPr bwMode="auto">
          <a:xfrm>
            <a:off x="285750" y="4000500"/>
            <a:ext cx="8358188" cy="503238"/>
          </a:xfrm>
          <a:prstGeom prst="rect">
            <a:avLst/>
          </a:prstGeom>
          <a:solidFill>
            <a:srgbClr val="FFFF00">
              <a:alpha val="3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7" name="椭圆 6"/>
          <p:cNvSpPr>
            <a:spLocks noChangeArrowheads="1"/>
          </p:cNvSpPr>
          <p:nvPr/>
        </p:nvSpPr>
        <p:spPr bwMode="auto">
          <a:xfrm>
            <a:off x="6429375" y="3143250"/>
            <a:ext cx="642938" cy="714375"/>
          </a:xfrm>
          <a:prstGeom prst="ellipse">
            <a:avLst/>
          </a:prstGeom>
          <a:solidFill>
            <a:srgbClr val="FF00FF"/>
          </a:solidFill>
          <a:ln w="9525" algn="ctr">
            <a:solidFill>
              <a:schemeClr val="tx1"/>
            </a:solidFill>
            <a:round/>
          </a:ln>
        </p:spPr>
        <p:txBody>
          <a:bodyPr/>
          <a:lstStyle/>
          <a:p>
            <a:r>
              <a:rPr lang="en-US" altLang="zh-CN" sz="3600" dirty="0"/>
              <a:t>1</a:t>
            </a:r>
            <a:endParaRPr lang="zh-CN" altLang="en-US" sz="3600"/>
          </a:p>
        </p:txBody>
      </p:sp>
      <p:sp>
        <p:nvSpPr>
          <p:cNvPr id="8" name="Rectangle 7"/>
          <p:cNvSpPr>
            <a:spLocks noChangeArrowheads="1"/>
          </p:cNvSpPr>
          <p:nvPr/>
        </p:nvSpPr>
        <p:spPr bwMode="auto">
          <a:xfrm>
            <a:off x="214313" y="6000750"/>
            <a:ext cx="8358187" cy="503238"/>
          </a:xfrm>
          <a:prstGeom prst="rect">
            <a:avLst/>
          </a:prstGeom>
          <a:solidFill>
            <a:srgbClr val="FFFF00">
              <a:alpha val="3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9" name="Rectangle 7"/>
          <p:cNvSpPr>
            <a:spLocks noChangeArrowheads="1"/>
          </p:cNvSpPr>
          <p:nvPr/>
        </p:nvSpPr>
        <p:spPr bwMode="auto">
          <a:xfrm>
            <a:off x="5072063" y="5286375"/>
            <a:ext cx="2857500" cy="503238"/>
          </a:xfrm>
          <a:prstGeom prst="rect">
            <a:avLst/>
          </a:prstGeom>
          <a:solidFill>
            <a:srgbClr val="FFFF00">
              <a:alpha val="3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10" name="椭圆 9"/>
          <p:cNvSpPr>
            <a:spLocks noChangeArrowheads="1"/>
          </p:cNvSpPr>
          <p:nvPr/>
        </p:nvSpPr>
        <p:spPr bwMode="auto">
          <a:xfrm>
            <a:off x="4214813" y="5214938"/>
            <a:ext cx="642937" cy="714375"/>
          </a:xfrm>
          <a:prstGeom prst="ellipse">
            <a:avLst/>
          </a:prstGeom>
          <a:solidFill>
            <a:srgbClr val="FF00FF"/>
          </a:solidFill>
          <a:ln w="9525" algn="ctr">
            <a:solidFill>
              <a:schemeClr val="tx1"/>
            </a:solidFill>
            <a:round/>
          </a:ln>
        </p:spPr>
        <p:txBody>
          <a:bodyPr/>
          <a:lstStyle/>
          <a:p>
            <a:r>
              <a:rPr lang="en-US" altLang="zh-CN" sz="3600" dirty="0"/>
              <a:t>2</a:t>
            </a:r>
            <a:endParaRPr lang="zh-CN" altLang="en-US" sz="360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199"/>
                                        </p:tgtEl>
                                        <p:attrNameLst>
                                          <p:attrName>style.visibility</p:attrName>
                                        </p:attrNameLst>
                                      </p:cBhvr>
                                      <p:to>
                                        <p:strVal val="visible"/>
                                      </p:to>
                                    </p:set>
                                    <p:animEffect transition="in" filter="wipe(down)">
                                      <p:cBhvr>
                                        <p:cTn id="7" dur="500"/>
                                        <p:tgtEl>
                                          <p:spTgt spid="819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down)">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9" grpId="0" animBg="1"/>
      <p:bldP spid="6" grpId="0" animBg="1"/>
      <p:bldP spid="7" grpId="0" animBg="1"/>
      <p:bldP spid="8" grpId="0" animBg="1"/>
      <p:bldP spid="9"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p:cNvSpPr>
            <a:spLocks noChangeArrowheads="1"/>
          </p:cNvSpPr>
          <p:nvPr/>
        </p:nvSpPr>
        <p:spPr bwMode="auto">
          <a:xfrm>
            <a:off x="179388" y="476250"/>
            <a:ext cx="8964612" cy="585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05000"/>
              </a:lnSpc>
            </a:pPr>
            <a:r>
              <a:rPr lang="en-US" altLang="zh-CN" sz="3600" dirty="0">
                <a:latin typeface="Times New Roman" panose="02020603050405020304" pitchFamily="18" charset="0"/>
              </a:rPr>
              <a:t>and they needed places to live. However, it was expensive to live in the city centre, so the government built flats outside the centre. Soon, Parkville became part of Arnwick, and Arnwick became a city with over a million people. Jo’s family lives in one of those flats. It is very crowded, and rubbish is also a problem. </a:t>
            </a:r>
          </a:p>
          <a:p>
            <a:pPr>
              <a:lnSpc>
                <a:spcPct val="105000"/>
              </a:lnSpc>
            </a:pPr>
            <a:r>
              <a:rPr lang="en-US" altLang="zh-CN" sz="3600" dirty="0">
                <a:latin typeface="Times New Roman" panose="02020603050405020304" pitchFamily="18" charset="0"/>
              </a:rPr>
              <a:t>      The small local school in Parkville closed down five years ago, so Jo now has to go to a </a:t>
            </a:r>
            <a:endParaRPr lang="zh-CN" altLang="en-US" sz="3600" dirty="0">
              <a:latin typeface="Times New Roman" panose="02020603050405020304" pitchFamily="18" charset="0"/>
            </a:endParaRPr>
          </a:p>
        </p:txBody>
      </p:sp>
      <p:sp>
        <p:nvSpPr>
          <p:cNvPr id="4" name="Rectangle 7"/>
          <p:cNvSpPr>
            <a:spLocks noChangeArrowheads="1"/>
          </p:cNvSpPr>
          <p:nvPr/>
        </p:nvSpPr>
        <p:spPr bwMode="auto">
          <a:xfrm>
            <a:off x="571500" y="5214938"/>
            <a:ext cx="8572500" cy="503237"/>
          </a:xfrm>
          <a:prstGeom prst="rect">
            <a:avLst/>
          </a:prstGeom>
          <a:solidFill>
            <a:srgbClr val="FFFF00">
              <a:alpha val="3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6" name="Rectangle 7"/>
          <p:cNvSpPr>
            <a:spLocks noChangeArrowheads="1"/>
          </p:cNvSpPr>
          <p:nvPr/>
        </p:nvSpPr>
        <p:spPr bwMode="auto">
          <a:xfrm>
            <a:off x="0" y="5786438"/>
            <a:ext cx="4357688" cy="503237"/>
          </a:xfrm>
          <a:prstGeom prst="rect">
            <a:avLst/>
          </a:prstGeom>
          <a:solidFill>
            <a:srgbClr val="FFFF00">
              <a:alpha val="3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7" name="椭圆 6"/>
          <p:cNvSpPr>
            <a:spLocks noChangeArrowheads="1"/>
          </p:cNvSpPr>
          <p:nvPr/>
        </p:nvSpPr>
        <p:spPr bwMode="auto">
          <a:xfrm>
            <a:off x="357188" y="5000625"/>
            <a:ext cx="642937" cy="714375"/>
          </a:xfrm>
          <a:prstGeom prst="ellipse">
            <a:avLst/>
          </a:prstGeom>
          <a:solidFill>
            <a:srgbClr val="FF00FF"/>
          </a:solidFill>
          <a:ln w="9525" algn="ctr">
            <a:solidFill>
              <a:schemeClr val="tx1"/>
            </a:solidFill>
            <a:round/>
          </a:ln>
        </p:spPr>
        <p:txBody>
          <a:bodyPr/>
          <a:lstStyle/>
          <a:p>
            <a:r>
              <a:rPr lang="en-US" altLang="zh-CN" sz="3600" dirty="0"/>
              <a:t>3</a:t>
            </a:r>
            <a:endParaRPr lang="zh-CN" altLang="en-US" sz="360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0" y="34925"/>
            <a:ext cx="9144000" cy="607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lnSpc>
                <a:spcPct val="135000"/>
              </a:lnSpc>
            </a:pPr>
            <a:r>
              <a:rPr lang="en-US" altLang="zh-CN" sz="3600" dirty="0">
                <a:latin typeface="Times New Roman" panose="02020603050405020304" pitchFamily="18" charset="0"/>
              </a:rPr>
              <a:t>school in Arnwick with 2000 pupils.       It takes an hour to get there by bus. There is a lot of traffic and pollution.</a:t>
            </a:r>
          </a:p>
          <a:p>
            <a:pPr eaLnBrk="1" hangingPunct="1">
              <a:lnSpc>
                <a:spcPct val="135000"/>
              </a:lnSpc>
            </a:pPr>
            <a:r>
              <a:rPr lang="en-US" altLang="zh-CN" sz="3600" dirty="0">
                <a:latin typeface="Times New Roman" panose="02020603050405020304" pitchFamily="18" charset="0"/>
              </a:rPr>
              <a:t>      It is clear that Arnwick needs more schools, buses and hospitals. It needs fresh air, clean water, and better public services. It also needs more police to protect its people. But to do all these things, it needs more money.   </a:t>
            </a:r>
            <a:endParaRPr lang="zh-CN" altLang="en-US" sz="3600" dirty="0">
              <a:latin typeface="Times New Roman" panose="02020603050405020304" pitchFamily="18" charset="0"/>
            </a:endParaRPr>
          </a:p>
        </p:txBody>
      </p:sp>
      <p:sp>
        <p:nvSpPr>
          <p:cNvPr id="3" name="Rectangle 7"/>
          <p:cNvSpPr>
            <a:spLocks noChangeArrowheads="1"/>
          </p:cNvSpPr>
          <p:nvPr/>
        </p:nvSpPr>
        <p:spPr bwMode="auto">
          <a:xfrm>
            <a:off x="785813" y="2500313"/>
            <a:ext cx="7215187" cy="503237"/>
          </a:xfrm>
          <a:prstGeom prst="rect">
            <a:avLst/>
          </a:prstGeom>
          <a:solidFill>
            <a:srgbClr val="FFFF00">
              <a:alpha val="3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4" name="椭圆 3"/>
          <p:cNvSpPr>
            <a:spLocks noChangeArrowheads="1"/>
          </p:cNvSpPr>
          <p:nvPr/>
        </p:nvSpPr>
        <p:spPr bwMode="auto">
          <a:xfrm>
            <a:off x="0" y="2357438"/>
            <a:ext cx="642938" cy="642937"/>
          </a:xfrm>
          <a:prstGeom prst="ellipse">
            <a:avLst/>
          </a:prstGeom>
          <a:solidFill>
            <a:srgbClr val="FF00FF"/>
          </a:solidFill>
          <a:ln w="9525" algn="ctr">
            <a:solidFill>
              <a:schemeClr val="tx1"/>
            </a:solidFill>
            <a:round/>
          </a:ln>
        </p:spPr>
        <p:txBody>
          <a:bodyPr/>
          <a:lstStyle/>
          <a:p>
            <a:r>
              <a:rPr lang="en-US" altLang="zh-CN" sz="3600" dirty="0"/>
              <a:t>5</a:t>
            </a:r>
            <a:endParaRPr lang="zh-CN" altLang="en-US" sz="3600"/>
          </a:p>
        </p:txBody>
      </p:sp>
      <p:sp>
        <p:nvSpPr>
          <p:cNvPr id="5" name="Rectangle 7"/>
          <p:cNvSpPr>
            <a:spLocks noChangeArrowheads="1"/>
          </p:cNvSpPr>
          <p:nvPr/>
        </p:nvSpPr>
        <p:spPr bwMode="auto">
          <a:xfrm>
            <a:off x="0" y="3214688"/>
            <a:ext cx="9144000" cy="503237"/>
          </a:xfrm>
          <a:prstGeom prst="rect">
            <a:avLst/>
          </a:prstGeom>
          <a:solidFill>
            <a:srgbClr val="FFFF00">
              <a:alpha val="3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6" name="Rectangle 7"/>
          <p:cNvSpPr>
            <a:spLocks noChangeArrowheads="1"/>
          </p:cNvSpPr>
          <p:nvPr/>
        </p:nvSpPr>
        <p:spPr bwMode="auto">
          <a:xfrm>
            <a:off x="0" y="4000500"/>
            <a:ext cx="7643813" cy="503238"/>
          </a:xfrm>
          <a:prstGeom prst="rect">
            <a:avLst/>
          </a:prstGeom>
          <a:solidFill>
            <a:srgbClr val="FFFF00">
              <a:alpha val="3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7" name="椭圆 6"/>
          <p:cNvSpPr>
            <a:spLocks noChangeArrowheads="1"/>
          </p:cNvSpPr>
          <p:nvPr/>
        </p:nvSpPr>
        <p:spPr bwMode="auto">
          <a:xfrm>
            <a:off x="7072313" y="142875"/>
            <a:ext cx="642937" cy="642938"/>
          </a:xfrm>
          <a:prstGeom prst="ellipse">
            <a:avLst/>
          </a:prstGeom>
          <a:solidFill>
            <a:srgbClr val="FF00FF"/>
          </a:solidFill>
          <a:ln w="9525" algn="ctr">
            <a:solidFill>
              <a:schemeClr val="tx1"/>
            </a:solidFill>
            <a:round/>
          </a:ln>
        </p:spPr>
        <p:txBody>
          <a:bodyPr/>
          <a:lstStyle/>
          <a:p>
            <a:r>
              <a:rPr lang="en-US" altLang="zh-CN" sz="3600" dirty="0"/>
              <a:t>4</a:t>
            </a:r>
            <a:endParaRPr lang="zh-CN" altLang="en-US" sz="3600"/>
          </a:p>
        </p:txBody>
      </p:sp>
      <p:sp>
        <p:nvSpPr>
          <p:cNvPr id="8" name="Rectangle 7"/>
          <p:cNvSpPr>
            <a:spLocks noChangeArrowheads="1"/>
          </p:cNvSpPr>
          <p:nvPr/>
        </p:nvSpPr>
        <p:spPr bwMode="auto">
          <a:xfrm>
            <a:off x="0" y="1000125"/>
            <a:ext cx="8858250" cy="503238"/>
          </a:xfrm>
          <a:prstGeom prst="rect">
            <a:avLst/>
          </a:prstGeom>
          <a:solidFill>
            <a:srgbClr val="FFFF00">
              <a:alpha val="3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9" name="Rectangle 7"/>
          <p:cNvSpPr>
            <a:spLocks noChangeArrowheads="1"/>
          </p:cNvSpPr>
          <p:nvPr/>
        </p:nvSpPr>
        <p:spPr bwMode="auto">
          <a:xfrm>
            <a:off x="0" y="1714500"/>
            <a:ext cx="5357813" cy="503238"/>
          </a:xfrm>
          <a:prstGeom prst="rect">
            <a:avLst/>
          </a:prstGeom>
          <a:solidFill>
            <a:srgbClr val="FFFF00">
              <a:alpha val="3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10" name="Rectangle 7"/>
          <p:cNvSpPr>
            <a:spLocks noChangeArrowheads="1"/>
          </p:cNvSpPr>
          <p:nvPr/>
        </p:nvSpPr>
        <p:spPr bwMode="auto">
          <a:xfrm>
            <a:off x="7715250" y="285750"/>
            <a:ext cx="1285875" cy="503238"/>
          </a:xfrm>
          <a:prstGeom prst="rect">
            <a:avLst/>
          </a:prstGeom>
          <a:solidFill>
            <a:srgbClr val="FFFF00">
              <a:alpha val="3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linds(horizontal)">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wipe(down)">
                                      <p:cBhvr>
                                        <p:cTn id="32" dur="5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wipe(down)">
                                      <p:cBhvr>
                                        <p:cTn id="37" dur="50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wipe(down)">
                                      <p:cBhvr>
                                        <p:cTn id="4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ChangeArrowheads="1"/>
          </p:cNvSpPr>
          <p:nvPr/>
        </p:nvSpPr>
        <p:spPr bwMode="auto">
          <a:xfrm>
            <a:off x="250825" y="115888"/>
            <a:ext cx="8424863" cy="421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5000"/>
              </a:lnSpc>
            </a:pPr>
            <a:r>
              <a:rPr lang="en-US" altLang="zh-CN" sz="3600" dirty="0">
                <a:latin typeface="Times New Roman" panose="02020603050405020304" pitchFamily="18" charset="0"/>
              </a:rPr>
              <a:t>      However, can money help solve all these problems? Do we need more big cities like this? In fact, this is just a story. But it describes what is happening all over the world. Could it be  your town some day?</a:t>
            </a:r>
            <a:endParaRPr lang="zh-CN" altLang="en-US" sz="3600">
              <a:latin typeface="Times New Roman" panose="02020603050405020304" pitchFamily="18" charset="0"/>
            </a:endParaRPr>
          </a:p>
        </p:txBody>
      </p:sp>
      <p:pic>
        <p:nvPicPr>
          <p:cNvPr id="16387" name="Picture 6" descr="QQ截图20130817170241"/>
          <p:cNvPicPr>
            <a:picLocks noChangeAspect="1" noChangeArrowheads="1"/>
          </p:cNvPicPr>
          <p:nvPr/>
        </p:nvPicPr>
        <p:blipFill>
          <a:blip r:embed="rId2"/>
          <a:srcRect/>
          <a:stretch>
            <a:fillRect/>
          </a:stretch>
        </p:blipFill>
        <p:spPr bwMode="auto">
          <a:xfrm>
            <a:off x="755650" y="4273550"/>
            <a:ext cx="7489825" cy="246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椭圆 4"/>
          <p:cNvSpPr>
            <a:spLocks noChangeArrowheads="1"/>
          </p:cNvSpPr>
          <p:nvPr/>
        </p:nvSpPr>
        <p:spPr bwMode="auto">
          <a:xfrm>
            <a:off x="357188" y="214313"/>
            <a:ext cx="642937" cy="642937"/>
          </a:xfrm>
          <a:prstGeom prst="ellipse">
            <a:avLst/>
          </a:prstGeom>
          <a:solidFill>
            <a:srgbClr val="FF00FF"/>
          </a:solidFill>
          <a:ln w="9525" algn="ctr">
            <a:solidFill>
              <a:schemeClr val="tx1"/>
            </a:solidFill>
            <a:round/>
          </a:ln>
        </p:spPr>
        <p:txBody>
          <a:bodyPr/>
          <a:lstStyle/>
          <a:p>
            <a:r>
              <a:rPr lang="en-US" altLang="zh-CN" sz="3600" dirty="0"/>
              <a:t>6</a:t>
            </a:r>
            <a:endParaRPr lang="zh-CN" altLang="en-US" sz="3600"/>
          </a:p>
        </p:txBody>
      </p:sp>
      <p:sp>
        <p:nvSpPr>
          <p:cNvPr id="6" name="Rectangle 7"/>
          <p:cNvSpPr>
            <a:spLocks noChangeArrowheads="1"/>
          </p:cNvSpPr>
          <p:nvPr/>
        </p:nvSpPr>
        <p:spPr bwMode="auto">
          <a:xfrm>
            <a:off x="928688" y="357188"/>
            <a:ext cx="7715250" cy="503237"/>
          </a:xfrm>
          <a:prstGeom prst="rect">
            <a:avLst/>
          </a:prstGeom>
          <a:solidFill>
            <a:srgbClr val="FFFF00">
              <a:alpha val="3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7" name="Rectangle 7"/>
          <p:cNvSpPr>
            <a:spLocks noChangeArrowheads="1"/>
          </p:cNvSpPr>
          <p:nvPr/>
        </p:nvSpPr>
        <p:spPr bwMode="auto">
          <a:xfrm>
            <a:off x="0" y="1000125"/>
            <a:ext cx="3571875" cy="503238"/>
          </a:xfrm>
          <a:prstGeom prst="rect">
            <a:avLst/>
          </a:prstGeom>
          <a:solidFill>
            <a:srgbClr val="FFFF00">
              <a:alpha val="3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3"/>
          <p:cNvSpPr txBox="1">
            <a:spLocks noChangeArrowheads="1"/>
          </p:cNvSpPr>
          <p:nvPr/>
        </p:nvSpPr>
        <p:spPr bwMode="auto">
          <a:xfrm>
            <a:off x="1763713" y="404813"/>
            <a:ext cx="5062537" cy="842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18510" tIns="59255" rIns="118510" bIns="59255">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4700" dirty="0">
                <a:solidFill>
                  <a:srgbClr val="000099"/>
                </a:solidFill>
              </a:rPr>
              <a:t>Language points</a:t>
            </a:r>
          </a:p>
        </p:txBody>
      </p:sp>
      <p:sp>
        <p:nvSpPr>
          <p:cNvPr id="21511" name="Text Box 7"/>
          <p:cNvSpPr txBox="1">
            <a:spLocks noChangeArrowheads="1"/>
          </p:cNvSpPr>
          <p:nvPr/>
        </p:nvSpPr>
        <p:spPr bwMode="auto">
          <a:xfrm>
            <a:off x="142875" y="1285875"/>
            <a:ext cx="86487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3600" dirty="0"/>
              <a:t> 1. be close to  </a:t>
            </a:r>
            <a:r>
              <a:rPr lang="zh-CN" altLang="en-US" sz="3600" dirty="0"/>
              <a:t>靠近</a:t>
            </a:r>
            <a:r>
              <a:rPr lang="en-US" altLang="zh-CN" sz="3600" dirty="0"/>
              <a:t>…</a:t>
            </a:r>
          </a:p>
          <a:p>
            <a:pPr eaLnBrk="1" hangingPunct="1"/>
            <a:endParaRPr lang="en-US" altLang="zh-CN" sz="3600" dirty="0"/>
          </a:p>
          <a:p>
            <a:pPr eaLnBrk="1" hangingPunct="1"/>
            <a:r>
              <a:rPr lang="zh-CN" altLang="en-US" sz="3600" dirty="0"/>
              <a:t>他家靠近该厂。</a:t>
            </a:r>
          </a:p>
          <a:p>
            <a:pPr eaLnBrk="1" hangingPunct="1"/>
            <a:r>
              <a:rPr lang="en-US" altLang="zh-CN" sz="3600" dirty="0">
                <a:solidFill>
                  <a:schemeClr val="hlink"/>
                </a:solidFill>
              </a:rPr>
              <a:t>His house is close to the factory.</a:t>
            </a:r>
            <a:r>
              <a:rPr lang="en-US" altLang="zh-CN" dirty="0">
                <a:solidFill>
                  <a:schemeClr val="hlink"/>
                </a:solidFill>
              </a:rPr>
              <a:t/>
            </a:r>
            <a:br>
              <a:rPr lang="en-US" altLang="zh-CN" dirty="0">
                <a:solidFill>
                  <a:schemeClr val="hlink"/>
                </a:solidFill>
              </a:rPr>
            </a:br>
            <a:endParaRPr lang="en-US" altLang="zh-CN" sz="3600" dirty="0">
              <a:solidFill>
                <a:schemeClr val="hlink"/>
              </a:solidFill>
            </a:endParaRPr>
          </a:p>
          <a:p>
            <a:pPr eaLnBrk="1" hangingPunct="1"/>
            <a:r>
              <a:rPr lang="zh-CN" altLang="en-US" sz="3600" dirty="0"/>
              <a:t>他们是那么地想接近你。 </a:t>
            </a:r>
          </a:p>
          <a:p>
            <a:pPr eaLnBrk="1" hangingPunct="1"/>
            <a:r>
              <a:rPr lang="en-US" altLang="zh-CN" sz="3600" dirty="0">
                <a:solidFill>
                  <a:schemeClr val="hlink"/>
                </a:solidFill>
              </a:rPr>
              <a:t>They want so much to be close to you.</a:t>
            </a:r>
            <a:endParaRPr lang="zh-CN" altLang="en-US" sz="3600" dirty="0">
              <a:solidFill>
                <a:schemeClr val="hlink"/>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1511">
                                            <p:txEl>
                                              <p:pRg st="2" end="2"/>
                                            </p:txEl>
                                          </p:spTgt>
                                        </p:tgtEl>
                                        <p:attrNameLst>
                                          <p:attrName>style.visibility</p:attrName>
                                        </p:attrNameLst>
                                      </p:cBhvr>
                                      <p:to>
                                        <p:strVal val="visible"/>
                                      </p:to>
                                    </p:set>
                                    <p:anim calcmode="lin" valueType="num">
                                      <p:cBhvr additive="base">
                                        <p:cTn id="7" dur="500" fill="hold"/>
                                        <p:tgtEl>
                                          <p:spTgt spid="21511">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21511">
                                            <p:txEl>
                                              <p:pRg st="3" end="3"/>
                                            </p:txEl>
                                          </p:spTgt>
                                        </p:tgtEl>
                                        <p:attrNameLst>
                                          <p:attrName>style.visibility</p:attrName>
                                        </p:attrNameLst>
                                      </p:cBhvr>
                                      <p:to>
                                        <p:strVal val="visible"/>
                                      </p:to>
                                    </p:set>
                                    <p:animEffect transition="in" filter="blinds(horizontal)">
                                      <p:cBhvr>
                                        <p:cTn id="13" dur="500"/>
                                        <p:tgtEl>
                                          <p:spTgt spid="21511">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1511">
                                            <p:txEl>
                                              <p:pRg st="4" end="4"/>
                                            </p:txEl>
                                          </p:spTgt>
                                        </p:tgtEl>
                                        <p:attrNameLst>
                                          <p:attrName>style.visibility</p:attrName>
                                        </p:attrNameLst>
                                      </p:cBhvr>
                                      <p:to>
                                        <p:strVal val="visible"/>
                                      </p:to>
                                    </p:set>
                                    <p:anim calcmode="lin" valueType="num">
                                      <p:cBhvr additive="base">
                                        <p:cTn id="18" dur="500" fill="hold"/>
                                        <p:tgtEl>
                                          <p:spTgt spid="21511">
                                            <p:txEl>
                                              <p:pRg st="4" end="4"/>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15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21511">
                                            <p:txEl>
                                              <p:pRg st="5" end="5"/>
                                            </p:txEl>
                                          </p:spTgt>
                                        </p:tgtEl>
                                        <p:attrNameLst>
                                          <p:attrName>style.visibility</p:attrName>
                                        </p:attrNameLst>
                                      </p:cBhvr>
                                      <p:to>
                                        <p:strVal val="visible"/>
                                      </p:to>
                                    </p:set>
                                    <p:animEffect transition="in" filter="blinds(horizontal)">
                                      <p:cBhvr>
                                        <p:cTn id="24" dur="500"/>
                                        <p:tgtEl>
                                          <p:spTgt spid="215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nvSpPr>
        <p:spPr bwMode="auto">
          <a:xfrm>
            <a:off x="0" y="2571750"/>
            <a:ext cx="9001125" cy="400050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a:lstStyle/>
          <a:p>
            <a:pPr>
              <a:defRPr/>
            </a:pPr>
            <a:endParaRPr lang="zh-CN" altLang="en-US">
              <a:solidFill>
                <a:schemeClr val="tx1"/>
              </a:solidFill>
              <a:latin typeface="Arial" panose="020B0604020202020204" pitchFamily="34" charset="0"/>
              <a:ea typeface="宋体" panose="02010600030101010101" pitchFamily="2" charset="-122"/>
            </a:endParaRPr>
          </a:p>
        </p:txBody>
      </p:sp>
      <p:sp>
        <p:nvSpPr>
          <p:cNvPr id="23554" name="Rectangle 5"/>
          <p:cNvSpPr>
            <a:spLocks noChangeArrowheads="1"/>
          </p:cNvSpPr>
          <p:nvPr/>
        </p:nvSpPr>
        <p:spPr bwMode="auto">
          <a:xfrm>
            <a:off x="0" y="333375"/>
            <a:ext cx="9144000" cy="408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90000"/>
              </a:lnSpc>
            </a:pPr>
            <a:r>
              <a:rPr lang="en-US" altLang="zh-CN" sz="3600" dirty="0">
                <a:latin typeface="Times New Roman" panose="02020603050405020304" pitchFamily="18" charset="0"/>
              </a:rPr>
              <a:t>2. The small local school in Parkville </a:t>
            </a:r>
            <a:r>
              <a:rPr lang="en-US" altLang="zh-CN" sz="3600" dirty="0">
                <a:solidFill>
                  <a:srgbClr val="FF0000"/>
                </a:solidFill>
                <a:latin typeface="Times New Roman" panose="02020603050405020304" pitchFamily="18" charset="0"/>
              </a:rPr>
              <a:t>closed down</a:t>
            </a:r>
            <a:r>
              <a:rPr lang="en-US" altLang="zh-CN" sz="3600" dirty="0">
                <a:latin typeface="Times New Roman" panose="02020603050405020304" pitchFamily="18" charset="0"/>
              </a:rPr>
              <a:t> five years ago, so Jo now has to go to a school in Arnwick with 2000 pupils.</a:t>
            </a:r>
            <a:endParaRPr lang="zh-CN" altLang="en-US" sz="3600" dirty="0">
              <a:latin typeface="Times New Roman" panose="02020603050405020304" pitchFamily="18" charset="0"/>
            </a:endParaRPr>
          </a:p>
          <a:p>
            <a:pPr>
              <a:lnSpc>
                <a:spcPct val="90000"/>
              </a:lnSpc>
            </a:pPr>
            <a:r>
              <a:rPr lang="zh-CN" altLang="en-US" sz="3600" dirty="0">
                <a:latin typeface="Times New Roman" panose="02020603050405020304" pitchFamily="18" charset="0"/>
              </a:rPr>
              <a:t> </a:t>
            </a:r>
            <a:r>
              <a:rPr lang="en-US" altLang="zh-CN" sz="3600" dirty="0">
                <a:solidFill>
                  <a:srgbClr val="FF0000"/>
                </a:solidFill>
                <a:latin typeface="Times New Roman" panose="02020603050405020304" pitchFamily="18" charset="0"/>
              </a:rPr>
              <a:t>close down</a:t>
            </a:r>
            <a:r>
              <a:rPr lang="en-US" altLang="zh-CN" sz="3600" dirty="0">
                <a:latin typeface="Times New Roman" panose="02020603050405020304" pitchFamily="18" charset="0"/>
              </a:rPr>
              <a:t> </a:t>
            </a:r>
            <a:r>
              <a:rPr lang="zh-CN" altLang="en-US" sz="3600" dirty="0">
                <a:latin typeface="Times New Roman" panose="02020603050405020304" pitchFamily="18" charset="0"/>
              </a:rPr>
              <a:t>“关闭，（永久性地）停工”。 </a:t>
            </a:r>
          </a:p>
          <a:p>
            <a:pPr>
              <a:lnSpc>
                <a:spcPct val="90000"/>
              </a:lnSpc>
            </a:pPr>
            <a:endParaRPr lang="en-US" altLang="zh-CN" sz="3600" dirty="0">
              <a:solidFill>
                <a:srgbClr val="AE2A28"/>
              </a:solidFill>
              <a:latin typeface="Times New Roman" panose="02020603050405020304" pitchFamily="18" charset="0"/>
            </a:endParaRPr>
          </a:p>
          <a:p>
            <a:pPr>
              <a:lnSpc>
                <a:spcPct val="90000"/>
              </a:lnSpc>
            </a:pPr>
            <a:r>
              <a:rPr lang="zh-CN" altLang="en-US" sz="3600" dirty="0">
                <a:solidFill>
                  <a:srgbClr val="AE2A28"/>
                </a:solidFill>
                <a:latin typeface="Times New Roman" panose="02020603050405020304" pitchFamily="18" charset="0"/>
              </a:rPr>
              <a:t>那家公司去年关闭了。</a:t>
            </a:r>
            <a:endParaRPr lang="en-US" altLang="zh-CN" sz="3600" dirty="0">
              <a:solidFill>
                <a:srgbClr val="AE2A28"/>
              </a:solidFill>
              <a:latin typeface="Times New Roman" panose="02020603050405020304" pitchFamily="18" charset="0"/>
            </a:endParaRPr>
          </a:p>
          <a:p>
            <a:pPr>
              <a:lnSpc>
                <a:spcPct val="90000"/>
              </a:lnSpc>
            </a:pPr>
            <a:r>
              <a:rPr lang="en-US" altLang="zh-CN" sz="3600" dirty="0">
                <a:solidFill>
                  <a:schemeClr val="hlink"/>
                </a:solidFill>
                <a:latin typeface="Times New Roman" panose="02020603050405020304" pitchFamily="18" charset="0"/>
              </a:rPr>
              <a:t>The company closed down last year.</a:t>
            </a:r>
          </a:p>
          <a:p>
            <a:pPr>
              <a:lnSpc>
                <a:spcPct val="90000"/>
              </a:lnSpc>
            </a:pPr>
            <a:endParaRPr lang="zh-CN" altLang="en-US" sz="3600" dirty="0">
              <a:solidFill>
                <a:schemeClr val="hlink"/>
              </a:solidFill>
              <a:latin typeface="Times New Roman" panose="02020603050405020304" pitchFamily="18" charset="0"/>
            </a:endParaRPr>
          </a:p>
        </p:txBody>
      </p:sp>
      <p:sp>
        <p:nvSpPr>
          <p:cNvPr id="23557" name="Text Box 5"/>
          <p:cNvSpPr txBox="1">
            <a:spLocks noChangeArrowheads="1"/>
          </p:cNvSpPr>
          <p:nvPr/>
        </p:nvSpPr>
        <p:spPr bwMode="auto">
          <a:xfrm>
            <a:off x="0" y="3803650"/>
            <a:ext cx="9001125" cy="305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lnSpc>
                <a:spcPct val="90000"/>
              </a:lnSpc>
            </a:pPr>
            <a:r>
              <a:rPr lang="zh-CN" altLang="en-US" sz="3600" dirty="0">
                <a:solidFill>
                  <a:srgbClr val="AE2A28"/>
                </a:solidFill>
              </a:rPr>
              <a:t>晚上</a:t>
            </a:r>
            <a:r>
              <a:rPr lang="en-US" altLang="zh-CN" sz="3600" dirty="0">
                <a:solidFill>
                  <a:srgbClr val="AE2A28"/>
                </a:solidFill>
              </a:rPr>
              <a:t>11</a:t>
            </a:r>
            <a:r>
              <a:rPr lang="zh-CN" altLang="en-US" sz="3600" dirty="0">
                <a:solidFill>
                  <a:srgbClr val="AE2A28"/>
                </a:solidFill>
              </a:rPr>
              <a:t>点过后</a:t>
            </a:r>
            <a:r>
              <a:rPr lang="en-US" altLang="zh-CN" sz="3600" dirty="0">
                <a:solidFill>
                  <a:srgbClr val="AE2A28"/>
                </a:solidFill>
              </a:rPr>
              <a:t>, </a:t>
            </a:r>
            <a:r>
              <a:rPr lang="zh-CN" altLang="en-US" sz="3600" dirty="0">
                <a:solidFill>
                  <a:srgbClr val="AE2A28"/>
                </a:solidFill>
              </a:rPr>
              <a:t>电视台停止播放节目。</a:t>
            </a:r>
            <a:endParaRPr lang="en-US" altLang="zh-CN" sz="3600" dirty="0">
              <a:solidFill>
                <a:srgbClr val="AE2A28"/>
              </a:solidFill>
            </a:endParaRPr>
          </a:p>
          <a:p>
            <a:pPr eaLnBrk="1" hangingPunct="1">
              <a:lnSpc>
                <a:spcPct val="90000"/>
              </a:lnSpc>
            </a:pPr>
            <a:r>
              <a:rPr lang="en-US" altLang="zh-CN" sz="3600" dirty="0">
                <a:solidFill>
                  <a:schemeClr val="hlink"/>
                </a:solidFill>
              </a:rPr>
              <a:t>Television closed down after eleven o‘clock at night.</a:t>
            </a:r>
          </a:p>
          <a:p>
            <a:pPr eaLnBrk="1" hangingPunct="1">
              <a:lnSpc>
                <a:spcPct val="90000"/>
              </a:lnSpc>
            </a:pPr>
            <a:r>
              <a:rPr lang="zh-CN" altLang="en-US" sz="3600" dirty="0">
                <a:solidFill>
                  <a:srgbClr val="AE2A28"/>
                </a:solidFill>
              </a:rPr>
              <a:t>这商店于晚上</a:t>
            </a:r>
            <a:r>
              <a:rPr lang="en-US" altLang="zh-CN" sz="3600" dirty="0">
                <a:solidFill>
                  <a:srgbClr val="AE2A28"/>
                </a:solidFill>
              </a:rPr>
              <a:t>11</a:t>
            </a:r>
            <a:r>
              <a:rPr lang="zh-CN" altLang="en-US" sz="3600" dirty="0">
                <a:solidFill>
                  <a:srgbClr val="AE2A28"/>
                </a:solidFill>
              </a:rPr>
              <a:t>点关门。</a:t>
            </a:r>
            <a:endParaRPr lang="en-US" altLang="zh-CN" sz="3600" dirty="0">
              <a:solidFill>
                <a:srgbClr val="AE2A28"/>
              </a:solidFill>
            </a:endParaRPr>
          </a:p>
          <a:p>
            <a:pPr eaLnBrk="1" hangingPunct="1">
              <a:lnSpc>
                <a:spcPct val="90000"/>
              </a:lnSpc>
            </a:pPr>
            <a:r>
              <a:rPr lang="en-US" altLang="zh-CN" sz="3600" dirty="0">
                <a:solidFill>
                  <a:schemeClr val="hlink"/>
                </a:solidFill>
              </a:rPr>
              <a:t>The shop closed the door at eleven pm..</a:t>
            </a:r>
            <a:br>
              <a:rPr lang="en-US" altLang="zh-CN" sz="3600" dirty="0">
                <a:solidFill>
                  <a:schemeClr val="hlink"/>
                </a:solidFill>
              </a:rPr>
            </a:br>
            <a:endParaRPr lang="zh-CN" altLang="en-US" sz="3600" dirty="0">
              <a:solidFill>
                <a:schemeClr val="hlink"/>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3554">
                                            <p:txEl>
                                              <p:pRg st="1" end="1"/>
                                            </p:txEl>
                                          </p:spTgt>
                                        </p:tgtEl>
                                        <p:attrNameLst>
                                          <p:attrName>style.visibility</p:attrName>
                                        </p:attrNameLst>
                                      </p:cBhvr>
                                      <p:to>
                                        <p:strVal val="visible"/>
                                      </p:to>
                                    </p:set>
                                    <p:animEffect transition="in" filter="blinds(horizontal)">
                                      <p:cBhvr>
                                        <p:cTn id="7" dur="500"/>
                                        <p:tgtEl>
                                          <p:spTgt spid="2355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3554">
                                            <p:txEl>
                                              <p:pRg st="3" end="3"/>
                                            </p:txEl>
                                          </p:spTgt>
                                        </p:tgtEl>
                                        <p:attrNameLst>
                                          <p:attrName>style.visibility</p:attrName>
                                        </p:attrNameLst>
                                      </p:cBhvr>
                                      <p:to>
                                        <p:strVal val="visible"/>
                                      </p:to>
                                    </p:set>
                                    <p:animEffect transition="in" filter="blinds(horizontal)">
                                      <p:cBhvr>
                                        <p:cTn id="12" dur="500"/>
                                        <p:tgtEl>
                                          <p:spTgt spid="2355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3554">
                                            <p:txEl>
                                              <p:pRg st="4" end="4"/>
                                            </p:txEl>
                                          </p:spTgt>
                                        </p:tgtEl>
                                        <p:attrNameLst>
                                          <p:attrName>style.visibility</p:attrName>
                                        </p:attrNameLst>
                                      </p:cBhvr>
                                      <p:to>
                                        <p:strVal val="visible"/>
                                      </p:to>
                                    </p:set>
                                    <p:animEffect transition="in" filter="blinds(horizontal)">
                                      <p:cBhvr>
                                        <p:cTn id="17" dur="500"/>
                                        <p:tgtEl>
                                          <p:spTgt spid="2355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3557">
                                            <p:txEl>
                                              <p:pRg st="0" end="0"/>
                                            </p:txEl>
                                          </p:spTgt>
                                        </p:tgtEl>
                                        <p:attrNameLst>
                                          <p:attrName>style.visibility</p:attrName>
                                        </p:attrNameLst>
                                      </p:cBhvr>
                                      <p:to>
                                        <p:strVal val="visible"/>
                                      </p:to>
                                    </p:set>
                                    <p:animEffect transition="in" filter="blinds(horizontal)">
                                      <p:cBhvr>
                                        <p:cTn id="22" dur="500"/>
                                        <p:tgtEl>
                                          <p:spTgt spid="2355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3557">
                                            <p:txEl>
                                              <p:pRg st="1" end="1"/>
                                            </p:txEl>
                                          </p:spTgt>
                                        </p:tgtEl>
                                        <p:attrNameLst>
                                          <p:attrName>style.visibility</p:attrName>
                                        </p:attrNameLst>
                                      </p:cBhvr>
                                      <p:to>
                                        <p:strVal val="visible"/>
                                      </p:to>
                                    </p:set>
                                    <p:animEffect transition="in" filter="blinds(horizontal)">
                                      <p:cBhvr>
                                        <p:cTn id="27" dur="500"/>
                                        <p:tgtEl>
                                          <p:spTgt spid="23557">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3557">
                                            <p:txEl>
                                              <p:pRg st="2" end="2"/>
                                            </p:txEl>
                                          </p:spTgt>
                                        </p:tgtEl>
                                        <p:attrNameLst>
                                          <p:attrName>style.visibility</p:attrName>
                                        </p:attrNameLst>
                                      </p:cBhvr>
                                      <p:to>
                                        <p:strVal val="visible"/>
                                      </p:to>
                                    </p:set>
                                    <p:anim calcmode="lin" valueType="num">
                                      <p:cBhvr additive="base">
                                        <p:cTn id="32" dur="500" fill="hold"/>
                                        <p:tgtEl>
                                          <p:spTgt spid="23557">
                                            <p:txEl>
                                              <p:pRg st="2" end="2"/>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355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23557">
                                            <p:txEl>
                                              <p:pRg st="3" end="3"/>
                                            </p:txEl>
                                          </p:spTgt>
                                        </p:tgtEl>
                                        <p:attrNameLst>
                                          <p:attrName>style.visibility</p:attrName>
                                        </p:attrNameLst>
                                      </p:cBhvr>
                                      <p:to>
                                        <p:strVal val="visible"/>
                                      </p:to>
                                    </p:set>
                                    <p:animEffect transition="in" filter="blinds(horizontal)">
                                      <p:cBhvr>
                                        <p:cTn id="38" dur="500"/>
                                        <p:tgtEl>
                                          <p:spTgt spid="2355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p:cNvSpPr>
            <a:spLocks noChangeArrowheads="1"/>
          </p:cNvSpPr>
          <p:nvPr/>
        </p:nvSpPr>
        <p:spPr bwMode="auto">
          <a:xfrm>
            <a:off x="0" y="0"/>
            <a:ext cx="914400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22218" tIns="0" rIns="22218" bIns="0" anchor="ctr">
            <a:spAutoFit/>
          </a:bodyPr>
          <a:lstStyle/>
          <a:p>
            <a:pPr eaLnBrk="0" hangingPunct="0"/>
            <a:endParaRPr lang="zh-CN" altLang="en-US"/>
          </a:p>
        </p:txBody>
      </p:sp>
      <p:sp>
        <p:nvSpPr>
          <p:cNvPr id="49158" name="Text Box 6"/>
          <p:cNvSpPr txBox="1">
            <a:spLocks noChangeArrowheads="1"/>
          </p:cNvSpPr>
          <p:nvPr/>
        </p:nvSpPr>
        <p:spPr bwMode="auto">
          <a:xfrm>
            <a:off x="214313" y="2714625"/>
            <a:ext cx="893127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zh-CN" altLang="en-US" sz="3600"/>
              <a:t>很清楚，人不能靠喝风生活。</a:t>
            </a:r>
          </a:p>
          <a:p>
            <a:pPr eaLnBrk="1" hangingPunct="1"/>
            <a:r>
              <a:rPr lang="en-US" altLang="zh-CN" sz="3600" dirty="0">
                <a:solidFill>
                  <a:schemeClr val="hlink"/>
                </a:solidFill>
              </a:rPr>
              <a:t>It is clear that people can not live on air.</a:t>
            </a:r>
          </a:p>
          <a:p>
            <a:pPr eaLnBrk="1" hangingPunct="1"/>
            <a:r>
              <a:rPr lang="zh-CN" altLang="en-US" sz="3600"/>
              <a:t>很明显，猫吃鱼</a:t>
            </a:r>
            <a:r>
              <a:rPr lang="en-US" altLang="zh-CN" sz="3600" dirty="0"/>
              <a:t>! </a:t>
            </a:r>
          </a:p>
          <a:p>
            <a:pPr eaLnBrk="1" hangingPunct="1"/>
            <a:r>
              <a:rPr lang="zh-CN" altLang="en-US" sz="3600">
                <a:solidFill>
                  <a:schemeClr val="hlink"/>
                </a:solidFill>
              </a:rPr>
              <a:t> </a:t>
            </a:r>
            <a:r>
              <a:rPr lang="en-US" altLang="zh-CN" sz="3600" dirty="0">
                <a:solidFill>
                  <a:schemeClr val="hlink"/>
                </a:solidFill>
              </a:rPr>
              <a:t>It is clear that the cat ate the fish! </a:t>
            </a:r>
            <a:endParaRPr lang="zh-CN" altLang="en-US" sz="3600">
              <a:solidFill>
                <a:schemeClr val="hlink"/>
              </a:solidFill>
            </a:endParaRPr>
          </a:p>
        </p:txBody>
      </p:sp>
      <p:sp>
        <p:nvSpPr>
          <p:cNvPr id="19460" name="Text Box 7"/>
          <p:cNvSpPr txBox="1">
            <a:spLocks noChangeArrowheads="1"/>
          </p:cNvSpPr>
          <p:nvPr/>
        </p:nvSpPr>
        <p:spPr bwMode="auto">
          <a:xfrm>
            <a:off x="179388" y="260350"/>
            <a:ext cx="8713787"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3200" dirty="0">
                <a:solidFill>
                  <a:srgbClr val="FF0066"/>
                </a:solidFill>
              </a:rPr>
              <a:t>3. It is clear that</a:t>
            </a:r>
            <a:r>
              <a:rPr lang="en-US" altLang="zh-CN" sz="3200" dirty="0"/>
              <a:t> Arnwick needs more schools, buses and hospitals.</a:t>
            </a:r>
            <a:endParaRPr lang="zh-CN" altLang="en-US" sz="3200" dirty="0"/>
          </a:p>
        </p:txBody>
      </p:sp>
      <p:sp>
        <p:nvSpPr>
          <p:cNvPr id="49160" name="Text Box 8"/>
          <p:cNvSpPr txBox="1">
            <a:spLocks noChangeArrowheads="1"/>
          </p:cNvSpPr>
          <p:nvPr/>
        </p:nvSpPr>
        <p:spPr bwMode="auto">
          <a:xfrm>
            <a:off x="428625" y="1500188"/>
            <a:ext cx="8429625" cy="641350"/>
          </a:xfrm>
          <a:prstGeom prst="rect">
            <a:avLst/>
          </a:prstGeom>
        </p:spPr>
        <p:style>
          <a:lnRef idx="3">
            <a:schemeClr val="lt1"/>
          </a:lnRef>
          <a:fillRef idx="1">
            <a:schemeClr val="accent5"/>
          </a:fillRef>
          <a:effectRef idx="1">
            <a:schemeClr val="accent5"/>
          </a:effectRef>
          <a:fontRef idx="minor">
            <a:schemeClr val="lt1"/>
          </a:fontRef>
        </p:style>
        <p:txBody>
          <a:bodyPr>
            <a:spAutoFit/>
          </a:bodyPr>
          <a:lstStyle/>
          <a:p>
            <a:pPr>
              <a:defRPr/>
            </a:pPr>
            <a:r>
              <a:rPr lang="en-US" altLang="zh-CN" sz="3600" dirty="0">
                <a:solidFill>
                  <a:srgbClr val="FF0066"/>
                </a:solidFill>
              </a:rPr>
              <a:t>It is clear that </a:t>
            </a:r>
            <a:r>
              <a:rPr lang="zh-CN" altLang="en-US" sz="3600" dirty="0">
                <a:solidFill>
                  <a:srgbClr val="FF0066"/>
                </a:solidFill>
              </a:rPr>
              <a:t>显然、明确</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9160"/>
                                        </p:tgtEl>
                                        <p:attrNameLst>
                                          <p:attrName>style.visibility</p:attrName>
                                        </p:attrNameLst>
                                      </p:cBhvr>
                                      <p:to>
                                        <p:strVal val="visible"/>
                                      </p:to>
                                    </p:set>
                                    <p:anim calcmode="lin" valueType="num">
                                      <p:cBhvr additive="base">
                                        <p:cTn id="7" dur="500" fill="hold"/>
                                        <p:tgtEl>
                                          <p:spTgt spid="49160"/>
                                        </p:tgtEl>
                                        <p:attrNameLst>
                                          <p:attrName>ppt_x</p:attrName>
                                        </p:attrNameLst>
                                      </p:cBhvr>
                                      <p:tavLst>
                                        <p:tav tm="0">
                                          <p:val>
                                            <p:strVal val="#ppt_x"/>
                                          </p:val>
                                        </p:tav>
                                        <p:tav tm="100000">
                                          <p:val>
                                            <p:strVal val="#ppt_x"/>
                                          </p:val>
                                        </p:tav>
                                      </p:tavLst>
                                    </p:anim>
                                    <p:anim calcmode="lin" valueType="num">
                                      <p:cBhvr additive="base">
                                        <p:cTn id="8" dur="500" fill="hold"/>
                                        <p:tgtEl>
                                          <p:spTgt spid="4916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49158">
                                            <p:txEl>
                                              <p:pRg st="0" end="0"/>
                                            </p:txEl>
                                          </p:spTgt>
                                        </p:tgtEl>
                                        <p:attrNameLst>
                                          <p:attrName>style.visibility</p:attrName>
                                        </p:attrNameLst>
                                      </p:cBhvr>
                                      <p:to>
                                        <p:strVal val="visible"/>
                                      </p:to>
                                    </p:set>
                                    <p:animEffect transition="in" filter="box(in)">
                                      <p:cBhvr>
                                        <p:cTn id="13" dur="500"/>
                                        <p:tgtEl>
                                          <p:spTgt spid="49158">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49158">
                                            <p:txEl>
                                              <p:pRg st="1" end="1"/>
                                            </p:txEl>
                                          </p:spTgt>
                                        </p:tgtEl>
                                        <p:attrNameLst>
                                          <p:attrName>style.visibility</p:attrName>
                                        </p:attrNameLst>
                                      </p:cBhvr>
                                      <p:to>
                                        <p:strVal val="visible"/>
                                      </p:to>
                                    </p:set>
                                    <p:animEffect transition="in" filter="blinds(horizontal)">
                                      <p:cBhvr>
                                        <p:cTn id="18" dur="500"/>
                                        <p:tgtEl>
                                          <p:spTgt spid="49158">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49158">
                                            <p:txEl>
                                              <p:pRg st="2" end="2"/>
                                            </p:txEl>
                                          </p:spTgt>
                                        </p:tgtEl>
                                        <p:attrNameLst>
                                          <p:attrName>style.visibility</p:attrName>
                                        </p:attrNameLst>
                                      </p:cBhvr>
                                      <p:to>
                                        <p:strVal val="visible"/>
                                      </p:to>
                                    </p:set>
                                    <p:animEffect transition="in" filter="blinds(horizontal)">
                                      <p:cBhvr>
                                        <p:cTn id="23" dur="500"/>
                                        <p:tgtEl>
                                          <p:spTgt spid="4915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49158">
                                            <p:txEl>
                                              <p:pRg st="3" end="3"/>
                                            </p:txEl>
                                          </p:spTgt>
                                        </p:tgtEl>
                                        <p:attrNameLst>
                                          <p:attrName>style.visibility</p:attrName>
                                        </p:attrNameLst>
                                      </p:cBhvr>
                                      <p:to>
                                        <p:strVal val="visible"/>
                                      </p:to>
                                    </p:set>
                                    <p:animEffect transition="in" filter="blinds(horizontal)">
                                      <p:cBhvr>
                                        <p:cTn id="28" dur="500"/>
                                        <p:tgtEl>
                                          <p:spTgt spid="4915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8" grpId="0" build="p"/>
      <p:bldP spid="4916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流程图: 资料带 2"/>
          <p:cNvSpPr>
            <a:spLocks noChangeArrowheads="1"/>
          </p:cNvSpPr>
          <p:nvPr/>
        </p:nvSpPr>
        <p:spPr bwMode="auto">
          <a:xfrm>
            <a:off x="0" y="1500188"/>
            <a:ext cx="9144000" cy="3929062"/>
          </a:xfrm>
          <a:prstGeom prst="flowChartPunchedTape">
            <a:avLst/>
          </a:prstGeom>
          <a:solidFill>
            <a:schemeClr val="accent1"/>
          </a:solidFill>
          <a:ln w="9525" algn="ctr">
            <a:solidFill>
              <a:schemeClr val="tx1"/>
            </a:solidFill>
            <a:round/>
          </a:ln>
        </p:spPr>
        <p:txBody>
          <a:bodyPr/>
          <a:lstStyle/>
          <a:p>
            <a:endParaRPr lang="zh-CN" altLang="en-US"/>
          </a:p>
        </p:txBody>
      </p:sp>
      <p:sp>
        <p:nvSpPr>
          <p:cNvPr id="50180" name="Text Box 4"/>
          <p:cNvSpPr txBox="1">
            <a:spLocks noChangeArrowheads="1"/>
          </p:cNvSpPr>
          <p:nvPr/>
        </p:nvSpPr>
        <p:spPr bwMode="auto">
          <a:xfrm>
            <a:off x="928662" y="2285992"/>
            <a:ext cx="7289800" cy="2416175"/>
          </a:xfrm>
          <a:prstGeom prst="rect">
            <a:avLst/>
          </a:prstGeom>
          <a:noFill/>
          <a:ln w="38100" cmpd="dbl">
            <a:solidFill>
              <a:schemeClr val="accent1"/>
            </a:solidFill>
            <a:miter lim="800000"/>
          </a:ln>
          <a:effectLst/>
        </p:spPr>
        <p:txBody>
          <a:bodyPr wrap="none">
            <a:spAutoFit/>
          </a:bodyPr>
          <a:lstStyle/>
          <a:p>
            <a:pPr>
              <a:defRPr/>
            </a:pPr>
            <a:r>
              <a:rPr lang="zh-CN" altLang="en-US" sz="5000" b="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rPr>
              <a:t>阅读书本：</a:t>
            </a:r>
            <a:r>
              <a:rPr lang="en-US" altLang="zh-CN" sz="5000" b="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rPr>
              <a:t>P130-132</a:t>
            </a:r>
          </a:p>
          <a:p>
            <a:pPr>
              <a:defRPr/>
            </a:pPr>
            <a:r>
              <a:rPr lang="zh-CN" altLang="en-US" sz="5000" b="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rPr>
              <a:t>小组讨论：</a:t>
            </a:r>
            <a:r>
              <a:rPr lang="en-US" altLang="zh-CN" sz="5000" b="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rPr>
              <a:t>1.</a:t>
            </a:r>
            <a:r>
              <a:rPr lang="zh-CN" altLang="en-US" sz="5000" b="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rPr>
              <a:t>冠词的</a:t>
            </a:r>
            <a:r>
              <a:rPr lang="zh-CN" altLang="en-US" sz="5000"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panose="020B0604020202020204" pitchFamily="34" charset="0"/>
              </a:rPr>
              <a:t>类型</a:t>
            </a:r>
            <a:endParaRPr lang="zh-CN" altLang="en-US" sz="5000" b="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endParaRPr>
          </a:p>
          <a:p>
            <a:pPr>
              <a:defRPr/>
            </a:pPr>
            <a:r>
              <a:rPr lang="zh-CN" altLang="en-US" sz="5000" b="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rPr>
              <a:t>                   </a:t>
            </a:r>
            <a:r>
              <a:rPr lang="en-US" altLang="zh-CN" sz="5000" b="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rPr>
              <a:t>2.</a:t>
            </a:r>
            <a:r>
              <a:rPr lang="zh-CN" altLang="en-US" sz="5000" b="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rPr>
              <a:t>冠词的</a:t>
            </a:r>
            <a:r>
              <a:rPr lang="zh-CN" altLang="en-US" sz="5000"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panose="020B0604020202020204" pitchFamily="34" charset="0"/>
              </a:rPr>
              <a:t>用法</a:t>
            </a:r>
            <a:endParaRPr lang="zh-CN" altLang="en-US" sz="5000" b="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endParaRPr>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Box 2"/>
          <p:cNvSpPr txBox="1">
            <a:spLocks noChangeArrowheads="1"/>
          </p:cNvSpPr>
          <p:nvPr/>
        </p:nvSpPr>
        <p:spPr bwMode="auto">
          <a:xfrm>
            <a:off x="250825" y="765175"/>
            <a:ext cx="2736850" cy="580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lnSpc>
                <a:spcPts val="5000"/>
              </a:lnSpc>
            </a:pPr>
            <a:r>
              <a:rPr lang="en-US" altLang="zh-CN" sz="3600" dirty="0">
                <a:latin typeface="Times New Roman" panose="02020603050405020304" pitchFamily="18" charset="0"/>
                <a:cs typeface="Times New Roman" panose="02020603050405020304" pitchFamily="18" charset="0"/>
              </a:rPr>
              <a:t>/</a:t>
            </a:r>
            <a:r>
              <a:rPr lang="en-US" altLang="zh-CN" sz="3600" dirty="0"/>
              <a:t>'</a:t>
            </a:r>
            <a:r>
              <a:rPr lang="en-US" altLang="zh-CN" sz="3600" dirty="0">
                <a:latin typeface="Times New Roman" panose="02020603050405020304" pitchFamily="18" charset="0"/>
              </a:rPr>
              <a:t>r</a:t>
            </a:r>
            <a:r>
              <a:rPr lang="en-US" altLang="zh-CN" sz="3600" dirty="0">
                <a:solidFill>
                  <a:srgbClr val="FF0000"/>
                </a:solidFill>
                <a:latin typeface="Times New Roman" panose="02020603050405020304" pitchFamily="18" charset="0"/>
              </a:rPr>
              <a:t>ʌ</a:t>
            </a:r>
            <a:r>
              <a:rPr lang="en-US" altLang="zh-CN" sz="3600" dirty="0">
                <a:latin typeface="Times New Roman" panose="02020603050405020304" pitchFamily="18" charset="0"/>
              </a:rPr>
              <a:t>b</a:t>
            </a:r>
            <a:r>
              <a:rPr lang="en-US" altLang="zh-CN" sz="3600" dirty="0">
                <a:solidFill>
                  <a:srgbClr val="FF0000"/>
                </a:solidFill>
                <a:latin typeface="Times New Roman" panose="02020603050405020304" pitchFamily="18" charset="0"/>
              </a:rPr>
              <a:t>I</a:t>
            </a:r>
            <a:r>
              <a:rPr lang="en-US" altLang="zh-CN" sz="3600" dirty="0">
                <a:latin typeface="Times New Roman" panose="02020603050405020304" pitchFamily="18" charset="0"/>
              </a:rPr>
              <a:t>ʃ</a:t>
            </a:r>
            <a:r>
              <a:rPr lang="en-US" altLang="zh-CN" sz="3600" b="0" dirty="0"/>
              <a:t> </a:t>
            </a:r>
            <a:r>
              <a:rPr lang="en-US" altLang="zh-CN" sz="3600" dirty="0">
                <a:latin typeface="Times New Roman" panose="02020603050405020304" pitchFamily="18" charset="0"/>
                <a:cs typeface="Times New Roman" panose="02020603050405020304" pitchFamily="18" charset="0"/>
              </a:rPr>
              <a:t>/</a:t>
            </a:r>
          </a:p>
          <a:p>
            <a:pPr eaLnBrk="1" hangingPunct="1">
              <a:lnSpc>
                <a:spcPts val="5000"/>
              </a:lnSpc>
            </a:pPr>
            <a:r>
              <a:rPr lang="en-US" altLang="zh-CN" sz="3600" dirty="0">
                <a:latin typeface="Times New Roman" panose="02020603050405020304" pitchFamily="18" charset="0"/>
                <a:cs typeface="Times New Roman" panose="02020603050405020304" pitchFamily="18" charset="0"/>
              </a:rPr>
              <a:t>/</a:t>
            </a:r>
            <a:r>
              <a:rPr lang="en-US" altLang="zh-CN" sz="3600" dirty="0"/>
              <a:t>'</a:t>
            </a:r>
            <a:r>
              <a:rPr lang="en-US" altLang="zh-CN" sz="3600" dirty="0">
                <a:latin typeface="Times New Roman" panose="02020603050405020304" pitchFamily="18" charset="0"/>
              </a:rPr>
              <a:t>kw</a:t>
            </a:r>
            <a:r>
              <a:rPr lang="en-US" altLang="zh-CN" sz="3600" dirty="0">
                <a:solidFill>
                  <a:srgbClr val="FF0000"/>
                </a:solidFill>
                <a:latin typeface="Times New Roman" panose="02020603050405020304" pitchFamily="18" charset="0"/>
              </a:rPr>
              <a:t>aIə</a:t>
            </a:r>
            <a:r>
              <a:rPr lang="en-US" altLang="zh-CN" sz="3600" dirty="0">
                <a:latin typeface="Times New Roman" panose="02020603050405020304" pitchFamily="18" charset="0"/>
              </a:rPr>
              <a:t>t</a:t>
            </a:r>
            <a:r>
              <a:rPr lang="en-US" altLang="zh-CN" sz="3600" b="0" dirty="0"/>
              <a:t> </a:t>
            </a:r>
            <a:r>
              <a:rPr lang="en-US" altLang="zh-CN" sz="3600" dirty="0">
                <a:latin typeface="Times New Roman" panose="02020603050405020304" pitchFamily="18" charset="0"/>
                <a:cs typeface="Times New Roman" panose="02020603050405020304" pitchFamily="18" charset="0"/>
              </a:rPr>
              <a:t>/</a:t>
            </a:r>
          </a:p>
          <a:p>
            <a:pPr eaLnBrk="1" hangingPunct="1">
              <a:lnSpc>
                <a:spcPts val="5000"/>
              </a:lnSpc>
            </a:pPr>
            <a:r>
              <a:rPr lang="en-US" altLang="zh-CN" sz="3600" dirty="0">
                <a:latin typeface="Times New Roman" panose="02020603050405020304" pitchFamily="18" charset="0"/>
                <a:cs typeface="Times New Roman" panose="02020603050405020304" pitchFamily="18" charset="0"/>
              </a:rPr>
              <a:t>/</a:t>
            </a:r>
            <a:r>
              <a:rPr lang="en-US" altLang="zh-CN" sz="3600" dirty="0">
                <a:latin typeface="Times New Roman" panose="02020603050405020304" pitchFamily="18" charset="0"/>
              </a:rPr>
              <a:t>'l</a:t>
            </a:r>
            <a:r>
              <a:rPr lang="en-US" altLang="zh-CN" sz="3600" dirty="0">
                <a:solidFill>
                  <a:srgbClr val="FF0000"/>
                </a:solidFill>
                <a:latin typeface="Times New Roman" panose="02020603050405020304" pitchFamily="18" charset="0"/>
              </a:rPr>
              <a:t>əu</a:t>
            </a:r>
            <a:r>
              <a:rPr lang="en-US" altLang="zh-CN" sz="3600" dirty="0">
                <a:latin typeface="Times New Roman" panose="02020603050405020304" pitchFamily="18" charset="0"/>
              </a:rPr>
              <a:t>k</a:t>
            </a:r>
            <a:r>
              <a:rPr lang="en-US" altLang="zh-CN" sz="3600" dirty="0"/>
              <a:t>l</a:t>
            </a:r>
            <a:r>
              <a:rPr lang="en-US" altLang="zh-CN" sz="3600" b="0" dirty="0"/>
              <a:t> </a:t>
            </a:r>
            <a:r>
              <a:rPr lang="en-US" altLang="zh-CN" sz="3600" dirty="0">
                <a:latin typeface="Times New Roman" panose="02020603050405020304" pitchFamily="18" charset="0"/>
                <a:cs typeface="Times New Roman" panose="02020603050405020304" pitchFamily="18" charset="0"/>
              </a:rPr>
              <a:t>/</a:t>
            </a:r>
          </a:p>
          <a:p>
            <a:pPr eaLnBrk="1" hangingPunct="1">
              <a:lnSpc>
                <a:spcPts val="5000"/>
              </a:lnSpc>
            </a:pPr>
            <a:r>
              <a:rPr lang="en-US" altLang="zh-CN" sz="3600" dirty="0">
                <a:solidFill>
                  <a:srgbClr val="0000FF"/>
                </a:solidFill>
                <a:latin typeface="Times New Roman" panose="02020603050405020304" pitchFamily="18" charset="0"/>
                <a:cs typeface="Times New Roman" panose="02020603050405020304" pitchFamily="18" charset="0"/>
              </a:rPr>
              <a:t>close down</a:t>
            </a:r>
          </a:p>
          <a:p>
            <a:pPr eaLnBrk="1" hangingPunct="1">
              <a:lnSpc>
                <a:spcPts val="5000"/>
              </a:lnSpc>
            </a:pPr>
            <a:r>
              <a:rPr lang="en-US" altLang="zh-CN" sz="3600" dirty="0">
                <a:latin typeface="Times New Roman" panose="02020603050405020304" pitchFamily="18" charset="0"/>
                <a:cs typeface="Times New Roman" panose="02020603050405020304" pitchFamily="18" charset="0"/>
              </a:rPr>
              <a:t>/</a:t>
            </a:r>
            <a:r>
              <a:rPr lang="en-US" altLang="zh-CN" sz="3600" dirty="0">
                <a:latin typeface="Times New Roman" panose="02020603050405020304" pitchFamily="18" charset="0"/>
              </a:rPr>
              <a:t>'pj</a:t>
            </a:r>
            <a:r>
              <a:rPr lang="en-US" altLang="zh-CN" sz="3600" dirty="0">
                <a:solidFill>
                  <a:srgbClr val="FF0000"/>
                </a:solidFill>
                <a:latin typeface="Times New Roman" panose="02020603050405020304" pitchFamily="18" charset="0"/>
              </a:rPr>
              <a:t>u</a:t>
            </a:r>
            <a:r>
              <a:rPr lang="en-US" altLang="zh-CN" sz="3600" dirty="0">
                <a:latin typeface="Times New Roman" panose="02020603050405020304" pitchFamily="18" charset="0"/>
              </a:rPr>
              <a:t>:pl</a:t>
            </a:r>
            <a:r>
              <a:rPr lang="en-US" altLang="zh-CN" sz="3600" b="0" dirty="0">
                <a:latin typeface="Times New Roman" panose="02020603050405020304" pitchFamily="18" charset="0"/>
              </a:rPr>
              <a:t> </a:t>
            </a:r>
            <a:r>
              <a:rPr lang="en-US" altLang="zh-CN" sz="3600" dirty="0">
                <a:latin typeface="Times New Roman" panose="02020603050405020304" pitchFamily="18" charset="0"/>
                <a:cs typeface="Times New Roman" panose="02020603050405020304" pitchFamily="18" charset="0"/>
              </a:rPr>
              <a:t>/</a:t>
            </a:r>
          </a:p>
          <a:p>
            <a:pPr eaLnBrk="1" hangingPunct="1">
              <a:lnSpc>
                <a:spcPts val="5000"/>
              </a:lnSpc>
            </a:pPr>
            <a:r>
              <a:rPr lang="en-US" altLang="zh-CN" sz="3600" dirty="0">
                <a:latin typeface="Times New Roman" panose="02020603050405020304" pitchFamily="18" charset="0"/>
                <a:cs typeface="Times New Roman" panose="02020603050405020304" pitchFamily="18" charset="0"/>
              </a:rPr>
              <a:t>/</a:t>
            </a:r>
            <a:r>
              <a:rPr lang="en-US" altLang="zh-CN" sz="3600" dirty="0">
                <a:latin typeface="Times New Roman" panose="02020603050405020304" pitchFamily="18" charset="0"/>
              </a:rPr>
              <a:t>p</a:t>
            </a:r>
            <a:r>
              <a:rPr lang="en-US" altLang="zh-CN" sz="3600" dirty="0">
                <a:solidFill>
                  <a:srgbClr val="FF0000"/>
                </a:solidFill>
                <a:latin typeface="Times New Roman" panose="02020603050405020304" pitchFamily="18" charset="0"/>
              </a:rPr>
              <a:t>ə</a:t>
            </a:r>
            <a:r>
              <a:rPr lang="en-US" altLang="zh-CN" sz="3600" dirty="0">
                <a:latin typeface="Times New Roman" panose="02020603050405020304" pitchFamily="18" charset="0"/>
              </a:rPr>
              <a:t>'l</a:t>
            </a:r>
            <a:r>
              <a:rPr lang="en-US" altLang="zh-CN" sz="3600" dirty="0">
                <a:solidFill>
                  <a:srgbClr val="FF0000"/>
                </a:solidFill>
                <a:latin typeface="Times New Roman" panose="02020603050405020304" pitchFamily="18" charset="0"/>
              </a:rPr>
              <a:t>u</a:t>
            </a:r>
            <a:r>
              <a:rPr lang="en-US" altLang="zh-CN" sz="3600" dirty="0">
                <a:latin typeface="Times New Roman" panose="02020603050405020304" pitchFamily="18" charset="0"/>
              </a:rPr>
              <a:t>:ʃn</a:t>
            </a:r>
            <a:r>
              <a:rPr lang="en-US" altLang="zh-CN" sz="3600" b="0" dirty="0"/>
              <a:t> </a:t>
            </a:r>
            <a:r>
              <a:rPr lang="en-US" altLang="zh-CN" sz="3600" dirty="0">
                <a:latin typeface="Times New Roman" panose="02020603050405020304" pitchFamily="18" charset="0"/>
                <a:cs typeface="Times New Roman" panose="02020603050405020304" pitchFamily="18" charset="0"/>
              </a:rPr>
              <a:t>/</a:t>
            </a:r>
          </a:p>
          <a:p>
            <a:pPr eaLnBrk="1" hangingPunct="1">
              <a:lnSpc>
                <a:spcPts val="5000"/>
              </a:lnSpc>
            </a:pPr>
            <a:r>
              <a:rPr lang="en-US" altLang="zh-CN" sz="3600" dirty="0">
                <a:latin typeface="Times New Roman" panose="02020603050405020304" pitchFamily="18" charset="0"/>
                <a:cs typeface="Times New Roman" panose="02020603050405020304" pitchFamily="18" charset="0"/>
              </a:rPr>
              <a:t>/</a:t>
            </a:r>
            <a:r>
              <a:rPr lang="en-US" altLang="zh-CN" sz="3600" dirty="0">
                <a:latin typeface="Times New Roman" panose="02020603050405020304" pitchFamily="18" charset="0"/>
              </a:rPr>
              <a:t>'p</a:t>
            </a:r>
            <a:r>
              <a:rPr lang="en-US" altLang="zh-CN" sz="3600" dirty="0">
                <a:solidFill>
                  <a:srgbClr val="FF0000"/>
                </a:solidFill>
                <a:latin typeface="Times New Roman" panose="02020603050405020304" pitchFamily="18" charset="0"/>
              </a:rPr>
              <a:t>ʌ</a:t>
            </a:r>
            <a:r>
              <a:rPr lang="en-US" altLang="zh-CN" sz="3600" dirty="0">
                <a:latin typeface="Times New Roman" panose="02020603050405020304" pitchFamily="18" charset="0"/>
              </a:rPr>
              <a:t>bl</a:t>
            </a:r>
            <a:r>
              <a:rPr lang="en-US" altLang="zh-CN" sz="3600" dirty="0">
                <a:solidFill>
                  <a:srgbClr val="FF0000"/>
                </a:solidFill>
                <a:latin typeface="Times New Roman" panose="02020603050405020304" pitchFamily="18" charset="0"/>
              </a:rPr>
              <a:t>I</a:t>
            </a:r>
            <a:r>
              <a:rPr lang="en-US" altLang="zh-CN" sz="3600" dirty="0">
                <a:latin typeface="Times New Roman" panose="02020603050405020304" pitchFamily="18" charset="0"/>
              </a:rPr>
              <a:t>k</a:t>
            </a:r>
            <a:r>
              <a:rPr lang="en-US" altLang="zh-CN" sz="3600" b="0" dirty="0">
                <a:latin typeface="Times New Roman" panose="02020603050405020304" pitchFamily="18" charset="0"/>
              </a:rPr>
              <a:t> </a:t>
            </a:r>
            <a:r>
              <a:rPr lang="en-US" altLang="zh-CN" sz="3600" dirty="0">
                <a:latin typeface="Times New Roman" panose="02020603050405020304" pitchFamily="18" charset="0"/>
                <a:cs typeface="Times New Roman" panose="02020603050405020304" pitchFamily="18" charset="0"/>
              </a:rPr>
              <a:t>/</a:t>
            </a:r>
          </a:p>
          <a:p>
            <a:pPr eaLnBrk="1" hangingPunct="1">
              <a:lnSpc>
                <a:spcPts val="5000"/>
              </a:lnSpc>
            </a:pPr>
            <a:r>
              <a:rPr lang="en-US" altLang="zh-CN" sz="3600" dirty="0">
                <a:latin typeface="Times New Roman" panose="02020603050405020304" pitchFamily="18" charset="0"/>
              </a:rPr>
              <a:t>/'s</a:t>
            </a:r>
            <a:r>
              <a:rPr lang="en-US" altLang="zh-CN" sz="3600" dirty="0">
                <a:solidFill>
                  <a:srgbClr val="FF0000"/>
                </a:solidFill>
                <a:latin typeface="Times New Roman" panose="02020603050405020304" pitchFamily="18" charset="0"/>
              </a:rPr>
              <a:t>ɜ</a:t>
            </a:r>
            <a:r>
              <a:rPr lang="en-US" altLang="zh-CN" sz="3600" dirty="0">
                <a:latin typeface="Times New Roman" panose="02020603050405020304" pitchFamily="18" charset="0"/>
              </a:rPr>
              <a:t>:v</a:t>
            </a:r>
            <a:r>
              <a:rPr lang="en-US" altLang="zh-CN" sz="3600" dirty="0">
                <a:solidFill>
                  <a:srgbClr val="FF0000"/>
                </a:solidFill>
                <a:latin typeface="Times New Roman" panose="02020603050405020304" pitchFamily="18" charset="0"/>
              </a:rPr>
              <a:t>I</a:t>
            </a:r>
            <a:r>
              <a:rPr lang="en-US" altLang="zh-CN" sz="3600" dirty="0">
                <a:latin typeface="Times New Roman" panose="02020603050405020304" pitchFamily="18" charset="0"/>
              </a:rPr>
              <a:t>s /</a:t>
            </a:r>
          </a:p>
          <a:p>
            <a:pPr eaLnBrk="1" hangingPunct="1">
              <a:lnSpc>
                <a:spcPts val="5000"/>
              </a:lnSpc>
            </a:pPr>
            <a:r>
              <a:rPr lang="en-US" altLang="zh-CN" sz="3600" dirty="0">
                <a:latin typeface="Times New Roman" panose="02020603050405020304" pitchFamily="18" charset="0"/>
              </a:rPr>
              <a:t>/ 's</a:t>
            </a:r>
            <a:r>
              <a:rPr lang="en-US" altLang="zh-CN" sz="3600" dirty="0">
                <a:solidFill>
                  <a:srgbClr val="FF0000"/>
                </a:solidFill>
                <a:latin typeface="Times New Roman" panose="02020603050405020304" pitchFamily="18" charset="0"/>
              </a:rPr>
              <a:t>ɔ</a:t>
            </a:r>
            <a:r>
              <a:rPr lang="en-US" altLang="zh-CN" sz="3600" dirty="0">
                <a:latin typeface="Times New Roman" panose="02020603050405020304" pitchFamily="18" charset="0"/>
              </a:rPr>
              <a:t>lv /</a:t>
            </a:r>
            <a:endParaRPr lang="en-US" altLang="zh-CN" sz="3600" dirty="0">
              <a:latin typeface="Times New Roman" panose="02020603050405020304" pitchFamily="18" charset="0"/>
              <a:cs typeface="Times New Roman" panose="02020603050405020304" pitchFamily="18" charset="0"/>
            </a:endParaRPr>
          </a:p>
        </p:txBody>
      </p:sp>
      <p:sp>
        <p:nvSpPr>
          <p:cNvPr id="40963" name="Text Box 9"/>
          <p:cNvSpPr txBox="1">
            <a:spLocks noChangeArrowheads="1"/>
          </p:cNvSpPr>
          <p:nvPr/>
        </p:nvSpPr>
        <p:spPr bwMode="auto">
          <a:xfrm>
            <a:off x="2554288" y="890588"/>
            <a:ext cx="35353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zh-CN" altLang="en-US" sz="3600" dirty="0">
                <a:latin typeface="黑体" panose="02010609060101010101" pitchFamily="49" charset="-122"/>
                <a:ea typeface="黑体" panose="02010609060101010101" pitchFamily="49" charset="-122"/>
              </a:rPr>
              <a:t>垃圾；废弃物 </a:t>
            </a:r>
            <a:r>
              <a:rPr lang="en-US" altLang="zh-CN" sz="3600" i="1" dirty="0">
                <a:latin typeface="Times New Roman" panose="02020603050405020304" pitchFamily="18" charset="0"/>
                <a:ea typeface="黑体" panose="02010609060101010101" pitchFamily="49" charset="-122"/>
              </a:rPr>
              <a:t>n.</a:t>
            </a:r>
          </a:p>
        </p:txBody>
      </p:sp>
      <p:sp>
        <p:nvSpPr>
          <p:cNvPr id="40964" name="Text Box 10"/>
          <p:cNvSpPr txBox="1">
            <a:spLocks noChangeArrowheads="1"/>
          </p:cNvSpPr>
          <p:nvPr/>
        </p:nvSpPr>
        <p:spPr bwMode="auto">
          <a:xfrm>
            <a:off x="6542088" y="768350"/>
            <a:ext cx="1708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3600" dirty="0">
                <a:solidFill>
                  <a:srgbClr val="0000FF"/>
                </a:solidFill>
                <a:latin typeface="Times New Roman" panose="02020603050405020304" pitchFamily="18" charset="0"/>
                <a:cs typeface="Times New Roman" panose="02020603050405020304" pitchFamily="18" charset="0"/>
              </a:rPr>
              <a:t>rubbish</a:t>
            </a:r>
          </a:p>
        </p:txBody>
      </p:sp>
      <p:sp>
        <p:nvSpPr>
          <p:cNvPr id="40965" name="Text Box 11"/>
          <p:cNvSpPr txBox="1">
            <a:spLocks noChangeArrowheads="1"/>
          </p:cNvSpPr>
          <p:nvPr/>
        </p:nvSpPr>
        <p:spPr bwMode="auto">
          <a:xfrm>
            <a:off x="2266950" y="1544638"/>
            <a:ext cx="45370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zh-CN" altLang="en-US" sz="3600" dirty="0">
                <a:latin typeface="Times New Roman" panose="02020603050405020304" pitchFamily="18" charset="0"/>
                <a:ea typeface="黑体" panose="02010609060101010101" pitchFamily="49" charset="-122"/>
              </a:rPr>
              <a:t>寂静的；安静的 </a:t>
            </a:r>
            <a:r>
              <a:rPr lang="en-US" altLang="zh-CN" sz="3600" i="1" dirty="0">
                <a:latin typeface="Times New Roman" panose="02020603050405020304" pitchFamily="18" charset="0"/>
                <a:ea typeface="黑体" panose="02010609060101010101" pitchFamily="49" charset="-122"/>
              </a:rPr>
              <a:t>adj.</a:t>
            </a:r>
          </a:p>
        </p:txBody>
      </p:sp>
      <p:sp>
        <p:nvSpPr>
          <p:cNvPr id="40966" name="Text Box 12"/>
          <p:cNvSpPr txBox="1">
            <a:spLocks noChangeArrowheads="1"/>
          </p:cNvSpPr>
          <p:nvPr/>
        </p:nvSpPr>
        <p:spPr bwMode="auto">
          <a:xfrm>
            <a:off x="6648450" y="2044700"/>
            <a:ext cx="1098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3600" dirty="0">
                <a:solidFill>
                  <a:srgbClr val="0000FF"/>
                </a:solidFill>
                <a:latin typeface="Times New Roman" panose="02020603050405020304" pitchFamily="18" charset="0"/>
                <a:cs typeface="Times New Roman" panose="02020603050405020304" pitchFamily="18" charset="0"/>
              </a:rPr>
              <a:t>local</a:t>
            </a:r>
          </a:p>
        </p:txBody>
      </p:sp>
      <p:sp>
        <p:nvSpPr>
          <p:cNvPr id="40967" name="Text Box 13"/>
          <p:cNvSpPr txBox="1">
            <a:spLocks noChangeArrowheads="1"/>
          </p:cNvSpPr>
          <p:nvPr/>
        </p:nvSpPr>
        <p:spPr bwMode="auto">
          <a:xfrm>
            <a:off x="2425700" y="2114550"/>
            <a:ext cx="42084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zh-CN" altLang="en-US" sz="3600" dirty="0">
                <a:latin typeface="Times New Roman" panose="02020603050405020304" pitchFamily="18" charset="0"/>
                <a:ea typeface="黑体" panose="02010609060101010101" pitchFamily="49" charset="-122"/>
              </a:rPr>
              <a:t>当地的；本地的 </a:t>
            </a:r>
            <a:r>
              <a:rPr lang="en-US" altLang="zh-CN" sz="3600" i="1" dirty="0">
                <a:latin typeface="Times New Roman" panose="02020603050405020304" pitchFamily="18" charset="0"/>
                <a:ea typeface="黑体" panose="02010609060101010101" pitchFamily="49" charset="-122"/>
              </a:rPr>
              <a:t>adj.</a:t>
            </a:r>
          </a:p>
        </p:txBody>
      </p:sp>
      <p:sp>
        <p:nvSpPr>
          <p:cNvPr id="40968" name="Text Box 14"/>
          <p:cNvSpPr txBox="1">
            <a:spLocks noChangeArrowheads="1"/>
          </p:cNvSpPr>
          <p:nvPr/>
        </p:nvSpPr>
        <p:spPr bwMode="auto">
          <a:xfrm>
            <a:off x="6648450" y="3338513"/>
            <a:ext cx="16303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3600" dirty="0">
                <a:solidFill>
                  <a:srgbClr val="0000FF"/>
                </a:solidFill>
                <a:latin typeface="Times New Roman" panose="02020603050405020304" pitchFamily="18" charset="0"/>
                <a:cs typeface="Times New Roman" panose="02020603050405020304" pitchFamily="18" charset="0"/>
              </a:rPr>
              <a:t>pupil</a:t>
            </a:r>
          </a:p>
        </p:txBody>
      </p:sp>
      <p:sp>
        <p:nvSpPr>
          <p:cNvPr id="40969" name="Text Box 4"/>
          <p:cNvSpPr txBox="1">
            <a:spLocks noChangeArrowheads="1"/>
          </p:cNvSpPr>
          <p:nvPr/>
        </p:nvSpPr>
        <p:spPr bwMode="auto">
          <a:xfrm>
            <a:off x="2554288" y="2819400"/>
            <a:ext cx="40068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3600" dirty="0">
                <a:latin typeface="Times New Roman" panose="02020603050405020304" pitchFamily="18" charset="0"/>
                <a:ea typeface="黑体" panose="02010609060101010101" pitchFamily="49" charset="-122"/>
              </a:rPr>
              <a:t>(</a:t>
            </a:r>
            <a:r>
              <a:rPr lang="zh-CN" altLang="en-US" sz="3600" dirty="0">
                <a:latin typeface="Times New Roman" panose="02020603050405020304" pitchFamily="18" charset="0"/>
                <a:ea typeface="黑体" panose="02010609060101010101" pitchFamily="49" charset="-122"/>
              </a:rPr>
              <a:t>永久）关闭，关停</a:t>
            </a:r>
            <a:endParaRPr lang="en-US" sz="3600" i="1" dirty="0">
              <a:latin typeface="黑体" panose="02010609060101010101" pitchFamily="49" charset="-122"/>
              <a:ea typeface="黑体" panose="02010609060101010101" pitchFamily="49" charset="-122"/>
            </a:endParaRPr>
          </a:p>
        </p:txBody>
      </p:sp>
      <p:sp>
        <p:nvSpPr>
          <p:cNvPr id="40970" name="Text Box 5"/>
          <p:cNvSpPr txBox="1">
            <a:spLocks noChangeArrowheads="1"/>
          </p:cNvSpPr>
          <p:nvPr/>
        </p:nvSpPr>
        <p:spPr bwMode="auto">
          <a:xfrm>
            <a:off x="6535738" y="1411288"/>
            <a:ext cx="1174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3600" dirty="0">
                <a:solidFill>
                  <a:srgbClr val="0000FF"/>
                </a:solidFill>
                <a:latin typeface="Times New Roman" panose="02020603050405020304" pitchFamily="18" charset="0"/>
                <a:cs typeface="Times New Roman" panose="02020603050405020304" pitchFamily="18" charset="0"/>
              </a:rPr>
              <a:t>quiet</a:t>
            </a:r>
          </a:p>
        </p:txBody>
      </p:sp>
      <p:sp>
        <p:nvSpPr>
          <p:cNvPr id="40971" name="Text Box 6"/>
          <p:cNvSpPr txBox="1">
            <a:spLocks noChangeArrowheads="1"/>
          </p:cNvSpPr>
          <p:nvPr/>
        </p:nvSpPr>
        <p:spPr bwMode="auto">
          <a:xfrm>
            <a:off x="1960563" y="3409950"/>
            <a:ext cx="4679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zh-CN" altLang="en-US" sz="3600" dirty="0">
                <a:latin typeface="Times New Roman" panose="02020603050405020304" pitchFamily="18" charset="0"/>
                <a:ea typeface="黑体" panose="02010609060101010101" pitchFamily="49" charset="-122"/>
              </a:rPr>
              <a:t>  学生；小学生</a:t>
            </a:r>
            <a:r>
              <a:rPr lang="en-US" altLang="zh-CN" sz="3600" i="1" dirty="0">
                <a:latin typeface="Times New Roman" panose="02020603050405020304" pitchFamily="18" charset="0"/>
                <a:ea typeface="黑体" panose="02010609060101010101" pitchFamily="49" charset="-122"/>
              </a:rPr>
              <a:t>n.</a:t>
            </a:r>
            <a:endParaRPr lang="en-US" altLang="zh-CN" sz="3600" i="1" dirty="0">
              <a:latin typeface="黑体" panose="02010609060101010101" pitchFamily="49" charset="-122"/>
              <a:ea typeface="黑体" panose="02010609060101010101" pitchFamily="49" charset="-122"/>
            </a:endParaRPr>
          </a:p>
        </p:txBody>
      </p:sp>
      <p:sp>
        <p:nvSpPr>
          <p:cNvPr id="40972" name="Text Box 4"/>
          <p:cNvSpPr txBox="1">
            <a:spLocks noChangeArrowheads="1"/>
          </p:cNvSpPr>
          <p:nvPr/>
        </p:nvSpPr>
        <p:spPr bwMode="auto">
          <a:xfrm>
            <a:off x="2554288" y="4105275"/>
            <a:ext cx="3384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zh-CN" altLang="en-US" sz="3600" dirty="0">
                <a:latin typeface="Times New Roman" panose="02020603050405020304" pitchFamily="18" charset="0"/>
                <a:ea typeface="黑体" panose="02010609060101010101" pitchFamily="49" charset="-122"/>
              </a:rPr>
              <a:t>污染 </a:t>
            </a:r>
            <a:r>
              <a:rPr lang="en-US" altLang="zh-CN" sz="3600" i="1" dirty="0">
                <a:latin typeface="Times New Roman" panose="02020603050405020304" pitchFamily="18" charset="0"/>
                <a:ea typeface="黑体" panose="02010609060101010101" pitchFamily="49" charset="-122"/>
              </a:rPr>
              <a:t>n.</a:t>
            </a:r>
            <a:endParaRPr lang="en-US" altLang="zh-CN" sz="3600" dirty="0">
              <a:latin typeface="Times New Roman" panose="02020603050405020304" pitchFamily="18" charset="0"/>
              <a:ea typeface="黑体" panose="02010609060101010101" pitchFamily="49" charset="-122"/>
            </a:endParaRPr>
          </a:p>
        </p:txBody>
      </p:sp>
      <p:sp>
        <p:nvSpPr>
          <p:cNvPr id="40973" name="Text Box 14"/>
          <p:cNvSpPr txBox="1">
            <a:spLocks noChangeArrowheads="1"/>
          </p:cNvSpPr>
          <p:nvPr/>
        </p:nvSpPr>
        <p:spPr bwMode="auto">
          <a:xfrm>
            <a:off x="6648450" y="4624388"/>
            <a:ext cx="1403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3600" dirty="0">
                <a:solidFill>
                  <a:srgbClr val="0000FF"/>
                </a:solidFill>
                <a:latin typeface="Times New Roman" panose="02020603050405020304" pitchFamily="18" charset="0"/>
                <a:cs typeface="Times New Roman" panose="02020603050405020304" pitchFamily="18" charset="0"/>
              </a:rPr>
              <a:t>public</a:t>
            </a:r>
          </a:p>
        </p:txBody>
      </p:sp>
      <p:sp>
        <p:nvSpPr>
          <p:cNvPr id="40974" name="Text Box 4"/>
          <p:cNvSpPr txBox="1">
            <a:spLocks noChangeArrowheads="1"/>
          </p:cNvSpPr>
          <p:nvPr/>
        </p:nvSpPr>
        <p:spPr bwMode="auto">
          <a:xfrm>
            <a:off x="2339975" y="4706938"/>
            <a:ext cx="42497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zh-CN" altLang="en-US" sz="3600" dirty="0">
                <a:latin typeface="Times New Roman" panose="02020603050405020304" pitchFamily="18" charset="0"/>
                <a:ea typeface="黑体" panose="02010609060101010101" pitchFamily="49" charset="-122"/>
              </a:rPr>
              <a:t>公共的；公众的 </a:t>
            </a:r>
            <a:r>
              <a:rPr lang="en-US" altLang="zh-CN" sz="3600" i="1" dirty="0">
                <a:latin typeface="Times New Roman" panose="02020603050405020304" pitchFamily="18" charset="0"/>
                <a:ea typeface="黑体" panose="02010609060101010101" pitchFamily="49" charset="-122"/>
              </a:rPr>
              <a:t>adj.</a:t>
            </a:r>
            <a:endParaRPr lang="en-US" altLang="zh-CN" sz="3600" dirty="0">
              <a:latin typeface="Times New Roman" panose="02020603050405020304" pitchFamily="18" charset="0"/>
              <a:ea typeface="黑体" panose="02010609060101010101" pitchFamily="49" charset="-122"/>
            </a:endParaRPr>
          </a:p>
        </p:txBody>
      </p:sp>
      <p:sp>
        <p:nvSpPr>
          <p:cNvPr id="40975" name="Text Box 15"/>
          <p:cNvSpPr txBox="1">
            <a:spLocks noChangeArrowheads="1"/>
          </p:cNvSpPr>
          <p:nvPr/>
        </p:nvSpPr>
        <p:spPr bwMode="auto">
          <a:xfrm>
            <a:off x="6623050" y="3983038"/>
            <a:ext cx="23050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dirty="0">
                <a:solidFill>
                  <a:srgbClr val="0000FF"/>
                </a:solidFill>
                <a:latin typeface="Times New Roman" panose="02020603050405020304" pitchFamily="18" charset="0"/>
              </a:rPr>
              <a:t>pollution</a:t>
            </a:r>
          </a:p>
        </p:txBody>
      </p:sp>
      <p:sp>
        <p:nvSpPr>
          <p:cNvPr id="16" name="Text Box 3"/>
          <p:cNvSpPr txBox="1">
            <a:spLocks noChangeArrowheads="1"/>
          </p:cNvSpPr>
          <p:nvPr/>
        </p:nvSpPr>
        <p:spPr bwMode="auto">
          <a:xfrm>
            <a:off x="2522538" y="5330825"/>
            <a:ext cx="457041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3600" dirty="0">
                <a:ea typeface="黑体" panose="02010609060101010101" pitchFamily="49" charset="-122"/>
              </a:rPr>
              <a:t>公共服务；服务 </a:t>
            </a:r>
            <a:r>
              <a:rPr lang="en-US" altLang="zh-CN" sz="3600" i="1" dirty="0">
                <a:latin typeface="Times New Roman" panose="02020603050405020304" pitchFamily="18" charset="0"/>
                <a:ea typeface="黑体" panose="02010609060101010101" pitchFamily="49" charset="-122"/>
              </a:rPr>
              <a:t>n.</a:t>
            </a:r>
          </a:p>
        </p:txBody>
      </p:sp>
      <p:sp>
        <p:nvSpPr>
          <p:cNvPr id="17" name="Text Box 4"/>
          <p:cNvSpPr txBox="1">
            <a:spLocks noChangeArrowheads="1"/>
          </p:cNvSpPr>
          <p:nvPr/>
        </p:nvSpPr>
        <p:spPr bwMode="auto">
          <a:xfrm>
            <a:off x="6445250" y="5262563"/>
            <a:ext cx="25193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dirty="0">
                <a:solidFill>
                  <a:srgbClr val="0000FF"/>
                </a:solidFill>
                <a:latin typeface="Times New Roman" panose="02020603050405020304" pitchFamily="18" charset="0"/>
              </a:rPr>
              <a:t>  service</a:t>
            </a:r>
          </a:p>
        </p:txBody>
      </p:sp>
      <p:sp>
        <p:nvSpPr>
          <p:cNvPr id="18" name="Text Box 6"/>
          <p:cNvSpPr txBox="1">
            <a:spLocks noChangeArrowheads="1"/>
          </p:cNvSpPr>
          <p:nvPr/>
        </p:nvSpPr>
        <p:spPr bwMode="auto">
          <a:xfrm>
            <a:off x="2593975" y="5902325"/>
            <a:ext cx="280828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3600" dirty="0">
                <a:ea typeface="黑体" panose="02010609060101010101" pitchFamily="49" charset="-122"/>
              </a:rPr>
              <a:t>解决问题 </a:t>
            </a:r>
            <a:r>
              <a:rPr lang="en-US" altLang="zh-CN" sz="3600" i="1" dirty="0">
                <a:latin typeface="Times New Roman" panose="02020603050405020304" pitchFamily="18" charset="0"/>
                <a:ea typeface="黑体" panose="02010609060101010101" pitchFamily="49" charset="-122"/>
              </a:rPr>
              <a:t>v.</a:t>
            </a:r>
          </a:p>
        </p:txBody>
      </p:sp>
      <p:sp>
        <p:nvSpPr>
          <p:cNvPr id="19" name="Text Box 7"/>
          <p:cNvSpPr txBox="1">
            <a:spLocks noChangeArrowheads="1"/>
          </p:cNvSpPr>
          <p:nvPr/>
        </p:nvSpPr>
        <p:spPr bwMode="auto">
          <a:xfrm>
            <a:off x="6678613" y="5910263"/>
            <a:ext cx="16557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dirty="0">
                <a:solidFill>
                  <a:srgbClr val="0000FF"/>
                </a:solidFill>
                <a:latin typeface="Times New Roman" panose="02020603050405020304" pitchFamily="18" charset="0"/>
              </a:rPr>
              <a:t>solve</a:t>
            </a:r>
          </a:p>
        </p:txBody>
      </p:sp>
      <p:sp>
        <p:nvSpPr>
          <p:cNvPr id="3092" name="TextBox 19"/>
          <p:cNvSpPr txBox="1">
            <a:spLocks noChangeArrowheads="1"/>
          </p:cNvSpPr>
          <p:nvPr/>
        </p:nvSpPr>
        <p:spPr bwMode="auto">
          <a:xfrm>
            <a:off x="1571625" y="-26988"/>
            <a:ext cx="6715125" cy="701676"/>
          </a:xfrm>
          <a:prstGeom prst="rect">
            <a:avLst/>
          </a:prstGeom>
          <a:solidFill>
            <a:srgbClr val="CC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4000" dirty="0">
                <a:solidFill>
                  <a:srgbClr val="003399"/>
                </a:solidFill>
              </a:rPr>
              <a:t>Words and expression</a:t>
            </a:r>
            <a:endParaRPr lang="zh-CN" altLang="en-US" sz="4000" dirty="0">
              <a:solidFill>
                <a:srgbClr val="003399"/>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62"/>
                                        </p:tgtEl>
                                        <p:attrNameLst>
                                          <p:attrName>style.visibility</p:attrName>
                                        </p:attrNameLst>
                                      </p:cBhvr>
                                      <p:to>
                                        <p:strVal val="visible"/>
                                      </p:to>
                                    </p:set>
                                    <p:animEffect transition="in" filter="wipe(left)">
                                      <p:cBhvr>
                                        <p:cTn id="7" dur="500"/>
                                        <p:tgtEl>
                                          <p:spTgt spid="4096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0963"/>
                                        </p:tgtEl>
                                        <p:attrNameLst>
                                          <p:attrName>style.visibility</p:attrName>
                                        </p:attrNameLst>
                                      </p:cBhvr>
                                      <p:to>
                                        <p:strVal val="visible"/>
                                      </p:to>
                                    </p:set>
                                    <p:animEffect transition="in" filter="blinds(horizontal)">
                                      <p:cBhvr>
                                        <p:cTn id="12" dur="500"/>
                                        <p:tgtEl>
                                          <p:spTgt spid="4096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0964"/>
                                        </p:tgtEl>
                                        <p:attrNameLst>
                                          <p:attrName>style.visibility</p:attrName>
                                        </p:attrNameLst>
                                      </p:cBhvr>
                                      <p:to>
                                        <p:strVal val="visible"/>
                                      </p:to>
                                    </p:set>
                                    <p:animEffect transition="in" filter="blinds(horizontal)">
                                      <p:cBhvr>
                                        <p:cTn id="17" dur="500"/>
                                        <p:tgtEl>
                                          <p:spTgt spid="4096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0965"/>
                                        </p:tgtEl>
                                        <p:attrNameLst>
                                          <p:attrName>style.visibility</p:attrName>
                                        </p:attrNameLst>
                                      </p:cBhvr>
                                      <p:to>
                                        <p:strVal val="visible"/>
                                      </p:to>
                                    </p:set>
                                    <p:animEffect transition="in" filter="blinds(horizontal)">
                                      <p:cBhvr>
                                        <p:cTn id="22" dur="500"/>
                                        <p:tgtEl>
                                          <p:spTgt spid="4096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0970"/>
                                        </p:tgtEl>
                                        <p:attrNameLst>
                                          <p:attrName>style.visibility</p:attrName>
                                        </p:attrNameLst>
                                      </p:cBhvr>
                                      <p:to>
                                        <p:strVal val="visible"/>
                                      </p:to>
                                    </p:set>
                                    <p:animEffect transition="in" filter="blinds(horizontal)">
                                      <p:cBhvr>
                                        <p:cTn id="27" dur="500"/>
                                        <p:tgtEl>
                                          <p:spTgt spid="4097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0967"/>
                                        </p:tgtEl>
                                        <p:attrNameLst>
                                          <p:attrName>style.visibility</p:attrName>
                                        </p:attrNameLst>
                                      </p:cBhvr>
                                      <p:to>
                                        <p:strVal val="visible"/>
                                      </p:to>
                                    </p:set>
                                    <p:animEffect transition="in" filter="blinds(horizontal)">
                                      <p:cBhvr>
                                        <p:cTn id="32" dur="500"/>
                                        <p:tgtEl>
                                          <p:spTgt spid="4096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0966"/>
                                        </p:tgtEl>
                                        <p:attrNameLst>
                                          <p:attrName>style.visibility</p:attrName>
                                        </p:attrNameLst>
                                      </p:cBhvr>
                                      <p:to>
                                        <p:strVal val="visible"/>
                                      </p:to>
                                    </p:set>
                                    <p:animEffect transition="in" filter="blinds(horizontal)">
                                      <p:cBhvr>
                                        <p:cTn id="37" dur="500"/>
                                        <p:tgtEl>
                                          <p:spTgt spid="40966"/>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40969"/>
                                        </p:tgtEl>
                                        <p:attrNameLst>
                                          <p:attrName>style.visibility</p:attrName>
                                        </p:attrNameLst>
                                      </p:cBhvr>
                                      <p:to>
                                        <p:strVal val="visible"/>
                                      </p:to>
                                    </p:set>
                                    <p:animEffect transition="in" filter="blinds(horizontal)">
                                      <p:cBhvr>
                                        <p:cTn id="42" dur="500"/>
                                        <p:tgtEl>
                                          <p:spTgt spid="40969"/>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40971"/>
                                        </p:tgtEl>
                                        <p:attrNameLst>
                                          <p:attrName>style.visibility</p:attrName>
                                        </p:attrNameLst>
                                      </p:cBhvr>
                                      <p:to>
                                        <p:strVal val="visible"/>
                                      </p:to>
                                    </p:set>
                                    <p:animEffect transition="in" filter="blinds(horizontal)">
                                      <p:cBhvr>
                                        <p:cTn id="47" dur="500"/>
                                        <p:tgtEl>
                                          <p:spTgt spid="40971"/>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40968"/>
                                        </p:tgtEl>
                                        <p:attrNameLst>
                                          <p:attrName>style.visibility</p:attrName>
                                        </p:attrNameLst>
                                      </p:cBhvr>
                                      <p:to>
                                        <p:strVal val="visible"/>
                                      </p:to>
                                    </p:set>
                                    <p:animEffect transition="in" filter="blinds(horizontal)">
                                      <p:cBhvr>
                                        <p:cTn id="52" dur="500"/>
                                        <p:tgtEl>
                                          <p:spTgt spid="40968"/>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40972"/>
                                        </p:tgtEl>
                                        <p:attrNameLst>
                                          <p:attrName>style.visibility</p:attrName>
                                        </p:attrNameLst>
                                      </p:cBhvr>
                                      <p:to>
                                        <p:strVal val="visible"/>
                                      </p:to>
                                    </p:set>
                                    <p:animEffect transition="in" filter="blinds(horizontal)">
                                      <p:cBhvr>
                                        <p:cTn id="57" dur="500"/>
                                        <p:tgtEl>
                                          <p:spTgt spid="40972"/>
                                        </p:tgtEl>
                                      </p:cBhvr>
                                    </p:animEffect>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40975"/>
                                        </p:tgtEl>
                                        <p:attrNameLst>
                                          <p:attrName>style.visibility</p:attrName>
                                        </p:attrNameLst>
                                      </p:cBhvr>
                                      <p:to>
                                        <p:strVal val="visible"/>
                                      </p:to>
                                    </p:set>
                                    <p:anim calcmode="lin" valueType="num">
                                      <p:cBhvr additive="base">
                                        <p:cTn id="62" dur="500" fill="hold"/>
                                        <p:tgtEl>
                                          <p:spTgt spid="40975"/>
                                        </p:tgtEl>
                                        <p:attrNameLst>
                                          <p:attrName>ppt_x</p:attrName>
                                        </p:attrNameLst>
                                      </p:cBhvr>
                                      <p:tavLst>
                                        <p:tav tm="0">
                                          <p:val>
                                            <p:strVal val="#ppt_x"/>
                                          </p:val>
                                        </p:tav>
                                        <p:tav tm="100000">
                                          <p:val>
                                            <p:strVal val="#ppt_x"/>
                                          </p:val>
                                        </p:tav>
                                      </p:tavLst>
                                    </p:anim>
                                    <p:anim calcmode="lin" valueType="num">
                                      <p:cBhvr additive="base">
                                        <p:cTn id="63" dur="500" fill="hold"/>
                                        <p:tgtEl>
                                          <p:spTgt spid="40975"/>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3" presetClass="entr" presetSubtype="10" fill="hold" grpId="0" nodeType="clickEffect">
                                  <p:stCondLst>
                                    <p:cond delay="0"/>
                                  </p:stCondLst>
                                  <p:childTnLst>
                                    <p:set>
                                      <p:cBhvr>
                                        <p:cTn id="67" dur="1" fill="hold">
                                          <p:stCondLst>
                                            <p:cond delay="0"/>
                                          </p:stCondLst>
                                        </p:cTn>
                                        <p:tgtEl>
                                          <p:spTgt spid="40974"/>
                                        </p:tgtEl>
                                        <p:attrNameLst>
                                          <p:attrName>style.visibility</p:attrName>
                                        </p:attrNameLst>
                                      </p:cBhvr>
                                      <p:to>
                                        <p:strVal val="visible"/>
                                      </p:to>
                                    </p:set>
                                    <p:animEffect transition="in" filter="blinds(horizontal)">
                                      <p:cBhvr>
                                        <p:cTn id="68" dur="500"/>
                                        <p:tgtEl>
                                          <p:spTgt spid="40974"/>
                                        </p:tgtEl>
                                      </p:cBhvr>
                                    </p:animEffect>
                                  </p:childTnLst>
                                </p:cTn>
                              </p:par>
                            </p:childTnLst>
                          </p:cTn>
                        </p:par>
                      </p:childTnLst>
                    </p:cTn>
                  </p:par>
                  <p:par>
                    <p:cTn id="69" fill="hold">
                      <p:stCondLst>
                        <p:cond delay="indefinite"/>
                      </p:stCondLst>
                      <p:childTnLst>
                        <p:par>
                          <p:cTn id="70" fill="hold">
                            <p:stCondLst>
                              <p:cond delay="0"/>
                            </p:stCondLst>
                            <p:childTnLst>
                              <p:par>
                                <p:cTn id="71" presetID="3" presetClass="entr" presetSubtype="10" fill="hold" grpId="0" nodeType="clickEffect">
                                  <p:stCondLst>
                                    <p:cond delay="0"/>
                                  </p:stCondLst>
                                  <p:childTnLst>
                                    <p:set>
                                      <p:cBhvr>
                                        <p:cTn id="72" dur="1" fill="hold">
                                          <p:stCondLst>
                                            <p:cond delay="0"/>
                                          </p:stCondLst>
                                        </p:cTn>
                                        <p:tgtEl>
                                          <p:spTgt spid="40973"/>
                                        </p:tgtEl>
                                        <p:attrNameLst>
                                          <p:attrName>style.visibility</p:attrName>
                                        </p:attrNameLst>
                                      </p:cBhvr>
                                      <p:to>
                                        <p:strVal val="visible"/>
                                      </p:to>
                                    </p:set>
                                    <p:animEffect transition="in" filter="blinds(horizontal)">
                                      <p:cBhvr>
                                        <p:cTn id="73" dur="500"/>
                                        <p:tgtEl>
                                          <p:spTgt spid="40973"/>
                                        </p:tgtEl>
                                      </p:cBhvr>
                                    </p:animEffec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16"/>
                                        </p:tgtEl>
                                        <p:attrNameLst>
                                          <p:attrName>style.visibility</p:attrName>
                                        </p:attrNameLst>
                                      </p:cBhvr>
                                      <p:to>
                                        <p:strVal val="visible"/>
                                      </p:to>
                                    </p:set>
                                  </p:childTnLst>
                                </p:cTn>
                              </p:par>
                              <p:par>
                                <p:cTn id="78" presetID="1" presetClass="entr" presetSubtype="0" fill="hold" grpId="0" nodeType="withEffect">
                                  <p:stCondLst>
                                    <p:cond delay="0"/>
                                  </p:stCondLst>
                                  <p:childTnLst>
                                    <p:set>
                                      <p:cBhvr>
                                        <p:cTn id="79" dur="1" fill="hold">
                                          <p:stCondLst>
                                            <p:cond delay="0"/>
                                          </p:stCondLst>
                                        </p:cTn>
                                        <p:tgtEl>
                                          <p:spTgt spid="17"/>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3" presetClass="entr" presetSubtype="10" fill="hold" grpId="0" nodeType="clickEffect">
                                  <p:stCondLst>
                                    <p:cond delay="0"/>
                                  </p:stCondLst>
                                  <p:childTnLst>
                                    <p:set>
                                      <p:cBhvr>
                                        <p:cTn id="83" dur="1" fill="hold">
                                          <p:stCondLst>
                                            <p:cond delay="0"/>
                                          </p:stCondLst>
                                        </p:cTn>
                                        <p:tgtEl>
                                          <p:spTgt spid="18"/>
                                        </p:tgtEl>
                                        <p:attrNameLst>
                                          <p:attrName>style.visibility</p:attrName>
                                        </p:attrNameLst>
                                      </p:cBhvr>
                                      <p:to>
                                        <p:strVal val="visible"/>
                                      </p:to>
                                    </p:set>
                                    <p:animEffect transition="in" filter="blinds(horizontal)">
                                      <p:cBhvr>
                                        <p:cTn id="84" dur="500"/>
                                        <p:tgtEl>
                                          <p:spTgt spid="18"/>
                                        </p:tgtEl>
                                      </p:cBhvr>
                                    </p:animEffect>
                                  </p:childTnLst>
                                </p:cTn>
                              </p:par>
                              <p:par>
                                <p:cTn id="85" presetID="3" presetClass="entr" presetSubtype="10" fill="hold" grpId="0" nodeType="withEffect">
                                  <p:stCondLst>
                                    <p:cond delay="0"/>
                                  </p:stCondLst>
                                  <p:childTnLst>
                                    <p:set>
                                      <p:cBhvr>
                                        <p:cTn id="86" dur="1" fill="hold">
                                          <p:stCondLst>
                                            <p:cond delay="0"/>
                                          </p:stCondLst>
                                        </p:cTn>
                                        <p:tgtEl>
                                          <p:spTgt spid="19"/>
                                        </p:tgtEl>
                                        <p:attrNameLst>
                                          <p:attrName>style.visibility</p:attrName>
                                        </p:attrNameLst>
                                      </p:cBhvr>
                                      <p:to>
                                        <p:strVal val="visible"/>
                                      </p:to>
                                    </p:set>
                                    <p:animEffect transition="in" filter="blinds(horizontal)">
                                      <p:cBhvr>
                                        <p:cTn id="8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autoUpdateAnimBg="0"/>
      <p:bldP spid="40963" grpId="0" autoUpdateAnimBg="0"/>
      <p:bldP spid="40964" grpId="0" autoUpdateAnimBg="0"/>
      <p:bldP spid="40965" grpId="0" autoUpdateAnimBg="0"/>
      <p:bldP spid="40966" grpId="0" autoUpdateAnimBg="0"/>
      <p:bldP spid="40967" grpId="0" autoUpdateAnimBg="0"/>
      <p:bldP spid="40968" grpId="0" autoUpdateAnimBg="0"/>
      <p:bldP spid="40969" grpId="0" autoUpdateAnimBg="0"/>
      <p:bldP spid="40970" grpId="0" autoUpdateAnimBg="0"/>
      <p:bldP spid="40971" grpId="0" autoUpdateAnimBg="0"/>
      <p:bldP spid="40972" grpId="0" autoUpdateAnimBg="0"/>
      <p:bldP spid="40973" grpId="0" autoUpdateAnimBg="0"/>
      <p:bldP spid="40974" grpId="0" autoUpdateAnimBg="0"/>
      <p:bldP spid="40975" grpId="0"/>
      <p:bldP spid="16" grpId="0"/>
      <p:bldP spid="17" grpId="0"/>
      <p:bldP spid="18" grpId="0"/>
      <p:bldP spid="1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4"/>
          <p:cNvSpPr txBox="1">
            <a:spLocks noChangeArrowheads="1"/>
          </p:cNvSpPr>
          <p:nvPr/>
        </p:nvSpPr>
        <p:spPr bwMode="auto">
          <a:xfrm>
            <a:off x="179388" y="333375"/>
            <a:ext cx="8964612" cy="613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3600" dirty="0"/>
              <a:t>1</a:t>
            </a:r>
            <a:r>
              <a:rPr lang="zh-CN" altLang="en-US" sz="3600" dirty="0"/>
              <a:t>、</a:t>
            </a:r>
            <a:r>
              <a:rPr lang="en-US" altLang="zh-CN" sz="3600" dirty="0"/>
              <a:t>a / an</a:t>
            </a:r>
            <a:br>
              <a:rPr lang="en-US" altLang="zh-CN" sz="3600" dirty="0"/>
            </a:br>
            <a:r>
              <a:rPr lang="en-US" altLang="zh-CN" sz="3600" dirty="0">
                <a:solidFill>
                  <a:srgbClr val="FF0066"/>
                </a:solidFill>
              </a:rPr>
              <a:t>a / an</a:t>
            </a:r>
            <a:r>
              <a:rPr lang="en-US" altLang="zh-CN" sz="3600" dirty="0"/>
              <a:t> </a:t>
            </a:r>
            <a:r>
              <a:rPr lang="zh-CN" altLang="en-US" sz="3600" dirty="0"/>
              <a:t>用在单数可数名词前面，表示这个人或事物是泛指的不确定的一个，相当于中文的“一个”。</a:t>
            </a:r>
            <a:r>
              <a:rPr lang="en-US" altLang="zh-CN" sz="3600" dirty="0"/>
              <a:t/>
            </a:r>
            <a:br>
              <a:rPr lang="en-US" altLang="zh-CN" sz="3600" dirty="0"/>
            </a:br>
            <a:r>
              <a:rPr lang="en-US" altLang="zh-CN" sz="3600" dirty="0">
                <a:solidFill>
                  <a:srgbClr val="FF0066"/>
                </a:solidFill>
              </a:rPr>
              <a:t>a </a:t>
            </a:r>
            <a:r>
              <a:rPr lang="zh-CN" altLang="en-US" sz="3600" dirty="0"/>
              <a:t>用在读音为</a:t>
            </a:r>
            <a:r>
              <a:rPr lang="zh-CN" altLang="en-US" sz="3600" dirty="0">
                <a:hlinkClick r:id="rId2"/>
              </a:rPr>
              <a:t>辅音</a:t>
            </a:r>
            <a:r>
              <a:rPr lang="zh-CN" altLang="en-US" sz="3600" dirty="0"/>
              <a:t>开头的名词之前</a:t>
            </a:r>
            <a:r>
              <a:rPr lang="en-US" altLang="zh-CN" sz="3600" dirty="0"/>
              <a:t>, </a:t>
            </a:r>
            <a:r>
              <a:rPr lang="zh-CN" altLang="en-US" sz="3600" dirty="0"/>
              <a:t>而</a:t>
            </a:r>
            <a:r>
              <a:rPr lang="zh-CN" altLang="en-US" sz="3600" dirty="0">
                <a:solidFill>
                  <a:srgbClr val="FF0066"/>
                </a:solidFill>
              </a:rPr>
              <a:t> </a:t>
            </a:r>
            <a:r>
              <a:rPr lang="en-US" altLang="zh-CN" sz="3600" dirty="0">
                <a:solidFill>
                  <a:srgbClr val="FF0066"/>
                </a:solidFill>
              </a:rPr>
              <a:t>an</a:t>
            </a:r>
            <a:r>
              <a:rPr lang="en-US" altLang="zh-CN" sz="3600" dirty="0"/>
              <a:t> </a:t>
            </a:r>
            <a:r>
              <a:rPr lang="zh-CN" altLang="en-US" sz="3600" dirty="0"/>
              <a:t>用在读音为</a:t>
            </a:r>
            <a:r>
              <a:rPr lang="zh-CN" altLang="en-US" sz="3600" dirty="0">
                <a:solidFill>
                  <a:schemeClr val="hlink"/>
                </a:solidFill>
              </a:rPr>
              <a:t>元音</a:t>
            </a:r>
            <a:r>
              <a:rPr lang="zh-CN" altLang="en-US" sz="3600" dirty="0"/>
              <a:t>开头的名词之前。</a:t>
            </a:r>
            <a:r>
              <a:rPr lang="zh-CN" altLang="en-US" sz="3600" dirty="0">
                <a:solidFill>
                  <a:srgbClr val="AE2A28"/>
                </a:solidFill>
              </a:rPr>
              <a:t>注意：这里指的是“读音”，而不仅仅指字母。</a:t>
            </a:r>
            <a:r>
              <a:rPr lang="zh-CN" altLang="en-US" sz="3600" dirty="0"/>
              <a:t/>
            </a:r>
            <a:br>
              <a:rPr lang="zh-CN" altLang="en-US" sz="3600" dirty="0"/>
            </a:br>
            <a:r>
              <a:rPr lang="en-US" altLang="zh-CN" sz="3600" dirty="0"/>
              <a:t>a university </a:t>
            </a:r>
            <a:r>
              <a:rPr lang="zh-CN" altLang="en-US" sz="3600" dirty="0"/>
              <a:t>一所大学 </a:t>
            </a:r>
            <a:r>
              <a:rPr lang="en-US" altLang="zh-CN" sz="3600" dirty="0"/>
              <a:t>(</a:t>
            </a:r>
            <a:r>
              <a:rPr lang="zh-CN" altLang="en-US" sz="3600" dirty="0"/>
              <a:t>虽然</a:t>
            </a:r>
            <a:r>
              <a:rPr lang="en-US" altLang="zh-CN" sz="3600" dirty="0"/>
              <a:t>u </a:t>
            </a:r>
            <a:r>
              <a:rPr lang="zh-CN" altLang="en-US" sz="3600" dirty="0"/>
              <a:t>是</a:t>
            </a:r>
            <a:r>
              <a:rPr lang="zh-CN" altLang="en-US" sz="3600" dirty="0">
                <a:hlinkClick r:id="rId3"/>
              </a:rPr>
              <a:t>元音字母</a:t>
            </a:r>
            <a:r>
              <a:rPr lang="zh-CN" altLang="en-US" sz="3600" dirty="0"/>
              <a:t>，但不读元音。</a:t>
            </a:r>
            <a:r>
              <a:rPr lang="en-US" altLang="zh-CN" sz="3600" dirty="0"/>
              <a:t>)</a:t>
            </a:r>
            <a:br>
              <a:rPr lang="en-US" altLang="zh-CN" sz="3600" dirty="0"/>
            </a:br>
            <a:r>
              <a:rPr lang="en-US" altLang="zh-CN" sz="3600" dirty="0"/>
              <a:t>an hour </a:t>
            </a:r>
            <a:r>
              <a:rPr lang="zh-CN" altLang="en-US" sz="3600" dirty="0"/>
              <a:t>一个小时 </a:t>
            </a:r>
            <a:r>
              <a:rPr lang="en-US" altLang="zh-CN" sz="3600" dirty="0"/>
              <a:t>(</a:t>
            </a:r>
            <a:r>
              <a:rPr lang="zh-CN" altLang="en-US" sz="3600" dirty="0"/>
              <a:t>虽然</a:t>
            </a:r>
            <a:r>
              <a:rPr lang="en-US" altLang="zh-CN" sz="3600" dirty="0"/>
              <a:t>h </a:t>
            </a:r>
            <a:r>
              <a:rPr lang="zh-CN" altLang="en-US" sz="3600" dirty="0"/>
              <a:t>不是元音，但</a:t>
            </a:r>
            <a:r>
              <a:rPr lang="zh-CN" altLang="en-US" sz="3600" dirty="0">
                <a:solidFill>
                  <a:schemeClr val="hlink"/>
                </a:solidFill>
              </a:rPr>
              <a:t>单词读音是元音开头</a:t>
            </a:r>
            <a:r>
              <a:rPr lang="en-US" altLang="zh-CN" sz="3600" dirty="0"/>
              <a:t>)</a:t>
            </a:r>
            <a:endParaRPr lang="zh-CN" altLang="en-US" sz="3600" dirty="0"/>
          </a:p>
        </p:txBody>
      </p:sp>
      <p:sp>
        <p:nvSpPr>
          <p:cNvPr id="3" name="矩形 2"/>
          <p:cNvSpPr/>
          <p:nvPr/>
        </p:nvSpPr>
        <p:spPr>
          <a:xfrm>
            <a:off x="5156200" y="0"/>
            <a:ext cx="3987800" cy="708025"/>
          </a:xfrm>
          <a:prstGeom prst="rect">
            <a:avLst/>
          </a:prstGeom>
        </p:spPr>
        <p:style>
          <a:lnRef idx="3">
            <a:schemeClr val="lt1"/>
          </a:lnRef>
          <a:fillRef idx="1">
            <a:schemeClr val="accent6"/>
          </a:fillRef>
          <a:effectRef idx="1">
            <a:schemeClr val="accent6"/>
          </a:effectRef>
          <a:fontRef idx="minor">
            <a:schemeClr val="lt1"/>
          </a:fontRef>
        </p:style>
        <p:txBody>
          <a:bodyPr>
            <a:spAutoFit/>
          </a:bodyPr>
          <a:lstStyle/>
          <a:p>
            <a:pPr>
              <a:defRPr/>
            </a:pPr>
            <a:r>
              <a:rPr lang="zh-CN" altLang="en-US" sz="4000" dirty="0"/>
              <a:t>不定冠词的用法。</a:t>
            </a:r>
          </a:p>
        </p:txBody>
      </p:sp>
    </p:spTree>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Text Box 4"/>
          <p:cNvSpPr txBox="1">
            <a:spLocks noChangeArrowheads="1"/>
          </p:cNvSpPr>
          <p:nvPr/>
        </p:nvSpPr>
        <p:spPr bwMode="auto">
          <a:xfrm>
            <a:off x="179388" y="400050"/>
            <a:ext cx="8445500" cy="317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lnSpc>
                <a:spcPct val="80000"/>
              </a:lnSpc>
            </a:pPr>
            <a:r>
              <a:rPr lang="en-US" altLang="zh-CN" sz="3600" dirty="0"/>
              <a:t>1</a:t>
            </a:r>
            <a:r>
              <a:rPr lang="zh-CN" altLang="en-US" sz="3600" dirty="0"/>
              <a:t>、表示</a:t>
            </a:r>
            <a:r>
              <a:rPr lang="zh-CN" altLang="en-US" sz="3600" dirty="0">
                <a:solidFill>
                  <a:schemeClr val="hlink"/>
                </a:solidFill>
              </a:rPr>
              <a:t>某一类</a:t>
            </a:r>
            <a:r>
              <a:rPr lang="zh-CN" altLang="en-US" sz="3600" dirty="0"/>
              <a:t>人或某事物中的任何一个</a:t>
            </a:r>
            <a:r>
              <a:rPr lang="en-US" altLang="zh-CN" sz="3600" dirty="0"/>
              <a:t>, </a:t>
            </a:r>
            <a:r>
              <a:rPr lang="zh-CN" altLang="en-US" sz="3600" dirty="0"/>
              <a:t>通常在</a:t>
            </a:r>
            <a:r>
              <a:rPr lang="zh-CN" altLang="en-US" sz="3600" dirty="0">
                <a:solidFill>
                  <a:schemeClr val="hlink"/>
                </a:solidFill>
              </a:rPr>
              <a:t>第一次</a:t>
            </a:r>
            <a:r>
              <a:rPr lang="zh-CN" altLang="en-US" sz="3600" dirty="0"/>
              <a:t>提到某人或某物时用</a:t>
            </a:r>
            <a:r>
              <a:rPr lang="en-US" altLang="zh-CN" sz="3600" dirty="0"/>
              <a:t>a / an</a:t>
            </a:r>
            <a:r>
              <a:rPr lang="zh-CN" altLang="en-US" sz="3600" dirty="0"/>
              <a:t>，以表示与其他事物的区别。 </a:t>
            </a:r>
          </a:p>
          <a:p>
            <a:pPr eaLnBrk="1" hangingPunct="1">
              <a:lnSpc>
                <a:spcPct val="80000"/>
              </a:lnSpc>
            </a:pPr>
            <a:r>
              <a:rPr lang="en-US" altLang="zh-CN" sz="3600" dirty="0">
                <a:solidFill>
                  <a:schemeClr val="hlink"/>
                </a:solidFill>
              </a:rPr>
              <a:t>I gave him a book yesterday. </a:t>
            </a:r>
          </a:p>
          <a:p>
            <a:pPr eaLnBrk="1" hangingPunct="1">
              <a:lnSpc>
                <a:spcPct val="80000"/>
              </a:lnSpc>
            </a:pPr>
            <a:r>
              <a:rPr lang="zh-CN" altLang="en-US" sz="3600" dirty="0"/>
              <a:t>我昨天给了他一本书。 </a:t>
            </a:r>
          </a:p>
          <a:p>
            <a:pPr eaLnBrk="1" hangingPunct="1">
              <a:lnSpc>
                <a:spcPct val="80000"/>
              </a:lnSpc>
            </a:pPr>
            <a:r>
              <a:rPr lang="en-US" altLang="zh-CN" sz="3600" dirty="0">
                <a:solidFill>
                  <a:schemeClr val="hlink"/>
                </a:solidFill>
              </a:rPr>
              <a:t>I am reading an interesting story. </a:t>
            </a:r>
          </a:p>
          <a:p>
            <a:pPr eaLnBrk="1" hangingPunct="1">
              <a:lnSpc>
                <a:spcPct val="80000"/>
              </a:lnSpc>
            </a:pPr>
            <a:r>
              <a:rPr lang="zh-CN" altLang="en-US" sz="3600" dirty="0"/>
              <a:t>我在读一本有趣的故事书。</a:t>
            </a:r>
          </a:p>
        </p:txBody>
      </p:sp>
      <p:sp>
        <p:nvSpPr>
          <p:cNvPr id="52229" name="Text Box 5"/>
          <p:cNvSpPr txBox="1">
            <a:spLocks noChangeArrowheads="1"/>
          </p:cNvSpPr>
          <p:nvPr/>
        </p:nvSpPr>
        <p:spPr bwMode="auto">
          <a:xfrm>
            <a:off x="34925" y="3568700"/>
            <a:ext cx="8840788" cy="2740025"/>
          </a:xfrm>
          <a:prstGeom prst="rect">
            <a:avLst/>
          </a:prstGeom>
          <a:solidFill>
            <a:srgbClr val="CCFF99"/>
          </a:solidFill>
          <a:ln w="9525">
            <a:solidFill>
              <a:schemeClr val="tx1"/>
            </a:solidFill>
            <a:miter lim="800000"/>
          </a:ln>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lnSpc>
                <a:spcPct val="80000"/>
              </a:lnSpc>
            </a:pPr>
            <a:r>
              <a:rPr lang="en-US" altLang="zh-CN" sz="3600" dirty="0"/>
              <a:t>2</a:t>
            </a:r>
            <a:r>
              <a:rPr lang="zh-CN" altLang="en-US" sz="3600"/>
              <a:t>、用其中的任何一个，代表他们所属种类</a:t>
            </a:r>
          </a:p>
          <a:p>
            <a:pPr eaLnBrk="1" hangingPunct="1">
              <a:lnSpc>
                <a:spcPct val="80000"/>
              </a:lnSpc>
            </a:pPr>
            <a:r>
              <a:rPr lang="zh-CN" altLang="en-US" sz="3600"/>
              <a:t>     的特性。</a:t>
            </a:r>
          </a:p>
          <a:p>
            <a:pPr eaLnBrk="1" hangingPunct="1">
              <a:lnSpc>
                <a:spcPct val="80000"/>
              </a:lnSpc>
            </a:pPr>
            <a:r>
              <a:rPr lang="zh-CN" altLang="en-US" sz="3600"/>
              <a:t>       马对人类有用。</a:t>
            </a:r>
          </a:p>
          <a:p>
            <a:pPr eaLnBrk="1" hangingPunct="1">
              <a:lnSpc>
                <a:spcPct val="80000"/>
              </a:lnSpc>
            </a:pPr>
            <a:r>
              <a:rPr lang="zh-CN" altLang="en-US" sz="3600"/>
              <a:t>  </a:t>
            </a:r>
            <a:r>
              <a:rPr lang="en-US" altLang="zh-CN" sz="3600" dirty="0">
                <a:solidFill>
                  <a:schemeClr val="hlink"/>
                </a:solidFill>
              </a:rPr>
              <a:t>A horse is useful to mankind. </a:t>
            </a:r>
          </a:p>
          <a:p>
            <a:pPr eaLnBrk="1" hangingPunct="1">
              <a:lnSpc>
                <a:spcPct val="80000"/>
              </a:lnSpc>
            </a:pPr>
            <a:r>
              <a:rPr lang="zh-CN" altLang="en-US" sz="3600"/>
              <a:t>        鸟会飞。</a:t>
            </a:r>
          </a:p>
          <a:p>
            <a:pPr eaLnBrk="1" hangingPunct="1">
              <a:lnSpc>
                <a:spcPct val="80000"/>
              </a:lnSpc>
            </a:pPr>
            <a:r>
              <a:rPr lang="en-US" altLang="zh-CN" sz="3600" dirty="0"/>
              <a:t>   </a:t>
            </a:r>
            <a:r>
              <a:rPr lang="en-US" altLang="zh-CN" sz="3600" dirty="0">
                <a:solidFill>
                  <a:schemeClr val="hlink"/>
                </a:solidFill>
              </a:rPr>
              <a:t>A bird can fly. </a:t>
            </a:r>
            <a:endParaRPr lang="zh-CN" altLang="en-US" sz="3600"/>
          </a:p>
        </p:txBody>
      </p:sp>
      <p:sp>
        <p:nvSpPr>
          <p:cNvPr id="52230" name="Text Box 6"/>
          <p:cNvSpPr txBox="1">
            <a:spLocks noChangeArrowheads="1"/>
          </p:cNvSpPr>
          <p:nvPr/>
        </p:nvSpPr>
        <p:spPr bwMode="auto">
          <a:xfrm>
            <a:off x="85725" y="6227763"/>
            <a:ext cx="7942263" cy="579437"/>
          </a:xfrm>
          <a:prstGeom prst="rect">
            <a:avLst/>
          </a:prstGeom>
          <a:solidFill>
            <a:srgbClr val="FF99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3200" dirty="0"/>
              <a:t>3.</a:t>
            </a:r>
            <a:r>
              <a:rPr lang="zh-CN" altLang="en-US" sz="3200"/>
              <a:t>用于某些特定的词组 </a:t>
            </a:r>
            <a:r>
              <a:rPr lang="en-US" altLang="zh-CN" sz="3200" dirty="0"/>
              <a:t>a few </a:t>
            </a:r>
            <a:r>
              <a:rPr lang="zh-CN" altLang="en-US" sz="3200"/>
              <a:t>，</a:t>
            </a:r>
            <a:r>
              <a:rPr lang="en-US" altLang="zh-CN" sz="3200" dirty="0"/>
              <a:t>a little </a:t>
            </a:r>
            <a:r>
              <a:rPr lang="zh-CN" altLang="en-US" sz="3200"/>
              <a:t>等等</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2228">
                                            <p:txEl>
                                              <p:pRg st="1" end="1"/>
                                            </p:txEl>
                                          </p:spTgt>
                                        </p:tgtEl>
                                        <p:attrNameLst>
                                          <p:attrName>style.visibility</p:attrName>
                                        </p:attrNameLst>
                                      </p:cBhvr>
                                      <p:to>
                                        <p:strVal val="visible"/>
                                      </p:to>
                                    </p:set>
                                    <p:animEffect transition="in" filter="blinds(horizontal)">
                                      <p:cBhvr>
                                        <p:cTn id="7" dur="500"/>
                                        <p:tgtEl>
                                          <p:spTgt spid="5222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2228">
                                            <p:txEl>
                                              <p:pRg st="3" end="3"/>
                                            </p:txEl>
                                          </p:spTgt>
                                        </p:tgtEl>
                                        <p:attrNameLst>
                                          <p:attrName>style.visibility</p:attrName>
                                        </p:attrNameLst>
                                      </p:cBhvr>
                                      <p:to>
                                        <p:strVal val="visible"/>
                                      </p:to>
                                    </p:set>
                                    <p:animEffect transition="in" filter="blinds(horizontal)">
                                      <p:cBhvr>
                                        <p:cTn id="12" dur="500"/>
                                        <p:tgtEl>
                                          <p:spTgt spid="52228">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2229">
                                            <p:bg/>
                                          </p:spTgt>
                                        </p:tgtEl>
                                        <p:attrNameLst>
                                          <p:attrName>style.visibility</p:attrName>
                                        </p:attrNameLst>
                                      </p:cBhvr>
                                      <p:to>
                                        <p:strVal val="visible"/>
                                      </p:to>
                                    </p:set>
                                    <p:animEffect transition="in" filter="blinds(horizontal)">
                                      <p:cBhvr>
                                        <p:cTn id="17" dur="500"/>
                                        <p:tgtEl>
                                          <p:spTgt spid="52229">
                                            <p:bg/>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2229">
                                            <p:txEl>
                                              <p:pRg st="0" end="0"/>
                                            </p:txEl>
                                          </p:spTgt>
                                        </p:tgtEl>
                                        <p:attrNameLst>
                                          <p:attrName>style.visibility</p:attrName>
                                        </p:attrNameLst>
                                      </p:cBhvr>
                                      <p:to>
                                        <p:strVal val="visible"/>
                                      </p:to>
                                    </p:set>
                                    <p:animEffect transition="in" filter="blinds(horizontal)">
                                      <p:cBhvr>
                                        <p:cTn id="22" dur="500"/>
                                        <p:tgtEl>
                                          <p:spTgt spid="5222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2229">
                                            <p:txEl>
                                              <p:pRg st="1" end="1"/>
                                            </p:txEl>
                                          </p:spTgt>
                                        </p:tgtEl>
                                        <p:attrNameLst>
                                          <p:attrName>style.visibility</p:attrName>
                                        </p:attrNameLst>
                                      </p:cBhvr>
                                      <p:to>
                                        <p:strVal val="visible"/>
                                      </p:to>
                                    </p:set>
                                    <p:animEffect transition="in" filter="blinds(horizontal)">
                                      <p:cBhvr>
                                        <p:cTn id="27" dur="500"/>
                                        <p:tgtEl>
                                          <p:spTgt spid="52229">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2229">
                                            <p:txEl>
                                              <p:pRg st="2" end="2"/>
                                            </p:txEl>
                                          </p:spTgt>
                                        </p:tgtEl>
                                        <p:attrNameLst>
                                          <p:attrName>style.visibility</p:attrName>
                                        </p:attrNameLst>
                                      </p:cBhvr>
                                      <p:to>
                                        <p:strVal val="visible"/>
                                      </p:to>
                                    </p:set>
                                    <p:animEffect transition="in" filter="blinds(horizontal)">
                                      <p:cBhvr>
                                        <p:cTn id="32" dur="500"/>
                                        <p:tgtEl>
                                          <p:spTgt spid="52229">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2229">
                                            <p:txEl>
                                              <p:pRg st="3" end="3"/>
                                            </p:txEl>
                                          </p:spTgt>
                                        </p:tgtEl>
                                        <p:attrNameLst>
                                          <p:attrName>style.visibility</p:attrName>
                                        </p:attrNameLst>
                                      </p:cBhvr>
                                      <p:to>
                                        <p:strVal val="visible"/>
                                      </p:to>
                                    </p:set>
                                    <p:animEffect transition="in" filter="blinds(horizontal)">
                                      <p:cBhvr>
                                        <p:cTn id="37" dur="500"/>
                                        <p:tgtEl>
                                          <p:spTgt spid="52229">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52229">
                                            <p:txEl>
                                              <p:pRg st="4" end="4"/>
                                            </p:txEl>
                                          </p:spTgt>
                                        </p:tgtEl>
                                        <p:attrNameLst>
                                          <p:attrName>style.visibility</p:attrName>
                                        </p:attrNameLst>
                                      </p:cBhvr>
                                      <p:to>
                                        <p:strVal val="visible"/>
                                      </p:to>
                                    </p:set>
                                    <p:animEffect transition="in" filter="blinds(horizontal)">
                                      <p:cBhvr>
                                        <p:cTn id="42" dur="500"/>
                                        <p:tgtEl>
                                          <p:spTgt spid="52229">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52229">
                                            <p:txEl>
                                              <p:pRg st="5" end="5"/>
                                            </p:txEl>
                                          </p:spTgt>
                                        </p:tgtEl>
                                        <p:attrNameLst>
                                          <p:attrName>style.visibility</p:attrName>
                                        </p:attrNameLst>
                                      </p:cBhvr>
                                      <p:to>
                                        <p:strVal val="visible"/>
                                      </p:to>
                                    </p:set>
                                    <p:animEffect transition="in" filter="blinds(horizontal)">
                                      <p:cBhvr>
                                        <p:cTn id="47" dur="500"/>
                                        <p:tgtEl>
                                          <p:spTgt spid="52229">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52230"/>
                                        </p:tgtEl>
                                        <p:attrNameLst>
                                          <p:attrName>style.visibility</p:attrName>
                                        </p:attrNameLst>
                                      </p:cBhvr>
                                      <p:to>
                                        <p:strVal val="visible"/>
                                      </p:to>
                                    </p:set>
                                    <p:animEffect transition="in" filter="blinds(horizontal)">
                                      <p:cBhvr>
                                        <p:cTn id="52" dur="500"/>
                                        <p:tgtEl>
                                          <p:spTgt spid="522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9" grpId="0" build="p" animBg="1"/>
      <p:bldP spid="5223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Text Box 4"/>
          <p:cNvSpPr txBox="1">
            <a:spLocks noChangeArrowheads="1"/>
          </p:cNvSpPr>
          <p:nvPr/>
        </p:nvSpPr>
        <p:spPr bwMode="auto">
          <a:xfrm>
            <a:off x="0" y="785813"/>
            <a:ext cx="8912225" cy="507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zh-CN" altLang="en-US" sz="3600" dirty="0">
                <a:solidFill>
                  <a:schemeClr val="hlink"/>
                </a:solidFill>
              </a:rPr>
              <a:t>定冠词口诀，即： </a:t>
            </a:r>
            <a:endParaRPr lang="en-US" altLang="zh-CN" sz="3600" dirty="0">
              <a:solidFill>
                <a:schemeClr val="hlink"/>
              </a:solidFill>
            </a:endParaRPr>
          </a:p>
          <a:p>
            <a:pPr eaLnBrk="1" hangingPunct="1"/>
            <a:r>
              <a:rPr lang="zh-CN" altLang="en-US" sz="3600" dirty="0">
                <a:solidFill>
                  <a:schemeClr val="hlink"/>
                </a:solidFill>
              </a:rPr>
              <a:t>①特指某些人或物    </a:t>
            </a:r>
            <a:endParaRPr lang="en-US" altLang="zh-CN" sz="3600" dirty="0">
              <a:solidFill>
                <a:schemeClr val="hlink"/>
              </a:solidFill>
            </a:endParaRPr>
          </a:p>
          <a:p>
            <a:pPr eaLnBrk="1" hangingPunct="1"/>
            <a:r>
              <a:rPr lang="zh-CN" altLang="en-US" sz="3600" dirty="0">
                <a:solidFill>
                  <a:schemeClr val="hlink"/>
                </a:solidFill>
              </a:rPr>
              <a:t>②谈话双方都熟悉的人或事   </a:t>
            </a:r>
            <a:endParaRPr lang="en-US" altLang="zh-CN" sz="3600" dirty="0">
              <a:solidFill>
                <a:schemeClr val="hlink"/>
              </a:solidFill>
            </a:endParaRPr>
          </a:p>
          <a:p>
            <a:pPr eaLnBrk="1" hangingPunct="1"/>
            <a:r>
              <a:rPr lang="zh-CN" altLang="en-US" sz="3600" dirty="0">
                <a:solidFill>
                  <a:schemeClr val="hlink"/>
                </a:solidFill>
              </a:rPr>
              <a:t>③上文已经提到的人或事   </a:t>
            </a:r>
            <a:endParaRPr lang="en-US" altLang="zh-CN" sz="3600" dirty="0">
              <a:solidFill>
                <a:schemeClr val="hlink"/>
              </a:solidFill>
            </a:endParaRPr>
          </a:p>
          <a:p>
            <a:pPr eaLnBrk="1" hangingPunct="1"/>
            <a:r>
              <a:rPr lang="zh-CN" altLang="en-US" sz="3600" dirty="0">
                <a:solidFill>
                  <a:schemeClr val="hlink"/>
                </a:solidFill>
              </a:rPr>
              <a:t>④世界上独一无二的事物前   </a:t>
            </a:r>
            <a:endParaRPr lang="en-US" altLang="zh-CN" sz="3600" dirty="0">
              <a:solidFill>
                <a:schemeClr val="hlink"/>
              </a:solidFill>
            </a:endParaRPr>
          </a:p>
          <a:p>
            <a:pPr eaLnBrk="1" hangingPunct="1"/>
            <a:r>
              <a:rPr lang="zh-CN" altLang="en-US" sz="3600" dirty="0">
                <a:solidFill>
                  <a:schemeClr val="hlink"/>
                </a:solidFill>
              </a:rPr>
              <a:t>⑤序数词回形容词最高级前   </a:t>
            </a:r>
            <a:endParaRPr lang="en-US" altLang="zh-CN" sz="3600" dirty="0">
              <a:solidFill>
                <a:schemeClr val="hlink"/>
              </a:solidFill>
            </a:endParaRPr>
          </a:p>
          <a:p>
            <a:pPr eaLnBrk="1" hangingPunct="1"/>
            <a:r>
              <a:rPr lang="zh-CN" altLang="en-US" sz="3600" dirty="0">
                <a:solidFill>
                  <a:schemeClr val="hlink"/>
                </a:solidFill>
              </a:rPr>
              <a:t>⑥某些专有名词前   </a:t>
            </a:r>
            <a:endParaRPr lang="en-US" altLang="zh-CN" sz="3600" dirty="0">
              <a:solidFill>
                <a:schemeClr val="hlink"/>
              </a:solidFill>
            </a:endParaRPr>
          </a:p>
          <a:p>
            <a:pPr eaLnBrk="1" hangingPunct="1"/>
            <a:r>
              <a:rPr lang="zh-CN" altLang="en-US" sz="3600" dirty="0">
                <a:solidFill>
                  <a:schemeClr val="hlink"/>
                </a:solidFill>
              </a:rPr>
              <a:t>⑦一些习惯短语和乐器前</a:t>
            </a:r>
          </a:p>
          <a:p>
            <a:pPr eaLnBrk="1" hangingPunct="1"/>
            <a:endParaRPr lang="zh-CN" altLang="en-US" sz="3600" dirty="0">
              <a:solidFill>
                <a:schemeClr val="hlink"/>
              </a:solidFill>
            </a:endParaRPr>
          </a:p>
        </p:txBody>
      </p:sp>
      <p:sp>
        <p:nvSpPr>
          <p:cNvPr id="3" name="矩形 2"/>
          <p:cNvSpPr/>
          <p:nvPr/>
        </p:nvSpPr>
        <p:spPr>
          <a:xfrm>
            <a:off x="5643563" y="0"/>
            <a:ext cx="3500437" cy="70802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spAutoFit/>
          </a:bodyPr>
          <a:lstStyle/>
          <a:p>
            <a:pPr>
              <a:defRPr/>
            </a:pPr>
            <a:r>
              <a:rPr lang="zh-CN" altLang="en-US" sz="4000" dirty="0"/>
              <a:t>定冠词的用法。 </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3252">
                                            <p:txEl>
                                              <p:pRg st="0" end="0"/>
                                            </p:txEl>
                                          </p:spTgt>
                                        </p:tgtEl>
                                        <p:attrNameLst>
                                          <p:attrName>style.visibility</p:attrName>
                                        </p:attrNameLst>
                                      </p:cBhvr>
                                      <p:to>
                                        <p:strVal val="visible"/>
                                      </p:to>
                                    </p:set>
                                    <p:anim calcmode="lin" valueType="num">
                                      <p:cBhvr additive="base">
                                        <p:cTn id="7" dur="500" fill="hold"/>
                                        <p:tgtEl>
                                          <p:spTgt spid="5325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25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3252">
                                            <p:txEl>
                                              <p:pRg st="1" end="1"/>
                                            </p:txEl>
                                          </p:spTgt>
                                        </p:tgtEl>
                                        <p:attrNameLst>
                                          <p:attrName>style.visibility</p:attrName>
                                        </p:attrNameLst>
                                      </p:cBhvr>
                                      <p:to>
                                        <p:strVal val="visible"/>
                                      </p:to>
                                    </p:set>
                                    <p:anim calcmode="lin" valueType="num">
                                      <p:cBhvr additive="base">
                                        <p:cTn id="13" dur="500" fill="hold"/>
                                        <p:tgtEl>
                                          <p:spTgt spid="5325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25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3252">
                                            <p:txEl>
                                              <p:pRg st="2" end="2"/>
                                            </p:txEl>
                                          </p:spTgt>
                                        </p:tgtEl>
                                        <p:attrNameLst>
                                          <p:attrName>style.visibility</p:attrName>
                                        </p:attrNameLst>
                                      </p:cBhvr>
                                      <p:to>
                                        <p:strVal val="visible"/>
                                      </p:to>
                                    </p:set>
                                    <p:anim calcmode="lin" valueType="num">
                                      <p:cBhvr additive="base">
                                        <p:cTn id="19" dur="500" fill="hold"/>
                                        <p:tgtEl>
                                          <p:spTgt spid="5325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25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3252">
                                            <p:txEl>
                                              <p:pRg st="3" end="3"/>
                                            </p:txEl>
                                          </p:spTgt>
                                        </p:tgtEl>
                                        <p:attrNameLst>
                                          <p:attrName>style.visibility</p:attrName>
                                        </p:attrNameLst>
                                      </p:cBhvr>
                                      <p:to>
                                        <p:strVal val="visible"/>
                                      </p:to>
                                    </p:set>
                                    <p:anim calcmode="lin" valueType="num">
                                      <p:cBhvr additive="base">
                                        <p:cTn id="25" dur="500" fill="hold"/>
                                        <p:tgtEl>
                                          <p:spTgt spid="5325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25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3252">
                                            <p:txEl>
                                              <p:pRg st="4" end="4"/>
                                            </p:txEl>
                                          </p:spTgt>
                                        </p:tgtEl>
                                        <p:attrNameLst>
                                          <p:attrName>style.visibility</p:attrName>
                                        </p:attrNameLst>
                                      </p:cBhvr>
                                      <p:to>
                                        <p:strVal val="visible"/>
                                      </p:to>
                                    </p:set>
                                    <p:anim calcmode="lin" valueType="num">
                                      <p:cBhvr additive="base">
                                        <p:cTn id="31" dur="500" fill="hold"/>
                                        <p:tgtEl>
                                          <p:spTgt spid="5325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325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3252">
                                            <p:txEl>
                                              <p:pRg st="5" end="5"/>
                                            </p:txEl>
                                          </p:spTgt>
                                        </p:tgtEl>
                                        <p:attrNameLst>
                                          <p:attrName>style.visibility</p:attrName>
                                        </p:attrNameLst>
                                      </p:cBhvr>
                                      <p:to>
                                        <p:strVal val="visible"/>
                                      </p:to>
                                    </p:set>
                                    <p:anim calcmode="lin" valueType="num">
                                      <p:cBhvr additive="base">
                                        <p:cTn id="37" dur="500" fill="hold"/>
                                        <p:tgtEl>
                                          <p:spTgt spid="5325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325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3252">
                                            <p:txEl>
                                              <p:pRg st="6" end="6"/>
                                            </p:txEl>
                                          </p:spTgt>
                                        </p:tgtEl>
                                        <p:attrNameLst>
                                          <p:attrName>style.visibility</p:attrName>
                                        </p:attrNameLst>
                                      </p:cBhvr>
                                      <p:to>
                                        <p:strVal val="visible"/>
                                      </p:to>
                                    </p:set>
                                    <p:anim calcmode="lin" valueType="num">
                                      <p:cBhvr additive="base">
                                        <p:cTn id="43" dur="500" fill="hold"/>
                                        <p:tgtEl>
                                          <p:spTgt spid="5325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325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3252">
                                            <p:txEl>
                                              <p:pRg st="7" end="7"/>
                                            </p:txEl>
                                          </p:spTgt>
                                        </p:tgtEl>
                                        <p:attrNameLst>
                                          <p:attrName>style.visibility</p:attrName>
                                        </p:attrNameLst>
                                      </p:cBhvr>
                                      <p:to>
                                        <p:strVal val="visible"/>
                                      </p:to>
                                    </p:set>
                                    <p:anim calcmode="lin" valueType="num">
                                      <p:cBhvr additive="base">
                                        <p:cTn id="49" dur="500" fill="hold"/>
                                        <p:tgtEl>
                                          <p:spTgt spid="5325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325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流程图: 库存数据 3"/>
          <p:cNvSpPr/>
          <p:nvPr/>
        </p:nvSpPr>
        <p:spPr bwMode="auto">
          <a:xfrm>
            <a:off x="0" y="1071563"/>
            <a:ext cx="9144000" cy="5429250"/>
          </a:xfrm>
          <a:prstGeom prst="flowChartOnlineStorage">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a:lstStyle/>
          <a:p>
            <a:pPr>
              <a:defRPr/>
            </a:pPr>
            <a:endParaRPr lang="zh-CN" altLang="en-US">
              <a:solidFill>
                <a:schemeClr val="tx1"/>
              </a:solidFill>
              <a:latin typeface="Arial" panose="020B0604020202020204" pitchFamily="34" charset="0"/>
              <a:ea typeface="宋体" panose="02010600030101010101" pitchFamily="2" charset="-122"/>
            </a:endParaRPr>
          </a:p>
        </p:txBody>
      </p:sp>
      <p:sp>
        <p:nvSpPr>
          <p:cNvPr id="54276" name="Text Box 4"/>
          <p:cNvSpPr txBox="1">
            <a:spLocks noChangeArrowheads="1"/>
          </p:cNvSpPr>
          <p:nvPr/>
        </p:nvSpPr>
        <p:spPr bwMode="auto">
          <a:xfrm>
            <a:off x="428625" y="2000250"/>
            <a:ext cx="8229600"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zh-CN" altLang="en-US" sz="3600" dirty="0">
                <a:solidFill>
                  <a:schemeClr val="hlink"/>
                </a:solidFill>
              </a:rPr>
              <a:t>“零冠词口诀”：</a:t>
            </a:r>
            <a:endParaRPr lang="en-US" altLang="zh-CN" sz="3600" dirty="0">
              <a:solidFill>
                <a:schemeClr val="hlink"/>
              </a:solidFill>
            </a:endParaRPr>
          </a:p>
          <a:p>
            <a:pPr eaLnBrk="1" hangingPunct="1"/>
            <a:r>
              <a:rPr lang="zh-CN" altLang="en-US" sz="3600" dirty="0">
                <a:solidFill>
                  <a:schemeClr val="hlink"/>
                </a:solidFill>
              </a:rPr>
              <a:t>下列情况应免冠，代词限定名词前； </a:t>
            </a:r>
          </a:p>
          <a:p>
            <a:pPr eaLnBrk="1" hangingPunct="1"/>
            <a:r>
              <a:rPr lang="zh-CN" altLang="en-US" sz="3600" dirty="0">
                <a:solidFill>
                  <a:schemeClr val="hlink"/>
                </a:solidFill>
              </a:rPr>
              <a:t>专有名词不可数，学科球类三餐饭； </a:t>
            </a:r>
          </a:p>
          <a:p>
            <a:pPr eaLnBrk="1" hangingPunct="1"/>
            <a:r>
              <a:rPr lang="zh-CN" altLang="en-US" sz="3600" dirty="0">
                <a:solidFill>
                  <a:schemeClr val="hlink"/>
                </a:solidFill>
              </a:rPr>
              <a:t>复数名词表泛指，季节星期月份前； </a:t>
            </a:r>
          </a:p>
          <a:p>
            <a:pPr eaLnBrk="1" hangingPunct="1"/>
            <a:r>
              <a:rPr lang="zh-CN" altLang="en-US" sz="3600" dirty="0">
                <a:solidFill>
                  <a:schemeClr val="hlink"/>
                </a:solidFill>
              </a:rPr>
              <a:t>颜色语种和国名，称呼习语及头衔。</a:t>
            </a:r>
            <a:endParaRPr lang="zh-CN" altLang="en-US" sz="3600" dirty="0"/>
          </a:p>
        </p:txBody>
      </p:sp>
      <p:sp>
        <p:nvSpPr>
          <p:cNvPr id="3" name="矩形 2"/>
          <p:cNvSpPr/>
          <p:nvPr/>
        </p:nvSpPr>
        <p:spPr>
          <a:xfrm>
            <a:off x="4086225" y="0"/>
            <a:ext cx="5057775" cy="70802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a:spAutoFit/>
          </a:bodyPr>
          <a:lstStyle/>
          <a:p>
            <a:pPr>
              <a:defRPr/>
            </a:pPr>
            <a:r>
              <a:rPr lang="zh-CN" altLang="en-US" sz="4000" dirty="0"/>
              <a:t>不用冠词的集中情况  </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4276">
                                            <p:txEl>
                                              <p:pRg st="1" end="1"/>
                                            </p:txEl>
                                          </p:spTgt>
                                        </p:tgtEl>
                                        <p:attrNameLst>
                                          <p:attrName>style.visibility</p:attrName>
                                        </p:attrNameLst>
                                      </p:cBhvr>
                                      <p:to>
                                        <p:strVal val="visible"/>
                                      </p:to>
                                    </p:set>
                                    <p:anim calcmode="lin" valueType="num">
                                      <p:cBhvr additive="base">
                                        <p:cTn id="7" dur="500" fill="hold"/>
                                        <p:tgtEl>
                                          <p:spTgt spid="5427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276">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4276">
                                            <p:txEl>
                                              <p:pRg st="2" end="2"/>
                                            </p:txEl>
                                          </p:spTgt>
                                        </p:tgtEl>
                                        <p:attrNameLst>
                                          <p:attrName>style.visibility</p:attrName>
                                        </p:attrNameLst>
                                      </p:cBhvr>
                                      <p:to>
                                        <p:strVal val="visible"/>
                                      </p:to>
                                    </p:set>
                                    <p:anim calcmode="lin" valueType="num">
                                      <p:cBhvr additive="base">
                                        <p:cTn id="11" dur="500" fill="hold"/>
                                        <p:tgtEl>
                                          <p:spTgt spid="54276">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4276">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4276">
                                            <p:txEl>
                                              <p:pRg st="3" end="3"/>
                                            </p:txEl>
                                          </p:spTgt>
                                        </p:tgtEl>
                                        <p:attrNameLst>
                                          <p:attrName>style.visibility</p:attrName>
                                        </p:attrNameLst>
                                      </p:cBhvr>
                                      <p:to>
                                        <p:strVal val="visible"/>
                                      </p:to>
                                    </p:set>
                                    <p:anim calcmode="lin" valueType="num">
                                      <p:cBhvr additive="base">
                                        <p:cTn id="15" dur="500" fill="hold"/>
                                        <p:tgtEl>
                                          <p:spTgt spid="54276">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4276">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4276">
                                            <p:txEl>
                                              <p:pRg st="4" end="4"/>
                                            </p:txEl>
                                          </p:spTgt>
                                        </p:tgtEl>
                                        <p:attrNameLst>
                                          <p:attrName>style.visibility</p:attrName>
                                        </p:attrNameLst>
                                      </p:cBhvr>
                                      <p:to>
                                        <p:strVal val="visible"/>
                                      </p:to>
                                    </p:set>
                                    <p:anim calcmode="lin" valueType="num">
                                      <p:cBhvr additive="base">
                                        <p:cTn id="19" dur="500" fill="hold"/>
                                        <p:tgtEl>
                                          <p:spTgt spid="5427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27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5"/>
          <p:cNvSpPr txBox="1">
            <a:spLocks noChangeArrowheads="1"/>
          </p:cNvSpPr>
          <p:nvPr/>
        </p:nvSpPr>
        <p:spPr bwMode="auto">
          <a:xfrm>
            <a:off x="0" y="928688"/>
            <a:ext cx="9361488" cy="503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3600" dirty="0">
                <a:latin typeface="Times New Roman" panose="02020603050405020304" pitchFamily="18" charset="0"/>
              </a:rPr>
              <a:t>1. Tomorrow is _____ Teachers' Day and we'll make ______ card for our English teacher. </a:t>
            </a:r>
          </a:p>
          <a:p>
            <a:pPr eaLnBrk="1" hangingPunct="1"/>
            <a:r>
              <a:rPr lang="en-US" altLang="zh-CN" sz="3600" dirty="0">
                <a:latin typeface="Times New Roman" panose="02020603050405020304" pitchFamily="18" charset="0"/>
              </a:rPr>
              <a:t>2. The bus is running about seventy miles___            </a:t>
            </a:r>
          </a:p>
          <a:p>
            <a:pPr eaLnBrk="1" hangingPunct="1"/>
            <a:r>
              <a:rPr lang="en-US" altLang="zh-CN" sz="3600" dirty="0">
                <a:latin typeface="Times New Roman" panose="02020603050405020304" pitchFamily="18" charset="0"/>
              </a:rPr>
              <a:t>     hour. </a:t>
            </a:r>
          </a:p>
          <a:p>
            <a:pPr eaLnBrk="1" hangingPunct="1"/>
            <a:r>
              <a:rPr lang="en-US" altLang="zh-CN" sz="3600" dirty="0">
                <a:latin typeface="Times New Roman" panose="02020603050405020304" pitchFamily="18" charset="0"/>
              </a:rPr>
              <a:t>3. Mary is interested in ______ science.  </a:t>
            </a:r>
          </a:p>
          <a:p>
            <a:pPr eaLnBrk="1" hangingPunct="1"/>
            <a:r>
              <a:rPr lang="en-US" altLang="zh-CN" sz="3600" dirty="0">
                <a:latin typeface="Times New Roman" panose="02020603050405020304" pitchFamily="18" charset="0"/>
              </a:rPr>
              <a:t>4. Some people don't like to talk at ____ table. </a:t>
            </a:r>
          </a:p>
          <a:p>
            <a:pPr eaLnBrk="1" hangingPunct="1"/>
            <a:r>
              <a:rPr lang="en-US" altLang="zh-CN" sz="3600" dirty="0">
                <a:latin typeface="Times New Roman" panose="02020603050405020304" pitchFamily="18" charset="0"/>
              </a:rPr>
              <a:t>5. Last night I went to_____ bed very late.  </a:t>
            </a:r>
          </a:p>
          <a:p>
            <a:pPr eaLnBrk="1" hangingPunct="1"/>
            <a:r>
              <a:rPr lang="en-US" altLang="zh-CN" sz="3600" dirty="0">
                <a:latin typeface="Times New Roman" panose="02020603050405020304" pitchFamily="18" charset="0"/>
              </a:rPr>
              <a:t>6. Don't worry. We still have _____ little time                                                                                </a:t>
            </a:r>
          </a:p>
          <a:p>
            <a:pPr eaLnBrk="1" hangingPunct="1"/>
            <a:r>
              <a:rPr lang="en-US" altLang="zh-CN" sz="3600" dirty="0">
                <a:latin typeface="Times New Roman" panose="02020603050405020304" pitchFamily="18" charset="0"/>
              </a:rPr>
              <a:t>     left.   </a:t>
            </a:r>
            <a:endParaRPr lang="zh-CN" altLang="en-US" sz="3600" dirty="0">
              <a:latin typeface="Times New Roman" panose="02020603050405020304" pitchFamily="18" charset="0"/>
            </a:endParaRPr>
          </a:p>
        </p:txBody>
      </p:sp>
      <p:sp>
        <p:nvSpPr>
          <p:cNvPr id="25603" name="TextBox 16"/>
          <p:cNvSpPr txBox="1">
            <a:spLocks noChangeArrowheads="1"/>
          </p:cNvSpPr>
          <p:nvPr/>
        </p:nvSpPr>
        <p:spPr bwMode="auto">
          <a:xfrm>
            <a:off x="323850" y="-242888"/>
            <a:ext cx="8834438" cy="666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8510" tIns="59255" rIns="118510" bIns="59255">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endParaRPr lang="zh-CN" altLang="en-US" sz="3600">
              <a:solidFill>
                <a:srgbClr val="000099"/>
              </a:solidFill>
              <a:latin typeface="黑体" panose="02010609060101010101" pitchFamily="49" charset="-122"/>
              <a:ea typeface="黑体" panose="02010609060101010101" pitchFamily="49" charset="-122"/>
            </a:endParaRPr>
          </a:p>
        </p:txBody>
      </p:sp>
      <p:sp>
        <p:nvSpPr>
          <p:cNvPr id="25604" name="Rectangle 4"/>
          <p:cNvSpPr>
            <a:spLocks noChangeArrowheads="1"/>
          </p:cNvSpPr>
          <p:nvPr/>
        </p:nvSpPr>
        <p:spPr bwMode="auto">
          <a:xfrm>
            <a:off x="3276600" y="0"/>
            <a:ext cx="2605088" cy="625475"/>
          </a:xfrm>
          <a:prstGeom prst="rect">
            <a:avLst/>
          </a:prstGeom>
          <a:solidFill>
            <a:srgbClr val="CC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tIns="76176" bIns="0" anchor="ctr">
            <a:spAutoFit/>
          </a:bodyPr>
          <a:lstStyle/>
          <a:p>
            <a:pPr eaLnBrk="0" hangingPunct="0"/>
            <a:r>
              <a:rPr lang="zh-CN" altLang="en-US" sz="3600" dirty="0">
                <a:solidFill>
                  <a:srgbClr val="FF0000"/>
                </a:solidFill>
                <a:ea typeface="黑体" panose="02010609060101010101" pitchFamily="49" charset="-122"/>
              </a:rPr>
              <a:t>冠词练习题</a:t>
            </a:r>
            <a:r>
              <a:rPr lang="zh-CN" altLang="en-US" sz="3600" dirty="0"/>
              <a:t> </a:t>
            </a:r>
          </a:p>
        </p:txBody>
      </p:sp>
      <p:sp>
        <p:nvSpPr>
          <p:cNvPr id="67591" name="Rectangle 7"/>
          <p:cNvSpPr>
            <a:spLocks noChangeArrowheads="1"/>
          </p:cNvSpPr>
          <p:nvPr/>
        </p:nvSpPr>
        <p:spPr bwMode="auto">
          <a:xfrm>
            <a:off x="3500438" y="928688"/>
            <a:ext cx="533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4000" dirty="0">
                <a:solidFill>
                  <a:srgbClr val="FF0000"/>
                </a:solidFill>
                <a:latin typeface="Times New Roman" panose="02020603050405020304" pitchFamily="18" charset="0"/>
              </a:rPr>
              <a:t>/</a:t>
            </a:r>
            <a:endParaRPr lang="zh-CN" altLang="en-US" sz="4000">
              <a:solidFill>
                <a:srgbClr val="FF0000"/>
              </a:solidFill>
              <a:latin typeface="Times New Roman" panose="02020603050405020304" pitchFamily="18" charset="0"/>
            </a:endParaRPr>
          </a:p>
        </p:txBody>
      </p:sp>
      <p:sp>
        <p:nvSpPr>
          <p:cNvPr id="67593" name="Rectangle 9"/>
          <p:cNvSpPr>
            <a:spLocks noChangeArrowheads="1"/>
          </p:cNvSpPr>
          <p:nvPr/>
        </p:nvSpPr>
        <p:spPr bwMode="auto">
          <a:xfrm>
            <a:off x="1500188" y="1428750"/>
            <a:ext cx="7080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4000" dirty="0">
                <a:solidFill>
                  <a:srgbClr val="FF0000"/>
                </a:solidFill>
                <a:latin typeface="Times New Roman" panose="02020603050405020304" pitchFamily="18" charset="0"/>
              </a:rPr>
              <a:t>a</a:t>
            </a:r>
            <a:endParaRPr lang="zh-CN" altLang="en-US" sz="4000">
              <a:solidFill>
                <a:srgbClr val="FF0000"/>
              </a:solidFill>
              <a:latin typeface="Times New Roman" panose="02020603050405020304" pitchFamily="18" charset="0"/>
            </a:endParaRPr>
          </a:p>
        </p:txBody>
      </p:sp>
      <p:sp>
        <p:nvSpPr>
          <p:cNvPr id="67594" name="Rectangle 10"/>
          <p:cNvSpPr>
            <a:spLocks noChangeArrowheads="1"/>
          </p:cNvSpPr>
          <p:nvPr/>
        </p:nvSpPr>
        <p:spPr bwMode="auto">
          <a:xfrm>
            <a:off x="8215313" y="1928813"/>
            <a:ext cx="11414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4000" dirty="0">
                <a:solidFill>
                  <a:srgbClr val="FF0000"/>
                </a:solidFill>
                <a:latin typeface="Times New Roman" panose="02020603050405020304" pitchFamily="18" charset="0"/>
              </a:rPr>
              <a:t>an</a:t>
            </a:r>
            <a:endParaRPr lang="zh-CN" altLang="en-US" sz="4000">
              <a:solidFill>
                <a:srgbClr val="FF0000"/>
              </a:solidFill>
              <a:latin typeface="Times New Roman" panose="02020603050405020304" pitchFamily="18" charset="0"/>
            </a:endParaRPr>
          </a:p>
        </p:txBody>
      </p:sp>
      <p:sp>
        <p:nvSpPr>
          <p:cNvPr id="67595" name="Rectangle 11"/>
          <p:cNvSpPr>
            <a:spLocks noChangeArrowheads="1"/>
          </p:cNvSpPr>
          <p:nvPr/>
        </p:nvSpPr>
        <p:spPr bwMode="auto">
          <a:xfrm>
            <a:off x="5072063" y="3071813"/>
            <a:ext cx="533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4000" dirty="0">
                <a:solidFill>
                  <a:srgbClr val="FF0000"/>
                </a:solidFill>
                <a:latin typeface="Times New Roman" panose="02020603050405020304" pitchFamily="18" charset="0"/>
              </a:rPr>
              <a:t>/</a:t>
            </a:r>
            <a:endParaRPr lang="zh-CN" altLang="en-US" sz="4000">
              <a:solidFill>
                <a:srgbClr val="FF0000"/>
              </a:solidFill>
              <a:latin typeface="Times New Roman" panose="02020603050405020304" pitchFamily="18" charset="0"/>
            </a:endParaRPr>
          </a:p>
        </p:txBody>
      </p:sp>
      <p:sp>
        <p:nvSpPr>
          <p:cNvPr id="67596" name="Rectangle 12"/>
          <p:cNvSpPr>
            <a:spLocks noChangeArrowheads="1"/>
          </p:cNvSpPr>
          <p:nvPr/>
        </p:nvSpPr>
        <p:spPr bwMode="auto">
          <a:xfrm>
            <a:off x="7304088" y="3648075"/>
            <a:ext cx="533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4000" dirty="0">
                <a:solidFill>
                  <a:srgbClr val="FF0000"/>
                </a:solidFill>
                <a:latin typeface="Times New Roman" panose="02020603050405020304" pitchFamily="18" charset="0"/>
              </a:rPr>
              <a:t>/</a:t>
            </a:r>
            <a:endParaRPr lang="zh-CN" altLang="en-US" sz="4000">
              <a:solidFill>
                <a:srgbClr val="FF0000"/>
              </a:solidFill>
              <a:latin typeface="Times New Roman" panose="02020603050405020304" pitchFamily="18" charset="0"/>
            </a:endParaRPr>
          </a:p>
        </p:txBody>
      </p:sp>
      <p:sp>
        <p:nvSpPr>
          <p:cNvPr id="67597" name="Rectangle 13"/>
          <p:cNvSpPr>
            <a:spLocks noChangeArrowheads="1"/>
          </p:cNvSpPr>
          <p:nvPr/>
        </p:nvSpPr>
        <p:spPr bwMode="auto">
          <a:xfrm>
            <a:off x="4640263" y="4224338"/>
            <a:ext cx="533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4000" dirty="0">
                <a:solidFill>
                  <a:srgbClr val="FF0000"/>
                </a:solidFill>
                <a:latin typeface="Times New Roman" panose="02020603050405020304" pitchFamily="18" charset="0"/>
              </a:rPr>
              <a:t>/</a:t>
            </a:r>
            <a:endParaRPr lang="zh-CN" altLang="en-US" sz="4000">
              <a:solidFill>
                <a:srgbClr val="FF0000"/>
              </a:solidFill>
              <a:latin typeface="Times New Roman" panose="02020603050405020304" pitchFamily="18" charset="0"/>
            </a:endParaRPr>
          </a:p>
        </p:txBody>
      </p:sp>
      <p:sp>
        <p:nvSpPr>
          <p:cNvPr id="67598" name="Rectangle 14"/>
          <p:cNvSpPr>
            <a:spLocks noChangeArrowheads="1"/>
          </p:cNvSpPr>
          <p:nvPr/>
        </p:nvSpPr>
        <p:spPr bwMode="auto">
          <a:xfrm>
            <a:off x="6072188" y="4714875"/>
            <a:ext cx="7080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4000" dirty="0">
                <a:solidFill>
                  <a:srgbClr val="FF0000"/>
                </a:solidFill>
                <a:latin typeface="Times New Roman" panose="02020603050405020304" pitchFamily="18" charset="0"/>
              </a:rPr>
              <a:t>a</a:t>
            </a:r>
            <a:endParaRPr lang="zh-CN" altLang="en-US" sz="4000">
              <a:solidFill>
                <a:srgbClr val="FF0000"/>
              </a:solidFill>
              <a:latin typeface="Times New Roman" panose="02020603050405020304" pitchFamily="18"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7591">
                                            <p:txEl>
                                              <p:pRg st="0" end="0"/>
                                            </p:txEl>
                                          </p:spTgt>
                                        </p:tgtEl>
                                        <p:attrNameLst>
                                          <p:attrName>style.visibility</p:attrName>
                                        </p:attrNameLst>
                                      </p:cBhvr>
                                      <p:to>
                                        <p:strVal val="visible"/>
                                      </p:to>
                                    </p:set>
                                    <p:anim calcmode="lin" valueType="num">
                                      <p:cBhvr additive="base">
                                        <p:cTn id="7" dur="500" fill="hold"/>
                                        <p:tgtEl>
                                          <p:spTgt spid="675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75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7593">
                                            <p:txEl>
                                              <p:pRg st="0" end="0"/>
                                            </p:txEl>
                                          </p:spTgt>
                                        </p:tgtEl>
                                        <p:attrNameLst>
                                          <p:attrName>style.visibility</p:attrName>
                                        </p:attrNameLst>
                                      </p:cBhvr>
                                      <p:to>
                                        <p:strVal val="visible"/>
                                      </p:to>
                                    </p:set>
                                    <p:anim calcmode="lin" valueType="num">
                                      <p:cBhvr additive="base">
                                        <p:cTn id="13" dur="500" fill="hold"/>
                                        <p:tgtEl>
                                          <p:spTgt spid="6759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759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7594">
                                            <p:txEl>
                                              <p:pRg st="0" end="0"/>
                                            </p:txEl>
                                          </p:spTgt>
                                        </p:tgtEl>
                                        <p:attrNameLst>
                                          <p:attrName>style.visibility</p:attrName>
                                        </p:attrNameLst>
                                      </p:cBhvr>
                                      <p:to>
                                        <p:strVal val="visible"/>
                                      </p:to>
                                    </p:set>
                                    <p:anim calcmode="lin" valueType="num">
                                      <p:cBhvr additive="base">
                                        <p:cTn id="19" dur="500" fill="hold"/>
                                        <p:tgtEl>
                                          <p:spTgt spid="6759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759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7595">
                                            <p:txEl>
                                              <p:pRg st="0" end="0"/>
                                            </p:txEl>
                                          </p:spTgt>
                                        </p:tgtEl>
                                        <p:attrNameLst>
                                          <p:attrName>style.visibility</p:attrName>
                                        </p:attrNameLst>
                                      </p:cBhvr>
                                      <p:to>
                                        <p:strVal val="visible"/>
                                      </p:to>
                                    </p:set>
                                    <p:anim calcmode="lin" valueType="num">
                                      <p:cBhvr additive="base">
                                        <p:cTn id="25" dur="500" fill="hold"/>
                                        <p:tgtEl>
                                          <p:spTgt spid="6759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75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7596">
                                            <p:txEl>
                                              <p:pRg st="0" end="0"/>
                                            </p:txEl>
                                          </p:spTgt>
                                        </p:tgtEl>
                                        <p:attrNameLst>
                                          <p:attrName>style.visibility</p:attrName>
                                        </p:attrNameLst>
                                      </p:cBhvr>
                                      <p:to>
                                        <p:strVal val="visible"/>
                                      </p:to>
                                    </p:set>
                                    <p:anim calcmode="lin" valueType="num">
                                      <p:cBhvr additive="base">
                                        <p:cTn id="31" dur="500" fill="hold"/>
                                        <p:tgtEl>
                                          <p:spTgt spid="6759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759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7597">
                                            <p:txEl>
                                              <p:pRg st="0" end="0"/>
                                            </p:txEl>
                                          </p:spTgt>
                                        </p:tgtEl>
                                        <p:attrNameLst>
                                          <p:attrName>style.visibility</p:attrName>
                                        </p:attrNameLst>
                                      </p:cBhvr>
                                      <p:to>
                                        <p:strVal val="visible"/>
                                      </p:to>
                                    </p:set>
                                    <p:anim calcmode="lin" valueType="num">
                                      <p:cBhvr additive="base">
                                        <p:cTn id="37" dur="500" fill="hold"/>
                                        <p:tgtEl>
                                          <p:spTgt spid="67597">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759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7598">
                                            <p:txEl>
                                              <p:pRg st="0" end="0"/>
                                            </p:txEl>
                                          </p:spTgt>
                                        </p:tgtEl>
                                        <p:attrNameLst>
                                          <p:attrName>style.visibility</p:attrName>
                                        </p:attrNameLst>
                                      </p:cBhvr>
                                      <p:to>
                                        <p:strVal val="visible"/>
                                      </p:to>
                                    </p:set>
                                    <p:anim calcmode="lin" valueType="num">
                                      <p:cBhvr additive="base">
                                        <p:cTn id="43" dur="500" fill="hold"/>
                                        <p:tgtEl>
                                          <p:spTgt spid="67598">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759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4"/>
          <p:cNvSpPr txBox="1">
            <a:spLocks noChangeArrowheads="1"/>
          </p:cNvSpPr>
          <p:nvPr/>
        </p:nvSpPr>
        <p:spPr bwMode="auto">
          <a:xfrm>
            <a:off x="395288" y="1052513"/>
            <a:ext cx="8748712" cy="555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lnSpc>
                <a:spcPct val="140000"/>
              </a:lnSpc>
            </a:pPr>
            <a:r>
              <a:rPr lang="en-US" altLang="zh-CN" sz="3200" dirty="0">
                <a:latin typeface="Times New Roman" panose="02020603050405020304" pitchFamily="18" charset="0"/>
              </a:rPr>
              <a:t>1. I read ____story. It is ______interesting story. </a:t>
            </a:r>
          </a:p>
          <a:p>
            <a:pPr eaLnBrk="1" hangingPunct="1">
              <a:lnSpc>
                <a:spcPct val="140000"/>
              </a:lnSpc>
            </a:pPr>
            <a:r>
              <a:rPr lang="en-US" altLang="zh-CN" sz="3200" dirty="0">
                <a:latin typeface="Times New Roman" panose="02020603050405020304" pitchFamily="18" charset="0"/>
              </a:rPr>
              <a:t>      A. a, an      B. a, a        C. the, the </a:t>
            </a:r>
          </a:p>
          <a:p>
            <a:pPr eaLnBrk="1" hangingPunct="1">
              <a:lnSpc>
                <a:spcPct val="140000"/>
              </a:lnSpc>
            </a:pPr>
            <a:r>
              <a:rPr lang="en-US" altLang="zh-CN" sz="3200" dirty="0">
                <a:latin typeface="Times New Roman" panose="02020603050405020304" pitchFamily="18" charset="0"/>
              </a:rPr>
              <a:t>2. Britain is __ European country and China is</a:t>
            </a:r>
          </a:p>
          <a:p>
            <a:pPr eaLnBrk="1" hangingPunct="1">
              <a:lnSpc>
                <a:spcPct val="140000"/>
              </a:lnSpc>
            </a:pPr>
            <a:r>
              <a:rPr lang="en-US" altLang="zh-CN" sz="3200" dirty="0">
                <a:latin typeface="Times New Roman" panose="02020603050405020304" pitchFamily="18" charset="0"/>
              </a:rPr>
              <a:t>     ___ Asian country. </a:t>
            </a:r>
          </a:p>
          <a:p>
            <a:pPr eaLnBrk="1" hangingPunct="1">
              <a:lnSpc>
                <a:spcPct val="140000"/>
              </a:lnSpc>
            </a:pPr>
            <a:r>
              <a:rPr lang="en-US" altLang="zh-CN" sz="3200" dirty="0">
                <a:latin typeface="Times New Roman" panose="02020603050405020304" pitchFamily="18" charset="0"/>
              </a:rPr>
              <a:t>    A. an, an            B. a, a             C. a, an   </a:t>
            </a:r>
          </a:p>
          <a:p>
            <a:pPr eaLnBrk="1" hangingPunct="1">
              <a:lnSpc>
                <a:spcPct val="140000"/>
              </a:lnSpc>
            </a:pPr>
            <a:r>
              <a:rPr lang="en-US" altLang="zh-CN" sz="3200" dirty="0">
                <a:latin typeface="Times New Roman" panose="02020603050405020304" pitchFamily="18" charset="0"/>
              </a:rPr>
              <a:t>3. ______China is _____ old country with _____ </a:t>
            </a:r>
          </a:p>
          <a:p>
            <a:pPr eaLnBrk="1" hangingPunct="1">
              <a:lnSpc>
                <a:spcPct val="140000"/>
              </a:lnSpc>
            </a:pPr>
            <a:r>
              <a:rPr lang="en-US" altLang="zh-CN" sz="3200" dirty="0">
                <a:latin typeface="Times New Roman" panose="02020603050405020304" pitchFamily="18" charset="0"/>
              </a:rPr>
              <a:t>  long history. </a:t>
            </a:r>
          </a:p>
          <a:p>
            <a:pPr eaLnBrk="1" hangingPunct="1">
              <a:lnSpc>
                <a:spcPct val="140000"/>
              </a:lnSpc>
            </a:pPr>
            <a:r>
              <a:rPr lang="en-US" altLang="zh-CN" sz="3200" dirty="0">
                <a:latin typeface="Times New Roman" panose="02020603050405020304" pitchFamily="18" charset="0"/>
              </a:rPr>
              <a:t>A. The, an, a       B. The, a, a        C. /, an, a </a:t>
            </a:r>
          </a:p>
        </p:txBody>
      </p:sp>
      <p:sp>
        <p:nvSpPr>
          <p:cNvPr id="26627" name="Text Box 2"/>
          <p:cNvSpPr txBox="1">
            <a:spLocks noChangeArrowheads="1"/>
          </p:cNvSpPr>
          <p:nvPr/>
        </p:nvSpPr>
        <p:spPr bwMode="auto">
          <a:xfrm>
            <a:off x="995363" y="1073150"/>
            <a:ext cx="1951037"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8510" tIns="59255" rIns="118510" bIns="59255">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3600" b="0" dirty="0">
                <a:latin typeface="Times New Roman" panose="02020603050405020304" pitchFamily="18" charset="0"/>
              </a:rPr>
              <a:t> </a:t>
            </a:r>
          </a:p>
        </p:txBody>
      </p:sp>
      <p:sp>
        <p:nvSpPr>
          <p:cNvPr id="26628" name="TextBox 9"/>
          <p:cNvSpPr txBox="1">
            <a:spLocks noChangeArrowheads="1"/>
          </p:cNvSpPr>
          <p:nvPr/>
        </p:nvSpPr>
        <p:spPr bwMode="auto">
          <a:xfrm>
            <a:off x="395288" y="404813"/>
            <a:ext cx="3024187"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8510" tIns="59255" rIns="118510" bIns="59255">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zh-CN" altLang="en-US" sz="4000" dirty="0">
                <a:solidFill>
                  <a:srgbClr val="000099"/>
                </a:solidFill>
                <a:latin typeface="宋体" panose="02010600030101010101" pitchFamily="2" charset="-122"/>
              </a:rPr>
              <a:t>单项选择。</a:t>
            </a:r>
          </a:p>
        </p:txBody>
      </p:sp>
      <p:sp>
        <p:nvSpPr>
          <p:cNvPr id="62469" name="Rectangle 5"/>
          <p:cNvSpPr>
            <a:spLocks noChangeArrowheads="1"/>
          </p:cNvSpPr>
          <p:nvPr/>
        </p:nvSpPr>
        <p:spPr bwMode="auto">
          <a:xfrm>
            <a:off x="5148263" y="1125538"/>
            <a:ext cx="4778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zh-CN" sz="3200" dirty="0">
                <a:solidFill>
                  <a:srgbClr val="FF0000"/>
                </a:solidFill>
                <a:latin typeface="Times New Roman" panose="02020603050405020304" pitchFamily="18" charset="0"/>
              </a:rPr>
              <a:t>A</a:t>
            </a:r>
            <a:endParaRPr kumimoji="1" lang="zh-CN" altLang="en-US" sz="3200">
              <a:solidFill>
                <a:srgbClr val="FF0000"/>
              </a:solidFill>
              <a:latin typeface="Times New Roman" panose="02020603050405020304" pitchFamily="18" charset="0"/>
            </a:endParaRPr>
          </a:p>
        </p:txBody>
      </p:sp>
      <p:sp>
        <p:nvSpPr>
          <p:cNvPr id="62470" name="Rectangle 6"/>
          <p:cNvSpPr>
            <a:spLocks noChangeArrowheads="1"/>
          </p:cNvSpPr>
          <p:nvPr/>
        </p:nvSpPr>
        <p:spPr bwMode="auto">
          <a:xfrm>
            <a:off x="1042988" y="3284538"/>
            <a:ext cx="4778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zh-CN" sz="3200" dirty="0">
                <a:solidFill>
                  <a:srgbClr val="FF0000"/>
                </a:solidFill>
                <a:latin typeface="Times New Roman" panose="02020603050405020304" pitchFamily="18" charset="0"/>
              </a:rPr>
              <a:t>C</a:t>
            </a:r>
            <a:endParaRPr kumimoji="1" lang="zh-CN" altLang="en-US" sz="3200">
              <a:solidFill>
                <a:srgbClr val="FF0000"/>
              </a:solidFill>
              <a:latin typeface="Times New Roman" panose="02020603050405020304" pitchFamily="18" charset="0"/>
            </a:endParaRPr>
          </a:p>
        </p:txBody>
      </p:sp>
      <p:sp>
        <p:nvSpPr>
          <p:cNvPr id="62471" name="Rectangle 7"/>
          <p:cNvSpPr>
            <a:spLocks noChangeArrowheads="1"/>
          </p:cNvSpPr>
          <p:nvPr/>
        </p:nvSpPr>
        <p:spPr bwMode="auto">
          <a:xfrm>
            <a:off x="3851275" y="4581525"/>
            <a:ext cx="4810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zh-CN" sz="3200" dirty="0">
                <a:solidFill>
                  <a:srgbClr val="FF0000"/>
                </a:solidFill>
                <a:latin typeface="Times New Roman" panose="02020603050405020304" pitchFamily="18" charset="0"/>
              </a:rPr>
              <a:t>C</a:t>
            </a:r>
            <a:endParaRPr kumimoji="1" lang="zh-CN" altLang="en-US" sz="3200">
              <a:solidFill>
                <a:srgbClr val="FF0000"/>
              </a:solidFill>
              <a:latin typeface="Times New Roman" panose="02020603050405020304" pitchFamily="18"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2469">
                                            <p:txEl>
                                              <p:pRg st="0" end="0"/>
                                            </p:txEl>
                                          </p:spTgt>
                                        </p:tgtEl>
                                        <p:attrNameLst>
                                          <p:attrName>style.visibility</p:attrName>
                                        </p:attrNameLst>
                                      </p:cBhvr>
                                      <p:to>
                                        <p:strVal val="visible"/>
                                      </p:to>
                                    </p:set>
                                    <p:anim calcmode="lin" valueType="num">
                                      <p:cBhvr additive="base">
                                        <p:cTn id="7" dur="500" fill="hold"/>
                                        <p:tgtEl>
                                          <p:spTgt spid="6246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246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2470">
                                            <p:txEl>
                                              <p:pRg st="0" end="0"/>
                                            </p:txEl>
                                          </p:spTgt>
                                        </p:tgtEl>
                                        <p:attrNameLst>
                                          <p:attrName>style.visibility</p:attrName>
                                        </p:attrNameLst>
                                      </p:cBhvr>
                                      <p:to>
                                        <p:strVal val="visible"/>
                                      </p:to>
                                    </p:set>
                                    <p:anim calcmode="lin" valueType="num">
                                      <p:cBhvr additive="base">
                                        <p:cTn id="13" dur="500" fill="hold"/>
                                        <p:tgtEl>
                                          <p:spTgt spid="6247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247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2471">
                                            <p:txEl>
                                              <p:pRg st="0" end="0"/>
                                            </p:txEl>
                                          </p:spTgt>
                                        </p:tgtEl>
                                        <p:attrNameLst>
                                          <p:attrName>style.visibility</p:attrName>
                                        </p:attrNameLst>
                                      </p:cBhvr>
                                      <p:to>
                                        <p:strVal val="visible"/>
                                      </p:to>
                                    </p:set>
                                    <p:anim calcmode="lin" valueType="num">
                                      <p:cBhvr additive="base">
                                        <p:cTn id="19" dur="500" fill="hold"/>
                                        <p:tgtEl>
                                          <p:spTgt spid="62471">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247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5"/>
          <p:cNvSpPr>
            <a:spLocks noChangeArrowheads="1"/>
          </p:cNvSpPr>
          <p:nvPr/>
        </p:nvSpPr>
        <p:spPr bwMode="auto">
          <a:xfrm>
            <a:off x="250825" y="765175"/>
            <a:ext cx="8497888" cy="534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5000"/>
              </a:lnSpc>
            </a:pPr>
            <a:r>
              <a:rPr lang="en-US" altLang="zh-CN" sz="3200" dirty="0">
                <a:latin typeface="Times New Roman" panose="02020603050405020304" pitchFamily="18" charset="0"/>
              </a:rPr>
              <a:t>4. _____elephant is bigger than ______ horse. </a:t>
            </a:r>
          </a:p>
          <a:p>
            <a:pPr>
              <a:lnSpc>
                <a:spcPct val="135000"/>
              </a:lnSpc>
            </a:pPr>
            <a:r>
              <a:rPr lang="en-US" altLang="zh-CN" sz="3200" dirty="0">
                <a:latin typeface="Times New Roman" panose="02020603050405020304" pitchFamily="18" charset="0"/>
              </a:rPr>
              <a:t>    A.  /, /        B.  An, a       C.  An, a </a:t>
            </a:r>
          </a:p>
          <a:p>
            <a:pPr>
              <a:lnSpc>
                <a:spcPct val="135000"/>
              </a:lnSpc>
            </a:pPr>
            <a:r>
              <a:rPr lang="en-US" altLang="zh-CN" sz="3200" dirty="0">
                <a:latin typeface="Times New Roman" panose="02020603050405020304" pitchFamily="18" charset="0"/>
              </a:rPr>
              <a:t>5. We always have ______rice for ______lunch. </a:t>
            </a:r>
          </a:p>
          <a:p>
            <a:pPr>
              <a:lnSpc>
                <a:spcPct val="135000"/>
              </a:lnSpc>
            </a:pPr>
            <a:r>
              <a:rPr lang="en-US" altLang="zh-CN" sz="3200" dirty="0">
                <a:latin typeface="Times New Roman" panose="02020603050405020304" pitchFamily="18" charset="0"/>
              </a:rPr>
              <a:t>      A. /, /            B. the, /            C. /, a </a:t>
            </a:r>
          </a:p>
          <a:p>
            <a:pPr>
              <a:lnSpc>
                <a:spcPct val="135000"/>
              </a:lnSpc>
            </a:pPr>
            <a:r>
              <a:rPr lang="en-US" altLang="zh-CN" sz="3200" dirty="0">
                <a:latin typeface="Times New Roman" panose="02020603050405020304" pitchFamily="18" charset="0"/>
              </a:rPr>
              <a:t>6. It took me ______ hour and _____ half to </a:t>
            </a:r>
          </a:p>
          <a:p>
            <a:pPr>
              <a:lnSpc>
                <a:spcPct val="135000"/>
              </a:lnSpc>
            </a:pPr>
            <a:r>
              <a:rPr lang="en-US" altLang="zh-CN" sz="3200" dirty="0">
                <a:latin typeface="Times New Roman" panose="02020603050405020304" pitchFamily="18" charset="0"/>
              </a:rPr>
              <a:t>    finish ______ work. </a:t>
            </a:r>
          </a:p>
          <a:p>
            <a:pPr>
              <a:lnSpc>
                <a:spcPct val="135000"/>
              </a:lnSpc>
            </a:pPr>
            <a:r>
              <a:rPr lang="en-US" altLang="zh-CN" sz="3200" dirty="0">
                <a:latin typeface="Times New Roman" panose="02020603050405020304" pitchFamily="18" charset="0"/>
              </a:rPr>
              <a:t>       A. a, a, a                        B. an, a, a </a:t>
            </a:r>
          </a:p>
          <a:p>
            <a:pPr>
              <a:lnSpc>
                <a:spcPct val="135000"/>
              </a:lnSpc>
            </a:pPr>
            <a:r>
              <a:rPr lang="en-US" altLang="zh-CN" sz="3200" dirty="0">
                <a:latin typeface="Times New Roman" panose="02020603050405020304" pitchFamily="18" charset="0"/>
              </a:rPr>
              <a:t>       C. an, a, the </a:t>
            </a:r>
            <a:endParaRPr lang="zh-CN" altLang="en-US" sz="3200" dirty="0">
              <a:latin typeface="Times New Roman" panose="02020603050405020304" pitchFamily="18" charset="0"/>
            </a:endParaRPr>
          </a:p>
        </p:txBody>
      </p:sp>
      <p:sp>
        <p:nvSpPr>
          <p:cNvPr id="78854" name="Rectangle 6"/>
          <p:cNvSpPr>
            <a:spLocks noChangeArrowheads="1"/>
          </p:cNvSpPr>
          <p:nvPr/>
        </p:nvSpPr>
        <p:spPr bwMode="auto">
          <a:xfrm>
            <a:off x="900113" y="908050"/>
            <a:ext cx="45561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zh-CN" sz="3200" dirty="0">
                <a:solidFill>
                  <a:srgbClr val="FF0000"/>
                </a:solidFill>
                <a:latin typeface="Times New Roman" panose="02020603050405020304" pitchFamily="18" charset="0"/>
              </a:rPr>
              <a:t>B</a:t>
            </a:r>
            <a:endParaRPr kumimoji="1" lang="zh-CN" altLang="en-US" sz="3200">
              <a:solidFill>
                <a:srgbClr val="FF0000"/>
              </a:solidFill>
              <a:latin typeface="Times New Roman" panose="02020603050405020304" pitchFamily="18" charset="0"/>
            </a:endParaRPr>
          </a:p>
        </p:txBody>
      </p:sp>
      <p:sp>
        <p:nvSpPr>
          <p:cNvPr id="78855" name="Rectangle 7"/>
          <p:cNvSpPr>
            <a:spLocks noChangeArrowheads="1"/>
          </p:cNvSpPr>
          <p:nvPr/>
        </p:nvSpPr>
        <p:spPr bwMode="auto">
          <a:xfrm>
            <a:off x="3995738" y="2205038"/>
            <a:ext cx="4778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zh-CN" sz="3200" dirty="0">
                <a:solidFill>
                  <a:srgbClr val="FF0000"/>
                </a:solidFill>
                <a:latin typeface="Times New Roman" panose="02020603050405020304" pitchFamily="18" charset="0"/>
              </a:rPr>
              <a:t>A</a:t>
            </a:r>
            <a:endParaRPr kumimoji="1" lang="zh-CN" altLang="en-US" sz="3200">
              <a:solidFill>
                <a:srgbClr val="FF0000"/>
              </a:solidFill>
              <a:latin typeface="Times New Roman" panose="02020603050405020304" pitchFamily="18" charset="0"/>
            </a:endParaRPr>
          </a:p>
        </p:txBody>
      </p:sp>
      <p:sp>
        <p:nvSpPr>
          <p:cNvPr id="78856" name="Rectangle 8"/>
          <p:cNvSpPr>
            <a:spLocks noChangeArrowheads="1"/>
          </p:cNvSpPr>
          <p:nvPr/>
        </p:nvSpPr>
        <p:spPr bwMode="auto">
          <a:xfrm>
            <a:off x="2843213" y="3500438"/>
            <a:ext cx="4778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zh-CN" sz="3200" dirty="0">
                <a:solidFill>
                  <a:srgbClr val="FF0000"/>
                </a:solidFill>
                <a:latin typeface="Times New Roman" panose="02020603050405020304" pitchFamily="18" charset="0"/>
              </a:rPr>
              <a:t>C</a:t>
            </a:r>
            <a:endParaRPr kumimoji="1" lang="zh-CN" altLang="en-US" sz="3200">
              <a:solidFill>
                <a:srgbClr val="FF0000"/>
              </a:solidFill>
              <a:latin typeface="Times New Roman" panose="02020603050405020304" pitchFamily="18"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8854">
                                            <p:txEl>
                                              <p:pRg st="0" end="0"/>
                                            </p:txEl>
                                          </p:spTgt>
                                        </p:tgtEl>
                                        <p:attrNameLst>
                                          <p:attrName>style.visibility</p:attrName>
                                        </p:attrNameLst>
                                      </p:cBhvr>
                                      <p:to>
                                        <p:strVal val="visible"/>
                                      </p:to>
                                    </p:set>
                                    <p:anim calcmode="lin" valueType="num">
                                      <p:cBhvr additive="base">
                                        <p:cTn id="7" dur="500" fill="hold"/>
                                        <p:tgtEl>
                                          <p:spTgt spid="7885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885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8855">
                                            <p:txEl>
                                              <p:pRg st="0" end="0"/>
                                            </p:txEl>
                                          </p:spTgt>
                                        </p:tgtEl>
                                        <p:attrNameLst>
                                          <p:attrName>style.visibility</p:attrName>
                                        </p:attrNameLst>
                                      </p:cBhvr>
                                      <p:to>
                                        <p:strVal val="visible"/>
                                      </p:to>
                                    </p:set>
                                    <p:anim calcmode="lin" valueType="num">
                                      <p:cBhvr additive="base">
                                        <p:cTn id="13" dur="500" fill="hold"/>
                                        <p:tgtEl>
                                          <p:spTgt spid="7885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88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8856">
                                            <p:txEl>
                                              <p:pRg st="0" end="0"/>
                                            </p:txEl>
                                          </p:spTgt>
                                        </p:tgtEl>
                                        <p:attrNameLst>
                                          <p:attrName>style.visibility</p:attrName>
                                        </p:attrNameLst>
                                      </p:cBhvr>
                                      <p:to>
                                        <p:strVal val="visible"/>
                                      </p:to>
                                    </p:set>
                                    <p:anim calcmode="lin" valueType="num">
                                      <p:cBhvr additive="base">
                                        <p:cTn id="19" dur="500" fill="hold"/>
                                        <p:tgtEl>
                                          <p:spTgt spid="7885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885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395288" y="549275"/>
            <a:ext cx="8424862"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3200" dirty="0">
                <a:latin typeface="Times New Roman" panose="02020603050405020304" pitchFamily="18" charset="0"/>
              </a:rPr>
              <a:t>7. ____ doctor told me to take ___medicine       </a:t>
            </a:r>
          </a:p>
          <a:p>
            <a:pPr eaLnBrk="1" hangingPunct="1"/>
            <a:r>
              <a:rPr lang="en-US" altLang="zh-CN" sz="3200" dirty="0">
                <a:latin typeface="Times New Roman" panose="02020603050405020304" pitchFamily="18" charset="0"/>
              </a:rPr>
              <a:t>    three times _____day, stay in ____bed, then </a:t>
            </a:r>
          </a:p>
          <a:p>
            <a:pPr eaLnBrk="1" hangingPunct="1"/>
            <a:r>
              <a:rPr lang="en-US" altLang="zh-CN" sz="3200" dirty="0">
                <a:latin typeface="Times New Roman" panose="02020603050405020304" pitchFamily="18" charset="0"/>
              </a:rPr>
              <a:t>    I would be better soon. </a:t>
            </a:r>
          </a:p>
          <a:p>
            <a:pPr eaLnBrk="1" hangingPunct="1"/>
            <a:r>
              <a:rPr lang="en-US" altLang="zh-CN" sz="3200" dirty="0">
                <a:latin typeface="Times New Roman" panose="02020603050405020304" pitchFamily="18" charset="0"/>
              </a:rPr>
              <a:t>     A. /, a, a, the                   B. A, the, the, / </a:t>
            </a:r>
          </a:p>
          <a:p>
            <a:pPr eaLnBrk="1" hangingPunct="1"/>
            <a:r>
              <a:rPr lang="en-US" altLang="zh-CN" sz="3200" dirty="0">
                <a:latin typeface="Times New Roman" panose="02020603050405020304" pitchFamily="18" charset="0"/>
              </a:rPr>
              <a:t>     C. The, the, a, / </a:t>
            </a:r>
          </a:p>
          <a:p>
            <a:pPr eaLnBrk="1" hangingPunct="1"/>
            <a:r>
              <a:rPr lang="en-US" altLang="zh-CN" sz="3200" dirty="0">
                <a:latin typeface="Times New Roman" panose="02020603050405020304" pitchFamily="18" charset="0"/>
              </a:rPr>
              <a:t>8. There is ____ picture on ____ wall. I like ___     </a:t>
            </a:r>
          </a:p>
          <a:p>
            <a:pPr eaLnBrk="1" hangingPunct="1"/>
            <a:r>
              <a:rPr lang="en-US" altLang="zh-CN" sz="3200" dirty="0">
                <a:latin typeface="Times New Roman" panose="02020603050405020304" pitchFamily="18" charset="0"/>
              </a:rPr>
              <a:t>     picture very much. </a:t>
            </a:r>
          </a:p>
          <a:p>
            <a:pPr eaLnBrk="1" hangingPunct="1"/>
            <a:r>
              <a:rPr lang="en-US" altLang="zh-CN" sz="3200" dirty="0">
                <a:latin typeface="Times New Roman" panose="02020603050405020304" pitchFamily="18" charset="0"/>
              </a:rPr>
              <a:t>      A. a, the, the                         B. a, the, a </a:t>
            </a:r>
          </a:p>
          <a:p>
            <a:pPr eaLnBrk="1" hangingPunct="1"/>
            <a:r>
              <a:rPr lang="en-US" altLang="zh-CN" sz="3200" dirty="0">
                <a:latin typeface="Times New Roman" panose="02020603050405020304" pitchFamily="18" charset="0"/>
              </a:rPr>
              <a:t>      C. the, a, a                             </a:t>
            </a:r>
          </a:p>
          <a:p>
            <a:pPr eaLnBrk="1" hangingPunct="1"/>
            <a:r>
              <a:rPr lang="en-US" altLang="zh-CN" sz="3200" dirty="0">
                <a:latin typeface="Times New Roman" panose="02020603050405020304" pitchFamily="18" charset="0"/>
              </a:rPr>
              <a:t>9. January is _____first month of the year. </a:t>
            </a:r>
          </a:p>
          <a:p>
            <a:pPr eaLnBrk="1" hangingPunct="1"/>
            <a:r>
              <a:rPr lang="en-US" altLang="zh-CN" sz="3200" dirty="0">
                <a:latin typeface="Times New Roman" panose="02020603050405020304" pitchFamily="18" charset="0"/>
              </a:rPr>
              <a:t>     A. a                 B. /              C. the  </a:t>
            </a:r>
          </a:p>
        </p:txBody>
      </p:sp>
      <p:sp>
        <p:nvSpPr>
          <p:cNvPr id="63491" name="Rectangle 3"/>
          <p:cNvSpPr>
            <a:spLocks noChangeArrowheads="1"/>
          </p:cNvSpPr>
          <p:nvPr/>
        </p:nvSpPr>
        <p:spPr bwMode="auto">
          <a:xfrm>
            <a:off x="1116013" y="549275"/>
            <a:ext cx="4778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zh-CN" sz="3200" dirty="0">
                <a:solidFill>
                  <a:srgbClr val="FF0000"/>
                </a:solidFill>
                <a:latin typeface="Times New Roman" panose="02020603050405020304" pitchFamily="18" charset="0"/>
              </a:rPr>
              <a:t>C</a:t>
            </a:r>
            <a:endParaRPr kumimoji="1" lang="zh-CN" altLang="en-US" sz="3200">
              <a:solidFill>
                <a:srgbClr val="FF0000"/>
              </a:solidFill>
              <a:latin typeface="Times New Roman" panose="02020603050405020304" pitchFamily="18" charset="0"/>
            </a:endParaRPr>
          </a:p>
        </p:txBody>
      </p:sp>
      <p:sp>
        <p:nvSpPr>
          <p:cNvPr id="63492" name="Rectangle 4"/>
          <p:cNvSpPr>
            <a:spLocks noChangeArrowheads="1"/>
          </p:cNvSpPr>
          <p:nvPr/>
        </p:nvSpPr>
        <p:spPr bwMode="auto">
          <a:xfrm>
            <a:off x="2571750" y="2928938"/>
            <a:ext cx="4778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zh-CN" sz="3200" dirty="0">
                <a:solidFill>
                  <a:srgbClr val="FF0000"/>
                </a:solidFill>
                <a:latin typeface="Times New Roman" panose="02020603050405020304" pitchFamily="18" charset="0"/>
              </a:rPr>
              <a:t>A</a:t>
            </a:r>
            <a:endParaRPr kumimoji="1" lang="zh-CN" altLang="en-US" sz="3200">
              <a:solidFill>
                <a:srgbClr val="FF0000"/>
              </a:solidFill>
              <a:latin typeface="Times New Roman" panose="02020603050405020304" pitchFamily="18" charset="0"/>
            </a:endParaRPr>
          </a:p>
        </p:txBody>
      </p:sp>
      <p:sp>
        <p:nvSpPr>
          <p:cNvPr id="63493" name="Rectangle 5"/>
          <p:cNvSpPr>
            <a:spLocks noChangeArrowheads="1"/>
          </p:cNvSpPr>
          <p:nvPr/>
        </p:nvSpPr>
        <p:spPr bwMode="auto">
          <a:xfrm>
            <a:off x="3000375" y="4929188"/>
            <a:ext cx="4778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zh-CN" sz="3200" dirty="0">
                <a:solidFill>
                  <a:srgbClr val="FF0000"/>
                </a:solidFill>
                <a:latin typeface="Times New Roman" panose="02020603050405020304" pitchFamily="18" charset="0"/>
              </a:rPr>
              <a:t>D</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 calcmode="lin" valueType="num">
                                      <p:cBhvr additive="base">
                                        <p:cTn id="7" dur="500" fill="hold"/>
                                        <p:tgtEl>
                                          <p:spTgt spid="634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4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3492">
                                            <p:txEl>
                                              <p:pRg st="0" end="0"/>
                                            </p:txEl>
                                          </p:spTgt>
                                        </p:tgtEl>
                                        <p:attrNameLst>
                                          <p:attrName>style.visibility</p:attrName>
                                        </p:attrNameLst>
                                      </p:cBhvr>
                                      <p:to>
                                        <p:strVal val="visible"/>
                                      </p:to>
                                    </p:set>
                                    <p:anim calcmode="lin" valueType="num">
                                      <p:cBhvr additive="base">
                                        <p:cTn id="13" dur="500" fill="hold"/>
                                        <p:tgtEl>
                                          <p:spTgt spid="6349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49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3493">
                                            <p:txEl>
                                              <p:pRg st="0" end="0"/>
                                            </p:txEl>
                                          </p:spTgt>
                                        </p:tgtEl>
                                        <p:attrNameLst>
                                          <p:attrName>style.visibility</p:attrName>
                                        </p:attrNameLst>
                                      </p:cBhvr>
                                      <p:to>
                                        <p:strVal val="visible"/>
                                      </p:to>
                                    </p:set>
                                    <p:anim calcmode="lin" valueType="num">
                                      <p:cBhvr additive="base">
                                        <p:cTn id="19" dur="500" fill="hold"/>
                                        <p:tgtEl>
                                          <p:spTgt spid="6349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49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p:cNvSpPr>
            <a:spLocks noChangeArrowheads="1"/>
          </p:cNvSpPr>
          <p:nvPr/>
        </p:nvSpPr>
        <p:spPr bwMode="auto">
          <a:xfrm>
            <a:off x="539750" y="908050"/>
            <a:ext cx="8459788" cy="477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200" dirty="0">
                <a:latin typeface="Times New Roman" panose="02020603050405020304" pitchFamily="18" charset="0"/>
              </a:rPr>
              <a:t>10. Shut _____door, please. </a:t>
            </a:r>
          </a:p>
          <a:p>
            <a:r>
              <a:rPr lang="en-US" altLang="zh-CN" sz="3200" dirty="0">
                <a:latin typeface="Times New Roman" panose="02020603050405020304" pitchFamily="18" charset="0"/>
              </a:rPr>
              <a:t>       A. a            B. an            C. the </a:t>
            </a:r>
          </a:p>
          <a:p>
            <a:r>
              <a:rPr lang="en-US" altLang="zh-CN" sz="3200" dirty="0">
                <a:latin typeface="Times New Roman" panose="02020603050405020304" pitchFamily="18" charset="0"/>
              </a:rPr>
              <a:t>11. Einstein won _____ Nobel Prize in Physics</a:t>
            </a:r>
          </a:p>
          <a:p>
            <a:r>
              <a:rPr lang="en-US" altLang="zh-CN" sz="3200" dirty="0">
                <a:latin typeface="Times New Roman" panose="02020603050405020304" pitchFamily="18" charset="0"/>
              </a:rPr>
              <a:t>      in 1921. </a:t>
            </a:r>
          </a:p>
          <a:p>
            <a:r>
              <a:rPr lang="en-US" altLang="zh-CN" sz="3200" dirty="0">
                <a:latin typeface="Times New Roman" panose="02020603050405020304" pitchFamily="18" charset="0"/>
              </a:rPr>
              <a:t>       A. a             B. an          C. the               </a:t>
            </a:r>
          </a:p>
          <a:p>
            <a:r>
              <a:rPr lang="en-US" altLang="zh-CN" sz="3200" dirty="0">
                <a:latin typeface="Times New Roman" panose="02020603050405020304" pitchFamily="18" charset="0"/>
              </a:rPr>
              <a:t>12. What ____ fine day it is today! Let's go to </a:t>
            </a:r>
          </a:p>
          <a:p>
            <a:r>
              <a:rPr lang="en-US" altLang="zh-CN" sz="3200" dirty="0">
                <a:latin typeface="Times New Roman" panose="02020603050405020304" pitchFamily="18" charset="0"/>
              </a:rPr>
              <a:t>       the Summer Palace. </a:t>
            </a:r>
          </a:p>
          <a:p>
            <a:r>
              <a:rPr lang="en-US" altLang="zh-CN" sz="3200" dirty="0">
                <a:latin typeface="Times New Roman" panose="02020603050405020304" pitchFamily="18" charset="0"/>
              </a:rPr>
              <a:t>       A. a              B. an              C. the   </a:t>
            </a:r>
          </a:p>
          <a:p>
            <a:pPr>
              <a:spcBef>
                <a:spcPct val="50000"/>
              </a:spcBef>
            </a:pPr>
            <a:endParaRPr lang="zh-CN" altLang="en-US" sz="3200">
              <a:latin typeface="Times New Roman" panose="02020603050405020304" pitchFamily="18" charset="0"/>
            </a:endParaRPr>
          </a:p>
        </p:txBody>
      </p:sp>
      <p:sp>
        <p:nvSpPr>
          <p:cNvPr id="79878" name="Rectangle 6"/>
          <p:cNvSpPr>
            <a:spLocks noChangeArrowheads="1"/>
          </p:cNvSpPr>
          <p:nvPr/>
        </p:nvSpPr>
        <p:spPr bwMode="auto">
          <a:xfrm>
            <a:off x="2411413" y="908050"/>
            <a:ext cx="4778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zh-CN" sz="3200" dirty="0">
                <a:solidFill>
                  <a:srgbClr val="FF0000"/>
                </a:solidFill>
                <a:latin typeface="Times New Roman" panose="02020603050405020304" pitchFamily="18" charset="0"/>
              </a:rPr>
              <a:t>C</a:t>
            </a:r>
            <a:endParaRPr kumimoji="1" lang="zh-CN" altLang="en-US" sz="3200">
              <a:solidFill>
                <a:srgbClr val="FF0000"/>
              </a:solidFill>
              <a:latin typeface="Times New Roman" panose="02020603050405020304" pitchFamily="18" charset="0"/>
            </a:endParaRPr>
          </a:p>
        </p:txBody>
      </p:sp>
      <p:sp>
        <p:nvSpPr>
          <p:cNvPr id="79879" name="Rectangle 7"/>
          <p:cNvSpPr>
            <a:spLocks noChangeArrowheads="1"/>
          </p:cNvSpPr>
          <p:nvPr/>
        </p:nvSpPr>
        <p:spPr bwMode="auto">
          <a:xfrm>
            <a:off x="3779838" y="1844675"/>
            <a:ext cx="4778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zh-CN" sz="3200" dirty="0">
                <a:solidFill>
                  <a:srgbClr val="FF0000"/>
                </a:solidFill>
                <a:latin typeface="Times New Roman" panose="02020603050405020304" pitchFamily="18" charset="0"/>
              </a:rPr>
              <a:t>C</a:t>
            </a:r>
            <a:endParaRPr kumimoji="1" lang="zh-CN" altLang="en-US" sz="3200">
              <a:solidFill>
                <a:srgbClr val="FF0000"/>
              </a:solidFill>
              <a:latin typeface="Times New Roman" panose="02020603050405020304" pitchFamily="18" charset="0"/>
            </a:endParaRPr>
          </a:p>
        </p:txBody>
      </p:sp>
      <p:sp>
        <p:nvSpPr>
          <p:cNvPr id="79880" name="Rectangle 8"/>
          <p:cNvSpPr>
            <a:spLocks noChangeArrowheads="1"/>
          </p:cNvSpPr>
          <p:nvPr/>
        </p:nvSpPr>
        <p:spPr bwMode="auto">
          <a:xfrm>
            <a:off x="2555875" y="3357563"/>
            <a:ext cx="4778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zh-CN" sz="3200" dirty="0">
                <a:solidFill>
                  <a:srgbClr val="FF0000"/>
                </a:solidFill>
                <a:latin typeface="Times New Roman" panose="02020603050405020304" pitchFamily="18" charset="0"/>
              </a:rPr>
              <a:t>A</a:t>
            </a:r>
            <a:endParaRPr kumimoji="1" lang="zh-CN" altLang="en-US" sz="3200">
              <a:solidFill>
                <a:srgbClr val="FF0000"/>
              </a:solidFill>
              <a:latin typeface="Times New Roman" panose="02020603050405020304" pitchFamily="18"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9878">
                                            <p:txEl>
                                              <p:pRg st="0" end="0"/>
                                            </p:txEl>
                                          </p:spTgt>
                                        </p:tgtEl>
                                        <p:attrNameLst>
                                          <p:attrName>style.visibility</p:attrName>
                                        </p:attrNameLst>
                                      </p:cBhvr>
                                      <p:to>
                                        <p:strVal val="visible"/>
                                      </p:to>
                                    </p:set>
                                    <p:anim calcmode="lin" valueType="num">
                                      <p:cBhvr additive="base">
                                        <p:cTn id="7" dur="500" fill="hold"/>
                                        <p:tgtEl>
                                          <p:spTgt spid="7987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987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9879">
                                            <p:txEl>
                                              <p:pRg st="0" end="0"/>
                                            </p:txEl>
                                          </p:spTgt>
                                        </p:tgtEl>
                                        <p:attrNameLst>
                                          <p:attrName>style.visibility</p:attrName>
                                        </p:attrNameLst>
                                      </p:cBhvr>
                                      <p:to>
                                        <p:strVal val="visible"/>
                                      </p:to>
                                    </p:set>
                                    <p:anim calcmode="lin" valueType="num">
                                      <p:cBhvr additive="base">
                                        <p:cTn id="13" dur="500" fill="hold"/>
                                        <p:tgtEl>
                                          <p:spTgt spid="7987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98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9880">
                                            <p:txEl>
                                              <p:pRg st="0" end="0"/>
                                            </p:txEl>
                                          </p:spTgt>
                                        </p:tgtEl>
                                        <p:attrNameLst>
                                          <p:attrName>style.visibility</p:attrName>
                                        </p:attrNameLst>
                                      </p:cBhvr>
                                      <p:to>
                                        <p:strVal val="visible"/>
                                      </p:to>
                                    </p:set>
                                    <p:anim calcmode="lin" valueType="num">
                                      <p:cBhvr additive="base">
                                        <p:cTn id="19" dur="500" fill="hold"/>
                                        <p:tgtEl>
                                          <p:spTgt spid="79880">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988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bwMode="auto">
          <a:xfrm>
            <a:off x="0" y="404813"/>
            <a:ext cx="8229600"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a:lnSpc>
                <a:spcPct val="80000"/>
              </a:lnSpc>
              <a:buFont typeface="Arial" panose="020B0604020202020204" pitchFamily="34" charset="0"/>
              <a:buNone/>
            </a:pPr>
            <a:r>
              <a:rPr lang="zh-CN" altLang="en-US" sz="3600" b="1" dirty="0" smtClean="0">
                <a:solidFill>
                  <a:schemeClr val="tx1"/>
                </a:solidFill>
              </a:rPr>
              <a:t>靠近</a:t>
            </a:r>
            <a:endParaRPr lang="en-US" altLang="zh-CN" sz="3600" b="1" dirty="0" smtClean="0">
              <a:solidFill>
                <a:schemeClr val="tx1"/>
              </a:solidFill>
            </a:endParaRPr>
          </a:p>
          <a:p>
            <a:pPr>
              <a:lnSpc>
                <a:spcPct val="80000"/>
              </a:lnSpc>
              <a:buFont typeface="Arial" panose="020B0604020202020204" pitchFamily="34" charset="0"/>
              <a:buNone/>
            </a:pPr>
            <a:r>
              <a:rPr lang="zh-CN" altLang="en-US" sz="3600" b="1" dirty="0" smtClean="0">
                <a:solidFill>
                  <a:schemeClr val="tx1"/>
                </a:solidFill>
              </a:rPr>
              <a:t>搬去</a:t>
            </a:r>
            <a:endParaRPr lang="en-US" altLang="zh-CN" sz="3600" b="1" dirty="0" smtClean="0">
              <a:solidFill>
                <a:schemeClr val="tx1"/>
              </a:solidFill>
            </a:endParaRPr>
          </a:p>
          <a:p>
            <a:pPr>
              <a:lnSpc>
                <a:spcPct val="80000"/>
              </a:lnSpc>
              <a:buFont typeface="Arial" panose="020B0604020202020204" pitchFamily="34" charset="0"/>
              <a:buNone/>
            </a:pPr>
            <a:r>
              <a:rPr lang="zh-CN" altLang="en-US" sz="3600" b="1" dirty="0" smtClean="0">
                <a:solidFill>
                  <a:schemeClr val="tx1"/>
                </a:solidFill>
              </a:rPr>
              <a:t>倒闭</a:t>
            </a:r>
            <a:endParaRPr lang="en-US" altLang="zh-CN" sz="3600" b="1" dirty="0" smtClean="0">
              <a:solidFill>
                <a:schemeClr val="tx1"/>
              </a:solidFill>
            </a:endParaRPr>
          </a:p>
          <a:p>
            <a:pPr>
              <a:lnSpc>
                <a:spcPct val="80000"/>
              </a:lnSpc>
              <a:buFont typeface="Arial" panose="020B0604020202020204" pitchFamily="34" charset="0"/>
              <a:buNone/>
            </a:pPr>
            <a:r>
              <a:rPr lang="zh-CN" altLang="en-US" sz="3600" b="1" dirty="0" smtClean="0">
                <a:solidFill>
                  <a:schemeClr val="tx1"/>
                </a:solidFill>
              </a:rPr>
              <a:t>成为</a:t>
            </a:r>
            <a:r>
              <a:rPr lang="en-US" altLang="zh-CN" sz="3600" b="1" dirty="0" smtClean="0">
                <a:solidFill>
                  <a:schemeClr val="tx1"/>
                </a:solidFill>
              </a:rPr>
              <a:t>…</a:t>
            </a:r>
            <a:r>
              <a:rPr lang="zh-CN" altLang="en-US" sz="3600" b="1" dirty="0" smtClean="0">
                <a:solidFill>
                  <a:schemeClr val="tx1"/>
                </a:solidFill>
              </a:rPr>
              <a:t>的一部分</a:t>
            </a:r>
            <a:endParaRPr lang="en-US" altLang="zh-CN" sz="3600" b="1" dirty="0" smtClean="0">
              <a:solidFill>
                <a:schemeClr val="tx1"/>
              </a:solidFill>
            </a:endParaRPr>
          </a:p>
          <a:p>
            <a:pPr>
              <a:lnSpc>
                <a:spcPct val="80000"/>
              </a:lnSpc>
              <a:buFont typeface="Arial" panose="020B0604020202020204" pitchFamily="34" charset="0"/>
              <a:buNone/>
            </a:pPr>
            <a:r>
              <a:rPr lang="zh-CN" altLang="en-US" sz="3600" b="1" dirty="0" smtClean="0">
                <a:solidFill>
                  <a:schemeClr val="tx1"/>
                </a:solidFill>
              </a:rPr>
              <a:t>很显然</a:t>
            </a:r>
            <a:endParaRPr lang="en-US" altLang="zh-CN" sz="3600" b="1" dirty="0" smtClean="0">
              <a:solidFill>
                <a:schemeClr val="tx1"/>
              </a:solidFill>
            </a:endParaRPr>
          </a:p>
          <a:p>
            <a:pPr>
              <a:lnSpc>
                <a:spcPct val="80000"/>
              </a:lnSpc>
              <a:buFont typeface="Arial" panose="020B0604020202020204" pitchFamily="34" charset="0"/>
              <a:buNone/>
            </a:pPr>
            <a:r>
              <a:rPr lang="zh-CN" altLang="en-US" sz="3600" b="1" dirty="0" smtClean="0">
                <a:solidFill>
                  <a:schemeClr val="tx1"/>
                </a:solidFill>
              </a:rPr>
              <a:t>帮忙做某事</a:t>
            </a:r>
            <a:endParaRPr lang="en-US" altLang="zh-CN" sz="3600" b="1" dirty="0" smtClean="0">
              <a:solidFill>
                <a:schemeClr val="tx1"/>
              </a:solidFill>
            </a:endParaRPr>
          </a:p>
          <a:p>
            <a:pPr>
              <a:lnSpc>
                <a:spcPct val="80000"/>
              </a:lnSpc>
              <a:buFont typeface="Arial" panose="020B0604020202020204" pitchFamily="34" charset="0"/>
              <a:buNone/>
            </a:pPr>
            <a:r>
              <a:rPr lang="zh-CN" altLang="en-US" sz="3600" b="1" dirty="0" smtClean="0">
                <a:solidFill>
                  <a:schemeClr val="tx1"/>
                </a:solidFill>
              </a:rPr>
              <a:t>有机会做某事</a:t>
            </a:r>
          </a:p>
          <a:p>
            <a:pPr>
              <a:lnSpc>
                <a:spcPct val="80000"/>
              </a:lnSpc>
              <a:buFont typeface="Arial" panose="020B0604020202020204" pitchFamily="34" charset="0"/>
              <a:buNone/>
            </a:pPr>
            <a:r>
              <a:rPr lang="zh-CN" altLang="en-US" sz="3600" b="1" dirty="0" smtClean="0">
                <a:solidFill>
                  <a:schemeClr val="tx1"/>
                </a:solidFill>
              </a:rPr>
              <a:t>上大学</a:t>
            </a:r>
          </a:p>
          <a:p>
            <a:pPr>
              <a:lnSpc>
                <a:spcPct val="80000"/>
              </a:lnSpc>
              <a:buFont typeface="Arial" panose="020B0604020202020204" pitchFamily="34" charset="0"/>
              <a:buNone/>
            </a:pPr>
            <a:r>
              <a:rPr lang="zh-CN" altLang="en-US" sz="3600" b="1" dirty="0" smtClean="0">
                <a:solidFill>
                  <a:schemeClr val="tx1"/>
                </a:solidFill>
              </a:rPr>
              <a:t>到达</a:t>
            </a:r>
          </a:p>
          <a:p>
            <a:pPr>
              <a:lnSpc>
                <a:spcPct val="80000"/>
              </a:lnSpc>
              <a:buFont typeface="Arial" panose="020B0604020202020204" pitchFamily="34" charset="0"/>
              <a:buNone/>
            </a:pPr>
            <a:r>
              <a:rPr lang="zh-CN" altLang="en-US" sz="3600" b="1" dirty="0" smtClean="0">
                <a:solidFill>
                  <a:schemeClr val="tx1"/>
                </a:solidFill>
              </a:rPr>
              <a:t>全世界</a:t>
            </a:r>
            <a:endParaRPr lang="en-US" altLang="zh-CN" sz="3600" b="1" dirty="0" smtClean="0">
              <a:solidFill>
                <a:schemeClr val="tx1"/>
              </a:solidFill>
            </a:endParaRPr>
          </a:p>
          <a:p>
            <a:pPr>
              <a:lnSpc>
                <a:spcPct val="80000"/>
              </a:lnSpc>
              <a:buFont typeface="Arial" panose="020B0604020202020204" pitchFamily="34" charset="0"/>
              <a:buNone/>
            </a:pPr>
            <a:r>
              <a:rPr lang="zh-CN" altLang="en-US" sz="3600" b="1" dirty="0" smtClean="0">
                <a:solidFill>
                  <a:schemeClr val="tx1"/>
                </a:solidFill>
              </a:rPr>
              <a:t>将来</a:t>
            </a:r>
          </a:p>
        </p:txBody>
      </p:sp>
      <p:sp>
        <p:nvSpPr>
          <p:cNvPr id="55301" name="Rectangle 5"/>
          <p:cNvSpPr>
            <a:spLocks noChangeArrowheads="1"/>
          </p:cNvSpPr>
          <p:nvPr/>
        </p:nvSpPr>
        <p:spPr bwMode="auto">
          <a:xfrm>
            <a:off x="5076825" y="260350"/>
            <a:ext cx="3980577" cy="618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600" dirty="0">
                <a:solidFill>
                  <a:srgbClr val="FF00FF"/>
                </a:solidFill>
              </a:rPr>
              <a:t>close to</a:t>
            </a:r>
          </a:p>
          <a:p>
            <a:r>
              <a:rPr lang="en-US" altLang="zh-CN" sz="3600" dirty="0">
                <a:solidFill>
                  <a:srgbClr val="FF00FF"/>
                </a:solidFill>
              </a:rPr>
              <a:t>move to</a:t>
            </a:r>
          </a:p>
          <a:p>
            <a:r>
              <a:rPr lang="en-US" altLang="zh-CN" sz="3600" dirty="0">
                <a:solidFill>
                  <a:srgbClr val="FF00FF"/>
                </a:solidFill>
              </a:rPr>
              <a:t>close down</a:t>
            </a:r>
          </a:p>
          <a:p>
            <a:r>
              <a:rPr lang="en-US" altLang="zh-CN" sz="3600" dirty="0">
                <a:solidFill>
                  <a:srgbClr val="FF00FF"/>
                </a:solidFill>
              </a:rPr>
              <a:t>become  part of</a:t>
            </a:r>
          </a:p>
          <a:p>
            <a:r>
              <a:rPr lang="en-US" altLang="zh-CN" sz="3600" dirty="0">
                <a:solidFill>
                  <a:srgbClr val="FF00FF"/>
                </a:solidFill>
              </a:rPr>
              <a:t>It’s clear that</a:t>
            </a:r>
          </a:p>
          <a:p>
            <a:r>
              <a:rPr lang="en-US" altLang="zh-CN" sz="3600" dirty="0">
                <a:solidFill>
                  <a:srgbClr val="FF00FF"/>
                </a:solidFill>
              </a:rPr>
              <a:t>help do sth</a:t>
            </a:r>
          </a:p>
          <a:p>
            <a:pPr eaLnBrk="0" hangingPunct="0">
              <a:lnSpc>
                <a:spcPct val="80000"/>
              </a:lnSpc>
              <a:spcBef>
                <a:spcPct val="20000"/>
              </a:spcBef>
              <a:buFont typeface="Arial" panose="020B0604020202020204" pitchFamily="34" charset="0"/>
              <a:buNone/>
            </a:pPr>
            <a:endParaRPr lang="en-US" altLang="zh-CN" sz="3600" dirty="0">
              <a:solidFill>
                <a:srgbClr val="FF00FF"/>
              </a:solidFill>
            </a:endParaRPr>
          </a:p>
          <a:p>
            <a:pPr eaLnBrk="0" hangingPunct="0">
              <a:lnSpc>
                <a:spcPct val="80000"/>
              </a:lnSpc>
              <a:spcBef>
                <a:spcPct val="20000"/>
              </a:spcBef>
              <a:buFont typeface="Arial" panose="020B0604020202020204" pitchFamily="34" charset="0"/>
              <a:buNone/>
            </a:pPr>
            <a:r>
              <a:rPr lang="en-US" altLang="zh-CN" sz="3600" dirty="0">
                <a:solidFill>
                  <a:srgbClr val="FF00FF"/>
                </a:solidFill>
              </a:rPr>
              <a:t>go to college</a:t>
            </a:r>
          </a:p>
          <a:p>
            <a:pPr eaLnBrk="0" hangingPunct="0">
              <a:lnSpc>
                <a:spcPct val="80000"/>
              </a:lnSpc>
              <a:spcBef>
                <a:spcPct val="20000"/>
              </a:spcBef>
              <a:buFont typeface="Arial" panose="020B0604020202020204" pitchFamily="34" charset="0"/>
              <a:buNone/>
            </a:pPr>
            <a:r>
              <a:rPr lang="en-US" altLang="zh-CN" sz="3600" dirty="0">
                <a:solidFill>
                  <a:srgbClr val="FF00FF"/>
                </a:solidFill>
              </a:rPr>
              <a:t>arrive in</a:t>
            </a:r>
          </a:p>
          <a:p>
            <a:pPr eaLnBrk="0" hangingPunct="0">
              <a:lnSpc>
                <a:spcPct val="80000"/>
              </a:lnSpc>
              <a:spcBef>
                <a:spcPct val="20000"/>
              </a:spcBef>
              <a:buFont typeface="Arial" panose="020B0604020202020204" pitchFamily="34" charset="0"/>
              <a:buNone/>
            </a:pPr>
            <a:r>
              <a:rPr lang="en-US" altLang="zh-CN" sz="3600" dirty="0">
                <a:solidFill>
                  <a:srgbClr val="FF00FF"/>
                </a:solidFill>
              </a:rPr>
              <a:t>all over the world</a:t>
            </a:r>
          </a:p>
          <a:p>
            <a:pPr eaLnBrk="0" hangingPunct="0">
              <a:lnSpc>
                <a:spcPct val="80000"/>
              </a:lnSpc>
              <a:spcBef>
                <a:spcPct val="20000"/>
              </a:spcBef>
              <a:buFont typeface="Arial" panose="020B0604020202020204" pitchFamily="34" charset="0"/>
              <a:buNone/>
            </a:pPr>
            <a:r>
              <a:rPr lang="en-US" altLang="zh-CN" sz="3600" dirty="0">
                <a:solidFill>
                  <a:srgbClr val="FF00FF"/>
                </a:solidFill>
              </a:rPr>
              <a:t>in the </a:t>
            </a:r>
            <a:r>
              <a:rPr lang="en-US" altLang="zh-CN" sz="3600" dirty="0" smtClean="0">
                <a:solidFill>
                  <a:srgbClr val="FF00FF"/>
                </a:solidFill>
              </a:rPr>
              <a:t>future</a:t>
            </a:r>
            <a:endParaRPr lang="en-US" altLang="zh-CN" b="0" dirty="0"/>
          </a:p>
        </p:txBody>
      </p:sp>
      <p:sp>
        <p:nvSpPr>
          <p:cNvPr id="55302" name="Rectangle 6"/>
          <p:cNvSpPr>
            <a:spLocks noChangeArrowheads="1"/>
          </p:cNvSpPr>
          <p:nvPr/>
        </p:nvSpPr>
        <p:spPr bwMode="auto">
          <a:xfrm>
            <a:off x="3402013" y="3500438"/>
            <a:ext cx="574198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600" dirty="0">
                <a:solidFill>
                  <a:srgbClr val="FF00FF"/>
                </a:solidFill>
              </a:rPr>
              <a:t>have a chance to do sth</a:t>
            </a:r>
            <a:endParaRPr lang="zh-CN" altLang="en-US" sz="3600" dirty="0">
              <a:solidFill>
                <a:srgbClr val="FF00FF"/>
              </a:solidFill>
              <a:latin typeface="Franklin Gothic Medium" panose="020B0603020102020204" pitchFamily="34" charset="0"/>
              <a:ea typeface="微软雅黑" panose="020B0503020204020204" pitchFamily="34" charset="-122"/>
            </a:endParaRPr>
          </a:p>
        </p:txBody>
      </p:sp>
      <p:sp>
        <p:nvSpPr>
          <p:cNvPr id="30725" name="WordArt 4"/>
          <p:cNvSpPr>
            <a:spLocks noChangeArrowheads="1" noChangeShapeType="1" noTextEdit="1"/>
          </p:cNvSpPr>
          <p:nvPr/>
        </p:nvSpPr>
        <p:spPr bwMode="auto">
          <a:xfrm>
            <a:off x="1785938" y="0"/>
            <a:ext cx="3598862" cy="765175"/>
          </a:xfrm>
          <a:prstGeom prst="rect">
            <a:avLst/>
          </a:prstGeom>
        </p:spPr>
        <p:txBody>
          <a:bodyPr wrap="none"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sp3d>
          </a:bodyPr>
          <a:lstStyle/>
          <a:p>
            <a:pPr algn="ctr"/>
            <a:r>
              <a:rPr lang="en-US" altLang="zh-CN" sz="3600" kern="10" dirty="0">
                <a:ln w="9525">
                  <a:round/>
                </a:ln>
                <a:gradFill rotWithShape="1">
                  <a:gsLst>
                    <a:gs pos="0">
                      <a:srgbClr val="FFE701"/>
                    </a:gs>
                    <a:gs pos="100000">
                      <a:srgbClr val="FE3E02"/>
                    </a:gs>
                  </a:gsLst>
                  <a:lin ang="5400000" scaled="1"/>
                </a:gradFill>
                <a:latin typeface="Arial Black" panose="020B0A04020102020204"/>
              </a:rPr>
              <a:t>Phrases</a:t>
            </a:r>
            <a:endParaRPr lang="zh-CN" altLang="en-US" sz="3600" kern="10">
              <a:ln w="9525">
                <a:round/>
              </a:ln>
              <a:gradFill rotWithShape="1">
                <a:gsLst>
                  <a:gs pos="0">
                    <a:srgbClr val="FFE701"/>
                  </a:gs>
                  <a:gs pos="100000">
                    <a:srgbClr val="FE3E02"/>
                  </a:gs>
                </a:gsLst>
                <a:lin ang="5400000" scaled="1"/>
              </a:gradFill>
              <a:latin typeface="Arial Black" panose="020B0A04020102020204"/>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5301">
                                            <p:txEl>
                                              <p:pRg st="0" end="0"/>
                                            </p:txEl>
                                          </p:spTgt>
                                        </p:tgtEl>
                                        <p:attrNameLst>
                                          <p:attrName>style.visibility</p:attrName>
                                        </p:attrNameLst>
                                      </p:cBhvr>
                                      <p:to>
                                        <p:strVal val="visible"/>
                                      </p:to>
                                    </p:set>
                                    <p:anim calcmode="lin" valueType="num">
                                      <p:cBhvr additive="base">
                                        <p:cTn id="7" dur="500" fill="hold"/>
                                        <p:tgtEl>
                                          <p:spTgt spid="5530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530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5301">
                                            <p:txEl>
                                              <p:pRg st="1" end="1"/>
                                            </p:txEl>
                                          </p:spTgt>
                                        </p:tgtEl>
                                        <p:attrNameLst>
                                          <p:attrName>style.visibility</p:attrName>
                                        </p:attrNameLst>
                                      </p:cBhvr>
                                      <p:to>
                                        <p:strVal val="visible"/>
                                      </p:to>
                                    </p:set>
                                    <p:anim calcmode="lin" valueType="num">
                                      <p:cBhvr additive="base">
                                        <p:cTn id="13" dur="500" fill="hold"/>
                                        <p:tgtEl>
                                          <p:spTgt spid="5530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530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5301">
                                            <p:txEl>
                                              <p:pRg st="2" end="2"/>
                                            </p:txEl>
                                          </p:spTgt>
                                        </p:tgtEl>
                                        <p:attrNameLst>
                                          <p:attrName>style.visibility</p:attrName>
                                        </p:attrNameLst>
                                      </p:cBhvr>
                                      <p:to>
                                        <p:strVal val="visible"/>
                                      </p:to>
                                    </p:set>
                                    <p:anim calcmode="lin" valueType="num">
                                      <p:cBhvr additive="base">
                                        <p:cTn id="19" dur="500" fill="hold"/>
                                        <p:tgtEl>
                                          <p:spTgt spid="5530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530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5301">
                                            <p:txEl>
                                              <p:pRg st="3" end="3"/>
                                            </p:txEl>
                                          </p:spTgt>
                                        </p:tgtEl>
                                        <p:attrNameLst>
                                          <p:attrName>style.visibility</p:attrName>
                                        </p:attrNameLst>
                                      </p:cBhvr>
                                      <p:to>
                                        <p:strVal val="visible"/>
                                      </p:to>
                                    </p:set>
                                    <p:anim calcmode="lin" valueType="num">
                                      <p:cBhvr additive="base">
                                        <p:cTn id="25" dur="500" fill="hold"/>
                                        <p:tgtEl>
                                          <p:spTgt spid="5530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530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5301">
                                            <p:txEl>
                                              <p:pRg st="4" end="4"/>
                                            </p:txEl>
                                          </p:spTgt>
                                        </p:tgtEl>
                                        <p:attrNameLst>
                                          <p:attrName>style.visibility</p:attrName>
                                        </p:attrNameLst>
                                      </p:cBhvr>
                                      <p:to>
                                        <p:strVal val="visible"/>
                                      </p:to>
                                    </p:set>
                                    <p:anim calcmode="lin" valueType="num">
                                      <p:cBhvr additive="base">
                                        <p:cTn id="31" dur="500" fill="hold"/>
                                        <p:tgtEl>
                                          <p:spTgt spid="5530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530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5301">
                                            <p:txEl>
                                              <p:pRg st="5" end="5"/>
                                            </p:txEl>
                                          </p:spTgt>
                                        </p:tgtEl>
                                        <p:attrNameLst>
                                          <p:attrName>style.visibility</p:attrName>
                                        </p:attrNameLst>
                                      </p:cBhvr>
                                      <p:to>
                                        <p:strVal val="visible"/>
                                      </p:to>
                                    </p:set>
                                    <p:anim calcmode="lin" valueType="num">
                                      <p:cBhvr additive="base">
                                        <p:cTn id="37" dur="500" fill="hold"/>
                                        <p:tgtEl>
                                          <p:spTgt spid="5530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530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55302"/>
                                        </p:tgtEl>
                                        <p:attrNameLst>
                                          <p:attrName>style.visibility</p:attrName>
                                        </p:attrNameLst>
                                      </p:cBhvr>
                                      <p:to>
                                        <p:strVal val="visible"/>
                                      </p:to>
                                    </p:set>
                                    <p:animEffect transition="in" filter="wipe(down)">
                                      <p:cBhvr>
                                        <p:cTn id="43" dur="500"/>
                                        <p:tgtEl>
                                          <p:spTgt spid="55302"/>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nodeType="clickEffect">
                                  <p:stCondLst>
                                    <p:cond delay="0"/>
                                  </p:stCondLst>
                                  <p:childTnLst>
                                    <p:set>
                                      <p:cBhvr>
                                        <p:cTn id="47" dur="1" fill="hold">
                                          <p:stCondLst>
                                            <p:cond delay="0"/>
                                          </p:stCondLst>
                                        </p:cTn>
                                        <p:tgtEl>
                                          <p:spTgt spid="55301">
                                            <p:txEl>
                                              <p:pRg st="7" end="7"/>
                                            </p:txEl>
                                          </p:spTgt>
                                        </p:tgtEl>
                                        <p:attrNameLst>
                                          <p:attrName>style.visibility</p:attrName>
                                        </p:attrNameLst>
                                      </p:cBhvr>
                                      <p:to>
                                        <p:strVal val="visible"/>
                                      </p:to>
                                    </p:set>
                                    <p:animEffect transition="in" filter="wipe(down)">
                                      <p:cBhvr>
                                        <p:cTn id="48" dur="500"/>
                                        <p:tgtEl>
                                          <p:spTgt spid="55301">
                                            <p:txEl>
                                              <p:pRg st="7" end="7"/>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nodeType="clickEffect">
                                  <p:stCondLst>
                                    <p:cond delay="0"/>
                                  </p:stCondLst>
                                  <p:childTnLst>
                                    <p:set>
                                      <p:cBhvr>
                                        <p:cTn id="52" dur="1" fill="hold">
                                          <p:stCondLst>
                                            <p:cond delay="0"/>
                                          </p:stCondLst>
                                        </p:cTn>
                                        <p:tgtEl>
                                          <p:spTgt spid="55301">
                                            <p:txEl>
                                              <p:pRg st="8" end="8"/>
                                            </p:txEl>
                                          </p:spTgt>
                                        </p:tgtEl>
                                        <p:attrNameLst>
                                          <p:attrName>style.visibility</p:attrName>
                                        </p:attrNameLst>
                                      </p:cBhvr>
                                      <p:to>
                                        <p:strVal val="visible"/>
                                      </p:to>
                                    </p:set>
                                    <p:animEffect transition="in" filter="wipe(down)">
                                      <p:cBhvr>
                                        <p:cTn id="53" dur="500"/>
                                        <p:tgtEl>
                                          <p:spTgt spid="55301">
                                            <p:txEl>
                                              <p:pRg st="8" end="8"/>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nodeType="clickEffect">
                                  <p:stCondLst>
                                    <p:cond delay="0"/>
                                  </p:stCondLst>
                                  <p:childTnLst>
                                    <p:set>
                                      <p:cBhvr>
                                        <p:cTn id="57" dur="1" fill="hold">
                                          <p:stCondLst>
                                            <p:cond delay="0"/>
                                          </p:stCondLst>
                                        </p:cTn>
                                        <p:tgtEl>
                                          <p:spTgt spid="55301">
                                            <p:txEl>
                                              <p:pRg st="9" end="9"/>
                                            </p:txEl>
                                          </p:spTgt>
                                        </p:tgtEl>
                                        <p:attrNameLst>
                                          <p:attrName>style.visibility</p:attrName>
                                        </p:attrNameLst>
                                      </p:cBhvr>
                                      <p:to>
                                        <p:strVal val="visible"/>
                                      </p:to>
                                    </p:set>
                                    <p:animEffect transition="in" filter="wipe(down)">
                                      <p:cBhvr>
                                        <p:cTn id="58" dur="500"/>
                                        <p:tgtEl>
                                          <p:spTgt spid="55301">
                                            <p:txEl>
                                              <p:pRg st="9" end="9"/>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nodeType="clickEffect">
                                  <p:stCondLst>
                                    <p:cond delay="0"/>
                                  </p:stCondLst>
                                  <p:childTnLst>
                                    <p:set>
                                      <p:cBhvr>
                                        <p:cTn id="62" dur="1" fill="hold">
                                          <p:stCondLst>
                                            <p:cond delay="0"/>
                                          </p:stCondLst>
                                        </p:cTn>
                                        <p:tgtEl>
                                          <p:spTgt spid="55301">
                                            <p:txEl>
                                              <p:pRg st="10" end="10"/>
                                            </p:txEl>
                                          </p:spTgt>
                                        </p:tgtEl>
                                        <p:attrNameLst>
                                          <p:attrName>style.visibility</p:attrName>
                                        </p:attrNameLst>
                                      </p:cBhvr>
                                      <p:to>
                                        <p:strVal val="visible"/>
                                      </p:to>
                                    </p:set>
                                    <p:animEffect transition="in" filter="wipe(down)">
                                      <p:cBhvr>
                                        <p:cTn id="63" dur="500"/>
                                        <p:tgtEl>
                                          <p:spTgt spid="5530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179388" y="385763"/>
            <a:ext cx="8785225" cy="102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lnSpc>
                <a:spcPct val="60000"/>
              </a:lnSpc>
              <a:spcBef>
                <a:spcPct val="50000"/>
              </a:spcBef>
            </a:pPr>
            <a:r>
              <a:rPr lang="en-US" altLang="zh-CN" sz="3600" dirty="0">
                <a:solidFill>
                  <a:srgbClr val="FF0000"/>
                </a:solidFill>
                <a:latin typeface="Times New Roman" panose="02020603050405020304" pitchFamily="18" charset="0"/>
              </a:rPr>
              <a:t>1 Work in groups.</a:t>
            </a:r>
            <a:r>
              <a:rPr lang="en-US" altLang="zh-CN" sz="3600" dirty="0">
                <a:solidFill>
                  <a:schemeClr val="hlink"/>
                </a:solidFill>
                <a:latin typeface="Times New Roman" panose="02020603050405020304" pitchFamily="18" charset="0"/>
              </a:rPr>
              <a:t> Answer the question. </a:t>
            </a:r>
          </a:p>
          <a:p>
            <a:pPr eaLnBrk="1" hangingPunct="1">
              <a:lnSpc>
                <a:spcPct val="60000"/>
              </a:lnSpc>
              <a:spcBef>
                <a:spcPct val="50000"/>
              </a:spcBef>
            </a:pPr>
            <a:r>
              <a:rPr lang="en-US" altLang="zh-CN" sz="3600" dirty="0">
                <a:solidFill>
                  <a:schemeClr val="hlink"/>
                </a:solidFill>
                <a:latin typeface="Times New Roman" panose="02020603050405020304" pitchFamily="18" charset="0"/>
              </a:rPr>
              <a:t>Use the words in the box to help you.</a:t>
            </a:r>
            <a:endParaRPr lang="zh-CN" altLang="en-US" sz="3600" dirty="0">
              <a:solidFill>
                <a:schemeClr val="hlink"/>
              </a:solidFill>
              <a:latin typeface="Times New Roman" panose="02020603050405020304" pitchFamily="18" charset="0"/>
            </a:endParaRPr>
          </a:p>
        </p:txBody>
      </p:sp>
      <p:sp>
        <p:nvSpPr>
          <p:cNvPr id="4099" name="Text Box 7"/>
          <p:cNvSpPr txBox="1">
            <a:spLocks noChangeArrowheads="1"/>
          </p:cNvSpPr>
          <p:nvPr/>
        </p:nvSpPr>
        <p:spPr bwMode="auto">
          <a:xfrm>
            <a:off x="827088" y="1341438"/>
            <a:ext cx="7705725" cy="1246187"/>
          </a:xfrm>
          <a:prstGeom prst="rect">
            <a:avLst/>
          </a:prstGeom>
          <a:solidFill>
            <a:srgbClr val="CC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lnSpc>
                <a:spcPct val="80000"/>
              </a:lnSpc>
              <a:spcBef>
                <a:spcPct val="50000"/>
              </a:spcBef>
            </a:pPr>
            <a:r>
              <a:rPr lang="zh-CN" altLang="en-US" sz="3600" dirty="0"/>
              <a:t>   </a:t>
            </a:r>
            <a:r>
              <a:rPr lang="en-US" altLang="zh-CN" sz="3600" dirty="0">
                <a:latin typeface="Times New Roman" panose="02020603050405020304" pitchFamily="18" charset="0"/>
              </a:rPr>
              <a:t>countryside   field   flat    hospital   </a:t>
            </a:r>
          </a:p>
          <a:p>
            <a:pPr eaLnBrk="1" hangingPunct="1">
              <a:lnSpc>
                <a:spcPct val="80000"/>
              </a:lnSpc>
              <a:spcBef>
                <a:spcPct val="50000"/>
              </a:spcBef>
            </a:pPr>
            <a:r>
              <a:rPr lang="en-US" altLang="zh-CN" sz="3600" dirty="0">
                <a:latin typeface="Times New Roman" panose="02020603050405020304" pitchFamily="18" charset="0"/>
              </a:rPr>
              <a:t>    job    office     rubbish    village </a:t>
            </a:r>
            <a:endParaRPr lang="zh-CN" altLang="en-US" sz="3600" dirty="0">
              <a:latin typeface="Times New Roman" panose="02020603050405020304" pitchFamily="18" charset="0"/>
            </a:endParaRPr>
          </a:p>
        </p:txBody>
      </p:sp>
      <p:sp>
        <p:nvSpPr>
          <p:cNvPr id="4100" name="Text Box 8"/>
          <p:cNvSpPr txBox="1">
            <a:spLocks noChangeArrowheads="1"/>
          </p:cNvSpPr>
          <p:nvPr/>
        </p:nvSpPr>
        <p:spPr bwMode="auto">
          <a:xfrm>
            <a:off x="323850" y="2422525"/>
            <a:ext cx="8207375"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en-US" altLang="zh-CN" sz="3600" dirty="0">
                <a:solidFill>
                  <a:srgbClr val="FF0066"/>
                </a:solidFill>
                <a:latin typeface="Times New Roman" panose="02020603050405020304" pitchFamily="18" charset="0"/>
              </a:rPr>
              <a:t>Q1:Why do people move to cities?</a:t>
            </a:r>
          </a:p>
        </p:txBody>
      </p:sp>
      <p:sp>
        <p:nvSpPr>
          <p:cNvPr id="6150" name="Text Box 6"/>
          <p:cNvSpPr txBox="1">
            <a:spLocks noChangeArrowheads="1"/>
          </p:cNvSpPr>
          <p:nvPr/>
        </p:nvSpPr>
        <p:spPr bwMode="auto">
          <a:xfrm>
            <a:off x="34925" y="3243263"/>
            <a:ext cx="9331325"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lnSpc>
                <a:spcPct val="80000"/>
              </a:lnSpc>
            </a:pPr>
            <a:r>
              <a:rPr lang="en-US" altLang="zh-CN" sz="3600" dirty="0">
                <a:solidFill>
                  <a:schemeClr val="hlink"/>
                </a:solidFill>
              </a:rPr>
              <a:t>             Because ……</a:t>
            </a:r>
          </a:p>
          <a:p>
            <a:pPr eaLnBrk="1" hangingPunct="1">
              <a:lnSpc>
                <a:spcPct val="80000"/>
              </a:lnSpc>
            </a:pPr>
            <a:r>
              <a:rPr lang="en-US" altLang="zh-CN" sz="3600" dirty="0">
                <a:solidFill>
                  <a:schemeClr val="hlink"/>
                </a:solidFill>
              </a:rPr>
              <a:t>They want to find jobs. </a:t>
            </a:r>
          </a:p>
          <a:p>
            <a:pPr eaLnBrk="1" hangingPunct="1">
              <a:lnSpc>
                <a:spcPct val="80000"/>
              </a:lnSpc>
            </a:pPr>
            <a:r>
              <a:rPr lang="en-US" altLang="zh-CN" sz="3600" dirty="0">
                <a:solidFill>
                  <a:schemeClr val="hlink"/>
                </a:solidFill>
              </a:rPr>
              <a:t>They want to make more money.</a:t>
            </a:r>
          </a:p>
          <a:p>
            <a:pPr eaLnBrk="1" hangingPunct="1">
              <a:lnSpc>
                <a:spcPct val="80000"/>
              </a:lnSpc>
            </a:pPr>
            <a:r>
              <a:rPr lang="en-US" altLang="zh-CN" sz="3200" dirty="0">
                <a:solidFill>
                  <a:schemeClr val="hlink"/>
                </a:solidFill>
              </a:rPr>
              <a:t>They can go anywhere easily by bus/taxi/car...</a:t>
            </a:r>
          </a:p>
          <a:p>
            <a:pPr eaLnBrk="1" hangingPunct="1">
              <a:lnSpc>
                <a:spcPct val="80000"/>
              </a:lnSpc>
            </a:pPr>
            <a:r>
              <a:rPr lang="en-US" altLang="zh-CN" sz="3600" dirty="0">
                <a:solidFill>
                  <a:schemeClr val="hlink"/>
                </a:solidFill>
              </a:rPr>
              <a:t>Their children can go to school.</a:t>
            </a:r>
          </a:p>
          <a:p>
            <a:pPr eaLnBrk="1" hangingPunct="1">
              <a:lnSpc>
                <a:spcPct val="80000"/>
              </a:lnSpc>
            </a:pPr>
            <a:r>
              <a:rPr lang="en-US" altLang="zh-CN" sz="3500" dirty="0">
                <a:solidFill>
                  <a:schemeClr val="hlink"/>
                </a:solidFill>
              </a:rPr>
              <a:t>They can go to see the doctor if they are ill.</a:t>
            </a:r>
          </a:p>
          <a:p>
            <a:pPr eaLnBrk="1" hangingPunct="1">
              <a:lnSpc>
                <a:spcPct val="80000"/>
              </a:lnSpc>
            </a:pPr>
            <a:r>
              <a:rPr lang="en-US" altLang="zh-CN" sz="3600" dirty="0">
                <a:solidFill>
                  <a:schemeClr val="hlink"/>
                </a:solidFill>
              </a:rPr>
              <a:t>              ……</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50">
                                            <p:txEl>
                                              <p:pRg st="1" end="1"/>
                                            </p:txEl>
                                          </p:spTgt>
                                        </p:tgtEl>
                                        <p:attrNameLst>
                                          <p:attrName>style.visibility</p:attrName>
                                        </p:attrNameLst>
                                      </p:cBhvr>
                                      <p:to>
                                        <p:strVal val="visible"/>
                                      </p:to>
                                    </p:set>
                                    <p:animEffect transition="in" filter="blinds(horizontal)">
                                      <p:cBhvr>
                                        <p:cTn id="7" dur="500"/>
                                        <p:tgtEl>
                                          <p:spTgt spid="615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150">
                                            <p:txEl>
                                              <p:pRg st="2" end="2"/>
                                            </p:txEl>
                                          </p:spTgt>
                                        </p:tgtEl>
                                        <p:attrNameLst>
                                          <p:attrName>style.visibility</p:attrName>
                                        </p:attrNameLst>
                                      </p:cBhvr>
                                      <p:to>
                                        <p:strVal val="visible"/>
                                      </p:to>
                                    </p:set>
                                    <p:animEffect transition="in" filter="blinds(horizontal)">
                                      <p:cBhvr>
                                        <p:cTn id="12" dur="500"/>
                                        <p:tgtEl>
                                          <p:spTgt spid="615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150">
                                            <p:txEl>
                                              <p:pRg st="3" end="3"/>
                                            </p:txEl>
                                          </p:spTgt>
                                        </p:tgtEl>
                                        <p:attrNameLst>
                                          <p:attrName>style.visibility</p:attrName>
                                        </p:attrNameLst>
                                      </p:cBhvr>
                                      <p:to>
                                        <p:strVal val="visible"/>
                                      </p:to>
                                    </p:set>
                                    <p:animEffect transition="in" filter="blinds(horizontal)">
                                      <p:cBhvr>
                                        <p:cTn id="17" dur="500"/>
                                        <p:tgtEl>
                                          <p:spTgt spid="615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150">
                                            <p:txEl>
                                              <p:pRg st="4" end="4"/>
                                            </p:txEl>
                                          </p:spTgt>
                                        </p:tgtEl>
                                        <p:attrNameLst>
                                          <p:attrName>style.visibility</p:attrName>
                                        </p:attrNameLst>
                                      </p:cBhvr>
                                      <p:to>
                                        <p:strVal val="visible"/>
                                      </p:to>
                                    </p:set>
                                    <p:animEffect transition="in" filter="blinds(horizontal)">
                                      <p:cBhvr>
                                        <p:cTn id="22" dur="500"/>
                                        <p:tgtEl>
                                          <p:spTgt spid="6150">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150">
                                            <p:txEl>
                                              <p:pRg st="5" end="5"/>
                                            </p:txEl>
                                          </p:spTgt>
                                        </p:tgtEl>
                                        <p:attrNameLst>
                                          <p:attrName>style.visibility</p:attrName>
                                        </p:attrNameLst>
                                      </p:cBhvr>
                                      <p:to>
                                        <p:strVal val="visible"/>
                                      </p:to>
                                    </p:set>
                                    <p:animEffect transition="in" filter="blinds(horizontal)">
                                      <p:cBhvr>
                                        <p:cTn id="27" dur="500"/>
                                        <p:tgtEl>
                                          <p:spTgt spid="6150">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150">
                                            <p:txEl>
                                              <p:pRg st="6" end="6"/>
                                            </p:txEl>
                                          </p:spTgt>
                                        </p:tgtEl>
                                        <p:attrNameLst>
                                          <p:attrName>style.visibility</p:attrName>
                                        </p:attrNameLst>
                                      </p:cBhvr>
                                      <p:to>
                                        <p:strVal val="visible"/>
                                      </p:to>
                                    </p:set>
                                    <p:animEffect transition="in" filter="blinds(horizontal)">
                                      <p:cBhvr>
                                        <p:cTn id="32" dur="500"/>
                                        <p:tgtEl>
                                          <p:spTgt spid="615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bwMode="auto">
          <a:xfrm>
            <a:off x="0" y="1143000"/>
            <a:ext cx="9144000" cy="6192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a:lnSpc>
                <a:spcPct val="90000"/>
              </a:lnSpc>
              <a:buFont typeface="Arial" panose="020B0604020202020204" pitchFamily="34" charset="0"/>
              <a:buNone/>
            </a:pPr>
            <a:r>
              <a:rPr lang="en-US" altLang="zh-CN" sz="3600" dirty="0" smtClean="0">
                <a:solidFill>
                  <a:schemeClr val="tx1"/>
                </a:solidFill>
              </a:rPr>
              <a:t>1.</a:t>
            </a:r>
            <a:r>
              <a:rPr lang="zh-CN" altLang="en-US" sz="3600" dirty="0" smtClean="0">
                <a:solidFill>
                  <a:schemeClr val="tx1"/>
                </a:solidFill>
              </a:rPr>
              <a:t>它们有一栋紧邻田野和山丘的小房子</a:t>
            </a:r>
            <a:endParaRPr lang="en-US" altLang="zh-CN" sz="3600" dirty="0" smtClean="0">
              <a:solidFill>
                <a:schemeClr val="tx1"/>
              </a:solidFill>
            </a:endParaRPr>
          </a:p>
          <a:p>
            <a:pPr>
              <a:lnSpc>
                <a:spcPct val="90000"/>
              </a:lnSpc>
              <a:buFont typeface="Arial" panose="020B0604020202020204" pitchFamily="34" charset="0"/>
              <a:buNone/>
            </a:pPr>
            <a:r>
              <a:rPr lang="en-US" altLang="zh-CN" sz="3600" dirty="0" smtClean="0">
                <a:solidFill>
                  <a:schemeClr val="tx1"/>
                </a:solidFill>
              </a:rPr>
              <a:t>   They had a small house, </a:t>
            </a:r>
            <a:r>
              <a:rPr lang="en-US" altLang="zh-CN" sz="3600" dirty="0" smtClean="0">
                <a:solidFill>
                  <a:srgbClr val="FF00FF"/>
                </a:solidFill>
              </a:rPr>
              <a:t>close to</a:t>
            </a:r>
            <a:r>
              <a:rPr lang="en-US" altLang="zh-CN" sz="3600" dirty="0" smtClean="0">
                <a:solidFill>
                  <a:schemeClr val="tx1"/>
                </a:solidFill>
              </a:rPr>
              <a:t> fields and hills.</a:t>
            </a:r>
          </a:p>
          <a:p>
            <a:pPr>
              <a:lnSpc>
                <a:spcPct val="90000"/>
              </a:lnSpc>
              <a:buFont typeface="Arial" panose="020B0604020202020204" pitchFamily="34" charset="0"/>
              <a:buNone/>
            </a:pPr>
            <a:r>
              <a:rPr lang="en-US" altLang="zh-CN" sz="3600" dirty="0" smtClean="0">
                <a:solidFill>
                  <a:schemeClr val="tx1"/>
                </a:solidFill>
              </a:rPr>
              <a:t>2. Parkville</a:t>
            </a:r>
            <a:r>
              <a:rPr lang="zh-CN" altLang="en-US" sz="3600" dirty="0" smtClean="0">
                <a:solidFill>
                  <a:schemeClr val="tx1"/>
                </a:solidFill>
              </a:rPr>
              <a:t>的人们搬到</a:t>
            </a:r>
            <a:r>
              <a:rPr lang="en-US" altLang="zh-CN" sz="3600" dirty="0" smtClean="0">
                <a:solidFill>
                  <a:schemeClr val="tx1"/>
                </a:solidFill>
              </a:rPr>
              <a:t>Arnwick</a:t>
            </a:r>
            <a:r>
              <a:rPr lang="zh-CN" altLang="en-US" sz="3600" dirty="0" smtClean="0">
                <a:solidFill>
                  <a:schemeClr val="tx1"/>
                </a:solidFill>
              </a:rPr>
              <a:t>去找工作，需要在那住下来。</a:t>
            </a:r>
          </a:p>
          <a:p>
            <a:pPr>
              <a:lnSpc>
                <a:spcPct val="90000"/>
              </a:lnSpc>
              <a:buFont typeface="Arial" panose="020B0604020202020204" pitchFamily="34" charset="0"/>
              <a:buNone/>
            </a:pPr>
            <a:r>
              <a:rPr lang="en-US" altLang="zh-CN" sz="3600" dirty="0" smtClean="0">
                <a:solidFill>
                  <a:schemeClr val="tx1"/>
                </a:solidFill>
              </a:rPr>
              <a:t>   People from Parkville </a:t>
            </a:r>
            <a:r>
              <a:rPr lang="en-US" altLang="zh-CN" sz="3600" dirty="0" smtClean="0">
                <a:solidFill>
                  <a:srgbClr val="FF00FF"/>
                </a:solidFill>
              </a:rPr>
              <a:t>moved to</a:t>
            </a:r>
            <a:r>
              <a:rPr lang="en-US" altLang="zh-CN" sz="3600" dirty="0" smtClean="0">
                <a:solidFill>
                  <a:schemeClr val="tx1"/>
                </a:solidFill>
              </a:rPr>
              <a:t> Arnwick to find jobs, and they </a:t>
            </a:r>
            <a:r>
              <a:rPr lang="en-US" altLang="zh-CN" sz="3600" dirty="0" smtClean="0">
                <a:solidFill>
                  <a:srgbClr val="FF00FF"/>
                </a:solidFill>
              </a:rPr>
              <a:t>needed places to live</a:t>
            </a:r>
            <a:r>
              <a:rPr lang="en-US" altLang="zh-CN" sz="3600" dirty="0" smtClean="0">
                <a:solidFill>
                  <a:schemeClr val="tx1"/>
                </a:solidFill>
              </a:rPr>
              <a:t>.</a:t>
            </a:r>
          </a:p>
          <a:p>
            <a:pPr>
              <a:lnSpc>
                <a:spcPct val="90000"/>
              </a:lnSpc>
              <a:buFont typeface="Arial" panose="020B0604020202020204" pitchFamily="34" charset="0"/>
              <a:buNone/>
            </a:pPr>
            <a:r>
              <a:rPr lang="en-US" altLang="zh-CN" sz="3600" dirty="0" smtClean="0">
                <a:solidFill>
                  <a:schemeClr val="tx1"/>
                </a:solidFill>
              </a:rPr>
              <a:t>3.</a:t>
            </a:r>
            <a:r>
              <a:rPr lang="zh-CN" altLang="en-US" sz="3600" dirty="0" smtClean="0">
                <a:solidFill>
                  <a:schemeClr val="tx1"/>
                </a:solidFill>
              </a:rPr>
              <a:t>五年前，</a:t>
            </a:r>
            <a:r>
              <a:rPr lang="en-US" altLang="zh-CN" sz="3600" dirty="0" smtClean="0">
                <a:solidFill>
                  <a:schemeClr val="tx1"/>
                </a:solidFill>
              </a:rPr>
              <a:t>Parkville</a:t>
            </a:r>
            <a:r>
              <a:rPr lang="zh-CN" altLang="en-US" sz="3600" dirty="0" smtClean="0">
                <a:solidFill>
                  <a:schemeClr val="tx1"/>
                </a:solidFill>
              </a:rPr>
              <a:t>当地的一所学校关闭了</a:t>
            </a:r>
            <a:endParaRPr lang="en-US" altLang="zh-CN" sz="3600" dirty="0" smtClean="0">
              <a:solidFill>
                <a:schemeClr val="tx1"/>
              </a:solidFill>
            </a:endParaRPr>
          </a:p>
          <a:p>
            <a:pPr>
              <a:lnSpc>
                <a:spcPct val="90000"/>
              </a:lnSpc>
              <a:buFont typeface="Arial" panose="020B0604020202020204" pitchFamily="34" charset="0"/>
              <a:buNone/>
            </a:pPr>
            <a:r>
              <a:rPr lang="en-US" altLang="zh-CN" sz="3600" dirty="0" smtClean="0">
                <a:solidFill>
                  <a:schemeClr val="tx1"/>
                </a:solidFill>
              </a:rPr>
              <a:t>   The small local school in Parkville </a:t>
            </a:r>
            <a:r>
              <a:rPr lang="en-US" altLang="zh-CN" sz="3600" dirty="0" smtClean="0">
                <a:solidFill>
                  <a:srgbClr val="FF00FF"/>
                </a:solidFill>
              </a:rPr>
              <a:t>closed down</a:t>
            </a:r>
            <a:r>
              <a:rPr lang="en-US" altLang="zh-CN" sz="3600" dirty="0" smtClean="0">
                <a:solidFill>
                  <a:schemeClr val="tx1"/>
                </a:solidFill>
              </a:rPr>
              <a:t> five years ago.</a:t>
            </a:r>
          </a:p>
        </p:txBody>
      </p:sp>
      <p:sp>
        <p:nvSpPr>
          <p:cNvPr id="31747" name="WordArt 4"/>
          <p:cNvSpPr>
            <a:spLocks noChangeArrowheads="1" noChangeShapeType="1" noTextEdit="1"/>
          </p:cNvSpPr>
          <p:nvPr/>
        </p:nvSpPr>
        <p:spPr bwMode="auto">
          <a:xfrm>
            <a:off x="2268538" y="188913"/>
            <a:ext cx="3598862" cy="765175"/>
          </a:xfrm>
          <a:prstGeom prst="rect">
            <a:avLst/>
          </a:prstGeom>
        </p:spPr>
        <p:txBody>
          <a:bodyPr wrap="none"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sp3d>
          </a:bodyPr>
          <a:lstStyle/>
          <a:p>
            <a:pPr algn="ctr"/>
            <a:r>
              <a:rPr lang="en-US" altLang="zh-CN" sz="3600" kern="10" dirty="0">
                <a:ln w="9525">
                  <a:round/>
                </a:ln>
                <a:gradFill rotWithShape="1">
                  <a:gsLst>
                    <a:gs pos="0">
                      <a:srgbClr val="FFE701"/>
                    </a:gs>
                    <a:gs pos="100000">
                      <a:srgbClr val="FE3E02"/>
                    </a:gs>
                  </a:gsLst>
                  <a:lin ang="5400000" scaled="1"/>
                </a:gradFill>
                <a:latin typeface="Arial Black" panose="020B0A04020102020204"/>
              </a:rPr>
              <a:t>Sentences</a:t>
            </a:r>
            <a:endParaRPr lang="zh-CN" altLang="en-US" sz="3600" kern="10" dirty="0">
              <a:ln w="9525">
                <a:round/>
              </a:ln>
              <a:gradFill rotWithShape="1">
                <a:gsLst>
                  <a:gs pos="0">
                    <a:srgbClr val="FFE701"/>
                  </a:gs>
                  <a:gs pos="100000">
                    <a:srgbClr val="FE3E02"/>
                  </a:gs>
                </a:gsLst>
                <a:lin ang="5400000" scaled="1"/>
              </a:gradFill>
              <a:latin typeface="Arial Black" panose="020B0A04020102020204"/>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7347">
                                            <p:txEl>
                                              <p:pRg st="1" end="1"/>
                                            </p:txEl>
                                          </p:spTgt>
                                        </p:tgtEl>
                                        <p:attrNameLst>
                                          <p:attrName>style.visibility</p:attrName>
                                        </p:attrNameLst>
                                      </p:cBhvr>
                                      <p:to>
                                        <p:strVal val="visible"/>
                                      </p:to>
                                    </p:set>
                                    <p:animEffect transition="in" filter="blinds(horizontal)">
                                      <p:cBhvr>
                                        <p:cTn id="7" dur="500"/>
                                        <p:tgtEl>
                                          <p:spTgt spid="5734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7347">
                                            <p:txEl>
                                              <p:pRg st="2" end="2"/>
                                            </p:txEl>
                                          </p:spTgt>
                                        </p:tgtEl>
                                        <p:attrNameLst>
                                          <p:attrName>style.visibility</p:attrName>
                                        </p:attrNameLst>
                                      </p:cBhvr>
                                      <p:to>
                                        <p:strVal val="visible"/>
                                      </p:to>
                                    </p:set>
                                    <p:animEffect transition="in" filter="blinds(horizontal)">
                                      <p:cBhvr>
                                        <p:cTn id="12" dur="500"/>
                                        <p:tgtEl>
                                          <p:spTgt spid="5734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7347">
                                            <p:txEl>
                                              <p:pRg st="3" end="3"/>
                                            </p:txEl>
                                          </p:spTgt>
                                        </p:tgtEl>
                                        <p:attrNameLst>
                                          <p:attrName>style.visibility</p:attrName>
                                        </p:attrNameLst>
                                      </p:cBhvr>
                                      <p:to>
                                        <p:strVal val="visible"/>
                                      </p:to>
                                    </p:set>
                                    <p:anim calcmode="lin" valueType="num">
                                      <p:cBhvr additive="base">
                                        <p:cTn id="17" dur="500" fill="hold"/>
                                        <p:tgtEl>
                                          <p:spTgt spid="57347">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73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7347">
                                            <p:txEl>
                                              <p:pRg st="4" end="4"/>
                                            </p:txEl>
                                          </p:spTgt>
                                        </p:tgtEl>
                                        <p:attrNameLst>
                                          <p:attrName>style.visibility</p:attrName>
                                        </p:attrNameLst>
                                      </p:cBhvr>
                                      <p:to>
                                        <p:strVal val="visible"/>
                                      </p:to>
                                    </p:set>
                                    <p:anim calcmode="lin" valueType="num">
                                      <p:cBhvr additive="base">
                                        <p:cTn id="23" dur="500" fill="hold"/>
                                        <p:tgtEl>
                                          <p:spTgt spid="5734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73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7347">
                                            <p:txEl>
                                              <p:pRg st="5" end="5"/>
                                            </p:txEl>
                                          </p:spTgt>
                                        </p:tgtEl>
                                        <p:attrNameLst>
                                          <p:attrName>style.visibility</p:attrName>
                                        </p:attrNameLst>
                                      </p:cBhvr>
                                      <p:to>
                                        <p:strVal val="visible"/>
                                      </p:to>
                                    </p:set>
                                    <p:anim calcmode="lin" valueType="num">
                                      <p:cBhvr additive="base">
                                        <p:cTn id="29" dur="500" fill="hold"/>
                                        <p:tgtEl>
                                          <p:spTgt spid="57347">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734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type="body" idx="1"/>
          </p:nvPr>
        </p:nvSpPr>
        <p:spPr bwMode="auto">
          <a:xfrm>
            <a:off x="0" y="188913"/>
            <a:ext cx="9144000" cy="66690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a:lnSpc>
                <a:spcPct val="90000"/>
              </a:lnSpc>
              <a:buFont typeface="Arial" panose="020B0604020202020204" pitchFamily="34" charset="0"/>
              <a:buNone/>
            </a:pPr>
            <a:r>
              <a:rPr lang="en-US" altLang="zh-CN" sz="3600" dirty="0" smtClean="0">
                <a:solidFill>
                  <a:schemeClr val="tx1"/>
                </a:solidFill>
              </a:rPr>
              <a:t>4.</a:t>
            </a:r>
            <a:r>
              <a:rPr lang="zh-CN" altLang="en-US" sz="3600" dirty="0" smtClean="0">
                <a:solidFill>
                  <a:schemeClr val="tx1"/>
                </a:solidFill>
              </a:rPr>
              <a:t>乔坐公交汽车去上学要花一个小时。沿途交通拥堵，污染严重。</a:t>
            </a:r>
          </a:p>
          <a:p>
            <a:pPr>
              <a:lnSpc>
                <a:spcPct val="90000"/>
              </a:lnSpc>
              <a:buFont typeface="Arial" panose="020B0604020202020204" pitchFamily="34" charset="0"/>
              <a:buNone/>
            </a:pPr>
            <a:r>
              <a:rPr lang="en-US" altLang="zh-CN" sz="3600" dirty="0" smtClean="0">
                <a:solidFill>
                  <a:schemeClr val="tx1"/>
                </a:solidFill>
              </a:rPr>
              <a:t>    </a:t>
            </a:r>
            <a:r>
              <a:rPr lang="en-US" altLang="zh-CN" sz="3600" dirty="0" smtClean="0">
                <a:solidFill>
                  <a:srgbClr val="FF00FF"/>
                </a:solidFill>
              </a:rPr>
              <a:t>It takes</a:t>
            </a:r>
            <a:r>
              <a:rPr lang="en-US" altLang="zh-CN" sz="3600" dirty="0" smtClean="0">
                <a:solidFill>
                  <a:schemeClr val="tx1"/>
                </a:solidFill>
              </a:rPr>
              <a:t> an hour </a:t>
            </a:r>
            <a:r>
              <a:rPr lang="en-US" altLang="zh-CN" sz="3600" dirty="0" smtClean="0">
                <a:solidFill>
                  <a:srgbClr val="FF00FF"/>
                </a:solidFill>
              </a:rPr>
              <a:t>to get</a:t>
            </a:r>
            <a:r>
              <a:rPr lang="en-US" altLang="zh-CN" sz="3600" dirty="0" smtClean="0">
                <a:solidFill>
                  <a:schemeClr val="tx1"/>
                </a:solidFill>
              </a:rPr>
              <a:t> there by bus. There is a lot of traffic and pollution. </a:t>
            </a:r>
          </a:p>
          <a:p>
            <a:pPr>
              <a:lnSpc>
                <a:spcPct val="90000"/>
              </a:lnSpc>
              <a:buFont typeface="Arial" panose="020B0604020202020204" pitchFamily="34" charset="0"/>
              <a:buNone/>
            </a:pPr>
            <a:r>
              <a:rPr lang="en-US" altLang="zh-CN" sz="3600" dirty="0" smtClean="0">
                <a:solidFill>
                  <a:schemeClr val="tx1"/>
                </a:solidFill>
              </a:rPr>
              <a:t>5.</a:t>
            </a:r>
            <a:r>
              <a:rPr lang="zh-CN" altLang="en-US" sz="3600" dirty="0" smtClean="0">
                <a:solidFill>
                  <a:schemeClr val="tx1"/>
                </a:solidFill>
              </a:rPr>
              <a:t>显然，</a:t>
            </a:r>
            <a:r>
              <a:rPr lang="en-US" altLang="zh-CN" sz="3600" dirty="0" smtClean="0">
                <a:solidFill>
                  <a:schemeClr val="tx1"/>
                </a:solidFill>
              </a:rPr>
              <a:t>Arnwick</a:t>
            </a:r>
            <a:r>
              <a:rPr lang="zh-CN" altLang="en-US" sz="3600" dirty="0" smtClean="0">
                <a:solidFill>
                  <a:schemeClr val="tx1"/>
                </a:solidFill>
              </a:rPr>
              <a:t>需要更多的学校、公交车和医院，还需要新鲜的空气，干净的水源。</a:t>
            </a:r>
          </a:p>
          <a:p>
            <a:pPr>
              <a:lnSpc>
                <a:spcPct val="90000"/>
              </a:lnSpc>
              <a:buFont typeface="Arial" panose="020B0604020202020204" pitchFamily="34" charset="0"/>
              <a:buNone/>
            </a:pPr>
            <a:r>
              <a:rPr lang="en-US" altLang="zh-CN" sz="3600" dirty="0" smtClean="0">
                <a:solidFill>
                  <a:schemeClr val="tx1"/>
                </a:solidFill>
              </a:rPr>
              <a:t>   </a:t>
            </a:r>
            <a:r>
              <a:rPr lang="en-US" altLang="zh-CN" sz="3600" dirty="0" smtClean="0">
                <a:solidFill>
                  <a:srgbClr val="FF00FF"/>
                </a:solidFill>
              </a:rPr>
              <a:t>It is clear that</a:t>
            </a:r>
            <a:r>
              <a:rPr lang="en-US" altLang="zh-CN" sz="3600" dirty="0" smtClean="0">
                <a:solidFill>
                  <a:schemeClr val="tx1"/>
                </a:solidFill>
              </a:rPr>
              <a:t> Arnwick needs more schools, buses and hospitals. It needs fresh air, clean water, and better public services.</a:t>
            </a:r>
          </a:p>
          <a:p>
            <a:pPr>
              <a:lnSpc>
                <a:spcPct val="90000"/>
              </a:lnSpc>
              <a:buFont typeface="Arial" panose="020B0604020202020204" pitchFamily="34" charset="0"/>
              <a:buNone/>
            </a:pPr>
            <a:r>
              <a:rPr lang="en-US" altLang="zh-CN" sz="3600" dirty="0" smtClean="0">
                <a:solidFill>
                  <a:schemeClr val="tx1"/>
                </a:solidFill>
              </a:rPr>
              <a:t>6.</a:t>
            </a:r>
            <a:r>
              <a:rPr lang="zh-CN" altLang="en-US" sz="3600" dirty="0" smtClean="0">
                <a:solidFill>
                  <a:schemeClr val="tx1"/>
                </a:solidFill>
              </a:rPr>
              <a:t>然而，钱能够帮助解决所有这些问题吗</a:t>
            </a:r>
            <a:endParaRPr lang="en-US" altLang="zh-CN" sz="3600" dirty="0" smtClean="0">
              <a:solidFill>
                <a:schemeClr val="tx1"/>
              </a:solidFill>
            </a:endParaRPr>
          </a:p>
          <a:p>
            <a:pPr>
              <a:lnSpc>
                <a:spcPct val="90000"/>
              </a:lnSpc>
              <a:buFont typeface="Arial" panose="020B0604020202020204" pitchFamily="34" charset="0"/>
              <a:buNone/>
            </a:pPr>
            <a:r>
              <a:rPr lang="en-US" altLang="zh-CN" sz="3600" dirty="0" smtClean="0">
                <a:solidFill>
                  <a:schemeClr val="tx1"/>
                </a:solidFill>
              </a:rPr>
              <a:t>   However, can money </a:t>
            </a:r>
            <a:r>
              <a:rPr lang="en-US" altLang="zh-CN" sz="3600" dirty="0" smtClean="0">
                <a:solidFill>
                  <a:srgbClr val="FF00FF"/>
                </a:solidFill>
              </a:rPr>
              <a:t>help solve</a:t>
            </a:r>
            <a:r>
              <a:rPr lang="en-US" altLang="zh-CN" sz="3600" dirty="0" smtClean="0">
                <a:solidFill>
                  <a:schemeClr val="tx1"/>
                </a:solidFill>
              </a:rPr>
              <a:t> all these problems?</a:t>
            </a:r>
            <a:endParaRPr lang="zh-CN" altLang="en-US" sz="3600" dirty="0" smtClean="0">
              <a:solidFill>
                <a:schemeClr val="tx1"/>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6323">
                                            <p:txEl>
                                              <p:pRg st="1" end="1"/>
                                            </p:txEl>
                                          </p:spTgt>
                                        </p:tgtEl>
                                        <p:attrNameLst>
                                          <p:attrName>style.visibility</p:attrName>
                                        </p:attrNameLst>
                                      </p:cBhvr>
                                      <p:to>
                                        <p:strVal val="visible"/>
                                      </p:to>
                                    </p:set>
                                    <p:animEffect transition="in" filter="wipe(down)">
                                      <p:cBhvr>
                                        <p:cTn id="7" dur="500"/>
                                        <p:tgtEl>
                                          <p:spTgt spid="5632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6323">
                                            <p:txEl>
                                              <p:pRg st="2" end="2"/>
                                            </p:txEl>
                                          </p:spTgt>
                                        </p:tgtEl>
                                        <p:attrNameLst>
                                          <p:attrName>style.visibility</p:attrName>
                                        </p:attrNameLst>
                                      </p:cBhvr>
                                      <p:to>
                                        <p:strVal val="visible"/>
                                      </p:to>
                                    </p:set>
                                    <p:animEffect transition="in" filter="wipe(down)">
                                      <p:cBhvr>
                                        <p:cTn id="12" dur="500"/>
                                        <p:tgtEl>
                                          <p:spTgt spid="5632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6323">
                                            <p:txEl>
                                              <p:pRg st="3" end="3"/>
                                            </p:txEl>
                                          </p:spTgt>
                                        </p:tgtEl>
                                        <p:attrNameLst>
                                          <p:attrName>style.visibility</p:attrName>
                                        </p:attrNameLst>
                                      </p:cBhvr>
                                      <p:to>
                                        <p:strVal val="visible"/>
                                      </p:to>
                                    </p:set>
                                    <p:animEffect transition="in" filter="wipe(down)">
                                      <p:cBhvr>
                                        <p:cTn id="17" dur="500"/>
                                        <p:tgtEl>
                                          <p:spTgt spid="5632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56323">
                                            <p:txEl>
                                              <p:pRg st="4" end="4"/>
                                            </p:txEl>
                                          </p:spTgt>
                                        </p:tgtEl>
                                        <p:attrNameLst>
                                          <p:attrName>style.visibility</p:attrName>
                                        </p:attrNameLst>
                                      </p:cBhvr>
                                      <p:to>
                                        <p:strVal val="visible"/>
                                      </p:to>
                                    </p:set>
                                    <p:anim calcmode="lin" valueType="num">
                                      <p:cBhvr additive="base">
                                        <p:cTn id="22" dur="500" fill="hold"/>
                                        <p:tgtEl>
                                          <p:spTgt spid="56323">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563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56323">
                                            <p:txEl>
                                              <p:pRg st="5" end="5"/>
                                            </p:txEl>
                                          </p:spTgt>
                                        </p:tgtEl>
                                        <p:attrNameLst>
                                          <p:attrName>style.visibility</p:attrName>
                                        </p:attrNameLst>
                                      </p:cBhvr>
                                      <p:to>
                                        <p:strVal val="visible"/>
                                      </p:to>
                                    </p:set>
                                    <p:anim calcmode="lin" valueType="num">
                                      <p:cBhvr additive="base">
                                        <p:cTn id="28" dur="500" fill="hold"/>
                                        <p:tgtEl>
                                          <p:spTgt spid="56323">
                                            <p:txEl>
                                              <p:pRg st="5" end="5"/>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5632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6"/>
          <p:cNvGrpSpPr/>
          <p:nvPr/>
        </p:nvGrpSpPr>
        <p:grpSpPr bwMode="auto">
          <a:xfrm>
            <a:off x="12948" y="692696"/>
            <a:ext cx="9144000" cy="1728192"/>
            <a:chOff x="0" y="1071546"/>
            <a:chExt cx="9144000" cy="5214974"/>
          </a:xfrm>
        </p:grpSpPr>
        <p:sp>
          <p:nvSpPr>
            <p:cNvPr id="4" name="折角形 3"/>
            <p:cNvSpPr/>
            <p:nvPr/>
          </p:nvSpPr>
          <p:spPr bwMode="auto">
            <a:xfrm>
              <a:off x="0" y="1071546"/>
              <a:ext cx="9144000" cy="5214974"/>
            </a:xfrm>
            <a:prstGeom prst="foldedCorner">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a:lstStyle/>
            <a:p>
              <a:pPr>
                <a:defRPr/>
              </a:pPr>
              <a:endParaRPr lang="zh-CN" altLang="en-US">
                <a:solidFill>
                  <a:schemeClr val="tx1"/>
                </a:solidFill>
                <a:latin typeface="Arial" panose="020B0604020202020204" pitchFamily="34" charset="0"/>
                <a:ea typeface="宋体" panose="02010600030101010101" pitchFamily="2" charset="-122"/>
              </a:endParaRPr>
            </a:p>
          </p:txBody>
        </p:sp>
        <p:sp>
          <p:nvSpPr>
            <p:cNvPr id="5" name="矩形 4"/>
            <p:cNvSpPr/>
            <p:nvPr/>
          </p:nvSpPr>
          <p:spPr>
            <a:xfrm>
              <a:off x="2571736" y="2571744"/>
              <a:ext cx="3775393" cy="92333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altLang="zh-CN" sz="54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anose="020B0604020202020204" pitchFamily="34" charset="0"/>
                </a:rPr>
                <a:t>Homework</a:t>
              </a:r>
              <a:endParaRPr lang="zh-CN" altLang="en-US" sz="54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anose="020B0604020202020204" pitchFamily="34" charset="0"/>
              </a:endParaRPr>
            </a:p>
          </p:txBody>
        </p:sp>
      </p:grpSp>
      <p:sp>
        <p:nvSpPr>
          <p:cNvPr id="33794" name="内容占位符 2"/>
          <p:cNvSpPr>
            <a:spLocks noGrp="1"/>
          </p:cNvSpPr>
          <p:nvPr>
            <p:ph idx="1"/>
          </p:nvPr>
        </p:nvSpPr>
        <p:spPr bwMode="auto">
          <a:xfrm>
            <a:off x="191542" y="2708920"/>
            <a:ext cx="8786812" cy="30797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514350" indent="-514350">
              <a:buFont typeface="Arial" panose="020B0604020202020204" pitchFamily="34" charset="0"/>
              <a:buAutoNum type="arabicPeriod"/>
            </a:pPr>
            <a:r>
              <a:rPr lang="zh-CN" altLang="en-US" sz="4400" b="1" dirty="0" smtClean="0">
                <a:solidFill>
                  <a:schemeClr val="tx1"/>
                </a:solidFill>
              </a:rPr>
              <a:t>完成</a:t>
            </a:r>
            <a:r>
              <a:rPr lang="en-US" altLang="zh-CN" sz="4400" b="1" dirty="0" smtClean="0">
                <a:solidFill>
                  <a:schemeClr val="tx1"/>
                </a:solidFill>
              </a:rPr>
              <a:t>《</a:t>
            </a:r>
            <a:r>
              <a:rPr lang="zh-CN" altLang="en-US" sz="4400" b="1" dirty="0" smtClean="0">
                <a:solidFill>
                  <a:schemeClr val="tx1"/>
                </a:solidFill>
              </a:rPr>
              <a:t>金牌学案</a:t>
            </a:r>
            <a:r>
              <a:rPr lang="en-US" altLang="zh-CN" sz="4400" b="1" dirty="0" smtClean="0">
                <a:solidFill>
                  <a:schemeClr val="tx1"/>
                </a:solidFill>
              </a:rPr>
              <a:t>》M9</a:t>
            </a:r>
            <a:r>
              <a:rPr lang="zh-CN" altLang="en-US" sz="4400" b="1" dirty="0" smtClean="0">
                <a:solidFill>
                  <a:schemeClr val="tx1"/>
                </a:solidFill>
              </a:rPr>
              <a:t>全部练习；</a:t>
            </a:r>
            <a:endParaRPr lang="en-US" altLang="zh-CN" sz="4400" b="1" dirty="0" smtClean="0">
              <a:solidFill>
                <a:schemeClr val="tx1"/>
              </a:solidFill>
            </a:endParaRPr>
          </a:p>
          <a:p>
            <a:pPr marL="514350" indent="-514350">
              <a:buFont typeface="Arial" panose="020B0604020202020204" pitchFamily="34" charset="0"/>
              <a:buAutoNum type="arabicPeriod"/>
            </a:pPr>
            <a:r>
              <a:rPr lang="zh-CN" altLang="en-US" sz="4400" b="1" dirty="0" smtClean="0">
                <a:solidFill>
                  <a:schemeClr val="tx1"/>
                </a:solidFill>
              </a:rPr>
              <a:t>用笔记本将</a:t>
            </a:r>
            <a:r>
              <a:rPr lang="en-US" altLang="zh-CN" sz="4400" b="1" dirty="0" smtClean="0">
                <a:solidFill>
                  <a:schemeClr val="tx1"/>
                </a:solidFill>
              </a:rPr>
              <a:t>M1-M9</a:t>
            </a:r>
            <a:r>
              <a:rPr lang="zh-CN" altLang="en-US" sz="4400" b="1" dirty="0" smtClean="0">
                <a:solidFill>
                  <a:schemeClr val="tx1"/>
                </a:solidFill>
              </a:rPr>
              <a:t>的单词表后面的短语整理出来，并每个短语造一个句子，不会的可以查字典</a:t>
            </a:r>
            <a:r>
              <a:rPr lang="zh-CN" altLang="en-US" b="1" dirty="0" smtClean="0">
                <a:solidFill>
                  <a:schemeClr val="tx1"/>
                </a:solidFill>
              </a:rPr>
              <a:t>。  </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xit" presetSubtype="16" fill="hold" nodeType="clickEffect">
                                  <p:stCondLst>
                                    <p:cond delay="0"/>
                                  </p:stCondLst>
                                  <p:childTnLst>
                                    <p:animEffect transition="out" filter="box(in)">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WordArt 2"/>
          <p:cNvSpPr>
            <a:spLocks noChangeArrowheads="1" noChangeShapeType="1" noTextEdit="1"/>
          </p:cNvSpPr>
          <p:nvPr/>
        </p:nvSpPr>
        <p:spPr bwMode="auto">
          <a:xfrm>
            <a:off x="1042988" y="260350"/>
            <a:ext cx="5976937" cy="790575"/>
          </a:xfrm>
          <a:prstGeom prst="rect">
            <a:avLst/>
          </a:prstGeom>
        </p:spPr>
        <p:txBody>
          <a:bodyPr wrap="none" fromWordArt="1">
            <a:prstTxWarp prst="textPlain">
              <a:avLst>
                <a:gd name="adj" fmla="val 50000"/>
              </a:avLst>
            </a:prstTxWarp>
          </a:bodyPr>
          <a:lstStyle/>
          <a:p>
            <a:pPr algn="ctr"/>
            <a:r>
              <a:rPr lang="en-US" altLang="zh-CN" sz="3600" kern="10" dirty="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5000"/>
                    </a:srgbClr>
                  </a:outerShdw>
                </a:effectLst>
                <a:latin typeface="Arial Black" panose="020B0A04020102020204"/>
              </a:rPr>
              <a:t>Watch and read</a:t>
            </a:r>
            <a:endParaRPr lang="zh-CN" altLang="en-US" sz="3600" kern="10" dirty="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5000"/>
                  </a:srgbClr>
                </a:outerShdw>
              </a:effectLst>
              <a:latin typeface="Arial Black" panose="020B0A04020102020204"/>
            </a:endParaRPr>
          </a:p>
        </p:txBody>
      </p:sp>
      <p:pic>
        <p:nvPicPr>
          <p:cNvPr id="5123" name="Picture 3" descr="1230">
            <a:hlinkClick r:id="rId2" action="ppaction://hlinkfile"/>
          </p:cNvPr>
          <p:cNvPicPr>
            <a:picLocks noChangeAspect="1" noChangeArrowheads="1"/>
          </p:cNvPicPr>
          <p:nvPr/>
        </p:nvPicPr>
        <p:blipFill>
          <a:blip r:embed="rId3"/>
          <a:srcRect/>
          <a:stretch>
            <a:fillRect/>
          </a:stretch>
        </p:blipFill>
        <p:spPr bwMode="auto">
          <a:xfrm>
            <a:off x="7235825" y="157163"/>
            <a:ext cx="1584325"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ext Box 7"/>
          <p:cNvSpPr txBox="1">
            <a:spLocks noChangeArrowheads="1"/>
          </p:cNvSpPr>
          <p:nvPr/>
        </p:nvSpPr>
        <p:spPr bwMode="auto">
          <a:xfrm>
            <a:off x="323850" y="1144588"/>
            <a:ext cx="8439150" cy="915987"/>
          </a:xfrm>
          <a:prstGeom prst="rect">
            <a:avLst/>
          </a:prstGeom>
          <a:solidFill>
            <a:srgbClr val="CC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en-US" altLang="zh-CN" sz="3600" dirty="0"/>
              <a:t>2 What are the problems of big cities?</a:t>
            </a:r>
            <a:endParaRPr lang="zh-CN" altLang="en-US" sz="3600" dirty="0"/>
          </a:p>
        </p:txBody>
      </p:sp>
      <p:sp>
        <p:nvSpPr>
          <p:cNvPr id="7177" name="Text Box 9"/>
          <p:cNvSpPr txBox="1">
            <a:spLocks noChangeArrowheads="1"/>
          </p:cNvSpPr>
          <p:nvPr/>
        </p:nvSpPr>
        <p:spPr bwMode="auto">
          <a:xfrm>
            <a:off x="34925" y="2060575"/>
            <a:ext cx="9156700" cy="489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3500" dirty="0">
                <a:solidFill>
                  <a:schemeClr val="hlink"/>
                </a:solidFill>
              </a:rPr>
              <a:t>1.It’s very crowded.</a:t>
            </a:r>
          </a:p>
          <a:p>
            <a:pPr eaLnBrk="1" hangingPunct="1"/>
            <a:r>
              <a:rPr lang="en-US" altLang="zh-CN" sz="3500" dirty="0">
                <a:solidFill>
                  <a:schemeClr val="hlink"/>
                </a:solidFill>
              </a:rPr>
              <a:t>2.There is too much rubbish in the streets.</a:t>
            </a:r>
          </a:p>
          <a:p>
            <a:pPr eaLnBrk="1" hangingPunct="1"/>
            <a:r>
              <a:rPr lang="en-US" altLang="zh-CN" sz="3500" dirty="0">
                <a:solidFill>
                  <a:schemeClr val="hlink"/>
                </a:solidFill>
              </a:rPr>
              <a:t>3.It takes an hour to get to school by bus.</a:t>
            </a:r>
          </a:p>
          <a:p>
            <a:pPr eaLnBrk="1" hangingPunct="1"/>
            <a:r>
              <a:rPr lang="en-US" altLang="zh-CN" sz="3500" dirty="0">
                <a:solidFill>
                  <a:schemeClr val="hlink"/>
                </a:solidFill>
              </a:rPr>
              <a:t>4.Too much traffic brings air pollution.</a:t>
            </a:r>
          </a:p>
          <a:p>
            <a:pPr eaLnBrk="1" hangingPunct="1"/>
            <a:r>
              <a:rPr lang="en-US" altLang="zh-CN" sz="3500" dirty="0">
                <a:solidFill>
                  <a:schemeClr val="hlink"/>
                </a:solidFill>
              </a:rPr>
              <a:t>5.There are not enough schools and </a:t>
            </a:r>
          </a:p>
          <a:p>
            <a:pPr eaLnBrk="1" hangingPunct="1"/>
            <a:r>
              <a:rPr lang="en-US" altLang="zh-CN" sz="3500" dirty="0">
                <a:solidFill>
                  <a:schemeClr val="hlink"/>
                </a:solidFill>
              </a:rPr>
              <a:t>    hospitals in big cities.</a:t>
            </a:r>
          </a:p>
          <a:p>
            <a:pPr eaLnBrk="1" hangingPunct="1"/>
            <a:r>
              <a:rPr lang="en-US" altLang="zh-CN" sz="3500" dirty="0">
                <a:solidFill>
                  <a:schemeClr val="hlink"/>
                </a:solidFill>
              </a:rPr>
              <a:t>6.There are not enough police in the city.</a:t>
            </a:r>
          </a:p>
          <a:p>
            <a:pPr eaLnBrk="1" hangingPunct="1"/>
            <a:r>
              <a:rPr lang="en-US" altLang="zh-CN" sz="3500" dirty="0">
                <a:solidFill>
                  <a:schemeClr val="hlink"/>
                </a:solidFill>
              </a:rPr>
              <a:t> 7.It is difficult to get enough clean water.</a:t>
            </a:r>
            <a:endParaRPr lang="zh-CN" altLang="en-US" sz="3500" dirty="0">
              <a:solidFill>
                <a:schemeClr val="hlink"/>
              </a:solidFill>
            </a:endParaRPr>
          </a:p>
          <a:p>
            <a:pPr eaLnBrk="1" hangingPunct="1"/>
            <a:endParaRPr lang="zh-CN" altLang="en-US" sz="3500" dirty="0">
              <a:solidFill>
                <a:schemeClr val="hlink"/>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177">
                                            <p:txEl>
                                              <p:pRg st="0" end="0"/>
                                            </p:txEl>
                                          </p:spTgt>
                                        </p:tgtEl>
                                        <p:attrNameLst>
                                          <p:attrName>style.visibility</p:attrName>
                                        </p:attrNameLst>
                                      </p:cBhvr>
                                      <p:to>
                                        <p:strVal val="visible"/>
                                      </p:to>
                                    </p:set>
                                    <p:animEffect transition="in" filter="blinds(horizontal)">
                                      <p:cBhvr>
                                        <p:cTn id="7" dur="500"/>
                                        <p:tgtEl>
                                          <p:spTgt spid="71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177">
                                            <p:txEl>
                                              <p:pRg st="1" end="1"/>
                                            </p:txEl>
                                          </p:spTgt>
                                        </p:tgtEl>
                                        <p:attrNameLst>
                                          <p:attrName>style.visibility</p:attrName>
                                        </p:attrNameLst>
                                      </p:cBhvr>
                                      <p:to>
                                        <p:strVal val="visible"/>
                                      </p:to>
                                    </p:set>
                                    <p:animEffect transition="in" filter="blinds(horizontal)">
                                      <p:cBhvr>
                                        <p:cTn id="12" dur="500"/>
                                        <p:tgtEl>
                                          <p:spTgt spid="717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177">
                                            <p:txEl>
                                              <p:pRg st="2" end="2"/>
                                            </p:txEl>
                                          </p:spTgt>
                                        </p:tgtEl>
                                        <p:attrNameLst>
                                          <p:attrName>style.visibility</p:attrName>
                                        </p:attrNameLst>
                                      </p:cBhvr>
                                      <p:to>
                                        <p:strVal val="visible"/>
                                      </p:to>
                                    </p:set>
                                    <p:animEffect transition="in" filter="blinds(horizontal)">
                                      <p:cBhvr>
                                        <p:cTn id="17" dur="500"/>
                                        <p:tgtEl>
                                          <p:spTgt spid="717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177">
                                            <p:txEl>
                                              <p:pRg st="3" end="3"/>
                                            </p:txEl>
                                          </p:spTgt>
                                        </p:tgtEl>
                                        <p:attrNameLst>
                                          <p:attrName>style.visibility</p:attrName>
                                        </p:attrNameLst>
                                      </p:cBhvr>
                                      <p:to>
                                        <p:strVal val="visible"/>
                                      </p:to>
                                    </p:set>
                                    <p:animEffect transition="in" filter="blinds(horizontal)">
                                      <p:cBhvr>
                                        <p:cTn id="22" dur="500"/>
                                        <p:tgtEl>
                                          <p:spTgt spid="717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177">
                                            <p:txEl>
                                              <p:pRg st="4" end="4"/>
                                            </p:txEl>
                                          </p:spTgt>
                                        </p:tgtEl>
                                        <p:attrNameLst>
                                          <p:attrName>style.visibility</p:attrName>
                                        </p:attrNameLst>
                                      </p:cBhvr>
                                      <p:to>
                                        <p:strVal val="visible"/>
                                      </p:to>
                                    </p:set>
                                    <p:animEffect transition="in" filter="blinds(horizontal)">
                                      <p:cBhvr>
                                        <p:cTn id="27" dur="500"/>
                                        <p:tgtEl>
                                          <p:spTgt spid="717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177">
                                            <p:txEl>
                                              <p:pRg st="5" end="5"/>
                                            </p:txEl>
                                          </p:spTgt>
                                        </p:tgtEl>
                                        <p:attrNameLst>
                                          <p:attrName>style.visibility</p:attrName>
                                        </p:attrNameLst>
                                      </p:cBhvr>
                                      <p:to>
                                        <p:strVal val="visible"/>
                                      </p:to>
                                    </p:set>
                                    <p:animEffect transition="in" filter="blinds(horizontal)">
                                      <p:cBhvr>
                                        <p:cTn id="32" dur="500"/>
                                        <p:tgtEl>
                                          <p:spTgt spid="717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7177">
                                            <p:txEl>
                                              <p:pRg st="6" end="6"/>
                                            </p:txEl>
                                          </p:spTgt>
                                        </p:tgtEl>
                                        <p:attrNameLst>
                                          <p:attrName>style.visibility</p:attrName>
                                        </p:attrNameLst>
                                      </p:cBhvr>
                                      <p:to>
                                        <p:strVal val="visible"/>
                                      </p:to>
                                    </p:set>
                                    <p:animEffect transition="in" filter="blinds(horizontal)">
                                      <p:cBhvr>
                                        <p:cTn id="37" dur="500"/>
                                        <p:tgtEl>
                                          <p:spTgt spid="717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7177">
                                            <p:txEl>
                                              <p:pRg st="7" end="7"/>
                                            </p:txEl>
                                          </p:spTgt>
                                        </p:tgtEl>
                                        <p:attrNameLst>
                                          <p:attrName>style.visibility</p:attrName>
                                        </p:attrNameLst>
                                      </p:cBhvr>
                                      <p:to>
                                        <p:strVal val="visible"/>
                                      </p:to>
                                    </p:set>
                                    <p:animEffect transition="in" filter="blinds(horizontal)">
                                      <p:cBhvr>
                                        <p:cTn id="42" dur="500"/>
                                        <p:tgtEl>
                                          <p:spTgt spid="717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bwMode="auto">
          <a:xfrm>
            <a:off x="34925" y="1104900"/>
            <a:ext cx="9109075"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a:buFont typeface="Arial" panose="020B0604020202020204" pitchFamily="34" charset="0"/>
              <a:buNone/>
            </a:pPr>
            <a:r>
              <a:rPr lang="en-US" altLang="zh-CN" sz="3600" b="1" dirty="0" smtClean="0"/>
              <a:t>   </a:t>
            </a:r>
            <a:r>
              <a:rPr lang="en-US" altLang="zh-CN" sz="3600" b="1" dirty="0" smtClean="0">
                <a:solidFill>
                  <a:schemeClr val="tx1"/>
                </a:solidFill>
                <a:latin typeface="Times New Roman" panose="02020603050405020304" pitchFamily="18" charset="0"/>
                <a:ea typeface="黑体" panose="02010609060101010101" pitchFamily="49" charset="-122"/>
              </a:rPr>
              <a:t>1  Parkville was a quiet village.</a:t>
            </a:r>
          </a:p>
          <a:p>
            <a:pPr>
              <a:buFont typeface="Arial" panose="020B0604020202020204" pitchFamily="34" charset="0"/>
              <a:buNone/>
            </a:pPr>
            <a:r>
              <a:rPr lang="en-US" altLang="zh-CN" sz="3600" b="1" dirty="0" smtClean="0">
                <a:solidFill>
                  <a:schemeClr val="tx1"/>
                </a:solidFill>
                <a:latin typeface="Times New Roman" panose="02020603050405020304" pitchFamily="18" charset="0"/>
                <a:ea typeface="黑体" panose="02010609060101010101" pitchFamily="49" charset="-122"/>
              </a:rPr>
              <a:t>   2  Arnwick was a city with   20,000   people.</a:t>
            </a:r>
          </a:p>
          <a:p>
            <a:pPr>
              <a:buFont typeface="Arial" panose="020B0604020202020204" pitchFamily="34" charset="0"/>
              <a:buNone/>
            </a:pPr>
            <a:r>
              <a:rPr lang="en-US" altLang="zh-CN" sz="3600" b="1" dirty="0" smtClean="0">
                <a:solidFill>
                  <a:schemeClr val="tx1"/>
                </a:solidFill>
                <a:latin typeface="Times New Roman" panose="02020603050405020304" pitchFamily="18" charset="0"/>
                <a:ea typeface="黑体" panose="02010609060101010101" pitchFamily="49" charset="-122"/>
              </a:rPr>
              <a:t>   3  Parkville now has a population of more   </a:t>
            </a:r>
          </a:p>
          <a:p>
            <a:pPr>
              <a:buFont typeface="Arial" panose="020B0604020202020204" pitchFamily="34" charset="0"/>
              <a:buNone/>
            </a:pPr>
            <a:r>
              <a:rPr lang="en-US" altLang="zh-CN" sz="3600" b="1" dirty="0" smtClean="0">
                <a:solidFill>
                  <a:schemeClr val="tx1"/>
                </a:solidFill>
                <a:latin typeface="Times New Roman" panose="02020603050405020304" pitchFamily="18" charset="0"/>
                <a:ea typeface="黑体" panose="02010609060101010101" pitchFamily="49" charset="-122"/>
              </a:rPr>
              <a:t>       than one million.</a:t>
            </a:r>
          </a:p>
          <a:p>
            <a:pPr>
              <a:buFont typeface="Arial" panose="020B0604020202020204" pitchFamily="34" charset="0"/>
              <a:buNone/>
            </a:pPr>
            <a:r>
              <a:rPr lang="en-US" altLang="zh-CN" sz="3600" b="1" dirty="0" smtClean="0">
                <a:solidFill>
                  <a:schemeClr val="tx1"/>
                </a:solidFill>
                <a:latin typeface="Times New Roman" panose="02020603050405020304" pitchFamily="18" charset="0"/>
                <a:ea typeface="黑体" panose="02010609060101010101" pitchFamily="49" charset="-122"/>
              </a:rPr>
              <a:t>   4 The local school in Parkville has 2,000 pupils.</a:t>
            </a:r>
          </a:p>
          <a:p>
            <a:pPr>
              <a:buFont typeface="Arial" panose="020B0604020202020204" pitchFamily="34" charset="0"/>
              <a:buNone/>
            </a:pPr>
            <a:r>
              <a:rPr lang="en-US" altLang="zh-CN" sz="3600" b="1" dirty="0" smtClean="0">
                <a:solidFill>
                  <a:schemeClr val="tx1"/>
                </a:solidFill>
                <a:latin typeface="Times New Roman" panose="02020603050405020304" pitchFamily="18" charset="0"/>
                <a:ea typeface="黑体" panose="02010609060101010101" pitchFamily="49" charset="-122"/>
              </a:rPr>
              <a:t>   5 Big cities need more money for public      </a:t>
            </a:r>
          </a:p>
          <a:p>
            <a:pPr>
              <a:buFont typeface="Arial" panose="020B0604020202020204" pitchFamily="34" charset="0"/>
              <a:buNone/>
            </a:pPr>
            <a:r>
              <a:rPr lang="en-US" altLang="zh-CN" sz="3600" b="1" dirty="0" smtClean="0">
                <a:solidFill>
                  <a:schemeClr val="tx1"/>
                </a:solidFill>
                <a:latin typeface="Times New Roman" panose="02020603050405020304" pitchFamily="18" charset="0"/>
                <a:ea typeface="黑体" panose="02010609060101010101" pitchFamily="49" charset="-122"/>
              </a:rPr>
              <a:t>      services.</a:t>
            </a:r>
            <a:endParaRPr lang="zh-CN" altLang="en-US" sz="3600" b="1" dirty="0" smtClean="0">
              <a:solidFill>
                <a:schemeClr val="tx1"/>
              </a:solidFill>
              <a:latin typeface="Times New Roman" panose="02020603050405020304" pitchFamily="18" charset="0"/>
              <a:ea typeface="黑体" panose="02010609060101010101" pitchFamily="49" charset="-122"/>
            </a:endParaRPr>
          </a:p>
        </p:txBody>
      </p:sp>
      <p:sp>
        <p:nvSpPr>
          <p:cNvPr id="6147" name="Text Box 4"/>
          <p:cNvSpPr txBox="1">
            <a:spLocks noChangeArrowheads="1"/>
          </p:cNvSpPr>
          <p:nvPr/>
        </p:nvSpPr>
        <p:spPr bwMode="auto">
          <a:xfrm>
            <a:off x="250825" y="169863"/>
            <a:ext cx="82089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dirty="0">
                <a:solidFill>
                  <a:srgbClr val="003399"/>
                </a:solidFill>
                <a:latin typeface="Times New Roman" panose="02020603050405020304" pitchFamily="18" charset="0"/>
                <a:ea typeface="微软雅黑" panose="020B0503020204020204" pitchFamily="34" charset="-122"/>
              </a:rPr>
              <a:t>3 Check (√) the true sentences. </a:t>
            </a:r>
            <a:endParaRPr lang="zh-CN" altLang="en-US" sz="3600" dirty="0">
              <a:solidFill>
                <a:srgbClr val="003399"/>
              </a:solidFill>
              <a:latin typeface="Times New Roman" panose="02020603050405020304" pitchFamily="18" charset="0"/>
              <a:ea typeface="微软雅黑" panose="020B0503020204020204" pitchFamily="34" charset="-122"/>
            </a:endParaRPr>
          </a:p>
        </p:txBody>
      </p:sp>
      <p:sp>
        <p:nvSpPr>
          <p:cNvPr id="36870" name="Rectangle 6"/>
          <p:cNvSpPr>
            <a:spLocks noChangeArrowheads="1"/>
          </p:cNvSpPr>
          <p:nvPr/>
        </p:nvSpPr>
        <p:spPr bwMode="auto">
          <a:xfrm>
            <a:off x="6804025" y="1125538"/>
            <a:ext cx="5048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600" dirty="0">
                <a:solidFill>
                  <a:srgbClr val="FF0000"/>
                </a:solidFill>
                <a:latin typeface="Times New Roman" panose="02020603050405020304" pitchFamily="18" charset="0"/>
                <a:ea typeface="微软雅黑" panose="020B0503020204020204" pitchFamily="34" charset="-122"/>
              </a:rPr>
              <a:t>√</a:t>
            </a:r>
            <a:endParaRPr lang="zh-CN" altLang="en-US" sz="3600">
              <a:solidFill>
                <a:srgbClr val="FF0000"/>
              </a:solidFill>
              <a:latin typeface="Times New Roman" panose="02020603050405020304" pitchFamily="18" charset="0"/>
              <a:ea typeface="微软雅黑" panose="020B0503020204020204" pitchFamily="34" charset="-122"/>
            </a:endParaRPr>
          </a:p>
        </p:txBody>
      </p:sp>
      <p:sp>
        <p:nvSpPr>
          <p:cNvPr id="36871" name="Rectangle 7"/>
          <p:cNvSpPr>
            <a:spLocks noChangeArrowheads="1"/>
          </p:cNvSpPr>
          <p:nvPr/>
        </p:nvSpPr>
        <p:spPr bwMode="auto">
          <a:xfrm>
            <a:off x="4500563" y="3141663"/>
            <a:ext cx="5048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600" dirty="0">
                <a:solidFill>
                  <a:srgbClr val="FF0000"/>
                </a:solidFill>
                <a:latin typeface="Times New Roman" panose="02020603050405020304" pitchFamily="18" charset="0"/>
                <a:ea typeface="微软雅黑" panose="020B0503020204020204" pitchFamily="34" charset="-122"/>
              </a:rPr>
              <a:t>√</a:t>
            </a:r>
            <a:endParaRPr lang="zh-CN" altLang="en-US" sz="3600">
              <a:solidFill>
                <a:srgbClr val="FF0000"/>
              </a:solidFill>
              <a:latin typeface="Times New Roman" panose="02020603050405020304" pitchFamily="18" charset="0"/>
              <a:ea typeface="微软雅黑" panose="020B0503020204020204" pitchFamily="34" charset="-122"/>
            </a:endParaRPr>
          </a:p>
        </p:txBody>
      </p:sp>
      <p:sp>
        <p:nvSpPr>
          <p:cNvPr id="36872" name="Rectangle 8"/>
          <p:cNvSpPr>
            <a:spLocks noChangeArrowheads="1"/>
          </p:cNvSpPr>
          <p:nvPr/>
        </p:nvSpPr>
        <p:spPr bwMode="auto">
          <a:xfrm>
            <a:off x="2700338" y="5661025"/>
            <a:ext cx="5048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600" dirty="0">
                <a:solidFill>
                  <a:srgbClr val="FF0000"/>
                </a:solidFill>
                <a:latin typeface="Times New Roman" panose="02020603050405020304" pitchFamily="18" charset="0"/>
                <a:ea typeface="微软雅黑" panose="020B0503020204020204" pitchFamily="34" charset="-122"/>
              </a:rPr>
              <a:t>√</a:t>
            </a:r>
            <a:endParaRPr lang="zh-CN" altLang="en-US" sz="3600">
              <a:solidFill>
                <a:srgbClr val="FF0000"/>
              </a:solidFill>
              <a:latin typeface="Times New Roman" panose="02020603050405020304" pitchFamily="18" charset="0"/>
              <a:ea typeface="微软雅黑" panose="020B0503020204020204" pitchFamily="34" charset="-122"/>
            </a:endParaRPr>
          </a:p>
        </p:txBody>
      </p:sp>
      <p:sp>
        <p:nvSpPr>
          <p:cNvPr id="12297" name="Text Box 9"/>
          <p:cNvSpPr txBox="1">
            <a:spLocks noChangeArrowheads="1"/>
          </p:cNvSpPr>
          <p:nvPr/>
        </p:nvSpPr>
        <p:spPr bwMode="auto">
          <a:xfrm>
            <a:off x="5724525" y="1779588"/>
            <a:ext cx="1835150" cy="641350"/>
          </a:xfrm>
          <a:prstGeom prst="rect">
            <a:avLst/>
          </a:prstGeom>
          <a:solidFill>
            <a:srgbClr val="CC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3600" dirty="0">
                <a:solidFill>
                  <a:schemeClr val="hlink"/>
                </a:solidFill>
              </a:rPr>
              <a:t>200,000</a:t>
            </a:r>
            <a:endParaRPr lang="zh-CN" altLang="en-US" sz="3600">
              <a:solidFill>
                <a:schemeClr val="hlink"/>
              </a:solidFill>
            </a:endParaRPr>
          </a:p>
        </p:txBody>
      </p:sp>
      <p:sp>
        <p:nvSpPr>
          <p:cNvPr id="12298" name="Text Box 10"/>
          <p:cNvSpPr txBox="1">
            <a:spLocks noChangeArrowheads="1"/>
          </p:cNvSpPr>
          <p:nvPr/>
        </p:nvSpPr>
        <p:spPr bwMode="auto">
          <a:xfrm>
            <a:off x="4410075" y="3716338"/>
            <a:ext cx="1962150" cy="641350"/>
          </a:xfrm>
          <a:prstGeom prst="rect">
            <a:avLst/>
          </a:prstGeom>
          <a:solidFill>
            <a:srgbClr val="CC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3600" dirty="0">
                <a:solidFill>
                  <a:schemeClr val="hlink"/>
                </a:solidFill>
              </a:rPr>
              <a:t>Arnwick</a:t>
            </a:r>
            <a:endParaRPr lang="zh-CN" altLang="en-US" sz="3600" dirty="0">
              <a:solidFill>
                <a:schemeClr val="hlink"/>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6870"/>
                                        </p:tgtEl>
                                        <p:attrNameLst>
                                          <p:attrName>style.visibility</p:attrName>
                                        </p:attrNameLst>
                                      </p:cBhvr>
                                      <p:to>
                                        <p:strVal val="visible"/>
                                      </p:to>
                                    </p:set>
                                    <p:anim calcmode="lin" valueType="num">
                                      <p:cBhvr additive="base">
                                        <p:cTn id="7" dur="500" fill="hold"/>
                                        <p:tgtEl>
                                          <p:spTgt spid="36870"/>
                                        </p:tgtEl>
                                        <p:attrNameLst>
                                          <p:attrName>ppt_x</p:attrName>
                                        </p:attrNameLst>
                                      </p:cBhvr>
                                      <p:tavLst>
                                        <p:tav tm="0">
                                          <p:val>
                                            <p:strVal val="#ppt_x"/>
                                          </p:val>
                                        </p:tav>
                                        <p:tav tm="100000">
                                          <p:val>
                                            <p:strVal val="#ppt_x"/>
                                          </p:val>
                                        </p:tav>
                                      </p:tavLst>
                                    </p:anim>
                                    <p:anim calcmode="lin" valueType="num">
                                      <p:cBhvr additive="base">
                                        <p:cTn id="8" dur="500" fill="hold"/>
                                        <p:tgtEl>
                                          <p:spTgt spid="3687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2297"/>
                                        </p:tgtEl>
                                        <p:attrNameLst>
                                          <p:attrName>style.visibility</p:attrName>
                                        </p:attrNameLst>
                                      </p:cBhvr>
                                      <p:to>
                                        <p:strVal val="visible"/>
                                      </p:to>
                                    </p:set>
                                    <p:animEffect transition="in" filter="blinds(horizontal)">
                                      <p:cBhvr>
                                        <p:cTn id="13" dur="500"/>
                                        <p:tgtEl>
                                          <p:spTgt spid="12297"/>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6871"/>
                                        </p:tgtEl>
                                        <p:attrNameLst>
                                          <p:attrName>style.visibility</p:attrName>
                                        </p:attrNameLst>
                                      </p:cBhvr>
                                      <p:to>
                                        <p:strVal val="visible"/>
                                      </p:to>
                                    </p:set>
                                    <p:anim calcmode="lin" valueType="num">
                                      <p:cBhvr additive="base">
                                        <p:cTn id="18" dur="500" fill="hold"/>
                                        <p:tgtEl>
                                          <p:spTgt spid="36871"/>
                                        </p:tgtEl>
                                        <p:attrNameLst>
                                          <p:attrName>ppt_x</p:attrName>
                                        </p:attrNameLst>
                                      </p:cBhvr>
                                      <p:tavLst>
                                        <p:tav tm="0">
                                          <p:val>
                                            <p:strVal val="#ppt_x"/>
                                          </p:val>
                                        </p:tav>
                                        <p:tav tm="100000">
                                          <p:val>
                                            <p:strVal val="#ppt_x"/>
                                          </p:val>
                                        </p:tav>
                                      </p:tavLst>
                                    </p:anim>
                                    <p:anim calcmode="lin" valueType="num">
                                      <p:cBhvr additive="base">
                                        <p:cTn id="19" dur="500" fill="hold"/>
                                        <p:tgtEl>
                                          <p:spTgt spid="3687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12298"/>
                                        </p:tgtEl>
                                        <p:attrNameLst>
                                          <p:attrName>style.visibility</p:attrName>
                                        </p:attrNameLst>
                                      </p:cBhvr>
                                      <p:to>
                                        <p:strVal val="visible"/>
                                      </p:to>
                                    </p:set>
                                    <p:animEffect transition="in" filter="blinds(horizontal)">
                                      <p:cBhvr>
                                        <p:cTn id="24" dur="500"/>
                                        <p:tgtEl>
                                          <p:spTgt spid="12298"/>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6872"/>
                                        </p:tgtEl>
                                        <p:attrNameLst>
                                          <p:attrName>style.visibility</p:attrName>
                                        </p:attrNameLst>
                                      </p:cBhvr>
                                      <p:to>
                                        <p:strVal val="visible"/>
                                      </p:to>
                                    </p:set>
                                    <p:anim calcmode="lin" valueType="num">
                                      <p:cBhvr additive="base">
                                        <p:cTn id="29" dur="500" fill="hold"/>
                                        <p:tgtEl>
                                          <p:spTgt spid="36872"/>
                                        </p:tgtEl>
                                        <p:attrNameLst>
                                          <p:attrName>ppt_x</p:attrName>
                                        </p:attrNameLst>
                                      </p:cBhvr>
                                      <p:tavLst>
                                        <p:tav tm="0">
                                          <p:val>
                                            <p:strVal val="#ppt_x"/>
                                          </p:val>
                                        </p:tav>
                                        <p:tav tm="100000">
                                          <p:val>
                                            <p:strVal val="#ppt_x"/>
                                          </p:val>
                                        </p:tav>
                                      </p:tavLst>
                                    </p:anim>
                                    <p:anim calcmode="lin" valueType="num">
                                      <p:cBhvr additive="base">
                                        <p:cTn id="30" dur="500" fill="hold"/>
                                        <p:tgtEl>
                                          <p:spTgt spid="368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0" grpId="0"/>
      <p:bldP spid="36871" grpId="0"/>
      <p:bldP spid="36872" grpId="0"/>
      <p:bldP spid="12297" grpId="0" animBg="1"/>
      <p:bldP spid="1229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250825" y="549275"/>
            <a:ext cx="8713788"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dirty="0">
                <a:solidFill>
                  <a:srgbClr val="003399"/>
                </a:solidFill>
                <a:latin typeface="Times New Roman" panose="02020603050405020304" pitchFamily="18" charset="0"/>
                <a:ea typeface="微软雅黑" panose="020B0503020204020204" pitchFamily="34" charset="-122"/>
              </a:rPr>
              <a:t>4</a:t>
            </a:r>
            <a:r>
              <a:rPr lang="en-US" altLang="zh-CN" sz="3600" b="0" dirty="0">
                <a:solidFill>
                  <a:srgbClr val="0000FF"/>
                </a:solidFill>
                <a:latin typeface="Times New Roman" panose="02020603050405020304" pitchFamily="18" charset="0"/>
              </a:rPr>
              <a:t> </a:t>
            </a:r>
            <a:r>
              <a:rPr lang="en-US" altLang="zh-CN" sz="3600" dirty="0">
                <a:solidFill>
                  <a:srgbClr val="003399"/>
                </a:solidFill>
                <a:latin typeface="Times New Roman" panose="02020603050405020304" pitchFamily="18" charset="0"/>
                <a:ea typeface="微软雅黑" panose="020B0503020204020204" pitchFamily="34" charset="-122"/>
              </a:rPr>
              <a:t>Complete the passage with the correct form of the words in the box.</a:t>
            </a:r>
            <a:endParaRPr lang="zh-CN" altLang="en-US" sz="3600">
              <a:solidFill>
                <a:srgbClr val="003399"/>
              </a:solidFill>
              <a:latin typeface="Times New Roman" panose="02020603050405020304" pitchFamily="18" charset="0"/>
              <a:ea typeface="微软雅黑" panose="020B0503020204020204" pitchFamily="34" charset="-122"/>
            </a:endParaRPr>
          </a:p>
        </p:txBody>
      </p:sp>
      <p:sp>
        <p:nvSpPr>
          <p:cNvPr id="7171" name="Text Box 13"/>
          <p:cNvSpPr txBox="1">
            <a:spLocks noChangeArrowheads="1"/>
          </p:cNvSpPr>
          <p:nvPr/>
        </p:nvSpPr>
        <p:spPr bwMode="auto">
          <a:xfrm>
            <a:off x="395288" y="3357563"/>
            <a:ext cx="8569325" cy="301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dirty="0"/>
              <a:t>    </a:t>
            </a:r>
            <a:r>
              <a:rPr lang="en-US" altLang="zh-CN" sz="3200" dirty="0">
                <a:latin typeface="Times New Roman" panose="02020603050405020304" pitchFamily="18" charset="0"/>
              </a:rPr>
              <a:t>Many towns and cities have the same problems as Arnwick. People need places to live, so the (1)_________ government has to build more (2) ___________ . </a:t>
            </a:r>
            <a:endParaRPr lang="zh-CN" altLang="en-US" sz="3200" dirty="0">
              <a:latin typeface="Times New Roman" panose="02020603050405020304" pitchFamily="18" charset="0"/>
            </a:endParaRPr>
          </a:p>
        </p:txBody>
      </p:sp>
      <p:sp>
        <p:nvSpPr>
          <p:cNvPr id="7172" name="Rectangle 15"/>
          <p:cNvSpPr>
            <a:spLocks noChangeArrowheads="1"/>
          </p:cNvSpPr>
          <p:nvPr/>
        </p:nvSpPr>
        <p:spPr bwMode="auto">
          <a:xfrm>
            <a:off x="1619250" y="1844675"/>
            <a:ext cx="6408738" cy="1260475"/>
          </a:xfrm>
          <a:prstGeom prst="rect">
            <a:avLst/>
          </a:prstGeom>
          <a:solidFill>
            <a:srgbClr val="CC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20000"/>
              </a:lnSpc>
            </a:pPr>
            <a:r>
              <a:rPr lang="en-US" altLang="zh-CN" sz="3200" dirty="0">
                <a:latin typeface="Times New Roman" panose="02020603050405020304" pitchFamily="18" charset="0"/>
              </a:rPr>
              <a:t>flat            local            pollution   </a:t>
            </a:r>
          </a:p>
          <a:p>
            <a:pPr algn="ctr">
              <a:lnSpc>
                <a:spcPct val="120000"/>
              </a:lnSpc>
            </a:pPr>
            <a:r>
              <a:rPr lang="en-US" altLang="zh-CN" sz="3200" dirty="0">
                <a:latin typeface="Times New Roman" panose="02020603050405020304" pitchFamily="18" charset="0"/>
              </a:rPr>
              <a:t>rubbish      service      thousand</a:t>
            </a:r>
            <a:endParaRPr lang="zh-CN" altLang="en-US" sz="3200">
              <a:latin typeface="Times New Roman" panose="02020603050405020304" pitchFamily="18" charset="0"/>
            </a:endParaRPr>
          </a:p>
        </p:txBody>
      </p:sp>
      <p:sp>
        <p:nvSpPr>
          <p:cNvPr id="34833" name="Rectangle 17"/>
          <p:cNvSpPr>
            <a:spLocks noChangeArrowheads="1"/>
          </p:cNvSpPr>
          <p:nvPr/>
        </p:nvSpPr>
        <p:spPr bwMode="auto">
          <a:xfrm>
            <a:off x="2411413" y="4941888"/>
            <a:ext cx="1098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600" dirty="0">
                <a:solidFill>
                  <a:srgbClr val="FF0000"/>
                </a:solidFill>
                <a:latin typeface="Times New Roman" panose="02020603050405020304" pitchFamily="18" charset="0"/>
              </a:rPr>
              <a:t>local</a:t>
            </a:r>
            <a:endParaRPr lang="zh-CN" altLang="en-US" sz="3600">
              <a:solidFill>
                <a:srgbClr val="FF0000"/>
              </a:solidFill>
              <a:latin typeface="Times New Roman" panose="02020603050405020304" pitchFamily="18" charset="0"/>
            </a:endParaRPr>
          </a:p>
        </p:txBody>
      </p:sp>
      <p:sp>
        <p:nvSpPr>
          <p:cNvPr id="34835" name="Rectangle 19"/>
          <p:cNvSpPr>
            <a:spLocks noChangeArrowheads="1"/>
          </p:cNvSpPr>
          <p:nvPr/>
        </p:nvSpPr>
        <p:spPr bwMode="auto">
          <a:xfrm>
            <a:off x="2627313" y="5661025"/>
            <a:ext cx="1022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600" dirty="0">
                <a:solidFill>
                  <a:srgbClr val="FF0000"/>
                </a:solidFill>
                <a:latin typeface="Times New Roman" panose="02020603050405020304" pitchFamily="18" charset="0"/>
              </a:rPr>
              <a:t>flats</a:t>
            </a:r>
            <a:endParaRPr lang="zh-CN" altLang="en-US" sz="3600">
              <a:solidFill>
                <a:srgbClr val="FF0000"/>
              </a:solidFill>
              <a:latin typeface="Times New Roman" panose="02020603050405020304" pitchFamily="18"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4833">
                                            <p:txEl>
                                              <p:pRg st="0" end="0"/>
                                            </p:txEl>
                                          </p:spTgt>
                                        </p:tgtEl>
                                        <p:attrNameLst>
                                          <p:attrName>style.visibility</p:attrName>
                                        </p:attrNameLst>
                                      </p:cBhvr>
                                      <p:to>
                                        <p:strVal val="visible"/>
                                      </p:to>
                                    </p:set>
                                    <p:anim calcmode="lin" valueType="num">
                                      <p:cBhvr additive="base">
                                        <p:cTn id="7" dur="500" fill="hold"/>
                                        <p:tgtEl>
                                          <p:spTgt spid="3483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483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4835">
                                            <p:txEl>
                                              <p:pRg st="0" end="0"/>
                                            </p:txEl>
                                          </p:spTgt>
                                        </p:tgtEl>
                                        <p:attrNameLst>
                                          <p:attrName>style.visibility</p:attrName>
                                        </p:attrNameLst>
                                      </p:cBhvr>
                                      <p:to>
                                        <p:strVal val="visible"/>
                                      </p:to>
                                    </p:set>
                                    <p:anim calcmode="lin" valueType="num">
                                      <p:cBhvr additive="base">
                                        <p:cTn id="13" dur="500" fill="hold"/>
                                        <p:tgtEl>
                                          <p:spTgt spid="3483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483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p:cNvSpPr>
            <a:spLocks noChangeArrowheads="1"/>
          </p:cNvSpPr>
          <p:nvPr/>
        </p:nvSpPr>
        <p:spPr bwMode="auto">
          <a:xfrm>
            <a:off x="395288" y="981075"/>
            <a:ext cx="8353425" cy="448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3200" dirty="0">
                <a:latin typeface="Times New Roman" panose="02020603050405020304" pitchFamily="18" charset="0"/>
              </a:rPr>
              <a:t>people need better bus and train (3)________ . They also produce more (4) ____________ , so the government has to make more efforts to protect the city against (5) __________ .   As we say, a hundred people make a (6) ________ problem!</a:t>
            </a:r>
            <a:endParaRPr lang="zh-CN" altLang="en-US" sz="3200">
              <a:latin typeface="Times New Roman" panose="02020603050405020304" pitchFamily="18" charset="0"/>
            </a:endParaRPr>
          </a:p>
        </p:txBody>
      </p:sp>
      <p:sp>
        <p:nvSpPr>
          <p:cNvPr id="71686" name="Rectangle 6"/>
          <p:cNvSpPr>
            <a:spLocks noChangeArrowheads="1"/>
          </p:cNvSpPr>
          <p:nvPr/>
        </p:nvSpPr>
        <p:spPr bwMode="auto">
          <a:xfrm>
            <a:off x="6804025" y="1196975"/>
            <a:ext cx="1708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600" dirty="0">
                <a:solidFill>
                  <a:srgbClr val="FF0000"/>
                </a:solidFill>
                <a:latin typeface="Times New Roman" panose="02020603050405020304" pitchFamily="18" charset="0"/>
              </a:rPr>
              <a:t>services</a:t>
            </a:r>
            <a:endParaRPr lang="zh-CN" altLang="en-US" sz="3600">
              <a:solidFill>
                <a:srgbClr val="FF0000"/>
              </a:solidFill>
              <a:latin typeface="Times New Roman" panose="02020603050405020304" pitchFamily="18" charset="0"/>
            </a:endParaRPr>
          </a:p>
        </p:txBody>
      </p:sp>
      <p:sp>
        <p:nvSpPr>
          <p:cNvPr id="71687" name="Rectangle 7"/>
          <p:cNvSpPr>
            <a:spLocks noChangeArrowheads="1"/>
          </p:cNvSpPr>
          <p:nvPr/>
        </p:nvSpPr>
        <p:spPr bwMode="auto">
          <a:xfrm>
            <a:off x="5580063" y="1844675"/>
            <a:ext cx="1708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600" dirty="0">
                <a:solidFill>
                  <a:srgbClr val="FF0000"/>
                </a:solidFill>
                <a:latin typeface="Times New Roman" panose="02020603050405020304" pitchFamily="18" charset="0"/>
              </a:rPr>
              <a:t>rubbish</a:t>
            </a:r>
            <a:endParaRPr lang="zh-CN" altLang="en-US" sz="3600">
              <a:solidFill>
                <a:srgbClr val="FF0000"/>
              </a:solidFill>
              <a:latin typeface="Times New Roman" panose="02020603050405020304" pitchFamily="18" charset="0"/>
            </a:endParaRPr>
          </a:p>
        </p:txBody>
      </p:sp>
      <p:sp>
        <p:nvSpPr>
          <p:cNvPr id="71688" name="Rectangle 8"/>
          <p:cNvSpPr>
            <a:spLocks noChangeArrowheads="1"/>
          </p:cNvSpPr>
          <p:nvPr/>
        </p:nvSpPr>
        <p:spPr bwMode="auto">
          <a:xfrm>
            <a:off x="5148263" y="3284538"/>
            <a:ext cx="1936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600" dirty="0">
                <a:solidFill>
                  <a:srgbClr val="FF0000"/>
                </a:solidFill>
                <a:latin typeface="Times New Roman" panose="02020603050405020304" pitchFamily="18" charset="0"/>
              </a:rPr>
              <a:t>pollution</a:t>
            </a:r>
            <a:endParaRPr lang="zh-CN" altLang="en-US" sz="3600">
              <a:solidFill>
                <a:srgbClr val="FF0000"/>
              </a:solidFill>
              <a:latin typeface="Times New Roman" panose="02020603050405020304" pitchFamily="18" charset="0"/>
            </a:endParaRPr>
          </a:p>
        </p:txBody>
      </p:sp>
      <p:sp>
        <p:nvSpPr>
          <p:cNvPr id="71689" name="Rectangle 9"/>
          <p:cNvSpPr>
            <a:spLocks noChangeArrowheads="1"/>
          </p:cNvSpPr>
          <p:nvPr/>
        </p:nvSpPr>
        <p:spPr bwMode="auto">
          <a:xfrm>
            <a:off x="6877050" y="4076700"/>
            <a:ext cx="1987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600" dirty="0">
                <a:solidFill>
                  <a:srgbClr val="FF0000"/>
                </a:solidFill>
                <a:latin typeface="Times New Roman" panose="02020603050405020304" pitchFamily="18" charset="0"/>
              </a:rPr>
              <a:t>thousand</a:t>
            </a:r>
            <a:endParaRPr lang="zh-CN" altLang="en-US" sz="3600">
              <a:solidFill>
                <a:srgbClr val="FF0000"/>
              </a:solidFill>
              <a:latin typeface="Times New Roman" panose="02020603050405020304" pitchFamily="18"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686"/>
                                        </p:tgtEl>
                                        <p:attrNameLst>
                                          <p:attrName>style.visibility</p:attrName>
                                        </p:attrNameLst>
                                      </p:cBhvr>
                                      <p:to>
                                        <p:strVal val="visible"/>
                                      </p:to>
                                    </p:set>
                                    <p:anim calcmode="lin" valueType="num">
                                      <p:cBhvr additive="base">
                                        <p:cTn id="7" dur="500" fill="hold"/>
                                        <p:tgtEl>
                                          <p:spTgt spid="71686"/>
                                        </p:tgtEl>
                                        <p:attrNameLst>
                                          <p:attrName>ppt_x</p:attrName>
                                        </p:attrNameLst>
                                      </p:cBhvr>
                                      <p:tavLst>
                                        <p:tav tm="0">
                                          <p:val>
                                            <p:strVal val="#ppt_x"/>
                                          </p:val>
                                        </p:tav>
                                        <p:tav tm="100000">
                                          <p:val>
                                            <p:strVal val="#ppt_x"/>
                                          </p:val>
                                        </p:tav>
                                      </p:tavLst>
                                    </p:anim>
                                    <p:anim calcmode="lin" valueType="num">
                                      <p:cBhvr additive="base">
                                        <p:cTn id="8" dur="500" fill="hold"/>
                                        <p:tgtEl>
                                          <p:spTgt spid="7168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1687">
                                            <p:txEl>
                                              <p:pRg st="0" end="0"/>
                                            </p:txEl>
                                          </p:spTgt>
                                        </p:tgtEl>
                                        <p:attrNameLst>
                                          <p:attrName>style.visibility</p:attrName>
                                        </p:attrNameLst>
                                      </p:cBhvr>
                                      <p:to>
                                        <p:strVal val="visible"/>
                                      </p:to>
                                    </p:set>
                                    <p:anim calcmode="lin" valueType="num">
                                      <p:cBhvr additive="base">
                                        <p:cTn id="13" dur="500" fill="hold"/>
                                        <p:tgtEl>
                                          <p:spTgt spid="7168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6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1688">
                                            <p:txEl>
                                              <p:pRg st="0" end="0"/>
                                            </p:txEl>
                                          </p:spTgt>
                                        </p:tgtEl>
                                        <p:attrNameLst>
                                          <p:attrName>style.visibility</p:attrName>
                                        </p:attrNameLst>
                                      </p:cBhvr>
                                      <p:to>
                                        <p:strVal val="visible"/>
                                      </p:to>
                                    </p:set>
                                    <p:anim calcmode="lin" valueType="num">
                                      <p:cBhvr additive="base">
                                        <p:cTn id="19" dur="500" fill="hold"/>
                                        <p:tgtEl>
                                          <p:spTgt spid="71688">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68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1689">
                                            <p:txEl>
                                              <p:pRg st="0" end="0"/>
                                            </p:txEl>
                                          </p:spTgt>
                                        </p:tgtEl>
                                        <p:attrNameLst>
                                          <p:attrName>style.visibility</p:attrName>
                                        </p:attrNameLst>
                                      </p:cBhvr>
                                      <p:to>
                                        <p:strVal val="visible"/>
                                      </p:to>
                                    </p:set>
                                    <p:anim calcmode="lin" valueType="num">
                                      <p:cBhvr additive="base">
                                        <p:cTn id="25" dur="500" fill="hold"/>
                                        <p:tgtEl>
                                          <p:spTgt spid="71689">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168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79388" y="404813"/>
            <a:ext cx="8964612" cy="777875"/>
          </a:xfrm>
        </p:spPr>
        <p:txBody>
          <a:bodyPr/>
          <a:lstStyle/>
          <a:p>
            <a:r>
              <a:rPr lang="en-US" altLang="zh-CN" sz="3600" dirty="0" smtClean="0">
                <a:solidFill>
                  <a:srgbClr val="003399"/>
                </a:solidFill>
                <a:latin typeface="Times New Roman" panose="02020603050405020304" pitchFamily="18" charset="0"/>
              </a:rPr>
              <a:t>2 Read the passage and check your answers     </a:t>
            </a:r>
            <a:br>
              <a:rPr lang="en-US" altLang="zh-CN" sz="3600" dirty="0" smtClean="0">
                <a:solidFill>
                  <a:srgbClr val="003399"/>
                </a:solidFill>
                <a:latin typeface="Times New Roman" panose="02020603050405020304" pitchFamily="18" charset="0"/>
              </a:rPr>
            </a:br>
            <a:r>
              <a:rPr lang="en-US" altLang="zh-CN" sz="3600" dirty="0" smtClean="0">
                <a:solidFill>
                  <a:srgbClr val="003399"/>
                </a:solidFill>
                <a:latin typeface="Times New Roman" panose="02020603050405020304" pitchFamily="18" charset="0"/>
              </a:rPr>
              <a:t>   to Activity 1. </a:t>
            </a:r>
            <a:endParaRPr lang="zh-CN" altLang="en-US" sz="3600" smtClean="0">
              <a:solidFill>
                <a:srgbClr val="003399"/>
              </a:solidFill>
              <a:latin typeface="Times New Roman" panose="02020603050405020304" pitchFamily="18" charset="0"/>
            </a:endParaRPr>
          </a:p>
        </p:txBody>
      </p:sp>
      <p:sp>
        <p:nvSpPr>
          <p:cNvPr id="9219" name="Text Box 4"/>
          <p:cNvSpPr txBox="1">
            <a:spLocks noChangeArrowheads="1"/>
          </p:cNvSpPr>
          <p:nvPr/>
        </p:nvSpPr>
        <p:spPr bwMode="auto">
          <a:xfrm>
            <a:off x="179388" y="1052513"/>
            <a:ext cx="8424862" cy="559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algn="ctr" eaLnBrk="1" hangingPunct="1">
              <a:lnSpc>
                <a:spcPct val="125000"/>
              </a:lnSpc>
            </a:pPr>
            <a:r>
              <a:rPr lang="en-US" altLang="zh-CN" sz="3600" dirty="0">
                <a:latin typeface="Times New Roman" panose="02020603050405020304" pitchFamily="18" charset="0"/>
              </a:rPr>
              <a:t> </a:t>
            </a:r>
            <a:r>
              <a:rPr lang="en-US" altLang="zh-CN" sz="3600" dirty="0">
                <a:solidFill>
                  <a:schemeClr val="hlink"/>
                </a:solidFill>
                <a:latin typeface="Times New Roman" panose="02020603050405020304" pitchFamily="18" charset="0"/>
                <a:ea typeface="黑体" panose="02010609060101010101" pitchFamily="49" charset="-122"/>
              </a:rPr>
              <a:t>Could it be your town?</a:t>
            </a:r>
          </a:p>
          <a:p>
            <a:pPr eaLnBrk="1" hangingPunct="1">
              <a:lnSpc>
                <a:spcPct val="125000"/>
              </a:lnSpc>
            </a:pPr>
            <a:r>
              <a:rPr lang="en-US" altLang="zh-CN" sz="3600" dirty="0">
                <a:latin typeface="Times New Roman" panose="02020603050405020304" pitchFamily="18" charset="0"/>
              </a:rPr>
              <a:t>         Jo is fifteen and lives in Parkville. When      Jo’s grandparents first came to Parkville, it was a quiet village. They had a small house, close to fields and hills.</a:t>
            </a:r>
          </a:p>
          <a:p>
            <a:pPr eaLnBrk="1" hangingPunct="1">
              <a:lnSpc>
                <a:spcPct val="125000"/>
              </a:lnSpc>
            </a:pPr>
            <a:r>
              <a:rPr lang="zh-CN" altLang="en-US" sz="3600" dirty="0">
                <a:latin typeface="Times New Roman" panose="02020603050405020304" pitchFamily="18" charset="0"/>
              </a:rPr>
              <a:t>       </a:t>
            </a:r>
            <a:r>
              <a:rPr lang="en-US" altLang="zh-CN" sz="3600" dirty="0">
                <a:latin typeface="Times New Roman" panose="02020603050405020304" pitchFamily="18" charset="0"/>
              </a:rPr>
              <a:t>Parkville was near Arnwick, a city with 200,000 people. People from Parkville moved to Arnwick to find jobs, </a:t>
            </a:r>
            <a:endParaRPr lang="zh-CN" altLang="en-US" sz="3600" dirty="0">
              <a:latin typeface="Times New Roman" panose="02020603050405020304" pitchFamily="18" charset="0"/>
            </a:endParaRPr>
          </a:p>
        </p:txBody>
      </p:sp>
      <p:pic>
        <p:nvPicPr>
          <p:cNvPr id="9220" name="Picture 1" descr="00132">
            <a:hlinkClick r:id="rId2" action="ppaction://hlinkfile"/>
          </p:cNvPr>
          <p:cNvPicPr>
            <a:picLocks noChangeAspect="1" noChangeArrowheads="1"/>
          </p:cNvPicPr>
          <p:nvPr/>
        </p:nvPicPr>
        <p:blipFill>
          <a:blip r:embed="rId3"/>
          <a:srcRect/>
          <a:stretch>
            <a:fillRect/>
          </a:stretch>
        </p:blipFill>
        <p:spPr bwMode="auto">
          <a:xfrm>
            <a:off x="7308850" y="908050"/>
            <a:ext cx="1143000" cy="103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9" name="Rectangle 7"/>
          <p:cNvSpPr>
            <a:spLocks noChangeArrowheads="1"/>
          </p:cNvSpPr>
          <p:nvPr/>
        </p:nvSpPr>
        <p:spPr bwMode="auto">
          <a:xfrm>
            <a:off x="3059113" y="4005263"/>
            <a:ext cx="1584325" cy="503237"/>
          </a:xfrm>
          <a:prstGeom prst="rect">
            <a:avLst/>
          </a:prstGeom>
          <a:solidFill>
            <a:srgbClr val="FF99CC">
              <a:alpha val="3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6" name="Rectangle 7"/>
          <p:cNvSpPr>
            <a:spLocks noChangeArrowheads="1"/>
          </p:cNvSpPr>
          <p:nvPr/>
        </p:nvSpPr>
        <p:spPr bwMode="auto">
          <a:xfrm>
            <a:off x="2071688" y="6000750"/>
            <a:ext cx="2000250" cy="503238"/>
          </a:xfrm>
          <a:prstGeom prst="rect">
            <a:avLst/>
          </a:prstGeom>
          <a:solidFill>
            <a:srgbClr val="FF99CC">
              <a:alpha val="3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199"/>
                                        </p:tgtEl>
                                        <p:attrNameLst>
                                          <p:attrName>style.visibility</p:attrName>
                                        </p:attrNameLst>
                                      </p:cBhvr>
                                      <p:to>
                                        <p:strVal val="visible"/>
                                      </p:to>
                                    </p:set>
                                    <p:animEffect transition="in" filter="wipe(down)">
                                      <p:cBhvr>
                                        <p:cTn id="7" dur="500"/>
                                        <p:tgtEl>
                                          <p:spTgt spid="819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9"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p:cNvSpPr>
            <a:spLocks noChangeArrowheads="1"/>
          </p:cNvSpPr>
          <p:nvPr/>
        </p:nvSpPr>
        <p:spPr bwMode="auto">
          <a:xfrm>
            <a:off x="179388" y="476250"/>
            <a:ext cx="8964612" cy="585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05000"/>
              </a:lnSpc>
            </a:pPr>
            <a:r>
              <a:rPr lang="en-US" altLang="zh-CN" sz="3600" dirty="0">
                <a:latin typeface="Times New Roman" panose="02020603050405020304" pitchFamily="18" charset="0"/>
              </a:rPr>
              <a:t>and they needed places to live. However, it was expensive to live in the city centre, so the government built flats outside the centre. Soon, Parkville became part of Arnwick, and Arnwick became a city with over a million people. Jo’s family lives in one of those flats. It is very crowded, and rubbish is also a problem. </a:t>
            </a:r>
          </a:p>
          <a:p>
            <a:pPr>
              <a:lnSpc>
                <a:spcPct val="105000"/>
              </a:lnSpc>
            </a:pPr>
            <a:r>
              <a:rPr lang="en-US" altLang="zh-CN" sz="3600" dirty="0">
                <a:latin typeface="Times New Roman" panose="02020603050405020304" pitchFamily="18" charset="0"/>
              </a:rPr>
              <a:t>      The small local school in Parkville closed down five years ago, so Jo now has to go to a </a:t>
            </a:r>
            <a:endParaRPr lang="zh-CN" altLang="en-US" sz="3600" dirty="0">
              <a:latin typeface="Times New Roman" panose="02020603050405020304" pitchFamily="18" charset="0"/>
            </a:endParaRPr>
          </a:p>
        </p:txBody>
      </p:sp>
      <p:sp>
        <p:nvSpPr>
          <p:cNvPr id="4" name="Rectangle 7"/>
          <p:cNvSpPr>
            <a:spLocks noChangeArrowheads="1"/>
          </p:cNvSpPr>
          <p:nvPr/>
        </p:nvSpPr>
        <p:spPr bwMode="auto">
          <a:xfrm>
            <a:off x="3286125" y="2286000"/>
            <a:ext cx="3000375" cy="503238"/>
          </a:xfrm>
          <a:prstGeom prst="rect">
            <a:avLst/>
          </a:prstGeom>
          <a:solidFill>
            <a:srgbClr val="FF99CC">
              <a:alpha val="3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5" name="Rectangle 7"/>
          <p:cNvSpPr>
            <a:spLocks noChangeArrowheads="1"/>
          </p:cNvSpPr>
          <p:nvPr/>
        </p:nvSpPr>
        <p:spPr bwMode="auto">
          <a:xfrm>
            <a:off x="7643813" y="5143500"/>
            <a:ext cx="1500187" cy="503238"/>
          </a:xfrm>
          <a:prstGeom prst="rect">
            <a:avLst/>
          </a:prstGeom>
          <a:solidFill>
            <a:srgbClr val="FF99CC">
              <a:alpha val="3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6" name="Rectangle 7"/>
          <p:cNvSpPr>
            <a:spLocks noChangeArrowheads="1"/>
          </p:cNvSpPr>
          <p:nvPr/>
        </p:nvSpPr>
        <p:spPr bwMode="auto">
          <a:xfrm>
            <a:off x="0" y="5786438"/>
            <a:ext cx="1357313" cy="503237"/>
          </a:xfrm>
          <a:prstGeom prst="rect">
            <a:avLst/>
          </a:prstGeom>
          <a:solidFill>
            <a:srgbClr val="FF99CC">
              <a:alpha val="3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theme/theme1.xml><?xml version="1.0" encoding="utf-8"?>
<a:theme xmlns:a="http://schemas.openxmlformats.org/drawingml/2006/main" name="WWW.2PPT.COM&#10;">
  <a:themeElements>
    <a:clrScheme name="演示文稿1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演示文稿1">
      <a:majorFont>
        <a:latin typeface="微软雅黑"/>
        <a:ea typeface="微软雅黑"/>
        <a:cs typeface=""/>
      </a:majorFont>
      <a:minorFont>
        <a:latin typeface="Franklin Gothic Medium"/>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演示文稿1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演示文稿1</Template>
  <TotalTime>0</TotalTime>
  <Words>1777</Words>
  <Application>Microsoft Office PowerPoint</Application>
  <PresentationFormat>全屏显示(4:3)</PresentationFormat>
  <Paragraphs>263</Paragraphs>
  <Slides>32</Slides>
  <Notes>2</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32</vt:i4>
      </vt:variant>
    </vt:vector>
  </HeadingPairs>
  <TitlesOfParts>
    <vt:vector size="40" baseType="lpstr">
      <vt:lpstr>黑体</vt:lpstr>
      <vt:lpstr>宋体</vt:lpstr>
      <vt:lpstr>微软雅黑</vt:lpstr>
      <vt:lpstr>Arial</vt:lpstr>
      <vt:lpstr>Arial Black</vt:lpstr>
      <vt:lpstr>Franklin Gothic Medium</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2 Read the passage and check your answers         to Activity 1. </vt:lpstr>
      <vt:lpstr>PowerPoint 演示文稿</vt:lpstr>
      <vt:lpstr>PowerPoint 演示文稿</vt:lpstr>
      <vt:lpstr>PowerPoint 演示文稿</vt:lpstr>
      <vt:lpstr>2 Read the passage and check your answers         to Activity 1.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2013-08-13T09:09:00Z</dcterms:created>
  <dcterms:modified xsi:type="dcterms:W3CDTF">2023-01-16T19:24:14Z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r8>1</vt:r8>
  </property>
  <property fmtid="{D5CDD505-2E9C-101B-9397-08002B2CF9AE}" pid="3" name="KSOProductBuildVer">
    <vt:lpwstr>2052-11.1.0.11294</vt:lpwstr>
  </property>
  <property fmtid="{D5CDD505-2E9C-101B-9397-08002B2CF9AE}" pid="4" name="ICV">
    <vt:lpwstr>CA6EBD73125F4CA2890409367C83B5B7</vt:lpwstr>
  </property>
  <property fmtid="{A09F084E-AD41-489F-8076-AA5BE3082BCA}" pid="100">
    <vt:ui4>5</vt:ui4>
  </property>
  <property fmtid="{64440492-4C8B-11D1-8B70-080036B11A03}" pid="11">
    <vt:lpwstr>www.2ppt.com-爱PPT提供资源下载</vt:lpwstr>
  </property>
</Properties>
</file>