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4" r:id="rId2"/>
    <p:sldId id="474" r:id="rId3"/>
    <p:sldId id="440" r:id="rId4"/>
    <p:sldId id="441" r:id="rId5"/>
    <p:sldId id="442" r:id="rId6"/>
    <p:sldId id="470" r:id="rId7"/>
    <p:sldId id="471" r:id="rId8"/>
    <p:sldId id="444" r:id="rId9"/>
    <p:sldId id="445" r:id="rId10"/>
    <p:sldId id="446" r:id="rId11"/>
    <p:sldId id="447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hlink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FFCC"/>
    <a:srgbClr val="3333FF"/>
    <a:srgbClr val="006600"/>
    <a:srgbClr val="9933FF"/>
    <a:srgbClr val="000000"/>
    <a:srgbClr val="FFFF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0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12C0-C56A-4206-9BF0-9D92B3A30E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EF578-06C8-4268-94A5-6DDD2EC26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EF578-06C8-4268-94A5-6DDD2EC26C5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262657" y="980728"/>
            <a:ext cx="27400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35</a:t>
            </a: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577105" y="2132856"/>
            <a:ext cx="8137525" cy="131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Future </a:t>
            </a:r>
            <a:r>
              <a:rPr lang="en-US" altLang="zh-CN" sz="6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Transportation</a:t>
            </a:r>
            <a:endParaRPr lang="en-US" altLang="zh-CN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77729" y="486916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zh-CN" altLang="zh-CN" b="1" i="1" dirty="0" smtClean="0">
                <a:solidFill>
                  <a:srgbClr val="660033"/>
                </a:solidFill>
              </a:rPr>
              <a:t>Summary</a:t>
            </a:r>
            <a:r>
              <a:rPr lang="zh-CN" altLang="zh-CN" dirty="0" smtClean="0"/>
              <a:t> </a:t>
            </a:r>
          </a:p>
        </p:txBody>
      </p:sp>
      <p:sp>
        <p:nvSpPr>
          <p:cNvPr id="15363" name="Rectangle 3" descr="花束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525963"/>
          </a:xfrm>
          <a:noFill/>
        </p:spPr>
        <p:txBody>
          <a:bodyPr lIns="90170" tIns="46990" rIns="90170" bIns="46990"/>
          <a:lstStyle/>
          <a:p>
            <a:pPr>
              <a:buFontTx/>
              <a:buNone/>
            </a:pPr>
            <a:r>
              <a:rPr lang="zh-CN" altLang="en-US" dirty="0" smtClean="0">
                <a:solidFill>
                  <a:srgbClr val="0000FF"/>
                </a:solidFill>
              </a:rPr>
              <a:t>Ⅰ</a:t>
            </a:r>
            <a:r>
              <a:rPr lang="en-US" altLang="zh-CN" dirty="0" smtClean="0">
                <a:solidFill>
                  <a:srgbClr val="0000FF"/>
                </a:solidFill>
              </a:rPr>
              <a:t>New words : 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 </a:t>
            </a:r>
            <a:r>
              <a:rPr lang="en-US" altLang="zh-CN" dirty="0" err="1" smtClean="0">
                <a:solidFill>
                  <a:srgbClr val="0000FF"/>
                </a:solidFill>
              </a:rPr>
              <a:t>Sam,hoverboard</a:t>
            </a:r>
            <a:r>
              <a:rPr lang="en-US" altLang="zh-CN" dirty="0" smtClean="0">
                <a:solidFill>
                  <a:srgbClr val="0000FF"/>
                </a:solidFill>
              </a:rPr>
              <a:t>, smooth, float, transporter, allow, form.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</a:rPr>
              <a:t>Ⅱ</a:t>
            </a:r>
            <a:r>
              <a:rPr lang="en-US" altLang="zh-CN" dirty="0" smtClean="0">
                <a:solidFill>
                  <a:srgbClr val="0000FF"/>
                </a:solidFill>
              </a:rPr>
              <a:t>Useful phrases: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  in the future, allow sb. to do </a:t>
            </a:r>
            <a:r>
              <a:rPr lang="en-US" altLang="zh-CN" dirty="0" err="1" smtClean="0">
                <a:solidFill>
                  <a:srgbClr val="0000FF"/>
                </a:solidFill>
              </a:rPr>
              <a:t>sth</a:t>
            </a:r>
            <a:r>
              <a:rPr lang="en-US" altLang="zh-CN" dirty="0" smtClean="0">
                <a:solidFill>
                  <a:srgbClr val="0000FF"/>
                </a:solidFill>
              </a:rPr>
              <a:t>, at the speed of light, all the time, from…to…</a:t>
            </a:r>
          </a:p>
          <a:p>
            <a:pPr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</a:rPr>
              <a:t>Ⅲ</a:t>
            </a:r>
            <a:r>
              <a:rPr lang="en-US" altLang="zh-CN" dirty="0" smtClean="0">
                <a:solidFill>
                  <a:srgbClr val="0000FF"/>
                </a:solidFill>
              </a:rPr>
              <a:t> Talk about future transportation.</a:t>
            </a:r>
            <a:endParaRPr lang="zh-CN" alt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269875"/>
            <a:ext cx="9144000" cy="474232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marL="457200" indent="-4572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1. C write important words and phrases.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2. B do Ex.1 in the exercise book.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3. A do Ex.2 in the </a:t>
            </a:r>
            <a:r>
              <a:rPr lang="zh-CN" altLang="en-US" sz="3200" b="1" dirty="0">
                <a:solidFill>
                  <a:schemeClr val="tx1"/>
                </a:solidFill>
              </a:rPr>
              <a:t>exercise book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. </a:t>
            </a:r>
            <a:endParaRPr lang="zh-CN" altLang="en-US" sz="3200" b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5334000"/>
            <a:ext cx="548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32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2588" y="1125538"/>
            <a:ext cx="87614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marL="457200" indent="-4572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i="1" dirty="0" smtClean="0">
                <a:solidFill>
                  <a:srgbClr val="3333FF"/>
                </a:solidFill>
              </a:rPr>
              <a:t>Learning Aims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72816"/>
            <a:ext cx="8229600" cy="247687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 smtClean="0"/>
              <a:t>1.To master the useful words and phrases.</a:t>
            </a:r>
          </a:p>
          <a:p>
            <a:pPr marL="0" indent="0">
              <a:buNone/>
            </a:pPr>
            <a:r>
              <a:rPr lang="en-US" altLang="zh-CN" sz="3200" dirty="0" smtClean="0"/>
              <a:t>2.To understand the meaning of the whole text.</a:t>
            </a:r>
          </a:p>
          <a:p>
            <a:pPr marL="609600" indent="-609600">
              <a:buFontTx/>
              <a:buNone/>
            </a:pPr>
            <a:r>
              <a:rPr lang="en-US" altLang="zh-CN" sz="3200" dirty="0" smtClean="0"/>
              <a:t>3. Learn to describe future </a:t>
            </a:r>
            <a:r>
              <a:rPr lang="en-US" altLang="zh-CN" sz="3200" dirty="0" err="1" smtClean="0"/>
              <a:t>transportaton</a:t>
            </a:r>
            <a:r>
              <a:rPr lang="en-US" altLang="zh-CN" sz="3200" dirty="0" smtClean="0"/>
              <a:t>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灯片编号占位符 6"/>
          <p:cNvSpPr txBox="1">
            <a:spLocks noGrp="1" noChangeArrowheads="1"/>
          </p:cNvSpPr>
          <p:nvPr/>
        </p:nvSpPr>
        <p:spPr bwMode="auto">
          <a:xfrm>
            <a:off x="6659563" y="623728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endParaRPr lang="en-US" altLang="zh-CN" sz="1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476250"/>
            <a:ext cx="8305800" cy="52181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solidFill>
                  <a:srgbClr val="FF3300"/>
                </a:solidFill>
              </a:rPr>
              <a:t>Read loudly.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New words:                         Useful expressions: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dirty="0" smtClean="0">
                <a:solidFill>
                  <a:srgbClr val="FF3300"/>
                </a:solidFill>
              </a:rPr>
              <a:t> Sam  </a:t>
            </a:r>
            <a:r>
              <a:rPr lang="zh-CN" altLang="en-US" sz="2800" dirty="0" smtClean="0">
                <a:solidFill>
                  <a:srgbClr val="FF3300"/>
                </a:solidFill>
              </a:rPr>
              <a:t>   萨姆                         in the future 在将来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hoverboard  飞翔器            from ...to... 从...到...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smooth   平稳的，平坦的   allow sb. to do sth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float   漂浮                          允许某人做某事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transporter 输送器               at the speed of light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allow  允许                           以光的速度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form  形式                            all the time 一直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                                        It takes sb. st. to do sth.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 smtClean="0">
                <a:solidFill>
                  <a:srgbClr val="FF3300"/>
                </a:solidFill>
              </a:rPr>
              <a:t>                                        花费某人多长时间做某事</a:t>
            </a:r>
            <a:r>
              <a:rPr lang="zh-CN" altLang="en-US" sz="2800" dirty="0" smtClean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en-US" altLang="zh-CN" dirty="0" smtClean="0"/>
              <a:t>Fill in the blanks.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560" y="1844824"/>
            <a:ext cx="8540750" cy="4194175"/>
          </a:xfrm>
        </p:spPr>
        <p:txBody>
          <a:bodyPr/>
          <a:lstStyle/>
          <a:p>
            <a:pPr>
              <a:spcBef>
                <a:spcPts val="600"/>
              </a:spcBef>
              <a:buFontTx/>
              <a:buNone/>
            </a:pPr>
            <a:r>
              <a:rPr lang="en-US" altLang="zh-CN" sz="2000" dirty="0" smtClean="0">
                <a:solidFill>
                  <a:srgbClr val="000000"/>
                </a:solidFill>
              </a:rPr>
              <a:t>    1. How far is it ____ Beijing __ Shanghai ( </a:t>
            </a:r>
            <a:r>
              <a:rPr lang="zh-CN" altLang="en-US" sz="2000" dirty="0" smtClean="0">
                <a:solidFill>
                  <a:srgbClr val="000000"/>
                </a:solidFill>
              </a:rPr>
              <a:t>从</a:t>
            </a:r>
            <a:r>
              <a:rPr lang="en-US" altLang="zh-CN" sz="2000" dirty="0" smtClean="0">
                <a:solidFill>
                  <a:srgbClr val="000000"/>
                </a:solidFill>
              </a:rPr>
              <a:t>...</a:t>
            </a:r>
            <a:r>
              <a:rPr lang="zh-CN" altLang="en-US" sz="2000" dirty="0" smtClean="0">
                <a:solidFill>
                  <a:srgbClr val="000000"/>
                </a:solidFill>
              </a:rPr>
              <a:t>到</a:t>
            </a:r>
            <a:r>
              <a:rPr lang="en-US" altLang="zh-CN" sz="2000" dirty="0" smtClean="0">
                <a:solidFill>
                  <a:srgbClr val="000000"/>
                </a:solidFill>
              </a:rPr>
              <a:t>…) ?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altLang="zh-CN" sz="2000" dirty="0" smtClean="0">
                <a:solidFill>
                  <a:srgbClr val="000000"/>
                </a:solidFill>
              </a:rPr>
              <a:t>2.They are working hard _________ ( </a:t>
            </a:r>
            <a:r>
              <a:rPr lang="zh-CN" altLang="en-US" sz="2000" dirty="0" smtClean="0">
                <a:solidFill>
                  <a:srgbClr val="000000"/>
                </a:solidFill>
              </a:rPr>
              <a:t>一直）</a:t>
            </a:r>
            <a:r>
              <a:rPr lang="en-US" altLang="zh-CN" sz="20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altLang="zh-CN" sz="2000" dirty="0" smtClean="0">
                <a:solidFill>
                  <a:srgbClr val="000000"/>
                </a:solidFill>
              </a:rPr>
              <a:t>3. ___ ____ ___ half an hour ___ ____ his homework yesterday. (</a:t>
            </a:r>
            <a:r>
              <a:rPr lang="zh-CN" altLang="en-US" sz="2000" dirty="0" smtClean="0">
                <a:solidFill>
                  <a:srgbClr val="000000"/>
                </a:solidFill>
              </a:rPr>
              <a:t>昨天做作业花了他半天时间）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altLang="zh-CN" sz="2000" dirty="0" smtClean="0">
                <a:solidFill>
                  <a:srgbClr val="000000"/>
                </a:solidFill>
              </a:rPr>
              <a:t>    4.Li Ming’s mother ______ ___ ___ ____ (</a:t>
            </a:r>
            <a:r>
              <a:rPr lang="zh-CN" altLang="en-US" sz="2000" dirty="0" smtClean="0">
                <a:solidFill>
                  <a:srgbClr val="000000"/>
                </a:solidFill>
              </a:rPr>
              <a:t>允许他玩）</a:t>
            </a:r>
            <a:r>
              <a:rPr lang="en-US" altLang="zh-CN" sz="2000" dirty="0" smtClean="0">
                <a:solidFill>
                  <a:srgbClr val="000000"/>
                </a:solidFill>
              </a:rPr>
              <a:t>games with us.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altLang="zh-CN" sz="2000" dirty="0" smtClean="0">
                <a:solidFill>
                  <a:srgbClr val="000000"/>
                </a:solidFill>
              </a:rPr>
              <a:t>5. He wants to be an actor ________ (</a:t>
            </a:r>
            <a:r>
              <a:rPr lang="zh-CN" altLang="en-US" sz="2000" dirty="0" smtClean="0">
                <a:solidFill>
                  <a:srgbClr val="000000"/>
                </a:solidFill>
              </a:rPr>
              <a:t>在将来</a:t>
            </a:r>
            <a:r>
              <a:rPr lang="en-US" altLang="zh-CN" sz="2000" dirty="0" smtClean="0">
                <a:solidFill>
                  <a:srgbClr val="000000"/>
                </a:solidFill>
              </a:rPr>
              <a:t>).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altLang="zh-CN" sz="2000" dirty="0" smtClean="0">
                <a:solidFill>
                  <a:srgbClr val="000000"/>
                </a:solidFill>
              </a:rPr>
              <a:t>6. The new transporter can travel _______________ (</a:t>
            </a:r>
            <a:r>
              <a:rPr lang="zh-CN" altLang="en-US" sz="2000" dirty="0" smtClean="0">
                <a:solidFill>
                  <a:srgbClr val="000000"/>
                </a:solidFill>
              </a:rPr>
              <a:t>以光的速度</a:t>
            </a:r>
            <a:r>
              <a:rPr lang="en-US" altLang="zh-CN" sz="2000" dirty="0" smtClean="0">
                <a:solidFill>
                  <a:srgbClr val="000000"/>
                </a:solidFill>
              </a:rPr>
              <a:t>).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919913" y="554038"/>
            <a:ext cx="18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39975" y="1844675"/>
            <a:ext cx="641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from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779838" y="1844675"/>
            <a:ext cx="374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492500" y="2276475"/>
            <a:ext cx="1289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all the time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71550" y="2636838"/>
            <a:ext cx="311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It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03350" y="2636838"/>
            <a:ext cx="615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took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384300" y="1588"/>
            <a:ext cx="184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endParaRPr lang="zh-CN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051050" y="2636838"/>
            <a:ext cx="552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779838" y="2636838"/>
            <a:ext cx="374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284663" y="2636838"/>
            <a:ext cx="438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do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708400" y="3284538"/>
            <a:ext cx="552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him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284663" y="3284538"/>
            <a:ext cx="374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716463" y="3284538"/>
            <a:ext cx="603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play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635375" y="3644900"/>
            <a:ext cx="13906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in the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future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771775" y="3213100"/>
            <a:ext cx="9588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allows/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allowed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500563" y="4076700"/>
            <a:ext cx="2178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>
                <a:solidFill>
                  <a:srgbClr val="FF0000"/>
                </a:solidFill>
              </a:rPr>
              <a:t>at the speed of light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3" grpId="0" autoUpdateAnimBg="0"/>
      <p:bldP spid="9234" grpId="0" autoUpdateAnimBg="0"/>
      <p:bldP spid="92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79388" y="279817"/>
            <a:ext cx="8245475" cy="329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 marL="457200" indent="-4572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Listen and catch the answers:</a:t>
            </a: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1.What </a:t>
            </a: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type of transportation would Sam like to see in the future?</a:t>
            </a:r>
            <a:r>
              <a:rPr lang="en-US" altLang="zh-CN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(     )</a:t>
            </a:r>
            <a:endParaRPr lang="en-US" altLang="zh-CN" sz="20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lphaUcPeriod"/>
            </a:pPr>
            <a:r>
              <a:rPr lang="en-US" altLang="zh-CN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skateboard </a:t>
            </a:r>
            <a:r>
              <a:rPr lang="en-US" altLang="zh-CN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   B. a </a:t>
            </a: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hoverboard</a:t>
            </a:r>
            <a:endParaRPr lang="en-US" altLang="zh-CN" sz="20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How long does it take to fly from Canada to China today?  (     )</a:t>
            </a: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A. 11 hours             B.  a few seconds</a:t>
            </a: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3. What TV shows does Sam like to see? (     )</a:t>
            </a: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A.  </a:t>
            </a:r>
            <a:r>
              <a:rPr lang="en-US" altLang="zh-CN" sz="2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about cars  and trains     B.  about space and spaceships     </a:t>
            </a:r>
          </a:p>
        </p:txBody>
      </p:sp>
      <p:pic>
        <p:nvPicPr>
          <p:cNvPr id="19459" name="Picture 3" descr="2008121172857670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3712" y="3732522"/>
            <a:ext cx="260667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67625" y="856080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77050" y="1792705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716463" y="2656305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B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79388" y="333375"/>
            <a:ext cx="87852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 Read the lesson and write true (T) or false (F).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23850" y="1341438"/>
            <a:ext cx="84963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None/>
            </a:pP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1. A </a:t>
            </a:r>
            <a:r>
              <a:rPr lang="en-US" altLang="zh-CN" sz="36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hoverboard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would be like a skateboard with wheels. (   )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None/>
            </a:pP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2. A </a:t>
            </a:r>
            <a:r>
              <a:rPr lang="en-US" altLang="zh-CN" sz="36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hoverboard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would float in the air. (  )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None/>
            </a:pP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3. Riding the train from Canada to China takes eleven hours. (   )</a:t>
            </a:r>
          </a:p>
          <a:p>
            <a:pPr eaLnBrk="1" hangingPunct="1">
              <a:lnSpc>
                <a:spcPct val="115000"/>
              </a:lnSpc>
              <a:spcBef>
                <a:spcPct val="20000"/>
              </a:spcBef>
              <a:buFontTx/>
              <a:buNone/>
            </a:pP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4. TV shows about space and spaceships are about the future. (   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5219700" y="2066925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8080375" y="278765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284663" y="4156075"/>
            <a:ext cx="46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4695825" y="5595938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0488" name="左箭头 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7338" y="6143625"/>
            <a:ext cx="1044575" cy="714375"/>
          </a:xfrm>
          <a:prstGeom prst="leftArrow">
            <a:avLst>
              <a:gd name="adj1" fmla="val 50000"/>
              <a:gd name="adj2" fmla="val 50047"/>
            </a:avLst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  <p:bldP spid="11270" grpId="0" autoUpdateAnimBg="0"/>
      <p:bldP spid="112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 txBox="1">
            <a:spLocks noChangeArrowheads="1"/>
          </p:cNvSpPr>
          <p:nvPr/>
        </p:nvSpPr>
        <p:spPr bwMode="auto">
          <a:xfrm>
            <a:off x="445764" y="476672"/>
            <a:ext cx="8229600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>
                <a:solidFill>
                  <a:schemeClr val="tx1"/>
                </a:solidFill>
              </a:rPr>
              <a:t>Reading: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</a:rPr>
              <a:t>Hello everyone! My name is Sam.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</a:rPr>
              <a:t>What type of transportation would I like to see in the future? I would like to see </a:t>
            </a:r>
            <a:r>
              <a:rPr lang="en-US" altLang="zh-CN" sz="2400" dirty="0" err="1">
                <a:solidFill>
                  <a:schemeClr val="tx1"/>
                </a:solidFill>
              </a:rPr>
              <a:t>hoverboards</a:t>
            </a:r>
            <a:r>
              <a:rPr lang="en-US" altLang="zh-CN" sz="2400" dirty="0">
                <a:solidFill>
                  <a:schemeClr val="tx1"/>
                </a:solidFill>
              </a:rPr>
              <a:t>. A </a:t>
            </a:r>
            <a:r>
              <a:rPr lang="en-US" altLang="zh-CN" sz="2400" dirty="0" err="1">
                <a:solidFill>
                  <a:schemeClr val="tx1"/>
                </a:solidFill>
              </a:rPr>
              <a:t>hoverboard</a:t>
            </a:r>
            <a:r>
              <a:rPr lang="en-US" altLang="zh-CN" sz="2400" dirty="0">
                <a:solidFill>
                  <a:schemeClr val="tx1"/>
                </a:solidFill>
              </a:rPr>
              <a:t> would be like a skateboard, but it wouldn’t have any wheels. It would go really fast and the ride would be very smooth. How would a </a:t>
            </a:r>
            <a:r>
              <a:rPr lang="en-US" altLang="zh-CN" sz="2400" dirty="0" err="1">
                <a:solidFill>
                  <a:schemeClr val="tx1"/>
                </a:solidFill>
              </a:rPr>
              <a:t>hoverboard</a:t>
            </a:r>
            <a:r>
              <a:rPr lang="en-US" altLang="zh-CN" sz="2400" dirty="0">
                <a:solidFill>
                  <a:schemeClr val="tx1"/>
                </a:solidFill>
              </a:rPr>
              <a:t> float? I have no idea! But it would be great! </a:t>
            </a:r>
            <a:r>
              <a:rPr lang="en-US" altLang="zh-CN" sz="2400" dirty="0">
                <a:solidFill>
                  <a:schemeClr val="tx1"/>
                </a:solidFill>
                <a:hlinkClick r:id="rId2" action="ppaction://hlinksldjump"/>
              </a:rPr>
              <a:t>I hope someone will invent one in the future. </a:t>
            </a:r>
            <a:endParaRPr lang="en-US" altLang="zh-CN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</a:rPr>
              <a:t>Maybe someone will invent a transporter, too. </a:t>
            </a:r>
            <a:r>
              <a:rPr lang="en-US" altLang="zh-CN" sz="2400" dirty="0">
                <a:solidFill>
                  <a:schemeClr val="tx1"/>
                </a:solidFill>
                <a:hlinkClick r:id="rId3" action="ppaction://hlinksldjump"/>
              </a:rPr>
              <a:t>A transporter would send you from one place to another very </a:t>
            </a:r>
            <a:r>
              <a:rPr lang="en-US" altLang="zh-CN" sz="2400" dirty="0" err="1">
                <a:solidFill>
                  <a:schemeClr val="tx1"/>
                </a:solidFill>
                <a:hlinkClick r:id="rId3" action="ppaction://hlinksldjump"/>
              </a:rPr>
              <a:t>very</a:t>
            </a:r>
            <a:r>
              <a:rPr lang="en-US" altLang="zh-CN" sz="2400" dirty="0">
                <a:solidFill>
                  <a:schemeClr val="tx1"/>
                </a:solidFill>
                <a:hlinkClick r:id="rId3" action="ppaction://hlinksldjump"/>
              </a:rPr>
              <a:t> quickly.</a:t>
            </a:r>
            <a:r>
              <a:rPr lang="en-US" altLang="zh-CN" sz="2400" dirty="0">
                <a:solidFill>
                  <a:schemeClr val="tx1"/>
                </a:solidFill>
                <a:hlinkClick r:id="rId4" action="ppaction://hlinksldjump"/>
              </a:rPr>
              <a:t>  Today it takes eleven hours to fly from Canada to China.</a:t>
            </a:r>
            <a:r>
              <a:rPr lang="en-US" altLang="zh-CN" sz="2400" dirty="0">
                <a:solidFill>
                  <a:schemeClr val="tx1"/>
                </a:solidFill>
              </a:rPr>
              <a:t> But with a transporter, it would take just a few second. </a:t>
            </a:r>
            <a:r>
              <a:rPr lang="en-US" altLang="zh-CN" sz="2400" u="sng" dirty="0"/>
              <a:t>A transporter would allow you to travel at the speed of light.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</a:rPr>
              <a:t>I like to watch TV shows about space and spaceships. The shows are about the future ,not about today !In these shows ,</a:t>
            </a:r>
            <a:r>
              <a:rPr lang="en-US" altLang="zh-CN" sz="2400" u="sng" dirty="0"/>
              <a:t>people use new forms of transportation </a:t>
            </a:r>
            <a:r>
              <a:rPr lang="en-US" altLang="zh-CN" sz="2400" u="sng" dirty="0">
                <a:hlinkClick r:id="" action="ppaction://noaction"/>
              </a:rPr>
              <a:t>all the time.</a:t>
            </a:r>
            <a:endParaRPr lang="en-US" altLang="zh-CN" sz="2400" u="sng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zh-CN" sz="2400" dirty="0"/>
          </a:p>
        </p:txBody>
      </p:sp>
      <p:sp>
        <p:nvSpPr>
          <p:cNvPr id="21507" name="右箭头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81975" y="6142038"/>
            <a:ext cx="1009650" cy="714375"/>
          </a:xfrm>
          <a:prstGeom prst="rightArrow">
            <a:avLst>
              <a:gd name="adj1" fmla="val 50000"/>
              <a:gd name="adj2" fmla="val 50075"/>
            </a:avLst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2400" dirty="0" smtClean="0"/>
              <a:t>Read the text again and fill in the </a:t>
            </a:r>
            <a:r>
              <a:rPr lang="en-US" altLang="zh-CN" sz="2400" dirty="0" err="1" smtClean="0"/>
              <a:t>blanks.Then</a:t>
            </a:r>
            <a:r>
              <a:rPr lang="en-US" altLang="zh-CN" sz="2400" dirty="0" smtClean="0"/>
              <a:t> retell the story.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Sam </a:t>
            </a:r>
            <a:r>
              <a:rPr lang="en-US" altLang="zh-CN" dirty="0" smtClean="0">
                <a:solidFill>
                  <a:srgbClr val="FF0000"/>
                </a:solidFill>
              </a:rPr>
              <a:t>wants to see </a:t>
            </a:r>
            <a:r>
              <a:rPr lang="en-US" altLang="zh-CN" dirty="0" err="1" smtClean="0">
                <a:solidFill>
                  <a:srgbClr val="FF0000"/>
                </a:solidFill>
              </a:rPr>
              <a:t>hoverboards</a:t>
            </a:r>
            <a:r>
              <a:rPr lang="en-US" altLang="zh-CN" dirty="0" smtClean="0">
                <a:solidFill>
                  <a:srgbClr val="FF0000"/>
                </a:solidFill>
              </a:rPr>
              <a:t>_________ (</a:t>
            </a:r>
            <a:r>
              <a:rPr lang="zh-CN" altLang="en-US" dirty="0" smtClean="0">
                <a:solidFill>
                  <a:srgbClr val="FF0000"/>
                </a:solidFill>
              </a:rPr>
              <a:t>在将来）</a:t>
            </a:r>
            <a:r>
              <a:rPr lang="en-US" altLang="zh-CN" dirty="0" smtClean="0">
                <a:solidFill>
                  <a:srgbClr val="FF0000"/>
                </a:solidFill>
              </a:rPr>
              <a:t>. It would be like a ______, but it would</a:t>
            </a:r>
            <a:r>
              <a:rPr lang="zh-CN" altLang="en-US" dirty="0" smtClean="0">
                <a:solidFill>
                  <a:srgbClr val="FF0000"/>
                </a:solidFill>
              </a:rPr>
              <a:t>n</a:t>
            </a:r>
            <a:r>
              <a:rPr lang="en-US" altLang="zh-CN" dirty="0" smtClean="0">
                <a:solidFill>
                  <a:srgbClr val="FF0000"/>
                </a:solidFill>
              </a:rPr>
              <a:t>’t have any ____. He also wants to see transporters. It would send you ___ one place  ___ another place very quickly. It would __ you __ travel ____________ (</a:t>
            </a:r>
            <a:r>
              <a:rPr lang="zh-CN" altLang="en-US" dirty="0" smtClean="0">
                <a:solidFill>
                  <a:srgbClr val="FF0000"/>
                </a:solidFill>
              </a:rPr>
              <a:t>以光的速度）</a:t>
            </a:r>
            <a:r>
              <a:rPr lang="en-US" altLang="zh-CN" dirty="0" smtClean="0">
                <a:solidFill>
                  <a:srgbClr val="FF0000"/>
                </a:solidFill>
              </a:rPr>
              <a:t>. He likes watching </a:t>
            </a:r>
            <a:r>
              <a:rPr lang="en-US" altLang="zh-CN" dirty="0" err="1" smtClean="0">
                <a:solidFill>
                  <a:srgbClr val="FF0000"/>
                </a:solidFill>
              </a:rPr>
              <a:t>TVshows</a:t>
            </a:r>
            <a:r>
              <a:rPr lang="en-US" altLang="zh-CN" dirty="0" smtClean="0">
                <a:solidFill>
                  <a:srgbClr val="FF0000"/>
                </a:solidFill>
              </a:rPr>
              <a:t> about ____ and _____.In these shows , people use new forms of transportation _________.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460218" y="1693862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 the future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722883" y="2172357"/>
            <a:ext cx="1314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skateboard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773738" y="2172357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wheels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318891" y="2740818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from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7319142" y="2740818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to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875213" y="3356992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allow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922963" y="3375112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to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33858" y="3874814"/>
            <a:ext cx="217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at the speed of light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382418" y="4492598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space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555776" y="4340198"/>
            <a:ext cx="132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spaceships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416936" y="4991074"/>
            <a:ext cx="128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chemeClr val="tx1"/>
                </a:solidFill>
              </a:rPr>
              <a:t>all the time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93700" y="944563"/>
            <a:ext cx="8532813" cy="319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zh-CN" sz="32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Writing</a:t>
            </a:r>
            <a:r>
              <a:rPr lang="zh-CN" altLang="en-US" sz="32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3200" b="1" i="1" dirty="0">
                <a:solidFill>
                  <a:srgbClr val="CC0000"/>
                </a:solidFill>
                <a:latin typeface="Times New Roman" panose="02020603050405020304" pitchFamily="18" charset="0"/>
              </a:rPr>
              <a:t>Use your imagination to write about a new kind of transportation.</a:t>
            </a:r>
            <a:endParaRPr lang="en-US" altLang="zh-CN" sz="32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5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Sc</a:t>
            </a:r>
            <a:r>
              <a:rPr lang="en-US" altLang="zh-CN" sz="25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write some phrases about future transportation.</a:t>
            </a:r>
          </a:p>
          <a:p>
            <a:pPr algn="just">
              <a:spcBef>
                <a:spcPct val="50000"/>
              </a:spcBef>
            </a:pPr>
            <a:r>
              <a:rPr lang="zh-CN" altLang="en-US" sz="25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Sb</a:t>
            </a:r>
            <a:r>
              <a:rPr lang="en-US" altLang="zh-CN" sz="25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write a short composition with 30 words according to the text.</a:t>
            </a:r>
          </a:p>
          <a:p>
            <a:pPr algn="just">
              <a:spcBef>
                <a:spcPct val="50000"/>
              </a:spcBef>
            </a:pPr>
            <a:r>
              <a:rPr lang="zh-CN" altLang="en-US" sz="25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Sa</a:t>
            </a:r>
            <a:r>
              <a:rPr lang="en-US" altLang="zh-CN" sz="25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write a passage with 50 words in their own words</a:t>
            </a:r>
            <a:r>
              <a:rPr lang="en-US" altLang="zh-CN" sz="2500" b="1" dirty="0" smtClean="0">
                <a:solidFill>
                  <a:srgbClr val="996600"/>
                </a:solidFill>
                <a:latin typeface="Times New Roman" panose="02020603050405020304" pitchFamily="18" charset="0"/>
              </a:rPr>
              <a:t>.</a:t>
            </a:r>
            <a:endParaRPr lang="en-US" altLang="zh-CN" sz="2500" b="1" dirty="0">
              <a:solidFill>
                <a:srgbClr val="99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507163" y="1519238"/>
            <a:ext cx="11430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>
            <a:spAutoFit/>
          </a:bodyPr>
          <a:lstStyle>
            <a:lvl1pPr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hlink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en-US" sz="25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848</Words>
  <Application>Microsoft Office PowerPoint</Application>
  <PresentationFormat>全屏显示(4:3)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MS PGothic</vt:lpstr>
      <vt:lpstr>宋体</vt:lpstr>
      <vt:lpstr>微软雅黑</vt:lpstr>
      <vt:lpstr>Arial</vt:lpstr>
      <vt:lpstr>Arial Narrow</vt:lpstr>
      <vt:lpstr>Calibri</vt:lpstr>
      <vt:lpstr>Times New Roman</vt:lpstr>
      <vt:lpstr>WWW.2PPT.COM
</vt:lpstr>
      <vt:lpstr>PowerPoint 演示文稿</vt:lpstr>
      <vt:lpstr>Learning Aims</vt:lpstr>
      <vt:lpstr>PowerPoint 演示文稿</vt:lpstr>
      <vt:lpstr>Fill in the blanks.</vt:lpstr>
      <vt:lpstr>PowerPoint 演示文稿</vt:lpstr>
      <vt:lpstr>PowerPoint 演示文稿</vt:lpstr>
      <vt:lpstr>PowerPoint 演示文稿</vt:lpstr>
      <vt:lpstr>Read the text again and fill in the blanks.Then retell the story.</vt:lpstr>
      <vt:lpstr>PowerPoint 演示文稿</vt:lpstr>
      <vt:lpstr>Summary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2008-04-23T09:43:00Z</dcterms:created>
  <dcterms:modified xsi:type="dcterms:W3CDTF">2023-01-16T19:24:27Z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351A1397A3584700B5105F350F702A6B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