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75" r:id="rId2"/>
    <p:sldId id="277" r:id="rId3"/>
    <p:sldId id="432" r:id="rId4"/>
    <p:sldId id="430" r:id="rId5"/>
    <p:sldId id="431" r:id="rId6"/>
    <p:sldId id="458" r:id="rId7"/>
    <p:sldId id="459" r:id="rId8"/>
    <p:sldId id="454" r:id="rId9"/>
    <p:sldId id="457" r:id="rId10"/>
    <p:sldId id="463" r:id="rId11"/>
    <p:sldId id="461" r:id="rId12"/>
    <p:sldId id="462" r:id="rId13"/>
    <p:sldId id="456" r:id="rId14"/>
    <p:sldId id="460" r:id="rId15"/>
    <p:sldId id="276" r:id="rId16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6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B11F0-1DE3-45AE-BC2C-7D4A79086B8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74E39-C65D-4BFE-9027-03CC95785A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292830" y="97971"/>
            <a:ext cx="2883311" cy="2883311"/>
          </a:xfrm>
          <a:custGeom>
            <a:avLst/>
            <a:gdLst>
              <a:gd name="connsiteX0" fmla="*/ 1922207 w 3844414"/>
              <a:gd name="connsiteY0" fmla="*/ 0 h 3844414"/>
              <a:gd name="connsiteX1" fmla="*/ 3844414 w 3844414"/>
              <a:gd name="connsiteY1" fmla="*/ 1922207 h 3844414"/>
              <a:gd name="connsiteX2" fmla="*/ 1922207 w 3844414"/>
              <a:gd name="connsiteY2" fmla="*/ 3844414 h 3844414"/>
              <a:gd name="connsiteX3" fmla="*/ 0 w 3844414"/>
              <a:gd name="connsiteY3" fmla="*/ 1922207 h 3844414"/>
              <a:gd name="connsiteX4" fmla="*/ 1922207 w 3844414"/>
              <a:gd name="connsiteY4" fmla="*/ 0 h 38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4414" h="3844414">
                <a:moveTo>
                  <a:pt x="1922207" y="0"/>
                </a:moveTo>
                <a:cubicBezTo>
                  <a:pt x="2983813" y="0"/>
                  <a:pt x="3844414" y="860601"/>
                  <a:pt x="3844414" y="1922207"/>
                </a:cubicBezTo>
                <a:cubicBezTo>
                  <a:pt x="3844414" y="2983813"/>
                  <a:pt x="2983813" y="3844414"/>
                  <a:pt x="1922207" y="3844414"/>
                </a:cubicBezTo>
                <a:cubicBezTo>
                  <a:pt x="860601" y="3844414"/>
                  <a:pt x="0" y="2983813"/>
                  <a:pt x="0" y="1922207"/>
                </a:cubicBezTo>
                <a:cubicBezTo>
                  <a:pt x="0" y="860601"/>
                  <a:pt x="860601" y="0"/>
                  <a:pt x="1922207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972176" y="2171701"/>
            <a:ext cx="4567380" cy="4567380"/>
          </a:xfrm>
          <a:custGeom>
            <a:avLst/>
            <a:gdLst>
              <a:gd name="connsiteX0" fmla="*/ 3044921 w 6089840"/>
              <a:gd name="connsiteY0" fmla="*/ 1131690 h 6089840"/>
              <a:gd name="connsiteX1" fmla="*/ 4958151 w 6089840"/>
              <a:gd name="connsiteY1" fmla="*/ 3044921 h 6089840"/>
              <a:gd name="connsiteX2" fmla="*/ 3044921 w 6089840"/>
              <a:gd name="connsiteY2" fmla="*/ 4958151 h 6089840"/>
              <a:gd name="connsiteX3" fmla="*/ 1131691 w 6089840"/>
              <a:gd name="connsiteY3" fmla="*/ 3044921 h 6089840"/>
              <a:gd name="connsiteX4" fmla="*/ 3044921 w 6089840"/>
              <a:gd name="connsiteY4" fmla="*/ 1131690 h 6089840"/>
              <a:gd name="connsiteX5" fmla="*/ 3044921 w 6089840"/>
              <a:gd name="connsiteY5" fmla="*/ 607288 h 6089840"/>
              <a:gd name="connsiteX6" fmla="*/ 607288 w 6089840"/>
              <a:gd name="connsiteY6" fmla="*/ 3044921 h 6089840"/>
              <a:gd name="connsiteX7" fmla="*/ 3044921 w 6089840"/>
              <a:gd name="connsiteY7" fmla="*/ 5482552 h 6089840"/>
              <a:gd name="connsiteX8" fmla="*/ 5482552 w 6089840"/>
              <a:gd name="connsiteY8" fmla="*/ 3044921 h 6089840"/>
              <a:gd name="connsiteX9" fmla="*/ 3044921 w 6089840"/>
              <a:gd name="connsiteY9" fmla="*/ 607288 h 6089840"/>
              <a:gd name="connsiteX10" fmla="*/ 3044921 w 6089840"/>
              <a:gd name="connsiteY10" fmla="*/ 0 h 6089840"/>
              <a:gd name="connsiteX11" fmla="*/ 6089840 w 6089840"/>
              <a:gd name="connsiteY11" fmla="*/ 3044921 h 6089840"/>
              <a:gd name="connsiteX12" fmla="*/ 3044921 w 6089840"/>
              <a:gd name="connsiteY12" fmla="*/ 6089840 h 6089840"/>
              <a:gd name="connsiteX13" fmla="*/ 0 w 6089840"/>
              <a:gd name="connsiteY13" fmla="*/ 3044921 h 6089840"/>
              <a:gd name="connsiteX14" fmla="*/ 3044921 w 6089840"/>
              <a:gd name="connsiteY14" fmla="*/ 0 h 608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89840" h="6089840">
                <a:moveTo>
                  <a:pt x="3044921" y="1131690"/>
                </a:moveTo>
                <a:cubicBezTo>
                  <a:pt x="4101568" y="1131690"/>
                  <a:pt x="4958151" y="1988273"/>
                  <a:pt x="4958151" y="3044921"/>
                </a:cubicBezTo>
                <a:cubicBezTo>
                  <a:pt x="4958151" y="4101568"/>
                  <a:pt x="4101568" y="4958151"/>
                  <a:pt x="3044921" y="4958151"/>
                </a:cubicBezTo>
                <a:cubicBezTo>
                  <a:pt x="1988273" y="4958151"/>
                  <a:pt x="1131691" y="4101568"/>
                  <a:pt x="1131691" y="3044921"/>
                </a:cubicBezTo>
                <a:cubicBezTo>
                  <a:pt x="1131691" y="1988273"/>
                  <a:pt x="1988273" y="1131690"/>
                  <a:pt x="3044921" y="1131690"/>
                </a:cubicBezTo>
                <a:close/>
                <a:moveTo>
                  <a:pt x="3044921" y="607288"/>
                </a:moveTo>
                <a:cubicBezTo>
                  <a:pt x="1698654" y="607288"/>
                  <a:pt x="607288" y="1698653"/>
                  <a:pt x="607288" y="3044921"/>
                </a:cubicBezTo>
                <a:cubicBezTo>
                  <a:pt x="607288" y="4391188"/>
                  <a:pt x="1698654" y="5482552"/>
                  <a:pt x="3044921" y="5482552"/>
                </a:cubicBezTo>
                <a:cubicBezTo>
                  <a:pt x="4391187" y="5482552"/>
                  <a:pt x="5482552" y="4391188"/>
                  <a:pt x="5482552" y="3044921"/>
                </a:cubicBezTo>
                <a:cubicBezTo>
                  <a:pt x="5482552" y="1698653"/>
                  <a:pt x="4391187" y="607288"/>
                  <a:pt x="3044921" y="607288"/>
                </a:cubicBezTo>
                <a:close/>
                <a:moveTo>
                  <a:pt x="3044921" y="0"/>
                </a:moveTo>
                <a:cubicBezTo>
                  <a:pt x="4726583" y="0"/>
                  <a:pt x="6089840" y="1363256"/>
                  <a:pt x="6089840" y="3044921"/>
                </a:cubicBezTo>
                <a:cubicBezTo>
                  <a:pt x="6089840" y="4726584"/>
                  <a:pt x="4726583" y="6089840"/>
                  <a:pt x="3044921" y="6089840"/>
                </a:cubicBezTo>
                <a:cubicBezTo>
                  <a:pt x="1363257" y="6089840"/>
                  <a:pt x="0" y="4726584"/>
                  <a:pt x="0" y="3044921"/>
                </a:cubicBezTo>
                <a:cubicBezTo>
                  <a:pt x="0" y="1363256"/>
                  <a:pt x="1363257" y="0"/>
                  <a:pt x="3044921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337458" y="437300"/>
            <a:ext cx="348343" cy="3483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511628" y="327506"/>
            <a:ext cx="348344" cy="348344"/>
          </a:xfrm>
          <a:prstGeom prst="rect">
            <a:avLst/>
          </a:prstGeom>
          <a:noFill/>
          <a:ln w="73025">
            <a:solidFill>
              <a:srgbClr val="EC54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/>
          <p:cNvSpPr/>
          <p:nvPr/>
        </p:nvSpPr>
        <p:spPr>
          <a:xfrm>
            <a:off x="7176140" y="-2258834"/>
            <a:ext cx="4241774" cy="4241774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37" name="图片占位符 36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10113" y="304800"/>
            <a:ext cx="2350294" cy="2350294"/>
          </a:xfrm>
        </p:spPr>
      </p:pic>
      <p:grpSp>
        <p:nvGrpSpPr>
          <p:cNvPr id="25" name="组合 24"/>
          <p:cNvGrpSpPr/>
          <p:nvPr/>
        </p:nvGrpSpPr>
        <p:grpSpPr>
          <a:xfrm>
            <a:off x="574270" y="2379147"/>
            <a:ext cx="4797995" cy="976208"/>
            <a:chOff x="1571361" y="2890225"/>
            <a:chExt cx="6397326" cy="1301610"/>
          </a:xfrm>
        </p:grpSpPr>
        <p:sp>
          <p:nvSpPr>
            <p:cNvPr id="26" name="矩形 25"/>
            <p:cNvSpPr/>
            <p:nvPr/>
          </p:nvSpPr>
          <p:spPr bwMode="auto">
            <a:xfrm>
              <a:off x="1602934" y="2890225"/>
              <a:ext cx="6365753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2400" b="1" kern="100" dirty="0">
                  <a:cs typeface="+mn-ea"/>
                  <a:sym typeface="+mn-lt"/>
                </a:rPr>
                <a:t>3.4.1 </a:t>
              </a:r>
              <a:r>
                <a:rPr lang="zh-CN" altLang="en-US" sz="2400" b="1" kern="100" dirty="0">
                  <a:cs typeface="+mn-ea"/>
                  <a:sym typeface="+mn-lt"/>
                </a:rPr>
                <a:t>实际问题与一元一次方程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1" name="矩形 30"/>
          <p:cNvSpPr/>
          <p:nvPr/>
        </p:nvSpPr>
        <p:spPr bwMode="auto">
          <a:xfrm>
            <a:off x="574270" y="1794689"/>
            <a:ext cx="27762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574271" y="3285009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74271" y="2961704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（配套问题与工程问题 ）</a:t>
            </a: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/>
          <a:srcRect/>
          <a:stretch>
            <a:fillRect/>
          </a:stretch>
        </p:blipFill>
        <p:spPr/>
      </p:pic>
      <p:sp>
        <p:nvSpPr>
          <p:cNvPr id="17" name="矩形 16"/>
          <p:cNvSpPr/>
          <p:nvPr/>
        </p:nvSpPr>
        <p:spPr>
          <a:xfrm>
            <a:off x="1085497" y="419095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13221" y="843558"/>
            <a:ext cx="7778750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．某车间有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36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名工人，生产餐桌桌面和桌腿，每张餐桌由一张桌面和四条腿组成．每人每天平均生产桌面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12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张或桌腿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60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根．要使每天生产的桌面和桌腿正好配套，则应安排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________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名工人生产桌面；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________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名工人生产桌腿．</a:t>
            </a:r>
          </a:p>
        </p:txBody>
      </p:sp>
      <p:sp>
        <p:nvSpPr>
          <p:cNvPr id="6" name="矩形 5"/>
          <p:cNvSpPr/>
          <p:nvPr/>
        </p:nvSpPr>
        <p:spPr>
          <a:xfrm>
            <a:off x="713221" y="2458933"/>
            <a:ext cx="4572000" cy="233208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【详解】</a:t>
            </a:r>
            <a:endParaRPr lang="zh-CN" altLang="zh-CN" sz="1100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解：设</a:t>
            </a:r>
            <a:r>
              <a:rPr lang="en-US" altLang="zh-CN" kern="100" dirty="0">
                <a:cs typeface="+mn-ea"/>
                <a:sym typeface="+mn-lt"/>
              </a:rPr>
              <a:t>x</a:t>
            </a:r>
            <a:r>
              <a:rPr lang="zh-CN" altLang="zh-CN" kern="100" dirty="0">
                <a:cs typeface="+mn-ea"/>
                <a:sym typeface="+mn-lt"/>
              </a:rPr>
              <a:t>人生产桌面，则生产桌腿的人是（</a:t>
            </a:r>
            <a:r>
              <a:rPr lang="en-US" altLang="zh-CN" kern="100" dirty="0">
                <a:cs typeface="+mn-ea"/>
                <a:sym typeface="+mn-lt"/>
              </a:rPr>
              <a:t>36−x</a:t>
            </a:r>
            <a:r>
              <a:rPr lang="zh-CN" altLang="zh-CN" kern="100" dirty="0">
                <a:cs typeface="+mn-ea"/>
                <a:sym typeface="+mn-lt"/>
              </a:rPr>
              <a:t>）人，</a:t>
            </a:r>
            <a:r>
              <a:rPr lang="en-US" altLang="zh-CN" kern="100" dirty="0">
                <a:cs typeface="+mn-ea"/>
                <a:sym typeface="+mn-lt"/>
              </a:rPr>
              <a:t/>
            </a:r>
            <a:br>
              <a:rPr lang="en-US" altLang="zh-CN" kern="100" dirty="0">
                <a:cs typeface="+mn-ea"/>
                <a:sym typeface="+mn-lt"/>
              </a:rPr>
            </a:br>
            <a:r>
              <a:rPr lang="zh-CN" altLang="zh-CN" kern="100" dirty="0">
                <a:cs typeface="+mn-ea"/>
                <a:sym typeface="+mn-lt"/>
              </a:rPr>
              <a:t>由题意得：</a:t>
            </a:r>
            <a:r>
              <a:rPr lang="en-US" altLang="zh-CN" kern="100" dirty="0">
                <a:cs typeface="+mn-ea"/>
                <a:sym typeface="+mn-lt"/>
              </a:rPr>
              <a:t>60</a:t>
            </a:r>
            <a:r>
              <a:rPr lang="zh-CN" altLang="zh-CN" kern="100" dirty="0">
                <a:cs typeface="+mn-ea"/>
                <a:sym typeface="+mn-lt"/>
              </a:rPr>
              <a:t>（</a:t>
            </a:r>
            <a:r>
              <a:rPr lang="en-US" altLang="zh-CN" kern="100" dirty="0">
                <a:cs typeface="+mn-ea"/>
                <a:sym typeface="+mn-lt"/>
              </a:rPr>
              <a:t>36−x</a:t>
            </a:r>
            <a:r>
              <a:rPr lang="zh-CN" altLang="zh-CN" kern="100" dirty="0">
                <a:cs typeface="+mn-ea"/>
                <a:sym typeface="+mn-lt"/>
              </a:rPr>
              <a:t>）＝</a:t>
            </a:r>
            <a:r>
              <a:rPr lang="en-US" altLang="zh-CN" kern="100" dirty="0">
                <a:cs typeface="+mn-ea"/>
                <a:sym typeface="+mn-lt"/>
              </a:rPr>
              <a:t>4×12x</a:t>
            </a:r>
            <a:r>
              <a:rPr lang="zh-CN" altLang="zh-CN" kern="100" dirty="0">
                <a:cs typeface="+mn-ea"/>
                <a:sym typeface="+mn-lt"/>
              </a:rPr>
              <a:t>，</a:t>
            </a:r>
            <a:r>
              <a:rPr lang="en-US" altLang="zh-CN" kern="100" dirty="0">
                <a:cs typeface="+mn-ea"/>
                <a:sym typeface="+mn-lt"/>
              </a:rPr>
              <a:t/>
            </a:r>
            <a:br>
              <a:rPr lang="en-US" altLang="zh-CN" kern="100" dirty="0">
                <a:cs typeface="+mn-ea"/>
                <a:sym typeface="+mn-lt"/>
              </a:rPr>
            </a:br>
            <a:r>
              <a:rPr lang="zh-CN" altLang="zh-CN" kern="100" dirty="0">
                <a:cs typeface="+mn-ea"/>
                <a:sym typeface="+mn-lt"/>
              </a:rPr>
              <a:t>解得：</a:t>
            </a:r>
            <a:r>
              <a:rPr lang="en-US" altLang="zh-CN" kern="100" dirty="0">
                <a:cs typeface="+mn-ea"/>
                <a:sym typeface="+mn-lt"/>
              </a:rPr>
              <a:t>x</a:t>
            </a:r>
            <a:r>
              <a:rPr lang="zh-CN" altLang="zh-CN" kern="100" dirty="0">
                <a:cs typeface="+mn-ea"/>
                <a:sym typeface="+mn-lt"/>
              </a:rPr>
              <a:t>＝</a:t>
            </a:r>
            <a:r>
              <a:rPr lang="en-US" altLang="zh-CN" kern="100" dirty="0">
                <a:cs typeface="+mn-ea"/>
                <a:sym typeface="+mn-lt"/>
              </a:rPr>
              <a:t>20</a:t>
            </a:r>
            <a:r>
              <a:rPr lang="zh-CN" altLang="zh-CN" kern="100" dirty="0">
                <a:cs typeface="+mn-ea"/>
                <a:sym typeface="+mn-lt"/>
              </a:rPr>
              <a:t>．</a:t>
            </a:r>
            <a:r>
              <a:rPr lang="zh-CN" altLang="en-US" kern="100" dirty="0">
                <a:cs typeface="+mn-ea"/>
                <a:sym typeface="+mn-lt"/>
              </a:rPr>
              <a:t>（解方程过程略）</a:t>
            </a:r>
            <a:r>
              <a:rPr lang="en-US" altLang="zh-CN" kern="100" dirty="0">
                <a:cs typeface="+mn-ea"/>
                <a:sym typeface="+mn-lt"/>
              </a:rPr>
              <a:t/>
            </a:r>
            <a:br>
              <a:rPr lang="en-US" altLang="zh-CN" kern="100" dirty="0">
                <a:cs typeface="+mn-ea"/>
                <a:sym typeface="+mn-lt"/>
              </a:rPr>
            </a:br>
            <a:r>
              <a:rPr lang="zh-CN" altLang="zh-CN" kern="100" dirty="0">
                <a:cs typeface="+mn-ea"/>
                <a:sym typeface="+mn-lt"/>
              </a:rPr>
              <a:t>即应安排</a:t>
            </a:r>
            <a:r>
              <a:rPr lang="en-US" altLang="zh-CN" kern="100" dirty="0">
                <a:cs typeface="+mn-ea"/>
                <a:sym typeface="+mn-lt"/>
              </a:rPr>
              <a:t>20</a:t>
            </a:r>
            <a:r>
              <a:rPr lang="zh-CN" altLang="zh-CN" kern="100" dirty="0">
                <a:cs typeface="+mn-ea"/>
                <a:sym typeface="+mn-lt"/>
              </a:rPr>
              <a:t>名工人生产桌面；</a:t>
            </a:r>
            <a:endParaRPr lang="zh-CN" altLang="zh-CN" sz="1100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则生产桌腿的人是（</a:t>
            </a:r>
            <a:r>
              <a:rPr lang="en-US" altLang="zh-CN" kern="100" dirty="0">
                <a:cs typeface="+mn-ea"/>
                <a:sym typeface="+mn-lt"/>
              </a:rPr>
              <a:t>36−x</a:t>
            </a:r>
            <a:r>
              <a:rPr lang="zh-CN" altLang="zh-CN" kern="100" dirty="0">
                <a:cs typeface="+mn-ea"/>
                <a:sym typeface="+mn-lt"/>
              </a:rPr>
              <a:t>）</a:t>
            </a:r>
            <a:r>
              <a:rPr lang="en-US" altLang="zh-CN" kern="100" dirty="0">
                <a:cs typeface="+mn-ea"/>
                <a:sym typeface="+mn-lt"/>
              </a:rPr>
              <a:t>=36-20=16.</a:t>
            </a:r>
            <a:endParaRPr lang="zh-CN" altLang="zh-CN" sz="1100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故答案为：</a:t>
            </a:r>
            <a:r>
              <a:rPr lang="en-US" altLang="zh-CN" kern="100" dirty="0">
                <a:cs typeface="+mn-ea"/>
                <a:sym typeface="+mn-lt"/>
              </a:rPr>
              <a:t> ①20    .② 16.</a:t>
            </a:r>
            <a:endParaRPr lang="zh-CN" altLang="zh-CN" sz="1100" kern="100" dirty="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51474" y="352487"/>
            <a:ext cx="68733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课堂测试（配套问题）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17550" y="993575"/>
            <a:ext cx="7708900" cy="11079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哈尔滨市第十七中学初一月考）某车间有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60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名工人，生产一种螺栓和螺帽，平均每人每小时生产螺栓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15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个或螺帽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个，应分配多少人生产螺栓和螺帽，才能刚好配套？（每个螺栓配两个螺帽）</a:t>
            </a:r>
          </a:p>
        </p:txBody>
      </p:sp>
      <p:sp>
        <p:nvSpPr>
          <p:cNvPr id="6" name="矩形 5"/>
          <p:cNvSpPr/>
          <p:nvPr/>
        </p:nvSpPr>
        <p:spPr>
          <a:xfrm>
            <a:off x="704058" y="2257912"/>
            <a:ext cx="5420518" cy="228495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【解析】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等量关系：生产的螺栓数</a:t>
            </a:r>
            <a:r>
              <a:rPr lang="en-US" altLang="zh-CN" sz="1600" kern="100" dirty="0">
                <a:cs typeface="+mn-ea"/>
                <a:sym typeface="+mn-lt"/>
              </a:rPr>
              <a:t>×2=</a:t>
            </a:r>
            <a:r>
              <a:rPr lang="zh-CN" altLang="zh-CN" sz="1600" kern="100" dirty="0">
                <a:cs typeface="+mn-ea"/>
                <a:sym typeface="+mn-lt"/>
              </a:rPr>
              <a:t>生产的螺母数，</a:t>
            </a:r>
            <a:endParaRPr lang="en-US" altLang="zh-CN" sz="1600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设</a:t>
            </a:r>
            <a:r>
              <a:rPr lang="en-US" altLang="zh-CN" sz="1600" kern="100" dirty="0">
                <a:cs typeface="+mn-ea"/>
                <a:sym typeface="+mn-lt"/>
              </a:rPr>
              <a:t>x</a:t>
            </a:r>
            <a:r>
              <a:rPr lang="zh-CN" altLang="zh-CN" sz="1600" kern="100" dirty="0">
                <a:cs typeface="+mn-ea"/>
                <a:sym typeface="+mn-lt"/>
              </a:rPr>
              <a:t>人生产螺栓，（</a:t>
            </a:r>
            <a:r>
              <a:rPr lang="en-US" altLang="zh-CN" sz="1600" kern="100" dirty="0">
                <a:cs typeface="+mn-ea"/>
                <a:sym typeface="+mn-lt"/>
              </a:rPr>
              <a:t>60-x</a:t>
            </a:r>
            <a:r>
              <a:rPr lang="zh-CN" altLang="zh-CN" sz="1600" kern="100" dirty="0">
                <a:cs typeface="+mn-ea"/>
                <a:sym typeface="+mn-lt"/>
              </a:rPr>
              <a:t>）人生产螺母，</a:t>
            </a:r>
            <a:endParaRPr lang="en-US" altLang="zh-CN" sz="1600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cs typeface="+mn-ea"/>
                <a:sym typeface="+mn-lt"/>
              </a:rPr>
              <a:t>15x×2=</a:t>
            </a:r>
            <a:r>
              <a:rPr lang="zh-CN" altLang="zh-CN" sz="1600" kern="100" dirty="0">
                <a:cs typeface="+mn-ea"/>
                <a:sym typeface="+mn-lt"/>
              </a:rPr>
              <a:t>（</a:t>
            </a:r>
            <a:r>
              <a:rPr lang="en-US" altLang="zh-CN" sz="1600" kern="100" dirty="0">
                <a:cs typeface="+mn-ea"/>
                <a:sym typeface="+mn-lt"/>
              </a:rPr>
              <a:t>60-x</a:t>
            </a:r>
            <a:r>
              <a:rPr lang="zh-CN" altLang="zh-CN" sz="1600" kern="100" dirty="0">
                <a:cs typeface="+mn-ea"/>
                <a:sym typeface="+mn-lt"/>
              </a:rPr>
              <a:t>）</a:t>
            </a:r>
            <a:r>
              <a:rPr lang="en-US" altLang="zh-CN" sz="1600" kern="100" dirty="0">
                <a:cs typeface="+mn-ea"/>
                <a:sym typeface="+mn-lt"/>
              </a:rPr>
              <a:t>×10</a:t>
            </a:r>
            <a:r>
              <a:rPr lang="zh-CN" altLang="zh-CN" sz="1600" kern="100" dirty="0">
                <a:cs typeface="+mn-ea"/>
                <a:sym typeface="+mn-lt"/>
              </a:rPr>
              <a:t>，</a:t>
            </a:r>
            <a:endParaRPr lang="en-US" altLang="zh-CN" sz="1600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解得</a:t>
            </a:r>
            <a:r>
              <a:rPr lang="en-US" altLang="zh-CN" sz="1600" kern="100" dirty="0">
                <a:cs typeface="+mn-ea"/>
                <a:sym typeface="+mn-lt"/>
              </a:rPr>
              <a:t>x=15</a:t>
            </a:r>
            <a:r>
              <a:rPr lang="zh-CN" altLang="zh-CN" sz="1600" kern="100" dirty="0">
                <a:cs typeface="+mn-ea"/>
                <a:sym typeface="+mn-lt"/>
              </a:rPr>
              <a:t>，</a:t>
            </a:r>
            <a:endParaRPr lang="en-US" altLang="zh-CN" sz="1600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答：</a:t>
            </a:r>
            <a:r>
              <a:rPr lang="en-US" altLang="zh-CN" sz="1600" kern="100" dirty="0">
                <a:cs typeface="+mn-ea"/>
                <a:sym typeface="+mn-lt"/>
              </a:rPr>
              <a:t>15</a:t>
            </a:r>
            <a:r>
              <a:rPr lang="zh-CN" altLang="zh-CN" sz="1600" kern="100" dirty="0">
                <a:cs typeface="+mn-ea"/>
                <a:sym typeface="+mn-lt"/>
              </a:rPr>
              <a:t>人生产螺栓，</a:t>
            </a:r>
            <a:r>
              <a:rPr lang="en-US" altLang="zh-CN" sz="1600" kern="100" dirty="0">
                <a:cs typeface="+mn-ea"/>
                <a:sym typeface="+mn-lt"/>
              </a:rPr>
              <a:t>45</a:t>
            </a:r>
            <a:r>
              <a:rPr lang="zh-CN" altLang="zh-CN" sz="1600" kern="100" dirty="0">
                <a:cs typeface="+mn-ea"/>
                <a:sym typeface="+mn-lt"/>
              </a:rPr>
              <a:t>人生产螺帽。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1474" y="352487"/>
            <a:ext cx="68733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课堂测试（配套问题）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22102" y="1115292"/>
            <a:ext cx="7728173" cy="80781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．向阳文化用品商店出售不同规格的甲、乙两种钢笔，甲种比乙种贵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元，小明用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86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元钱买了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支甲种钢笔和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支乙种钢笔，则乙种钢笔每支多少元？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888776" y="2201168"/>
                <a:ext cx="4572000" cy="2284952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cs typeface="+mn-ea"/>
                    <a:sym typeface="+mn-lt"/>
                  </a:rPr>
                  <a:t>解：设乙种钢笔每支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x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元，</a:t>
                </a:r>
                <a:endParaRPr lang="en-US" altLang="zh-CN" sz="16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cs typeface="+mn-ea"/>
                    <a:sym typeface="+mn-lt"/>
                  </a:rPr>
                  <a:t>则</a:t>
                </a:r>
                <a14:m>
                  <m:oMath xmlns:m="http://schemas.openxmlformats.org/officeDocument/2006/math">
                    <m:r>
                      <a:rPr lang="en-US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5</m:t>
                    </m:r>
                    <m:d>
                      <m:dPr>
                        <m:ctrlPr>
                          <a:rPr lang="zh-CN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+1</m:t>
                        </m:r>
                      </m:e>
                    </m:d>
                    <m:r>
                      <a:rPr lang="en-US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+4</m:t>
                    </m:r>
                    <m:r>
                      <a:rPr lang="en-US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=86</m:t>
                    </m:r>
                  </m:oMath>
                </a14:m>
                <a:r>
                  <a:rPr lang="zh-CN" altLang="zh-CN" sz="1600" kern="100" dirty="0">
                    <a:cs typeface="+mn-ea"/>
                    <a:sym typeface="+mn-lt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5</m:t>
                    </m:r>
                    <m:r>
                      <a:rPr lang="en-US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+5+4</m:t>
                    </m:r>
                    <m:r>
                      <a:rPr lang="en-US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=86</m:t>
                    </m:r>
                  </m:oMath>
                </a14:m>
                <a:r>
                  <a:rPr lang="zh-CN" altLang="zh-CN" sz="1600" kern="100" dirty="0">
                    <a:cs typeface="+mn-ea"/>
                    <a:sym typeface="+mn-lt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cs typeface="+mn-ea"/>
                    <a:sym typeface="+mn-lt"/>
                  </a:rPr>
                  <a:t>解得：</a:t>
                </a:r>
                <a14:m>
                  <m:oMath xmlns:m="http://schemas.openxmlformats.org/officeDocument/2006/math">
                    <m:r>
                      <a:rPr lang="en-US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=9</m:t>
                    </m:r>
                  </m:oMath>
                </a14:m>
                <a:r>
                  <a:rPr lang="zh-CN" altLang="zh-CN" sz="1600" kern="100" dirty="0">
                    <a:cs typeface="+mn-ea"/>
                    <a:sym typeface="+mn-lt"/>
                  </a:rPr>
                  <a:t>．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cs typeface="+mn-ea"/>
                    <a:sym typeface="+mn-lt"/>
                  </a:rPr>
                  <a:t>答：乙种钢笔每支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9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元．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776" y="2201168"/>
                <a:ext cx="4572000" cy="2284952"/>
              </a:xfrm>
              <a:prstGeom prst="rect">
                <a:avLst/>
              </a:prstGeom>
              <a:blipFill rotWithShape="1">
                <a:blip r:embed="rId3"/>
                <a:stretch>
                  <a:fillRect l="-9" t="-11" r="9" b="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051474" y="352487"/>
            <a:ext cx="68733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课堂测试（配套问题）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27585" y="830976"/>
            <a:ext cx="7886923" cy="117710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哈尔滨市第十七中学初一月考）整理一批图书，如果由一个人单独做要用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30</a:t>
            </a:r>
            <a:r>
              <a:rPr lang="en-US" altLang="zh-CN" sz="1600" i="1" kern="100" dirty="0">
                <a:solidFill>
                  <a:prstClr val="black"/>
                </a:solidFill>
                <a:cs typeface="+mn-ea"/>
                <a:sym typeface="+mn-lt"/>
              </a:rPr>
              <a:t>h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，现在先安排一部分人用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en-US" altLang="zh-CN" sz="1600" i="1" kern="100" dirty="0">
                <a:solidFill>
                  <a:prstClr val="black"/>
                </a:solidFill>
                <a:cs typeface="+mn-ea"/>
                <a:sym typeface="+mn-lt"/>
              </a:rPr>
              <a:t>h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整理，随后又增加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人和他们一起又做了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1600" i="1" kern="100" dirty="0">
                <a:solidFill>
                  <a:prstClr val="black"/>
                </a:solidFill>
                <a:cs typeface="+mn-ea"/>
                <a:sym typeface="+mn-lt"/>
              </a:rPr>
              <a:t>h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，恰好完成整理工作．假设每个人的工作效率相同，那么先安排整理的人员有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_____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人．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827585" y="2278838"/>
                <a:ext cx="5111750" cy="2320588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解：设首先安排整理的人员有</a:t>
                </a:r>
                <a:r>
                  <a:rPr lang="en-US" altLang="zh-CN" sz="1800" i="1" kern="100" dirty="0">
                    <a:cs typeface="+mn-ea"/>
                    <a:sym typeface="+mn-lt"/>
                  </a:rPr>
                  <a:t>x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人，由题意得：</a:t>
                </a:r>
              </a:p>
              <a:p>
                <a:pPr defTabSz="6858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altLang="zh-CN" sz="1800" i="1" kern="100" dirty="0">
                    <a:cs typeface="+mn-ea"/>
                    <a:sym typeface="+mn-lt"/>
                  </a:rPr>
                  <a:t>x 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30</m:t>
                        </m:r>
                      </m:den>
                    </m:f>
                  </m:oMath>
                </a14:m>
                <a:r>
                  <a:rPr lang="zh-CN" altLang="zh-CN" sz="1800" kern="100" dirty="0">
                    <a:cs typeface="+mn-ea"/>
                    <a:sym typeface="+mn-lt"/>
                  </a:rPr>
                  <a:t>（</a:t>
                </a:r>
                <a:r>
                  <a:rPr lang="en-US" altLang="zh-CN" sz="1800" i="1" kern="100" dirty="0">
                    <a:cs typeface="+mn-ea"/>
                    <a:sym typeface="+mn-lt"/>
                  </a:rPr>
                  <a:t>x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+6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）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×2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＝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1</a:t>
                </a:r>
                <a:endParaRPr lang="zh-CN" altLang="zh-CN" sz="18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解得：</a:t>
                </a:r>
                <a:r>
                  <a:rPr lang="en-US" altLang="zh-CN" sz="1800" i="1" kern="100" dirty="0">
                    <a:cs typeface="+mn-ea"/>
                    <a:sym typeface="+mn-lt"/>
                  </a:rPr>
                  <a:t>x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＝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6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．</a:t>
                </a:r>
                <a:r>
                  <a:rPr lang="zh-CN" altLang="en-US" sz="1800" kern="100" dirty="0">
                    <a:cs typeface="+mn-ea"/>
                    <a:sym typeface="+mn-lt"/>
                  </a:rPr>
                  <a:t> （解方程过程略）</a:t>
                </a:r>
                <a:endParaRPr lang="zh-CN" altLang="zh-CN" sz="18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答：先安排整理的人员有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6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人．</a:t>
                </a: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5" y="2278838"/>
                <a:ext cx="5111750" cy="2320588"/>
              </a:xfrm>
              <a:prstGeom prst="rect">
                <a:avLst/>
              </a:prstGeom>
              <a:blipFill rotWithShape="1">
                <a:blip r:embed="rId3"/>
                <a:stretch>
                  <a:fillRect l="-4" t="-20" r="4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051474" y="352487"/>
            <a:ext cx="68733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课堂测试（配套问题）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88777" y="876607"/>
            <a:ext cx="7613873" cy="80781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哈尔滨市第十七中学初一月考）做一批零件，如果每天做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个，将比每天做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个提前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天完成．这批零件共有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__________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个．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888777" y="2064824"/>
                <a:ext cx="5146711" cy="278850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2000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2000" kern="100" dirty="0">
                    <a:cs typeface="+mn-ea"/>
                    <a:sym typeface="+mn-lt"/>
                  </a:rPr>
                  <a:t>解：设这批零件共有</a:t>
                </a:r>
                <a:r>
                  <a:rPr lang="en-US" altLang="zh-CN" sz="2000" kern="100" dirty="0">
                    <a:cs typeface="+mn-ea"/>
                    <a:sym typeface="+mn-lt"/>
                  </a:rPr>
                  <a:t>x</a:t>
                </a:r>
                <a:r>
                  <a:rPr lang="zh-CN" altLang="zh-CN" sz="2000" kern="100" dirty="0">
                    <a:cs typeface="+mn-ea"/>
                    <a:sym typeface="+mn-lt"/>
                  </a:rPr>
                  <a:t>个，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2000" kern="100" dirty="0">
                    <a:cs typeface="+mn-ea"/>
                    <a:sym typeface="+mn-lt"/>
                  </a:rPr>
                  <a:t>根据题意得：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kern="100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en-US" altLang="zh-CN" sz="2000" kern="100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8</m:t>
                        </m:r>
                      </m:den>
                    </m:f>
                    <m:r>
                      <a:rPr lang="en-US" altLang="zh-CN" sz="2000" kern="100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+1=</m:t>
                    </m:r>
                    <m:f>
                      <m:fPr>
                        <m:ctrlPr>
                          <a:rPr lang="en-US" altLang="zh-CN" sz="2000" i="1" kern="100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en-US" altLang="zh-CN" sz="2000" kern="100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sz="20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2000" dirty="0">
                    <a:cs typeface="+mn-ea"/>
                    <a:sym typeface="+mn-lt"/>
                  </a:rPr>
                  <a:t>去分母得：</a:t>
                </a:r>
                <a:r>
                  <a:rPr lang="en-US" altLang="zh-CN" sz="2000" dirty="0">
                    <a:cs typeface="+mn-ea"/>
                    <a:sym typeface="+mn-lt"/>
                  </a:rPr>
                  <a:t>3x+24=4x</a:t>
                </a:r>
                <a:r>
                  <a:rPr lang="zh-CN" altLang="zh-CN" sz="2000" dirty="0">
                    <a:cs typeface="+mn-ea"/>
                    <a:sym typeface="+mn-lt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2000" dirty="0">
                    <a:cs typeface="+mn-ea"/>
                    <a:sym typeface="+mn-lt"/>
                  </a:rPr>
                  <a:t>解得：</a:t>
                </a:r>
                <a:r>
                  <a:rPr lang="en-US" altLang="zh-CN" sz="2000" dirty="0">
                    <a:cs typeface="+mn-ea"/>
                    <a:sym typeface="+mn-lt"/>
                  </a:rPr>
                  <a:t>x=24</a:t>
                </a:r>
                <a:r>
                  <a:rPr lang="zh-CN" altLang="zh-CN" sz="2000" dirty="0">
                    <a:cs typeface="+mn-ea"/>
                    <a:sym typeface="+mn-lt"/>
                  </a:rPr>
                  <a:t>，则这批零件共有</a:t>
                </a:r>
                <a:r>
                  <a:rPr lang="en-US" altLang="zh-CN" sz="2000" dirty="0">
                    <a:cs typeface="+mn-ea"/>
                    <a:sym typeface="+mn-lt"/>
                  </a:rPr>
                  <a:t>24</a:t>
                </a:r>
                <a:r>
                  <a:rPr lang="zh-CN" altLang="zh-CN" sz="2000" dirty="0">
                    <a:cs typeface="+mn-ea"/>
                    <a:sym typeface="+mn-lt"/>
                  </a:rPr>
                  <a:t>个．</a:t>
                </a:r>
              </a:p>
              <a:p>
                <a:pPr defTabSz="685800" fontAlgn="ctr">
                  <a:lnSpc>
                    <a:spcPct val="150000"/>
                  </a:lnSpc>
                </a:pPr>
                <a:endParaRPr lang="zh-CN" altLang="zh-CN" sz="1100" kern="1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777" y="2064824"/>
                <a:ext cx="5146711" cy="2788505"/>
              </a:xfrm>
              <a:prstGeom prst="rect">
                <a:avLst/>
              </a:prstGeom>
              <a:blipFill rotWithShape="1">
                <a:blip r:embed="rId3"/>
                <a:stretch>
                  <a:fillRect l="-8" t="-16" r="9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41351" y="1782315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1474" y="352487"/>
            <a:ext cx="68733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课堂测试（配套问题）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/>
          <p:cNvSpPr/>
          <p:nvPr/>
        </p:nvSpPr>
        <p:spPr>
          <a:xfrm>
            <a:off x="7176140" y="-2258834"/>
            <a:ext cx="4241774" cy="4241774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10113" y="304800"/>
            <a:ext cx="2350294" cy="2350294"/>
          </a:xfrm>
        </p:spPr>
      </p:pic>
      <p:pic>
        <p:nvPicPr>
          <p:cNvPr id="5" name="图片占位符 4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/>
          <a:srcRect/>
          <a:stretch>
            <a:fillRect/>
          </a:stretch>
        </p:blipFill>
        <p:spPr/>
      </p:pic>
      <p:grpSp>
        <p:nvGrpSpPr>
          <p:cNvPr id="25" name="组合 24"/>
          <p:cNvGrpSpPr/>
          <p:nvPr/>
        </p:nvGrpSpPr>
        <p:grpSpPr>
          <a:xfrm>
            <a:off x="574271" y="2533613"/>
            <a:ext cx="3859824" cy="1078915"/>
            <a:chOff x="1571361" y="2753282"/>
            <a:chExt cx="5146432" cy="1438553"/>
          </a:xfrm>
        </p:grpSpPr>
        <p:sp>
          <p:nvSpPr>
            <p:cNvPr id="26" name="矩形 25"/>
            <p:cNvSpPr/>
            <p:nvPr/>
          </p:nvSpPr>
          <p:spPr bwMode="auto">
            <a:xfrm>
              <a:off x="1602934" y="2753282"/>
              <a:ext cx="5114859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27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2" name="文本框 31"/>
          <p:cNvSpPr txBox="1"/>
          <p:nvPr/>
        </p:nvSpPr>
        <p:spPr>
          <a:xfrm>
            <a:off x="574271" y="3542184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74270" y="174172"/>
            <a:ext cx="827315" cy="276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1289" y="134315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21289" y="1894645"/>
            <a:ext cx="7761388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．会通过列方程解决“配套问题”和“工程问题”；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．掌握列方程解决实际问题的一般步骤；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．通过列方程解决实际问题的过程，体会建模思想．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1289" y="3265304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921289" y="3816797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建立模型解决实际问题的一般方法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1500" dirty="0">
                <a:cs typeface="+mn-ea"/>
                <a:sym typeface="+mn-lt"/>
              </a:rPr>
              <a:t>列方程解决“配套问题”和“工程问题”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5"/>
              <p:cNvGraphicFramePr>
                <a:graphicFrameLocks noGrp="1"/>
              </p:cNvGraphicFramePr>
              <p:nvPr/>
            </p:nvGraphicFramePr>
            <p:xfrm>
              <a:off x="620486" y="1153886"/>
              <a:ext cx="8011887" cy="3516087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22999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7595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3863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66730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093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步骤</a:t>
                          </a:r>
                          <a:endParaRPr lang="zh-CN" altLang="en-US" sz="1500" b="1" dirty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具体做法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依据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注意事项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83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去分母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</a:t>
                          </a: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不要漏乘不含分母的项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513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去括号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分配律 去括号法则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不要漏乘括号中的每一项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368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）移动的项一定要变号，</a:t>
                          </a: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不移的项不变号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）注意项较多时不要漏项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513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ax=b</a:t>
                          </a:r>
                        </a:p>
                        <a:p>
                          <a:pPr algn="ctr"/>
                          <a:r>
                            <a:rPr lang="zh-CN" altLang="en-US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（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a≠0 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)  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的最简形式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）把系数相加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）字母和字母的指数不变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188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将方程两边都除以未知数系数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，得解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x=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1200" i="1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200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altLang="zh-CN" sz="1200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  <m:t>𝒂</m:t>
                                  </m:r>
                                </m:den>
                              </m:f>
                            </m:oMath>
                          </a14:m>
                          <a:endParaRPr lang="en-US" altLang="zh-CN" sz="1200" b="1" i="1" u="sng" dirty="0">
                            <a:solidFill>
                              <a:schemeClr val="accent2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5"/>
              <p:cNvGraphicFramePr>
                <a:graphicFrameLocks noGrp="1"/>
              </p:cNvGraphicFramePr>
              <p:nvPr/>
            </p:nvGraphicFramePr>
            <p:xfrm>
              <a:off x="620486" y="1153886"/>
              <a:ext cx="8011887" cy="3516087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229992"/>
                    <a:gridCol w="2775952"/>
                    <a:gridCol w="1338637"/>
                    <a:gridCol w="2667306"/>
                  </a:tblGrid>
                  <a:tr h="4093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步骤</a:t>
                          </a:r>
                          <a:endParaRPr lang="zh-CN" altLang="en-US" sz="1500" b="1" dirty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具体做法</a:t>
                          </a:r>
                          <a:endParaRPr lang="zh-CN" altLang="en-US" sz="15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依据</a:t>
                          </a:r>
                          <a:endParaRPr lang="zh-CN" altLang="en-US" sz="15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注意事项</a:t>
                          </a:r>
                          <a:endParaRPr lang="zh-CN" altLang="en-US" sz="15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6483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去分母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</a:t>
                          </a:r>
                          <a:endParaRPr lang="zh-CN" altLang="en-US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不要漏乘不含分母的项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5513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去括号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分配律 去括号法则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不要漏乘括号中的每一项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7368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）移动的项一定要变号，</a:t>
                          </a:r>
                          <a:endParaRPr lang="zh-CN" altLang="en-US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不移的项不变号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）注意项较多时不要漏项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5513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ax=b</a:t>
                          </a:r>
                          <a:endParaRPr lang="en-US" altLang="zh-CN" sz="1200" u="sng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（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a≠0 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)  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的最简形式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）把系数相加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）字母和字母的指数不变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6184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文本框 5"/>
          <p:cNvSpPr txBox="1"/>
          <p:nvPr/>
        </p:nvSpPr>
        <p:spPr>
          <a:xfrm>
            <a:off x="1051474" y="352487"/>
            <a:ext cx="74173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回顾解一元一次方程的步骤及注意事项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08385" y="837235"/>
            <a:ext cx="8091330" cy="7386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zh-CN" altLang="en-US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某车间有</a:t>
            </a:r>
            <a:r>
              <a:rPr lang="en-US" altLang="zh-CN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22</a:t>
            </a:r>
            <a:r>
              <a:rPr lang="zh-CN" altLang="en-US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名工人，每人每天可以生产</a:t>
            </a:r>
            <a:r>
              <a:rPr lang="en-US" altLang="zh-CN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1200</a:t>
            </a:r>
            <a:r>
              <a:rPr lang="zh-CN" altLang="en-US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个螺钉或</a:t>
            </a:r>
            <a:r>
              <a:rPr lang="en-US" altLang="zh-CN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2000</a:t>
            </a:r>
            <a:r>
              <a:rPr lang="zh-CN" altLang="en-US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个螺母</a:t>
            </a:r>
            <a:r>
              <a:rPr lang="en-US" altLang="zh-CN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 1</a:t>
            </a:r>
            <a:r>
              <a:rPr lang="zh-CN" altLang="en-US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个螺钉需要配 </a:t>
            </a:r>
            <a:r>
              <a:rPr lang="en-US" altLang="zh-CN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个螺母，为使每天生产的螺钉和螺母刚好配套，应安排生产螺钉和螺母的工人各多少名？</a:t>
            </a:r>
          </a:p>
        </p:txBody>
      </p:sp>
      <p:sp>
        <p:nvSpPr>
          <p:cNvPr id="6" name="矩形 5"/>
          <p:cNvSpPr/>
          <p:nvPr/>
        </p:nvSpPr>
        <p:spPr>
          <a:xfrm>
            <a:off x="508385" y="1853549"/>
            <a:ext cx="8244682" cy="254685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单日每人生产</a:t>
            </a:r>
            <a:r>
              <a:rPr lang="zh-CN" altLang="en-US" u="sng" dirty="0">
                <a:solidFill>
                  <a:prstClr val="black"/>
                </a:solidFill>
                <a:cs typeface="+mn-ea"/>
                <a:sym typeface="+mn-lt"/>
              </a:rPr>
              <a:t>           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个螺钉，</a:t>
            </a:r>
            <a:r>
              <a:rPr lang="zh-CN" altLang="en-US" u="sng" dirty="0">
                <a:solidFill>
                  <a:prstClr val="black"/>
                </a:solidFill>
                <a:cs typeface="+mn-ea"/>
                <a:sym typeface="+mn-lt"/>
              </a:rPr>
              <a:t>            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个螺母；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设每日生产螺钉人数为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，则每日生产螺母人数为</a:t>
            </a:r>
            <a:r>
              <a:rPr lang="zh-CN" altLang="en-US" u="sng" dirty="0">
                <a:solidFill>
                  <a:prstClr val="black"/>
                </a:solidFill>
                <a:cs typeface="+mn-ea"/>
                <a:sym typeface="+mn-lt"/>
              </a:rPr>
              <a:t>                 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人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每日生产螺钉</a:t>
            </a:r>
            <a:r>
              <a:rPr lang="zh-CN" altLang="en-US" u="sng" dirty="0">
                <a:solidFill>
                  <a:prstClr val="black"/>
                </a:solidFill>
                <a:cs typeface="+mn-ea"/>
                <a:sym typeface="+mn-lt"/>
              </a:rPr>
              <a:t>                 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个，生产螺母</a:t>
            </a:r>
            <a:r>
              <a:rPr lang="zh-CN" altLang="en-US" u="sng" dirty="0">
                <a:solidFill>
                  <a:prstClr val="black"/>
                </a:solidFill>
                <a:cs typeface="+mn-ea"/>
                <a:sym typeface="+mn-lt"/>
              </a:rPr>
              <a:t>                            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螺钉和螺母之间的关系</a:t>
            </a:r>
            <a:r>
              <a:rPr lang="zh-CN" altLang="en-US" u="sng" dirty="0">
                <a:solidFill>
                  <a:prstClr val="black"/>
                </a:solidFill>
                <a:cs typeface="+mn-ea"/>
                <a:sym typeface="+mn-lt"/>
              </a:rPr>
              <a:t>                                                                   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根据螺钉和螺母之间的关系可列方程为</a:t>
            </a:r>
            <a:r>
              <a:rPr lang="zh-CN" altLang="en-US" u="sng" dirty="0">
                <a:solidFill>
                  <a:prstClr val="black"/>
                </a:solidFill>
                <a:cs typeface="+mn-ea"/>
                <a:sym typeface="+mn-lt"/>
              </a:rPr>
              <a:t>                                                           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13145" y="3575167"/>
            <a:ext cx="1349187" cy="1349187"/>
          </a:xfrm>
          <a:prstGeom prst="rect">
            <a:avLst/>
          </a:prstGeom>
        </p:spPr>
      </p:pic>
      <p:sp>
        <p:nvSpPr>
          <p:cNvPr id="9" name="波形 8"/>
          <p:cNvSpPr/>
          <p:nvPr/>
        </p:nvSpPr>
        <p:spPr>
          <a:xfrm>
            <a:off x="4394568" y="1584457"/>
            <a:ext cx="4490642" cy="552450"/>
          </a:xfrm>
          <a:prstGeom prst="wave">
            <a:avLst>
              <a:gd name="adj1" fmla="val 12500"/>
              <a:gd name="adj2" fmla="val 203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1200" dirty="0">
                <a:solidFill>
                  <a:prstClr val="white"/>
                </a:solidFill>
                <a:cs typeface="+mn-ea"/>
                <a:sym typeface="+mn-lt"/>
              </a:rPr>
              <a:t>设每日生产螺母人数为</a:t>
            </a:r>
            <a:r>
              <a:rPr lang="en-US" altLang="zh-CN" sz="1200" dirty="0">
                <a:solidFill>
                  <a:prstClr val="white"/>
                </a:solidFill>
                <a:cs typeface="+mn-ea"/>
                <a:sym typeface="+mn-lt"/>
              </a:rPr>
              <a:t>x</a:t>
            </a:r>
            <a:r>
              <a:rPr lang="zh-CN" altLang="en-US" sz="1200" dirty="0">
                <a:solidFill>
                  <a:prstClr val="white"/>
                </a:solidFill>
                <a:cs typeface="+mn-ea"/>
                <a:sym typeface="+mn-lt"/>
              </a:rPr>
              <a:t>人，你能通过等量关系列出方程吗？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402292" y="3889173"/>
            <a:ext cx="356867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2000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22-x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=2×1200x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81728" y="2253854"/>
            <a:ext cx="65894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1200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147860" y="2253853"/>
            <a:ext cx="65894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2000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94568" y="2633154"/>
            <a:ext cx="87438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22-x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915148" y="3073878"/>
            <a:ext cx="85579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1200x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768708" y="3049745"/>
            <a:ext cx="175852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2000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22-x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502562" y="3458337"/>
            <a:ext cx="354965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每日生产螺母数量是螺钉的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倍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441505" y="2158664"/>
            <a:ext cx="269328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2000x=2×1200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22-x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8" name="矩形 7"/>
          <p:cNvSpPr/>
          <p:nvPr/>
        </p:nvSpPr>
        <p:spPr>
          <a:xfrm>
            <a:off x="862749" y="4381549"/>
            <a:ext cx="6850396" cy="28474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en-US" altLang="zh-CN" b="1" dirty="0">
                <a:solidFill>
                  <a:schemeClr val="tx1"/>
                </a:solidFill>
                <a:cs typeface="+mn-ea"/>
                <a:sym typeface="+mn-lt"/>
              </a:rPr>
              <a:t>【</a:t>
            </a:r>
            <a:r>
              <a:rPr lang="zh-CN" altLang="en-US" b="1" dirty="0">
                <a:solidFill>
                  <a:schemeClr val="tx1"/>
                </a:solidFill>
                <a:cs typeface="+mn-ea"/>
                <a:sym typeface="+mn-lt"/>
              </a:rPr>
              <a:t>解题关键</a:t>
            </a:r>
            <a:r>
              <a:rPr lang="en-US" altLang="zh-CN" b="1" dirty="0">
                <a:solidFill>
                  <a:schemeClr val="tx1"/>
                </a:solidFill>
                <a:cs typeface="+mn-ea"/>
                <a:sym typeface="+mn-lt"/>
              </a:rPr>
              <a:t>】</a:t>
            </a:r>
            <a:r>
              <a:rPr lang="zh-CN" altLang="en-US" b="1" dirty="0">
                <a:solidFill>
                  <a:schemeClr val="tx1"/>
                </a:solidFill>
                <a:cs typeface="+mn-ea"/>
                <a:sym typeface="+mn-lt"/>
              </a:rPr>
              <a:t>配套问题的物品之间具有一定的数量关系，依次作为列方程的依据</a:t>
            </a:r>
            <a:r>
              <a:rPr lang="en-US" altLang="zh-CN" b="1" dirty="0">
                <a:solidFill>
                  <a:schemeClr val="tx1"/>
                </a:solidFill>
                <a:cs typeface="+mn-ea"/>
                <a:sym typeface="+mn-lt"/>
              </a:rPr>
              <a:t>.</a:t>
            </a:r>
            <a:endParaRPr lang="zh-CN" altLang="en-US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51474" y="352487"/>
            <a:ext cx="74173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情景思考（配套问题）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7" grpId="0"/>
      <p:bldP spid="10" grpId="0"/>
      <p:bldP spid="11" grpId="0"/>
      <p:bldP spid="12" grpId="0"/>
      <p:bldP spid="15" grpId="0"/>
      <p:bldP spid="16" grpId="0"/>
      <p:bldP spid="1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47620" y="1057037"/>
            <a:ext cx="8140563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如何求方程</a:t>
            </a:r>
            <a:r>
              <a:rPr lang="en-US" altLang="zh-CN" sz="1800" b="1" dirty="0">
                <a:cs typeface="+mn-ea"/>
                <a:sym typeface="+mn-lt"/>
              </a:rPr>
              <a:t>2000</a:t>
            </a:r>
            <a:r>
              <a:rPr lang="zh-CN" altLang="en-US" sz="1800" b="1" dirty="0">
                <a:cs typeface="+mn-ea"/>
                <a:sym typeface="+mn-lt"/>
              </a:rPr>
              <a:t>（</a:t>
            </a:r>
            <a:r>
              <a:rPr lang="en-US" altLang="zh-CN" sz="1800" b="1" dirty="0">
                <a:cs typeface="+mn-ea"/>
                <a:sym typeface="+mn-lt"/>
              </a:rPr>
              <a:t>22-x</a:t>
            </a:r>
            <a:r>
              <a:rPr lang="zh-CN" altLang="en-US" sz="1800" b="1" dirty="0">
                <a:cs typeface="+mn-ea"/>
                <a:sym typeface="+mn-lt"/>
              </a:rPr>
              <a:t>）</a:t>
            </a:r>
            <a:r>
              <a:rPr lang="en-US" altLang="zh-CN" sz="1800" b="1" dirty="0">
                <a:cs typeface="+mn-ea"/>
                <a:sym typeface="+mn-lt"/>
              </a:rPr>
              <a:t>=2×1200x</a:t>
            </a:r>
            <a:r>
              <a:rPr lang="zh-CN" altLang="en-US" sz="1800" b="1" dirty="0">
                <a:cs typeface="+mn-ea"/>
                <a:sym typeface="+mn-lt"/>
              </a:rPr>
              <a:t>的解？</a:t>
            </a: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2568586" y="1884847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2571015" y="2792336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559061" y="3693089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2559061" y="3727195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合并同类项</a:t>
            </a:r>
          </a:p>
        </p:txBody>
      </p:sp>
      <p:cxnSp>
        <p:nvCxnSpPr>
          <p:cNvPr id="21" name="直接箭头连接符 20"/>
          <p:cNvCxnSpPr/>
          <p:nvPr/>
        </p:nvCxnSpPr>
        <p:spPr>
          <a:xfrm>
            <a:off x="3281280" y="4293896"/>
            <a:ext cx="46940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2414618" y="2794361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移项</a:t>
            </a:r>
          </a:p>
        </p:txBody>
      </p:sp>
      <p:sp>
        <p:nvSpPr>
          <p:cNvPr id="27" name="矩形 26"/>
          <p:cNvSpPr/>
          <p:nvPr/>
        </p:nvSpPr>
        <p:spPr>
          <a:xfrm>
            <a:off x="2009939" y="4155396"/>
            <a:ext cx="1226939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dirty="0">
                <a:cs typeface="+mn-ea"/>
                <a:sym typeface="+mn-lt"/>
              </a:rPr>
              <a:t>4400x=44000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620647" y="4583597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系数化为</a:t>
            </a: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3890369" y="4126929"/>
                <a:ext cx="707165" cy="34624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:r>
                  <a:rPr lang="en-US" altLang="zh-CN" sz="1800" dirty="0">
                    <a:cs typeface="+mn-ea"/>
                    <a:sym typeface="+mn-lt"/>
                  </a:rPr>
                  <a:t>x=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10</m:t>
                    </m:r>
                  </m:oMath>
                </a14:m>
                <a:endParaRPr lang="zh-CN" altLang="en-US" sz="18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369" y="4126929"/>
                <a:ext cx="707165" cy="346249"/>
              </a:xfrm>
              <a:prstGeom prst="rect">
                <a:avLst/>
              </a:prstGeom>
              <a:blipFill rotWithShape="1">
                <a:blip r:embed="rId3"/>
                <a:stretch>
                  <a:fillRect l="-51" t="-18" r="19" b="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矩形 31"/>
          <p:cNvSpPr/>
          <p:nvPr/>
        </p:nvSpPr>
        <p:spPr>
          <a:xfrm>
            <a:off x="1610790" y="2367737"/>
            <a:ext cx="205248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dirty="0">
                <a:cs typeface="+mn-ea"/>
                <a:sym typeface="+mn-lt"/>
              </a:rPr>
              <a:t>2000×22-2000x=2400x</a:t>
            </a:r>
            <a:endParaRPr lang="zh-CN" altLang="en-US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1659650" y="3240192"/>
                <a:ext cx="1952394" cy="28469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r>
                      <a:rPr lang="en-US" altLang="zh-CN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2400</m:t>
                    </m:r>
                    <m:r>
                      <a:rPr lang="en-US" altLang="zh-CN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+2000</m:t>
                    </m:r>
                    <m:r>
                      <a:rPr lang="en-US" altLang="zh-CN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=44000</a:t>
                </a:r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650" y="3240192"/>
                <a:ext cx="1952394" cy="284693"/>
              </a:xfrm>
              <a:prstGeom prst="rect">
                <a:avLst/>
              </a:prstGeom>
              <a:blipFill rotWithShape="1">
                <a:blip r:embed="rId4"/>
                <a:stretch>
                  <a:fillRect l="-20" t="-148" r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1565106" y="1505862"/>
            <a:ext cx="213263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b="1" dirty="0">
                <a:cs typeface="+mn-ea"/>
                <a:sym typeface="+mn-lt"/>
              </a:rPr>
              <a:t>2000</a:t>
            </a:r>
            <a:r>
              <a:rPr lang="zh-CN" altLang="en-US" b="1" dirty="0">
                <a:cs typeface="+mn-ea"/>
                <a:sym typeface="+mn-lt"/>
              </a:rPr>
              <a:t>（</a:t>
            </a:r>
            <a:r>
              <a:rPr lang="en-US" altLang="zh-CN" b="1" dirty="0">
                <a:cs typeface="+mn-ea"/>
                <a:sym typeface="+mn-lt"/>
              </a:rPr>
              <a:t>22-x</a:t>
            </a:r>
            <a:r>
              <a:rPr lang="zh-CN" altLang="en-US" b="1" dirty="0">
                <a:cs typeface="+mn-ea"/>
                <a:sym typeface="+mn-lt"/>
              </a:rPr>
              <a:t>）</a:t>
            </a:r>
            <a:r>
              <a:rPr lang="en-US" altLang="zh-CN" b="1" dirty="0">
                <a:cs typeface="+mn-ea"/>
                <a:sym typeface="+mn-lt"/>
              </a:rPr>
              <a:t>=2×1200x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429416" y="2058145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去括号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371014" y="2235858"/>
            <a:ext cx="4427852" cy="77708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800" dirty="0">
                <a:cs typeface="+mn-ea"/>
                <a:sym typeface="+mn-lt"/>
              </a:rPr>
              <a:t>22-x=12</a:t>
            </a:r>
          </a:p>
          <a:p>
            <a:pPr defTabSz="685800"/>
            <a:r>
              <a:rPr lang="zh-CN" altLang="en-US" sz="1800" dirty="0">
                <a:cs typeface="+mn-ea"/>
                <a:sym typeface="+mn-lt"/>
              </a:rPr>
              <a:t>答：应安排</a:t>
            </a:r>
            <a:r>
              <a:rPr lang="en-US" altLang="zh-CN" sz="1800" dirty="0">
                <a:cs typeface="+mn-ea"/>
                <a:sym typeface="+mn-lt"/>
              </a:rPr>
              <a:t>10</a:t>
            </a:r>
            <a:r>
              <a:rPr lang="zh-CN" altLang="en-US" sz="1800" dirty="0">
                <a:cs typeface="+mn-ea"/>
                <a:sym typeface="+mn-lt"/>
              </a:rPr>
              <a:t>人生产螺钉，</a:t>
            </a:r>
            <a:r>
              <a:rPr lang="en-US" altLang="zh-CN" sz="1800" dirty="0">
                <a:cs typeface="+mn-ea"/>
                <a:sym typeface="+mn-lt"/>
              </a:rPr>
              <a:t>12</a:t>
            </a:r>
            <a:r>
              <a:rPr lang="zh-CN" altLang="en-US" sz="1800" dirty="0">
                <a:cs typeface="+mn-ea"/>
                <a:sym typeface="+mn-lt"/>
              </a:rPr>
              <a:t>人生产螺母。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001093" y="3191923"/>
            <a:ext cx="379777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尝试求方程</a:t>
            </a:r>
            <a:r>
              <a:rPr lang="en-US" altLang="zh-CN" sz="1800" b="1" dirty="0">
                <a:cs typeface="+mn-ea"/>
                <a:sym typeface="+mn-lt"/>
              </a:rPr>
              <a:t>2000x=2×1200</a:t>
            </a:r>
            <a:r>
              <a:rPr lang="zh-CN" altLang="en-US" sz="1800" b="1" dirty="0">
                <a:cs typeface="+mn-ea"/>
                <a:sym typeface="+mn-lt"/>
              </a:rPr>
              <a:t>（</a:t>
            </a:r>
            <a:r>
              <a:rPr lang="en-US" altLang="zh-CN" sz="1800" b="1" dirty="0">
                <a:cs typeface="+mn-ea"/>
                <a:sym typeface="+mn-lt"/>
              </a:rPr>
              <a:t>22-x</a:t>
            </a:r>
            <a:r>
              <a:rPr lang="zh-CN" altLang="en-US" sz="1800" b="1" dirty="0">
                <a:cs typeface="+mn-ea"/>
                <a:sym typeface="+mn-lt"/>
              </a:rPr>
              <a:t>）的解？你发现了什么？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051474" y="352487"/>
            <a:ext cx="74173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7" grpId="0"/>
      <p:bldP spid="28" grpId="0"/>
      <p:bldP spid="32" grpId="0"/>
      <p:bldP spid="23" grpId="0"/>
      <p:bldP spid="24" grpId="0"/>
      <p:bldP spid="8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54051" y="918682"/>
            <a:ext cx="7879354" cy="715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整理一批图书，由一个人做要</a:t>
            </a:r>
            <a:r>
              <a:rPr lang="en-US" altLang="zh-CN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40h</a:t>
            </a: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完成．现在计划由一部分人先做</a:t>
            </a:r>
            <a:r>
              <a:rPr lang="en-US" altLang="zh-CN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4h</a:t>
            </a: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，再增加</a:t>
            </a:r>
            <a:r>
              <a:rPr lang="en-US" altLang="zh-CN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人和他们一起做</a:t>
            </a:r>
            <a:r>
              <a:rPr lang="en-US" altLang="zh-CN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8h</a:t>
            </a: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，完成这项工作．假设这些人的工作效率相同，具体应安排多少人工作？</a:t>
            </a:r>
          </a:p>
        </p:txBody>
      </p:sp>
      <p:sp>
        <p:nvSpPr>
          <p:cNvPr id="6" name="矩形 5"/>
          <p:cNvSpPr/>
          <p:nvPr/>
        </p:nvSpPr>
        <p:spPr>
          <a:xfrm>
            <a:off x="587376" y="1648853"/>
            <a:ext cx="8712200" cy="318548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15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把总工作量设为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人均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每小时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工作效率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设前四小时工作人数为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人，则后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小时工作人数为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 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人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工作量、工作效率、时间和人数之间的关系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                              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      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前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小时工作量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个，后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小时工作量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  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等量关系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                                                  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根据等量关系可列方程为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        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40323" y="4002370"/>
            <a:ext cx="357944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前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小时工作量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后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8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小时工作量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总工作量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593727" y="3067183"/>
            <a:ext cx="3579442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srgbClr val="FF0000"/>
                </a:solidFill>
                <a:cs typeface="+mn-ea"/>
                <a:sym typeface="+mn-lt"/>
              </a:rPr>
              <a:t>工作量</a:t>
            </a:r>
            <a:r>
              <a:rPr lang="en-US" altLang="zh-CN" sz="12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sz="1200" b="1" dirty="0">
                <a:solidFill>
                  <a:srgbClr val="FF0000"/>
                </a:solidFill>
                <a:cs typeface="+mn-ea"/>
                <a:sym typeface="+mn-lt"/>
              </a:rPr>
              <a:t>人均效率</a:t>
            </a:r>
            <a:r>
              <a:rPr lang="en-US" altLang="zh-CN" sz="12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1200" b="1" dirty="0">
                <a:solidFill>
                  <a:srgbClr val="FF0000"/>
                </a:solidFill>
                <a:cs typeface="+mn-ea"/>
                <a:sym typeface="+mn-lt"/>
              </a:rPr>
              <a:t>人数</a:t>
            </a:r>
            <a:r>
              <a:rPr lang="en-US" altLang="zh-CN" sz="12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1200" b="1" dirty="0">
                <a:solidFill>
                  <a:srgbClr val="FF0000"/>
                </a:solidFill>
                <a:cs typeface="+mn-ea"/>
                <a:sym typeface="+mn-lt"/>
              </a:rPr>
              <a:t>时间</a:t>
            </a:r>
          </a:p>
        </p:txBody>
      </p:sp>
      <p:sp>
        <p:nvSpPr>
          <p:cNvPr id="8" name="矩形 7"/>
          <p:cNvSpPr/>
          <p:nvPr/>
        </p:nvSpPr>
        <p:spPr>
          <a:xfrm>
            <a:off x="1051475" y="1743014"/>
            <a:ext cx="7597769" cy="2846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defTabSz="685800">
              <a:defRPr/>
            </a:pPr>
            <a:r>
              <a:rPr lang="en-US" altLang="zh-CN" b="1" dirty="0">
                <a:solidFill>
                  <a:schemeClr val="tx1"/>
                </a:solidFill>
                <a:cs typeface="+mn-ea"/>
                <a:sym typeface="+mn-lt"/>
              </a:rPr>
              <a:t>【</a:t>
            </a:r>
            <a:r>
              <a:rPr lang="zh-CN" altLang="en-US" b="1" dirty="0">
                <a:solidFill>
                  <a:schemeClr val="tx1"/>
                </a:solidFill>
                <a:cs typeface="+mn-ea"/>
                <a:sym typeface="+mn-lt"/>
              </a:rPr>
              <a:t>解题关键</a:t>
            </a:r>
            <a:r>
              <a:rPr lang="en-US" altLang="zh-CN" b="1" dirty="0">
                <a:solidFill>
                  <a:schemeClr val="tx1"/>
                </a:solidFill>
                <a:cs typeface="+mn-ea"/>
                <a:sym typeface="+mn-lt"/>
              </a:rPr>
              <a:t>】</a:t>
            </a:r>
            <a:r>
              <a:rPr lang="zh-CN" altLang="en-US" b="1" dirty="0">
                <a:solidFill>
                  <a:schemeClr val="tx1"/>
                </a:solidFill>
                <a:cs typeface="+mn-ea"/>
                <a:sym typeface="+mn-lt"/>
              </a:rPr>
              <a:t>常把总工作量看做</a:t>
            </a:r>
            <a:r>
              <a:rPr lang="en-US" altLang="zh-CN" b="1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b="1" dirty="0">
                <a:solidFill>
                  <a:schemeClr val="tx1"/>
                </a:solidFill>
                <a:cs typeface="+mn-ea"/>
                <a:sym typeface="+mn-lt"/>
              </a:rPr>
              <a:t>，并利用“工作量</a:t>
            </a:r>
            <a:r>
              <a:rPr lang="en-US" altLang="zh-CN" b="1" dirty="0">
                <a:solidFill>
                  <a:schemeClr val="tx1"/>
                </a:solidFill>
                <a:cs typeface="+mn-ea"/>
                <a:sym typeface="+mn-lt"/>
              </a:rPr>
              <a:t>=</a:t>
            </a:r>
            <a:r>
              <a:rPr lang="zh-CN" altLang="en-US" b="1" dirty="0">
                <a:solidFill>
                  <a:schemeClr val="tx1"/>
                </a:solidFill>
                <a:cs typeface="+mn-ea"/>
                <a:sym typeface="+mn-lt"/>
              </a:rPr>
              <a:t>人均效率</a:t>
            </a:r>
            <a:r>
              <a:rPr lang="en-US" altLang="zh-CN" b="1" dirty="0">
                <a:solidFill>
                  <a:schemeClr val="tx1"/>
                </a:solidFill>
                <a:cs typeface="+mn-ea"/>
                <a:sym typeface="+mn-lt"/>
              </a:rPr>
              <a:t>×</a:t>
            </a:r>
            <a:r>
              <a:rPr lang="zh-CN" altLang="en-US" b="1" dirty="0">
                <a:solidFill>
                  <a:schemeClr val="tx1"/>
                </a:solidFill>
                <a:cs typeface="+mn-ea"/>
                <a:sym typeface="+mn-lt"/>
              </a:rPr>
              <a:t>人数</a:t>
            </a:r>
            <a:r>
              <a:rPr lang="en-US" altLang="zh-CN" b="1" dirty="0">
                <a:solidFill>
                  <a:schemeClr val="tx1"/>
                </a:solidFill>
                <a:cs typeface="+mn-ea"/>
                <a:sym typeface="+mn-lt"/>
              </a:rPr>
              <a:t>×</a:t>
            </a:r>
            <a:r>
              <a:rPr lang="zh-CN" altLang="en-US" b="1" dirty="0">
                <a:solidFill>
                  <a:schemeClr val="tx1"/>
                </a:solidFill>
                <a:cs typeface="+mn-ea"/>
                <a:sym typeface="+mn-lt"/>
              </a:rPr>
              <a:t>时间”的关系考虑问题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4490718" y="1965899"/>
                <a:ext cx="389403" cy="473976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18" y="1965899"/>
                <a:ext cx="389403" cy="473976"/>
              </a:xfrm>
              <a:prstGeom prst="rect">
                <a:avLst/>
              </a:prstGeom>
              <a:blipFill rotWithShape="1">
                <a:blip r:embed="rId3"/>
                <a:stretch>
                  <a:fillRect l="-163" t="-121" r="37" b="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2293937" y="2120845"/>
                <a:ext cx="389403" cy="30008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</m:t>
                      </m:r>
                    </m:oMath>
                  </m:oMathPara>
                </a14:m>
                <a:endParaRPr lang="zh-CN" altLang="en-US" sz="15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937" y="2120845"/>
                <a:ext cx="389403" cy="300083"/>
              </a:xfrm>
              <a:prstGeom prst="rect">
                <a:avLst/>
              </a:prstGeom>
              <a:blipFill rotWithShape="1">
                <a:blip r:embed="rId4"/>
                <a:stretch>
                  <a:fillRect l="-81" t="-193" r="119" b="1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4943476" y="2494594"/>
                <a:ext cx="1364039" cy="35192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（</m:t>
                      </m:r>
                      <m:r>
                        <m:rPr>
                          <m:sty m:val="p"/>
                        </m:rPr>
                        <a:rPr lang="en-US" altLang="zh-CN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x</m:t>
                      </m:r>
                      <m:r>
                        <a:rPr lang="en-US" altLang="zh-CN" sz="18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+2</m:t>
                      </m:r>
                      <m:r>
                        <a:rPr lang="zh-CN" altLang="en-U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）</m:t>
                      </m:r>
                    </m:oMath>
                  </m:oMathPara>
                </a14:m>
                <a:endParaRPr lang="zh-CN" altLang="en-US" sz="18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476" y="2494594"/>
                <a:ext cx="1364039" cy="351923"/>
              </a:xfrm>
              <a:prstGeom prst="rect">
                <a:avLst/>
              </a:prstGeom>
              <a:blipFill rotWithShape="1">
                <a:blip r:embed="rId5"/>
                <a:stretch>
                  <a:fillRect t="-89" r="4" b="1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2118285" y="3287674"/>
                <a:ext cx="324201" cy="531107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</m:t>
                          </m:r>
                          <m:r>
                            <a:rPr lang="en-US" altLang="zh-CN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num>
                        <m:den>
                          <m:r>
                            <a:rPr lang="zh-CN" altLang="en-US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zh-CN" altLang="en-US" sz="16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285" y="3287674"/>
                <a:ext cx="324201" cy="531107"/>
              </a:xfrm>
              <a:prstGeom prst="rect">
                <a:avLst/>
              </a:prstGeom>
              <a:blipFill rotWithShape="1">
                <a:blip r:embed="rId6"/>
                <a:stretch>
                  <a:fillRect l="-173" t="-53" r="85" b="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4200046" y="3335298"/>
                <a:ext cx="1120199" cy="479618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8(</m:t>
                          </m:r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+2)</m:t>
                          </m:r>
                        </m:num>
                        <m:den>
                          <m:r>
                            <a:rPr lang="zh-CN" alt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046" y="3335298"/>
                <a:ext cx="1120199" cy="479618"/>
              </a:xfrm>
              <a:prstGeom prst="rect">
                <a:avLst/>
              </a:prstGeom>
              <a:blipFill rotWithShape="1">
                <a:blip r:embed="rId7"/>
                <a:stretch>
                  <a:fillRect l="-14" t="-58" r="19" b="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2649540" y="4275972"/>
                <a:ext cx="2172244" cy="430118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algn="ctr" defTabSz="685800"/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altLang="zh-CN" sz="1600" dirty="0">
                    <a:solidFill>
                      <a:srgbClr val="FF0000"/>
                    </a:solidFill>
                    <a:cs typeface="+mn-ea"/>
                    <a:sym typeface="+mn-lt"/>
                  </a:rPr>
                  <a:t> +</a:t>
                </a:r>
                <a:r>
                  <a:rPr lang="zh-CN" altLang="en-US" sz="16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8(</m:t>
                        </m:r>
                        <m: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+2)</m:t>
                        </m:r>
                      </m:num>
                      <m:den>
                        <m:r>
                          <a:rPr lang="zh-CN" altLang="en-US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40</m:t>
                        </m:r>
                      </m:den>
                    </m:f>
                    <m:r>
                      <a:rPr lang="zh-CN" alt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1600" dirty="0">
                    <a:solidFill>
                      <a:srgbClr val="FF0000"/>
                    </a:solidFill>
                    <a:cs typeface="+mn-ea"/>
                    <a:sym typeface="+mn-lt"/>
                  </a:rPr>
                  <a:t>=1</a:t>
                </a:r>
                <a:endParaRPr lang="zh-CN" altLang="en-US" sz="16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540" y="4275972"/>
                <a:ext cx="2172244" cy="430118"/>
              </a:xfrm>
              <a:prstGeom prst="rect">
                <a:avLst/>
              </a:prstGeom>
              <a:blipFill rotWithShape="1">
                <a:blip r:embed="rId8"/>
                <a:stretch>
                  <a:fillRect l="-15" t="-120" r="11" b="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/>
          <p:cNvSpPr txBox="1"/>
          <p:nvPr/>
        </p:nvSpPr>
        <p:spPr>
          <a:xfrm>
            <a:off x="1051474" y="352487"/>
            <a:ext cx="74173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情景思考（工程问题）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  <p:bldP spid="8" grpId="0"/>
      <p:bldP spid="18" grpId="0"/>
      <p:bldP spid="19" grpId="0"/>
      <p:bldP spid="20" grpId="0"/>
      <p:bldP spid="22" grpId="0"/>
      <p:bldP spid="23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758386" y="933739"/>
                <a:ext cx="8140563" cy="40708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:r>
                  <a:rPr lang="zh-CN" altLang="en-US" sz="1500" b="1" dirty="0">
                    <a:cs typeface="+mn-ea"/>
                    <a:sym typeface="+mn-lt"/>
                  </a:rPr>
                  <a:t>如何求方程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altLang="zh-CN" sz="1500" dirty="0">
                    <a:cs typeface="+mn-ea"/>
                    <a:sym typeface="+mn-lt"/>
                  </a:rPr>
                  <a:t> +</a:t>
                </a:r>
                <a:r>
                  <a:rPr lang="zh-CN" altLang="en-US" sz="1500" dirty="0"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8(</m:t>
                        </m:r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+2)</m:t>
                        </m:r>
                      </m:num>
                      <m:den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40</m:t>
                        </m:r>
                      </m:den>
                    </m:f>
                    <m:r>
                      <a:rPr lang="zh-CN" altLang="en-US" sz="1500" i="1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1500" dirty="0">
                    <a:cs typeface="+mn-ea"/>
                    <a:sym typeface="+mn-lt"/>
                  </a:rPr>
                  <a:t>=1</a:t>
                </a:r>
                <a:r>
                  <a:rPr lang="zh-CN" altLang="en-US" sz="1500" b="1" dirty="0">
                    <a:cs typeface="+mn-ea"/>
                    <a:sym typeface="+mn-lt"/>
                  </a:rPr>
                  <a:t>的解？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86" y="933739"/>
                <a:ext cx="8140563" cy="407083"/>
              </a:xfrm>
              <a:prstGeom prst="rect">
                <a:avLst/>
              </a:prstGeom>
              <a:blipFill rotWithShape="1">
                <a:blip r:embed="rId3"/>
                <a:stretch>
                  <a:fillRect l="-2" t="-71" r="1" b="83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接箭头连接符 14"/>
          <p:cNvCxnSpPr/>
          <p:nvPr/>
        </p:nvCxnSpPr>
        <p:spPr>
          <a:xfrm>
            <a:off x="2568586" y="1884847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2571015" y="2792336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559061" y="3693089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2559062" y="3720308"/>
            <a:ext cx="1922787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合并同类项、移项</a:t>
            </a:r>
          </a:p>
        </p:txBody>
      </p:sp>
      <p:cxnSp>
        <p:nvCxnSpPr>
          <p:cNvPr id="21" name="直接箭头连接符 20"/>
          <p:cNvCxnSpPr/>
          <p:nvPr/>
        </p:nvCxnSpPr>
        <p:spPr>
          <a:xfrm>
            <a:off x="3594966" y="4338969"/>
            <a:ext cx="46940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2414618" y="2794361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去括号</a:t>
            </a:r>
          </a:p>
        </p:txBody>
      </p:sp>
      <p:sp>
        <p:nvSpPr>
          <p:cNvPr id="27" name="矩形 26"/>
          <p:cNvSpPr/>
          <p:nvPr/>
        </p:nvSpPr>
        <p:spPr>
          <a:xfrm>
            <a:off x="2027849" y="4154147"/>
            <a:ext cx="104740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100" dirty="0">
                <a:cs typeface="+mn-ea"/>
                <a:sym typeface="+mn-lt"/>
              </a:rPr>
              <a:t>12x=24</a:t>
            </a:r>
            <a:endParaRPr lang="zh-CN" altLang="en-US" sz="2100" dirty="0"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110727" y="4652848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系数化为</a:t>
            </a: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4184732" y="4027287"/>
                <a:ext cx="654266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:r>
                  <a:rPr lang="en-US" altLang="zh-CN" sz="2100" dirty="0">
                    <a:cs typeface="+mn-ea"/>
                    <a:sym typeface="+mn-lt"/>
                  </a:rPr>
                  <a:t>x= </a:t>
                </a:r>
                <a14:m>
                  <m:oMath xmlns:m="http://schemas.openxmlformats.org/officeDocument/2006/math">
                    <m:r>
                      <a:rPr lang="en-US" altLang="zh-CN" sz="2100" i="1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</m:oMath>
                </a14:m>
                <a:endParaRPr lang="zh-CN" altLang="en-US" sz="21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732" y="4027287"/>
                <a:ext cx="654266" cy="392415"/>
              </a:xfrm>
              <a:prstGeom prst="rect">
                <a:avLst/>
              </a:prstGeom>
              <a:blipFill rotWithShape="1">
                <a:blip r:embed="rId4"/>
                <a:stretch>
                  <a:fillRect l="-13" t="-30" r="46" b="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矩形 31"/>
          <p:cNvSpPr/>
          <p:nvPr/>
        </p:nvSpPr>
        <p:spPr>
          <a:xfrm>
            <a:off x="1654442" y="2358688"/>
            <a:ext cx="184329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100" dirty="0">
                <a:cs typeface="+mn-ea"/>
                <a:sym typeface="+mn-lt"/>
              </a:rPr>
              <a:t>4x+8(x+2)=40</a:t>
            </a:r>
            <a:endParaRPr lang="zh-CN" altLang="en-US" sz="21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1480091" y="3214592"/>
                <a:ext cx="2191995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r>
                      <a:rPr lang="en-US" altLang="zh-CN" sz="2100" i="1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r>
                      <a:rPr lang="en-US" altLang="zh-CN" sz="2100" i="1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100" i="1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+8</m:t>
                    </m:r>
                    <m:r>
                      <a:rPr lang="en-US" altLang="zh-CN" sz="2100" i="1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100" i="1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+16</m:t>
                    </m:r>
                  </m:oMath>
                </a14:m>
                <a:r>
                  <a:rPr lang="en-US" altLang="zh-CN" sz="2100" dirty="0">
                    <a:cs typeface="+mn-ea"/>
                    <a:sym typeface="+mn-lt"/>
                  </a:rPr>
                  <a:t>=40</a:t>
                </a:r>
                <a:endParaRPr lang="zh-CN" altLang="en-US" sz="21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091" y="3214592"/>
                <a:ext cx="2191995" cy="392415"/>
              </a:xfrm>
              <a:prstGeom prst="rect">
                <a:avLst/>
              </a:prstGeom>
              <a:blipFill rotWithShape="1">
                <a:blip r:embed="rId5"/>
                <a:stretch>
                  <a:fillRect l="-25" t="-57" r="24" b="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974011" y="1393212"/>
                <a:ext cx="1254190" cy="40708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altLang="zh-CN" sz="1500" dirty="0">
                    <a:cs typeface="+mn-ea"/>
                    <a:sym typeface="+mn-lt"/>
                  </a:rPr>
                  <a:t> +</a:t>
                </a:r>
                <a:r>
                  <a:rPr lang="zh-CN" altLang="en-US" sz="1500" dirty="0"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8(</m:t>
                        </m:r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+2)</m:t>
                        </m:r>
                      </m:num>
                      <m:den>
                        <m: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40</m:t>
                        </m:r>
                      </m:den>
                    </m:f>
                    <m:r>
                      <a:rPr lang="zh-CN" altLang="en-US" sz="1500" i="1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1500" dirty="0">
                    <a:cs typeface="+mn-ea"/>
                    <a:sym typeface="+mn-lt"/>
                  </a:rPr>
                  <a:t>=1</a:t>
                </a:r>
                <a:endParaRPr lang="zh-CN" altLang="en-US" sz="15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011" y="1393212"/>
                <a:ext cx="1254190" cy="407083"/>
              </a:xfrm>
              <a:prstGeom prst="rect">
                <a:avLst/>
              </a:prstGeom>
              <a:blipFill rotWithShape="1">
                <a:blip r:embed="rId6"/>
                <a:stretch>
                  <a:fillRect l="-34" t="-5" r="40" b="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4572001" y="2444118"/>
            <a:ext cx="4190997" cy="11310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x+2=4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800" dirty="0">
                <a:solidFill>
                  <a:srgbClr val="0033CC"/>
                </a:solidFill>
                <a:cs typeface="+mn-ea"/>
                <a:sym typeface="+mn-lt"/>
              </a:rPr>
              <a:t>答：前</a:t>
            </a:r>
            <a:r>
              <a:rPr lang="en-US" altLang="zh-CN" sz="1800" dirty="0">
                <a:solidFill>
                  <a:srgbClr val="0033CC"/>
                </a:solidFill>
                <a:cs typeface="+mn-ea"/>
                <a:sym typeface="+mn-lt"/>
              </a:rPr>
              <a:t>4</a:t>
            </a:r>
            <a:r>
              <a:rPr lang="zh-CN" altLang="en-US" sz="1800" dirty="0">
                <a:solidFill>
                  <a:srgbClr val="0033CC"/>
                </a:solidFill>
                <a:cs typeface="+mn-ea"/>
                <a:sym typeface="+mn-lt"/>
              </a:rPr>
              <a:t>小时安排</a:t>
            </a:r>
            <a:r>
              <a:rPr lang="en-US" altLang="zh-CN" sz="1800" dirty="0">
                <a:solidFill>
                  <a:srgbClr val="0033CC"/>
                </a:solidFill>
                <a:cs typeface="+mn-ea"/>
                <a:sym typeface="+mn-lt"/>
              </a:rPr>
              <a:t>2</a:t>
            </a:r>
            <a:r>
              <a:rPr lang="zh-CN" altLang="en-US" sz="1800" dirty="0">
                <a:solidFill>
                  <a:srgbClr val="0033CC"/>
                </a:solidFill>
                <a:cs typeface="+mn-ea"/>
                <a:sym typeface="+mn-lt"/>
              </a:rPr>
              <a:t>人，后</a:t>
            </a:r>
            <a:r>
              <a:rPr lang="en-US" altLang="zh-CN" sz="1800" dirty="0">
                <a:solidFill>
                  <a:srgbClr val="0033CC"/>
                </a:solidFill>
                <a:cs typeface="+mn-ea"/>
                <a:sym typeface="+mn-lt"/>
              </a:rPr>
              <a:t>8</a:t>
            </a:r>
            <a:r>
              <a:rPr lang="zh-CN" altLang="en-US" sz="1800" dirty="0">
                <a:solidFill>
                  <a:srgbClr val="0033CC"/>
                </a:solidFill>
                <a:cs typeface="+mn-ea"/>
                <a:sym typeface="+mn-lt"/>
              </a:rPr>
              <a:t>小时安排</a:t>
            </a:r>
            <a:r>
              <a:rPr lang="en-US" altLang="zh-CN" sz="1800" dirty="0">
                <a:solidFill>
                  <a:srgbClr val="0033CC"/>
                </a:solidFill>
                <a:cs typeface="+mn-ea"/>
                <a:sym typeface="+mn-lt"/>
              </a:rPr>
              <a:t>4</a:t>
            </a:r>
            <a:r>
              <a:rPr lang="zh-CN" altLang="en-US" sz="1800" dirty="0">
                <a:solidFill>
                  <a:srgbClr val="0033CC"/>
                </a:solidFill>
                <a:cs typeface="+mn-ea"/>
                <a:sym typeface="+mn-lt"/>
              </a:rPr>
              <a:t>人。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277016" y="1905745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去分母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002843" y="1895944"/>
            <a:ext cx="5313574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cs typeface="+mn-ea"/>
                <a:sym typeface="+mn-lt"/>
              </a:rPr>
              <a:t>（观察方程，各分母最小公倍数是</a:t>
            </a:r>
            <a:r>
              <a:rPr lang="en-US" altLang="zh-CN" b="1" dirty="0">
                <a:cs typeface="+mn-ea"/>
                <a:sym typeface="+mn-lt"/>
              </a:rPr>
              <a:t>40</a:t>
            </a:r>
            <a:r>
              <a:rPr lang="zh-CN" altLang="en-US" b="1" dirty="0">
                <a:cs typeface="+mn-ea"/>
                <a:sym typeface="+mn-lt"/>
              </a:rPr>
              <a:t>，所以等式两边同时乘以</a:t>
            </a:r>
            <a:r>
              <a:rPr lang="en-US" altLang="zh-CN" b="1" dirty="0">
                <a:cs typeface="+mn-ea"/>
                <a:sym typeface="+mn-lt"/>
              </a:rPr>
              <a:t>40</a:t>
            </a:r>
            <a:r>
              <a:rPr lang="zh-CN" altLang="en-US" b="1" dirty="0">
                <a:cs typeface="+mn-ea"/>
                <a:sym typeface="+mn-lt"/>
              </a:rPr>
              <a:t>）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051475" y="352487"/>
            <a:ext cx="122554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7" grpId="0"/>
      <p:bldP spid="28" grpId="0"/>
      <p:bldP spid="32" grpId="0"/>
      <p:bldP spid="23" grpId="0"/>
      <p:bldP spid="8" grpId="0"/>
      <p:bldP spid="26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49181" y="999969"/>
            <a:ext cx="8140563" cy="214674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50000"/>
              </a:lnSpc>
            </a:pPr>
            <a:r>
              <a:rPr lang="zh-CN" altLang="en-US" sz="1800" b="1" dirty="0">
                <a:cs typeface="+mn-ea"/>
                <a:sym typeface="+mn-lt"/>
              </a:rPr>
              <a:t>某件工作，甲单独做</a:t>
            </a:r>
            <a:r>
              <a:rPr lang="en-US" altLang="zh-CN" sz="1800" b="1" dirty="0">
                <a:cs typeface="+mn-ea"/>
                <a:sym typeface="+mn-lt"/>
              </a:rPr>
              <a:t>x</a:t>
            </a:r>
            <a:r>
              <a:rPr lang="zh-CN" altLang="en-US" sz="1800" b="1" dirty="0">
                <a:cs typeface="+mn-ea"/>
                <a:sym typeface="+mn-lt"/>
              </a:rPr>
              <a:t>小时完成，乙单独做</a:t>
            </a:r>
            <a:r>
              <a:rPr lang="en-US" altLang="zh-CN" sz="1800" b="1" dirty="0">
                <a:cs typeface="+mn-ea"/>
                <a:sym typeface="+mn-lt"/>
              </a:rPr>
              <a:t>y</a:t>
            </a:r>
            <a:r>
              <a:rPr lang="zh-CN" altLang="en-US" sz="1800" b="1" dirty="0">
                <a:cs typeface="+mn-ea"/>
                <a:sym typeface="+mn-lt"/>
              </a:rPr>
              <a:t>小时完成，</a:t>
            </a:r>
            <a:endParaRPr lang="en-US" altLang="zh-CN" sz="1800" b="1" dirty="0">
              <a:cs typeface="+mn-ea"/>
              <a:sym typeface="+mn-lt"/>
            </a:endParaRPr>
          </a:p>
          <a:p>
            <a:pPr defTabSz="685800">
              <a:lnSpc>
                <a:spcPct val="250000"/>
              </a:lnSpc>
            </a:pPr>
            <a:r>
              <a:rPr lang="en-US" altLang="zh-CN" sz="1800" b="1" dirty="0">
                <a:cs typeface="+mn-ea"/>
                <a:sym typeface="+mn-lt"/>
              </a:rPr>
              <a:t>1</a:t>
            </a:r>
            <a:r>
              <a:rPr lang="zh-CN" altLang="en-US" sz="1800" b="1" dirty="0">
                <a:cs typeface="+mn-ea"/>
                <a:sym typeface="+mn-lt"/>
              </a:rPr>
              <a:t>）甲、乙的工作效率分别为</a:t>
            </a:r>
            <a:r>
              <a:rPr lang="zh-CN" altLang="en-US" sz="1800" b="1" u="sng" dirty="0">
                <a:cs typeface="+mn-ea"/>
                <a:sym typeface="+mn-lt"/>
              </a:rPr>
              <a:t>         </a:t>
            </a:r>
            <a:r>
              <a:rPr lang="zh-CN" altLang="en-US" sz="1800" b="1" dirty="0">
                <a:cs typeface="+mn-ea"/>
                <a:sym typeface="+mn-lt"/>
              </a:rPr>
              <a:t> 、</a:t>
            </a:r>
            <a:r>
              <a:rPr lang="zh-CN" altLang="en-US" sz="1800" b="1" u="sng" dirty="0">
                <a:cs typeface="+mn-ea"/>
                <a:sym typeface="+mn-lt"/>
              </a:rPr>
              <a:t>         </a:t>
            </a:r>
            <a:r>
              <a:rPr lang="zh-CN" altLang="en-US" sz="1800" b="1" dirty="0">
                <a:cs typeface="+mn-ea"/>
                <a:sym typeface="+mn-lt"/>
              </a:rPr>
              <a:t> ；</a:t>
            </a:r>
            <a:endParaRPr lang="en-US" altLang="zh-CN" sz="1800" b="1" dirty="0">
              <a:cs typeface="+mn-ea"/>
              <a:sym typeface="+mn-lt"/>
            </a:endParaRPr>
          </a:p>
          <a:p>
            <a:pPr defTabSz="685800">
              <a:lnSpc>
                <a:spcPct val="250000"/>
              </a:lnSpc>
            </a:pPr>
            <a:r>
              <a:rPr lang="en-US" altLang="zh-CN" sz="1800" b="1" dirty="0">
                <a:cs typeface="+mn-ea"/>
                <a:sym typeface="+mn-lt"/>
              </a:rPr>
              <a:t>2</a:t>
            </a:r>
            <a:r>
              <a:rPr lang="zh-CN" altLang="en-US" sz="1800" b="1" dirty="0">
                <a:cs typeface="+mn-ea"/>
                <a:sym typeface="+mn-lt"/>
              </a:rPr>
              <a:t>）甲、乙合作</a:t>
            </a:r>
            <a:r>
              <a:rPr lang="en-US" altLang="zh-CN" sz="1800" b="1" dirty="0">
                <a:cs typeface="+mn-ea"/>
                <a:sym typeface="+mn-lt"/>
              </a:rPr>
              <a:t>m</a:t>
            </a:r>
            <a:r>
              <a:rPr lang="zh-CN" altLang="en-US" sz="1800" b="1" dirty="0">
                <a:cs typeface="+mn-ea"/>
                <a:sym typeface="+mn-lt"/>
              </a:rPr>
              <a:t>天可以完成的工作量为</a:t>
            </a:r>
            <a:r>
              <a:rPr lang="zh-CN" altLang="en-US" sz="1800" b="1" u="sng" dirty="0">
                <a:cs typeface="+mn-ea"/>
                <a:sym typeface="+mn-lt"/>
              </a:rPr>
              <a:t>                  </a:t>
            </a:r>
            <a:r>
              <a:rPr lang="zh-CN" altLang="en-US" sz="1800" b="1" dirty="0">
                <a:cs typeface="+mn-ea"/>
                <a:sym typeface="+mn-lt"/>
              </a:rPr>
              <a:t> 或</a:t>
            </a:r>
            <a:r>
              <a:rPr lang="zh-CN" altLang="en-US" sz="1800" b="1" u="sng" dirty="0">
                <a:cs typeface="+mn-ea"/>
                <a:sym typeface="+mn-lt"/>
              </a:rPr>
              <a:t>                       </a:t>
            </a:r>
            <a:r>
              <a:rPr lang="zh-CN" altLang="en-US" sz="1800" b="1" dirty="0">
                <a:cs typeface="+mn-ea"/>
                <a:sym typeface="+mn-lt"/>
              </a:rPr>
              <a:t> 。</a:t>
            </a:r>
          </a:p>
        </p:txBody>
      </p:sp>
      <p:graphicFrame>
        <p:nvGraphicFramePr>
          <p:cNvPr id="23" name="Object 11"/>
          <p:cNvGraphicFramePr>
            <a:graphicFrameLocks noChangeAspect="1"/>
          </p:cNvGraphicFramePr>
          <p:nvPr/>
        </p:nvGraphicFramePr>
        <p:xfrm>
          <a:off x="3796400" y="1697924"/>
          <a:ext cx="29492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公式" r:id="rId4" imgW="3657600" imgH="9448800" progId="Equation.3">
                  <p:embed/>
                </p:oleObj>
              </mc:Choice>
              <mc:Fallback>
                <p:oleObj name="公式" r:id="rId4" imgW="3657600" imgH="9448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6400" y="1697924"/>
                        <a:ext cx="29492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1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19463" y="1736024"/>
            <a:ext cx="26952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1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904771" y="2371993"/>
            <a:ext cx="8382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15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496596" y="2352943"/>
            <a:ext cx="110919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本框 9"/>
          <p:cNvSpPr txBox="1"/>
          <p:nvPr/>
        </p:nvSpPr>
        <p:spPr>
          <a:xfrm>
            <a:off x="1051475" y="352487"/>
            <a:ext cx="122554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扩展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99022" y="962332"/>
            <a:ext cx="8444978" cy="35317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50000"/>
              </a:lnSpc>
            </a:pPr>
            <a:r>
              <a:rPr lang="zh-CN" altLang="en-US" sz="1500" dirty="0">
                <a:cs typeface="+mn-ea"/>
                <a:sym typeface="+mn-lt"/>
              </a:rPr>
              <a:t>审：理解并找出实际问题中的等量关系</a:t>
            </a:r>
            <a:r>
              <a:rPr lang="en-US" altLang="zh-CN" sz="1500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50000"/>
              </a:lnSpc>
            </a:pPr>
            <a:r>
              <a:rPr lang="zh-CN" altLang="en-US" sz="1500" dirty="0">
                <a:cs typeface="+mn-ea"/>
                <a:sym typeface="+mn-lt"/>
              </a:rPr>
              <a:t>设：用代数式表示实际问题中的基础数据</a:t>
            </a:r>
            <a:r>
              <a:rPr lang="en-US" altLang="zh-CN" sz="1500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50000"/>
              </a:lnSpc>
            </a:pPr>
            <a:r>
              <a:rPr lang="zh-CN" altLang="en-US" sz="1500" dirty="0">
                <a:cs typeface="+mn-ea"/>
                <a:sym typeface="+mn-lt"/>
              </a:rPr>
              <a:t>列：找到所列代数式中的等量关系，以此为依据列出方程</a:t>
            </a:r>
            <a:r>
              <a:rPr lang="en-US" altLang="zh-CN" sz="1500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50000"/>
              </a:lnSpc>
            </a:pPr>
            <a:r>
              <a:rPr lang="zh-CN" altLang="en-US" sz="1500" dirty="0">
                <a:cs typeface="+mn-ea"/>
                <a:sym typeface="+mn-lt"/>
              </a:rPr>
              <a:t>解：求解</a:t>
            </a:r>
            <a:r>
              <a:rPr lang="en-US" altLang="zh-CN" sz="1500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50000"/>
              </a:lnSpc>
            </a:pPr>
            <a:r>
              <a:rPr lang="zh-CN" altLang="en-US" sz="1500" dirty="0">
                <a:cs typeface="+mn-ea"/>
                <a:sym typeface="+mn-lt"/>
              </a:rPr>
              <a:t>验：考虑求出的解是否具有实际意义</a:t>
            </a:r>
            <a:r>
              <a:rPr lang="en-US" altLang="zh-CN" sz="1500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50000"/>
              </a:lnSpc>
            </a:pPr>
            <a:r>
              <a:rPr lang="zh-CN" altLang="en-US" sz="1500" dirty="0">
                <a:cs typeface="+mn-ea"/>
                <a:sym typeface="+mn-lt"/>
              </a:rPr>
              <a:t>答：实际问题的答案</a:t>
            </a:r>
            <a:r>
              <a:rPr lang="en-US" altLang="zh-CN" sz="1500" dirty="0">
                <a:cs typeface="+mn-ea"/>
                <a:sym typeface="+mn-lt"/>
              </a:rPr>
              <a:t>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1474" y="352487"/>
            <a:ext cx="68733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用方程解决实际问题的步骤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Surfzone Gradient Color 20">
      <a:dk1>
        <a:sysClr val="windowText" lastClr="000000"/>
      </a:dk1>
      <a:lt1>
        <a:sysClr val="window" lastClr="FFFFFF"/>
      </a:lt1>
      <a:dk2>
        <a:srgbClr val="394656"/>
      </a:dk2>
      <a:lt2>
        <a:srgbClr val="B4B3B2"/>
      </a:lt2>
      <a:accent1>
        <a:srgbClr val="EC5487"/>
      </a:accent1>
      <a:accent2>
        <a:srgbClr val="ED6290"/>
      </a:accent2>
      <a:accent3>
        <a:srgbClr val="EF6F9A"/>
      </a:accent3>
      <a:accent4>
        <a:srgbClr val="F07BA5"/>
      </a:accent4>
      <a:accent5>
        <a:srgbClr val="F287AF"/>
      </a:accent5>
      <a:accent6>
        <a:srgbClr val="F392BD"/>
      </a:accent6>
      <a:hlink>
        <a:srgbClr val="0563C1"/>
      </a:hlink>
      <a:folHlink>
        <a:srgbClr val="954F72"/>
      </a:folHlink>
    </a:clrScheme>
    <a:fontScheme name="ynfv5gff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1368</Words>
  <Application>Microsoft Office PowerPoint</Application>
  <PresentationFormat>全屏显示(16:9)</PresentationFormat>
  <Paragraphs>172</Paragraphs>
  <Slides>15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等线</vt:lpstr>
      <vt:lpstr>思源黑体 CN Regular</vt:lpstr>
      <vt:lpstr>微软雅黑</vt:lpstr>
      <vt:lpstr>Arial</vt:lpstr>
      <vt:lpstr>Cambria Math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2020-04-04T15:33:00Z</dcterms:created>
  <dcterms:modified xsi:type="dcterms:W3CDTF">2023-01-16T19:24:33Z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585D7B0BD99149AD9ADE8437AF4F1108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