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4" r:id="rId2"/>
    <p:sldId id="305" r:id="rId3"/>
    <p:sldId id="258" r:id="rId4"/>
    <p:sldId id="260" r:id="rId5"/>
    <p:sldId id="269" r:id="rId6"/>
    <p:sldId id="306" r:id="rId7"/>
    <p:sldId id="272" r:id="rId8"/>
    <p:sldId id="283" r:id="rId9"/>
    <p:sldId id="300" r:id="rId10"/>
    <p:sldId id="301" r:id="rId11"/>
    <p:sldId id="307" r:id="rId12"/>
    <p:sldId id="308" r:id="rId13"/>
    <p:sldId id="309" r:id="rId14"/>
    <p:sldId id="302" r:id="rId15"/>
    <p:sldId id="286" r:id="rId16"/>
    <p:sldId id="310" r:id="rId17"/>
    <p:sldId id="303" r:id="rId18"/>
    <p:sldId id="311" r:id="rId19"/>
    <p:sldId id="312" r:id="rId20"/>
    <p:sldId id="313" r:id="rId21"/>
    <p:sldId id="314" r:id="rId22"/>
    <p:sldId id="315" r:id="rId23"/>
    <p:sldId id="276" r:id="rId24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82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3ADB5-906D-4605-B5BC-864F33525CA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21186-098C-4215-9708-6124E48E9C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21186-098C-4215-9708-6124E48E9C1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21186-098C-4215-9708-6124E48E9C1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40A67-DBB7-4AF1-A1BF-6540363BDC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21E8-F1C8-4928-A065-98C79A1F23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AAAC-92F0-4CF9-8309-18183440519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2084-D7AD-40D6-B39A-97D8F5490B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5B5D-8E9A-4540-960B-6DDF5A8195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4149-C4E9-4CB7-BF4A-40EA33F393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0EB87-0F5E-42C9-BDA3-B595AF163A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553A-4973-498D-B718-1874AE3DA2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65D2-6273-4DE1-94E4-856CF003B76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4CB6-3CD4-4BE0-A097-3A1273F4B9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E87E-1F7C-4AFF-BAAB-ABD2B90899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6B296-CB3C-4213-8FEE-5A5EDD0D07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1A85-C93E-4571-9ABE-94BBD5DEE2A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9005-0CC3-41F6-A242-E7DE95E279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FF086-A2AB-401A-BC7D-69A2F5AD1D6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4DEA-510E-4304-A5D3-00F07FDA1D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568B-A41F-4EE8-926B-0B9226BE669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4A91C-F033-4F3D-B17A-A66B1317B3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E56D-FD05-4CE9-BA96-AAAF21E0E64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A891-BE4B-4056-9763-7834955406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4218E-CCF7-4518-BEE8-4173D717BC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7A6E-F38D-4F37-AD9B-36D0D7C475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222E5D-B88D-4D6B-BFAC-D69C3D82398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EE3986-B98F-4E52-A102-6ABFD272265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062" y="9144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1" y="819149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第一章  特殊平行四边形</a:t>
            </a:r>
            <a:r>
              <a:rPr kumimoji="1"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  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606748" y="2125658"/>
            <a:ext cx="48013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</a:t>
            </a:r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方形的性质与判定</a:t>
            </a: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2123199" y="3090718"/>
            <a:ext cx="1447832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第</a:t>
            </a:r>
            <a:r>
              <a:rPr kumimoji="1"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1</a:t>
            </a:r>
            <a:r>
              <a:rPr kumimoji="1"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</a:t>
            </a:r>
            <a:r>
              <a:rPr kumimoji="1"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时</a:t>
            </a:r>
            <a:endParaRPr kumimoji="1"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487520"/>
            <a:ext cx="914400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7" name="文本框 39"/>
          <p:cNvSpPr txBox="1">
            <a:spLocks noChangeArrowheads="1"/>
          </p:cNvSpPr>
          <p:nvPr/>
        </p:nvSpPr>
        <p:spPr bwMode="auto">
          <a:xfrm>
            <a:off x="963616" y="1002508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2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1273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73138" y="956074"/>
            <a:ext cx="4418012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延长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交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DF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于点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∵△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≌△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DCF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∴∠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CBE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CDF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∵∠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DCF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∴∠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CDF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∴∠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CBE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∴∠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BMF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∴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DF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22925" y="1097757"/>
            <a:ext cx="30099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5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2296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876303" y="944167"/>
            <a:ext cx="7453313" cy="16435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已知：如图，在正方形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中，对角线的交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点为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上的一点，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DG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DG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交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，求证：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74803" y="2184798"/>
            <a:ext cx="71929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要证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，由于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OBA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45°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EOF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，即需证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OEF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45°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，即要证明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可通过证明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AEO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≌△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DFO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获得．</a:t>
            </a:r>
          </a:p>
        </p:txBody>
      </p:sp>
      <p:pic>
        <p:nvPicPr>
          <p:cNvPr id="12301" name="Picture 20" descr="G27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30963" y="2033588"/>
            <a:ext cx="2017712" cy="129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矩形 2"/>
          <p:cNvSpPr>
            <a:spLocks noChangeArrowheads="1"/>
          </p:cNvSpPr>
          <p:nvPr/>
        </p:nvSpPr>
        <p:spPr bwMode="auto">
          <a:xfrm>
            <a:off x="800101" y="2274095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51881" y="643256"/>
            <a:ext cx="7640637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四边形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是正方形，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DOF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OBA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45°.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EAO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AEO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EDG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GED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90°.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AEO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GED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EAO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EDG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FDO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AEO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≌△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DFO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(ASA)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OEF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45°.    ∴∠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OEF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9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3320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矩形 2"/>
          <p:cNvSpPr>
            <a:spLocks noChangeArrowheads="1"/>
          </p:cNvSpPr>
          <p:nvPr/>
        </p:nvSpPr>
        <p:spPr bwMode="auto">
          <a:xfrm>
            <a:off x="322266" y="1141811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证明：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组 26"/>
          <p:cNvGrpSpPr/>
          <p:nvPr/>
        </p:nvGrpSpPr>
        <p:grpSpPr bwMode="auto">
          <a:xfrm>
            <a:off x="3663951" y="1056084"/>
            <a:ext cx="2035845" cy="553998"/>
            <a:chOff x="3437515" y="1408557"/>
            <a:chExt cx="2035076" cy="738611"/>
          </a:xfrm>
        </p:grpSpPr>
        <p:sp>
          <p:nvSpPr>
            <p:cNvPr id="14354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38623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</a:p>
          </p:txBody>
        </p:sp>
        <p:pic>
          <p:nvPicPr>
            <p:cNvPr id="14355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3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4344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4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84250" y="2062163"/>
            <a:ext cx="7297738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通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过证明三角形全等得到边和角相等，再进一步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得到平行或垂直，是有关正方形中证边或角相等的最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常用的方法，而正方形的四条边相等，四个角都是直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角为证明三角形全等提供了条件．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3" name="文本框 39"/>
          <p:cNvSpPr txBox="1">
            <a:spLocks noChangeArrowheads="1"/>
          </p:cNvSpPr>
          <p:nvPr/>
        </p:nvSpPr>
        <p:spPr bwMode="auto">
          <a:xfrm>
            <a:off x="963616" y="1002508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8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5370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20766" y="896541"/>
            <a:ext cx="74517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议一议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平行四边形、菱形、矩形、正方形之间有什么关系？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你能用一个图直观地表示它们之间的关系吗？与同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伴交流．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4" name="Text Box 29"/>
          <p:cNvSpPr txBox="1">
            <a:spLocks noChangeArrowheads="1"/>
          </p:cNvSpPr>
          <p:nvPr/>
        </p:nvSpPr>
        <p:spPr bwMode="auto">
          <a:xfrm>
            <a:off x="4116688" y="3233737"/>
            <a:ext cx="461665" cy="31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50000"/>
              </a:spcBef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2349503" y="2538414"/>
            <a:ext cx="3838575" cy="1835944"/>
            <a:chOff x="2349500" y="3243154"/>
            <a:chExt cx="3838575" cy="2447925"/>
          </a:xfrm>
        </p:grpSpPr>
        <p:pic>
          <p:nvPicPr>
            <p:cNvPr id="15377" name="Picture 24" descr="图片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49500" y="3243154"/>
              <a:ext cx="3838575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Text Box 25"/>
            <p:cNvSpPr txBox="1">
              <a:spLocks noChangeArrowheads="1"/>
            </p:cNvSpPr>
            <p:nvPr/>
          </p:nvSpPr>
          <p:spPr bwMode="auto">
            <a:xfrm>
              <a:off x="3476625" y="3371850"/>
              <a:ext cx="1851025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平行四边形</a:t>
              </a:r>
            </a:p>
          </p:txBody>
        </p:sp>
        <p:sp>
          <p:nvSpPr>
            <p:cNvPr id="15379" name="Text Box 26"/>
            <p:cNvSpPr txBox="1">
              <a:spLocks noChangeArrowheads="1"/>
            </p:cNvSpPr>
            <p:nvPr/>
          </p:nvSpPr>
          <p:spPr bwMode="auto">
            <a:xfrm>
              <a:off x="3101975" y="4311650"/>
              <a:ext cx="749300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矩形</a:t>
              </a:r>
            </a:p>
          </p:txBody>
        </p:sp>
        <p:sp>
          <p:nvSpPr>
            <p:cNvPr id="15380" name="Text Box 27"/>
            <p:cNvSpPr txBox="1">
              <a:spLocks noChangeArrowheads="1"/>
            </p:cNvSpPr>
            <p:nvPr/>
          </p:nvSpPr>
          <p:spPr bwMode="auto">
            <a:xfrm>
              <a:off x="4578350" y="4329113"/>
              <a:ext cx="749300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菱形</a:t>
              </a:r>
            </a:p>
          </p:txBody>
        </p:sp>
        <p:sp>
          <p:nvSpPr>
            <p:cNvPr id="15381" name="Text Box 30"/>
            <p:cNvSpPr txBox="1">
              <a:spLocks noChangeArrowheads="1"/>
            </p:cNvSpPr>
            <p:nvPr/>
          </p:nvSpPr>
          <p:spPr bwMode="auto">
            <a:xfrm>
              <a:off x="3646370" y="4079875"/>
              <a:ext cx="800219" cy="108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正方形</a:t>
              </a:r>
            </a:p>
          </p:txBody>
        </p:sp>
      </p:grp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20766" y="2903936"/>
            <a:ext cx="803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89025" y="1457325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533" name="内容占位符 7"/>
          <p:cNvSpPr txBox="1">
            <a:spLocks noChangeArrowheads="1"/>
          </p:cNvSpPr>
          <p:nvPr/>
        </p:nvSpPr>
        <p:spPr bwMode="auto">
          <a:xfrm>
            <a:off x="1130300" y="1359694"/>
            <a:ext cx="7054850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正方形具有而矩形不一定具有的性质是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．四个角都相等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．四条边相等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．对角线相等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．对角线互相平分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90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89025" y="1457325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533" name="内容占位符 7"/>
          <p:cNvSpPr txBox="1">
            <a:spLocks noChangeArrowheads="1"/>
          </p:cNvSpPr>
          <p:nvPr/>
        </p:nvSpPr>
        <p:spPr bwMode="auto">
          <a:xfrm>
            <a:off x="1130300" y="1359694"/>
            <a:ext cx="7054850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正方形具有而菱形不一定具有的性质是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．对角线互相平分  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．对角线相等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．对角线互相垂直 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．对角相等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4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25525" y="1315643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436" name="内容占位符 7"/>
          <p:cNvSpPr txBox="1">
            <a:spLocks noChangeArrowheads="1"/>
          </p:cNvSpPr>
          <p:nvPr/>
        </p:nvSpPr>
        <p:spPr bwMode="auto">
          <a:xfrm>
            <a:off x="1539875" y="1244203"/>
            <a:ext cx="67897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如图，正方形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的边长为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，将正方形折叠，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使顶点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落在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边上的点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处，折痕为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∶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2∶1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，则线段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的长是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     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 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     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8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gray">
          <a:xfrm flipH="1">
            <a:off x="2376488" y="1019177"/>
            <a:ext cx="3300412" cy="345281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9460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1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3</a:t>
            </a:r>
          </a:p>
        </p:txBody>
      </p:sp>
      <p:sp>
        <p:nvSpPr>
          <p:cNvPr id="19462" name="文本框 39"/>
          <p:cNvSpPr txBox="1">
            <a:spLocks noChangeArrowheads="1"/>
          </p:cNvSpPr>
          <p:nvPr/>
        </p:nvSpPr>
        <p:spPr bwMode="auto">
          <a:xfrm>
            <a:off x="963616" y="978695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</a:p>
        </p:txBody>
      </p:sp>
      <p:sp>
        <p:nvSpPr>
          <p:cNvPr id="19463" name="文本框 40"/>
          <p:cNvSpPr txBox="1">
            <a:spLocks noChangeArrowheads="1"/>
          </p:cNvSpPr>
          <p:nvPr/>
        </p:nvSpPr>
        <p:spPr bwMode="auto">
          <a:xfrm>
            <a:off x="2898776" y="995364"/>
            <a:ext cx="25298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正方形角的</a:t>
            </a:r>
            <a:r>
              <a:rPr lang="zh-CN" altLang="zh-CN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性质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8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9469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863600" y="1616870"/>
            <a:ext cx="7715250" cy="1052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如图，正方形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的边长为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cm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为对角线，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AE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平分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，求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的长．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92253" y="2439591"/>
            <a:ext cx="5972175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线段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Rt△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的一边，但由于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未知，不能直接用勾股定理求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由条件可证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ABE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≌△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，问题转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化为求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的长，结合已知条件易获解．</a:t>
            </a:r>
          </a:p>
        </p:txBody>
      </p:sp>
      <p:pic>
        <p:nvPicPr>
          <p:cNvPr id="19473" name="Picture 20" descr="G2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0063" y="2368154"/>
            <a:ext cx="1543050" cy="115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矩形 2"/>
          <p:cNvSpPr>
            <a:spLocks noChangeArrowheads="1"/>
          </p:cNvSpPr>
          <p:nvPr/>
        </p:nvSpPr>
        <p:spPr bwMode="auto">
          <a:xfrm>
            <a:off x="669927" y="2509839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38188" y="870349"/>
            <a:ext cx="7815262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∵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四边形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为正方形，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∴∠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ACB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45°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cm.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∵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EFA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EFC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90°.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ECF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45°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∴△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EFC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是等腰直角三角形，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∵∠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EFA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∴△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ABE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≌△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AFE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∴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cm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FC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Rt△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∴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FC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1)(cm)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cm.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8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0489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4084638" y="3744518"/>
          <a:ext cx="4151312" cy="35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5" imgW="2349500" imgH="266700" progId="Equation.DSMT4">
                  <p:embed/>
                </p:oleObj>
              </mc:Choice>
              <mc:Fallback>
                <p:oleObj name="Equation" r:id="rId5" imgW="2349500" imgH="266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3744518"/>
                        <a:ext cx="4151312" cy="353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2"/>
          <p:cNvGraphicFramePr>
            <a:graphicFrameLocks noChangeAspect="1"/>
          </p:cNvGraphicFramePr>
          <p:nvPr/>
        </p:nvGraphicFramePr>
        <p:xfrm>
          <a:off x="3883028" y="4156473"/>
          <a:ext cx="40481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7" imgW="241300" imgH="215900" progId="Equation.DSMT4">
                  <p:embed/>
                </p:oleObj>
              </mc:Choice>
              <mc:Fallback>
                <p:oleObj name="Equation" r:id="rId7" imgW="241300" imgH="2159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8" y="4156473"/>
                        <a:ext cx="404813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3"/>
          <p:cNvGraphicFramePr>
            <a:graphicFrameLocks noChangeAspect="1"/>
          </p:cNvGraphicFramePr>
          <p:nvPr/>
        </p:nvGraphicFramePr>
        <p:xfrm>
          <a:off x="6727828" y="4148138"/>
          <a:ext cx="40481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quation" r:id="rId9" imgW="241300" imgH="215900" progId="Equation.DSMT4">
                  <p:embed/>
                </p:oleObj>
              </mc:Choice>
              <mc:Fallback>
                <p:oleObj name="Equation" r:id="rId9" imgW="241300" imgH="2159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8" y="4148138"/>
                        <a:ext cx="404813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矩形 4"/>
          <p:cNvSpPr>
            <a:spLocks noChangeArrowheads="1"/>
          </p:cNvSpPr>
          <p:nvPr/>
        </p:nvSpPr>
        <p:spPr bwMode="auto">
          <a:xfrm>
            <a:off x="909641" y="915592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40683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课堂讲解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62328" y="1593056"/>
            <a:ext cx="31400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正方形</a:t>
            </a:r>
            <a:r>
              <a:rPr lang="zh-CN" altLang="zh-CN" sz="2400" b="1" dirty="0">
                <a:latin typeface="Arial" panose="020B0604020202020204" pitchFamily="34" charset="0"/>
              </a:rPr>
              <a:t>的定义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正方形</a:t>
            </a:r>
            <a:r>
              <a:rPr lang="zh-CN" altLang="zh-CN" sz="2400" b="1" dirty="0">
                <a:latin typeface="Arial" panose="020B0604020202020204" pitchFamily="34" charset="0"/>
              </a:rPr>
              <a:t>边的性质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正方形</a:t>
            </a:r>
            <a:r>
              <a:rPr lang="zh-CN" altLang="zh-CN" sz="2400" b="1" dirty="0">
                <a:latin typeface="Arial" panose="020B0604020202020204" pitchFamily="34" charset="0"/>
              </a:rPr>
              <a:t>角的性质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919414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78011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862264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5998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5998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487343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5998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组 26"/>
          <p:cNvGrpSpPr/>
          <p:nvPr/>
        </p:nvGrpSpPr>
        <p:grpSpPr bwMode="auto">
          <a:xfrm>
            <a:off x="3663951" y="1056084"/>
            <a:ext cx="2035845" cy="553998"/>
            <a:chOff x="3437515" y="1408557"/>
            <a:chExt cx="2035076" cy="738611"/>
          </a:xfrm>
        </p:grpSpPr>
        <p:sp>
          <p:nvSpPr>
            <p:cNvPr id="21522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38623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</a:p>
          </p:txBody>
        </p:sp>
        <p:pic>
          <p:nvPicPr>
            <p:cNvPr id="21523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11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21512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1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93766" y="1865711"/>
            <a:ext cx="7456487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解有关正方形的问题，要充分利用正方形的四边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相等、四角相等、对角线垂直平分且相等等性质，正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方形的性质、等腰直角三角形的特点、勾股定理是解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决正方形的相关证明与计算问题的三把钥匙．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6450" y="1106093"/>
            <a:ext cx="457200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53" name="内容占位符 7"/>
          <p:cNvSpPr txBox="1">
            <a:spLocks noChangeArrowheads="1"/>
          </p:cNvSpPr>
          <p:nvPr/>
        </p:nvSpPr>
        <p:spPr bwMode="auto">
          <a:xfrm>
            <a:off x="849316" y="1008460"/>
            <a:ext cx="7705725" cy="23422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如图，在正方形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为对角线，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上一点，连接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EB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(1)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求证：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△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≌△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(2)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延长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交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，当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BED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120°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时，求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∠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EFD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的度数．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534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" descr="G27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51316" y="2818211"/>
            <a:ext cx="1965325" cy="159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8863" y="1094186"/>
            <a:ext cx="457200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53" name="内容占位符 7"/>
          <p:cNvSpPr txBox="1">
            <a:spLocks noChangeArrowheads="1"/>
          </p:cNvSpPr>
          <p:nvPr/>
        </p:nvSpPr>
        <p:spPr bwMode="auto">
          <a:xfrm>
            <a:off x="1101725" y="1008461"/>
            <a:ext cx="7200900" cy="37272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lain" startAt="2"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如图，在正方形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中，连接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，点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的中点，若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上的两点，连接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，并分别延长交边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两点，则图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中的全等三角形共有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  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  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  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D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558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2" descr="9AA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1400" y="2797969"/>
            <a:ext cx="252253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内容占位符 7"/>
          <p:cNvSpPr txBox="1">
            <a:spLocks noChangeArrowheads="1"/>
          </p:cNvSpPr>
          <p:nvPr/>
        </p:nvSpPr>
        <p:spPr bwMode="auto">
          <a:xfrm>
            <a:off x="903463" y="1670754"/>
            <a:ext cx="7515225" cy="2328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+mn-ea"/>
                <a:ea typeface="+mn-ea"/>
              </a:rPr>
              <a:t>    正方形同时具备平行四边形，矩形，菱形的所有性质，因此，正方形的四个角都是直角，四条边都相等，对角线互相垂直平分且相等，每一条对角线平分一组对角，正方形是轴对称图形，有四条对称轴．这些性质为证明线段相等、垂直，角相等提供了重要的依据</a:t>
            </a:r>
            <a:r>
              <a:rPr lang="zh-CN" altLang="en-US" sz="2000" b="1" dirty="0" smtClean="0">
                <a:latin typeface="+mn-ea"/>
                <a:ea typeface="+mn-ea"/>
              </a:rPr>
              <a:t>．</a:t>
            </a:r>
            <a:endParaRPr lang="zh-CN" altLang="en-US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62016" y="1348978"/>
            <a:ext cx="746918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    图中的四边形都是特殊的平行四边形．观察这些特殊的平行四边形，你能发现它们有什么样的共同特征？</a:t>
            </a:r>
          </a:p>
          <a:p>
            <a:pPr>
              <a:lnSpc>
                <a:spcPct val="150000"/>
              </a:lnSpc>
              <a:defRPr/>
            </a:pPr>
            <a:endParaRPr lang="zh-CN" altLang="en-US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400" b="1" dirty="0">
              <a:latin typeface="+mn-ea"/>
              <a:ea typeface="+mn-ea"/>
            </a:endParaRPr>
          </a:p>
        </p:txBody>
      </p:sp>
      <p:pic>
        <p:nvPicPr>
          <p:cNvPr id="513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0600" y="2769395"/>
            <a:ext cx="4135438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508253" y="1728789"/>
            <a:ext cx="2589213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871538" y="1728789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176466" y="158948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84253" y="1712120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897191" y="1712120"/>
            <a:ext cx="220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正方形的定义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Box 26"/>
          <p:cNvSpPr txBox="1">
            <a:spLocks noChangeArrowheads="1"/>
          </p:cNvSpPr>
          <p:nvPr/>
        </p:nvSpPr>
        <p:spPr bwMode="auto">
          <a:xfrm>
            <a:off x="1079503" y="2356248"/>
            <a:ext cx="7058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正方形的定义</a:t>
            </a:r>
            <a:r>
              <a:rPr lang="zh-CN" altLang="en-US" sz="2400" b="1" dirty="0">
                <a:latin typeface="宋体" panose="02010600030101010101" pitchFamily="2" charset="-122"/>
              </a:rPr>
              <a:t>：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</a:rPr>
              <a:t>有一组邻边相等，并且有一个角是直角的平行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四边形叫做正方形</a:t>
            </a:r>
            <a:r>
              <a:rPr lang="en-US" altLang="zh-CN" sz="24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2" name="矩形 31"/>
          <p:cNvSpPr/>
          <p:nvPr/>
        </p:nvSpPr>
        <p:spPr>
          <a:xfrm>
            <a:off x="7515228" y="122515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637466" y="122515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85850" y="1227536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102" name="内容占位符 7"/>
          <p:cNvSpPr txBox="1">
            <a:spLocks noChangeArrowheads="1"/>
          </p:cNvSpPr>
          <p:nvPr/>
        </p:nvSpPr>
        <p:spPr bwMode="auto">
          <a:xfrm>
            <a:off x="1528763" y="1140620"/>
            <a:ext cx="6640512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下面四个定义中不正确的是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．有一个角是直角的平行四边形叫做矩形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．有一组邻边相等的四边形叫做菱形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．有一组邻边相等，并且有一个角是直角的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平行四边形叫做正方形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．有一组邻边相等的平行四边形叫做菱形</a:t>
            </a:r>
          </a:p>
        </p:txBody>
      </p:sp>
      <p:sp>
        <p:nvSpPr>
          <p:cNvPr id="33" name="矩形 32"/>
          <p:cNvSpPr/>
          <p:nvPr/>
        </p:nvSpPr>
        <p:spPr>
          <a:xfrm>
            <a:off x="7405688" y="714376"/>
            <a:ext cx="1116012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50" name="文本框 33"/>
          <p:cNvSpPr txBox="1">
            <a:spLocks noChangeArrowheads="1"/>
          </p:cNvSpPr>
          <p:nvPr/>
        </p:nvSpPr>
        <p:spPr bwMode="auto">
          <a:xfrm>
            <a:off x="7527927" y="714375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85850" y="1227536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102" name="内容占位符 7"/>
          <p:cNvSpPr txBox="1">
            <a:spLocks noChangeArrowheads="1"/>
          </p:cNvSpPr>
          <p:nvPr/>
        </p:nvSpPr>
        <p:spPr bwMode="auto">
          <a:xfrm>
            <a:off x="1528763" y="1140619"/>
            <a:ext cx="6640512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已知在四边形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，如果添加一个条件，即可推出该四边形是正方形，那么这个条件可以是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</a:p>
        </p:txBody>
      </p:sp>
      <p:sp>
        <p:nvSpPr>
          <p:cNvPr id="33" name="矩形 32"/>
          <p:cNvSpPr/>
          <p:nvPr/>
        </p:nvSpPr>
        <p:spPr>
          <a:xfrm>
            <a:off x="7405688" y="714376"/>
            <a:ext cx="1116012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4" name="文本框 33"/>
          <p:cNvSpPr txBox="1">
            <a:spLocks noChangeArrowheads="1"/>
          </p:cNvSpPr>
          <p:nvPr/>
        </p:nvSpPr>
        <p:spPr bwMode="auto">
          <a:xfrm>
            <a:off x="7527927" y="714375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gray">
          <a:xfrm flipH="1">
            <a:off x="2376491" y="1019175"/>
            <a:ext cx="3805237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196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7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8198" name="文本框 39"/>
          <p:cNvSpPr txBox="1">
            <a:spLocks noChangeArrowheads="1"/>
          </p:cNvSpPr>
          <p:nvPr/>
        </p:nvSpPr>
        <p:spPr bwMode="auto">
          <a:xfrm>
            <a:off x="963616" y="1002508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</a:p>
        </p:txBody>
      </p:sp>
      <p:sp>
        <p:nvSpPr>
          <p:cNvPr id="8199" name="文本框 40"/>
          <p:cNvSpPr txBox="1">
            <a:spLocks noChangeArrowheads="1"/>
          </p:cNvSpPr>
          <p:nvPr/>
        </p:nvSpPr>
        <p:spPr bwMode="auto">
          <a:xfrm>
            <a:off x="2943225" y="978695"/>
            <a:ext cx="25298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正方形边的性质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204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8205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Box 33"/>
          <p:cNvSpPr txBox="1">
            <a:spLocks noChangeArrowheads="1"/>
          </p:cNvSpPr>
          <p:nvPr/>
        </p:nvSpPr>
        <p:spPr bwMode="auto">
          <a:xfrm>
            <a:off x="1200150" y="1683544"/>
            <a:ext cx="7196138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议一议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正方形是矩形吗？是菱形吗？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你认为正方形的边具有哪些性质？与同伴交流．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正方形既是矩形，又是菱形，它具有矩形与菱形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的所有性质．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19" name="文本框 39"/>
          <p:cNvSpPr txBox="1">
            <a:spLocks noChangeArrowheads="1"/>
          </p:cNvSpPr>
          <p:nvPr/>
        </p:nvSpPr>
        <p:spPr bwMode="auto">
          <a:xfrm>
            <a:off x="963616" y="1002508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4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9226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33"/>
          <p:cNvSpPr txBox="1">
            <a:spLocks noChangeArrowheads="1"/>
          </p:cNvSpPr>
          <p:nvPr/>
        </p:nvSpPr>
        <p:spPr bwMode="auto">
          <a:xfrm>
            <a:off x="1050925" y="1887142"/>
            <a:ext cx="715010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正方形的性质：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具有矩形、菱形、平行四边形的一切性质，即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四条边相等，邻边垂直，对边平行；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73116" y="877492"/>
            <a:ext cx="8008937" cy="5170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如图，在正方形</a:t>
            </a:r>
            <a:r>
              <a:rPr lang="en-US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</a:t>
            </a:r>
            <a:r>
              <a:rPr lang="en-US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边上一点，</a:t>
            </a:r>
            <a:r>
              <a:rPr lang="en-US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</a:t>
            </a:r>
            <a:r>
              <a:rPr lang="en-US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延</a:t>
            </a:r>
            <a:endParaRPr lang="en-US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长线上一点，且</a:t>
            </a:r>
            <a:r>
              <a:rPr lang="en-US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CF . BE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DF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之间有怎样的关系？</a:t>
            </a:r>
            <a:endParaRPr lang="en-US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请说明理由．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解：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DF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，且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DF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理由如下：</a:t>
            </a:r>
          </a:p>
          <a:p>
            <a:pPr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(1)∵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四边形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是正方形，</a:t>
            </a:r>
          </a:p>
          <a:p>
            <a:pPr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∴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DC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BCE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90°(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正方形的四条边相等，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四个角都是直角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∴∠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DCF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180°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BCE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180°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90°.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∴∠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BCE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DCF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又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CF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∴△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BCE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≌△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DCF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.∴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DF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3" name="文本框 39"/>
          <p:cNvSpPr txBox="1">
            <a:spLocks noChangeArrowheads="1"/>
          </p:cNvSpPr>
          <p:nvPr/>
        </p:nvSpPr>
        <p:spPr bwMode="auto">
          <a:xfrm>
            <a:off x="963616" y="1002508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</a:p>
        </p:txBody>
      </p: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66698" y="4680745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8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0250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19775" y="1733551"/>
            <a:ext cx="184943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1338</Words>
  <Application>Microsoft Office PowerPoint</Application>
  <PresentationFormat>全屏显示(16:9)</PresentationFormat>
  <Paragraphs>176</Paragraphs>
  <Slides>23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2023-01-16T19:24:39Z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1B1553227C7545CDAF73B6C057D589A7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