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470" r:id="rId2"/>
    <p:sldId id="353" r:id="rId3"/>
    <p:sldId id="471" r:id="rId4"/>
    <p:sldId id="352" r:id="rId5"/>
    <p:sldId id="497" r:id="rId6"/>
    <p:sldId id="491" r:id="rId7"/>
    <p:sldId id="494" r:id="rId8"/>
    <p:sldId id="498" r:id="rId9"/>
    <p:sldId id="492" r:id="rId10"/>
    <p:sldId id="495" r:id="rId11"/>
    <p:sldId id="499" r:id="rId12"/>
    <p:sldId id="500" r:id="rId13"/>
    <p:sldId id="501" r:id="rId14"/>
    <p:sldId id="502" r:id="rId15"/>
    <p:sldId id="503" r:id="rId16"/>
    <p:sldId id="504" r:id="rId17"/>
    <p:sldId id="505" r:id="rId18"/>
    <p:sldId id="506" r:id="rId19"/>
    <p:sldId id="507" r:id="rId20"/>
    <p:sldId id="508" r:id="rId21"/>
    <p:sldId id="509" r:id="rId22"/>
    <p:sldId id="493" r:id="rId23"/>
    <p:sldId id="496" r:id="rId24"/>
    <p:sldId id="297" r:id="rId25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297F"/>
    <a:srgbClr val="48194D"/>
    <a:srgbClr val="783C9B"/>
    <a:srgbClr val="3296A8"/>
    <a:srgbClr val="6D8AAB"/>
    <a:srgbClr val="31709C"/>
    <a:srgbClr val="7697B3"/>
    <a:srgbClr val="6FA094"/>
    <a:srgbClr val="94BCB4"/>
    <a:srgbClr val="595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97778" autoAdjust="0"/>
  </p:normalViewPr>
  <p:slideViewPr>
    <p:cSldViewPr snapToGrid="0" showGuides="1">
      <p:cViewPr varScale="1">
        <p:scale>
          <a:sx n="151" d="100"/>
          <a:sy n="151" d="100"/>
        </p:scale>
        <p:origin x="-558" y="-90"/>
      </p:cViewPr>
      <p:guideLst>
        <p:guide orient="horz" pos="1620"/>
        <p:guide pos="289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280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2C8C0-A3D3-487B-AECC-CB6663EAE28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9D3E0-124D-4DFF-AE99-4EA4CC201DB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9D3E0-124D-4DFF-AE99-4EA4CC201DB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3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9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57577C-F53D-4BB9-9408-EB84DEB3CD80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D58058-BD14-4845-947D-4A9B79A00D09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ECB469-C949-4E3F-B0CB-0C15DA7B7F92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2E9E1-D97D-4C90-BB96-FA1ED58B786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305177"/>
            <a:ext cx="7772400" cy="1021556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4779EE-1E16-4CC5-A459-C716090F6017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200152"/>
            <a:ext cx="4038600" cy="339447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200152"/>
            <a:ext cx="4038600" cy="339447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311C9F-D64E-4824-A709-CF61DE4E0BD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700" b="1"/>
            </a:lvl4pPr>
            <a:lvl5pPr marL="1828800" indent="0">
              <a:buNone/>
              <a:defRPr sz="1700" b="1"/>
            </a:lvl5pPr>
            <a:lvl6pPr marL="2286000" indent="0">
              <a:buNone/>
              <a:defRPr sz="1700" b="1"/>
            </a:lvl6pPr>
            <a:lvl7pPr marL="2743200" indent="0">
              <a:buNone/>
              <a:defRPr sz="1700" b="1"/>
            </a:lvl7pPr>
            <a:lvl8pPr marL="3200400" indent="0">
              <a:buNone/>
              <a:defRPr sz="1700" b="1"/>
            </a:lvl8pPr>
            <a:lvl9pPr marL="365760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8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700" b="1"/>
            </a:lvl4pPr>
            <a:lvl5pPr marL="1828800" indent="0">
              <a:buNone/>
              <a:defRPr sz="1700" b="1"/>
            </a:lvl5pPr>
            <a:lvl6pPr marL="2286000" indent="0">
              <a:buNone/>
              <a:defRPr sz="1700" b="1"/>
            </a:lvl6pPr>
            <a:lvl7pPr marL="2743200" indent="0">
              <a:buNone/>
              <a:defRPr sz="1700" b="1"/>
            </a:lvl7pPr>
            <a:lvl8pPr marL="3200400" indent="0">
              <a:buNone/>
              <a:defRPr sz="1700" b="1"/>
            </a:lvl8pPr>
            <a:lvl9pPr marL="3657600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8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4318BD-B3C6-4D4B-B871-C29490A2E55A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4CAFC4-799C-4CDE-B92B-8C262F06CF3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 userDrawn="1"/>
        </p:nvSpPr>
        <p:spPr>
          <a:xfrm>
            <a:off x="854725" y="773443"/>
            <a:ext cx="7434551" cy="32168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圆角矩形 5"/>
          <p:cNvSpPr/>
          <p:nvPr userDrawn="1"/>
        </p:nvSpPr>
        <p:spPr>
          <a:xfrm>
            <a:off x="4425043" y="4838925"/>
            <a:ext cx="293917" cy="16507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729073-8FFE-4F18-B513-07581FC6638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3505200" y="4797170"/>
            <a:ext cx="2133600" cy="273844"/>
          </a:xfrm>
        </p:spPr>
        <p:txBody>
          <a:bodyPr/>
          <a:lstStyle>
            <a:lvl1pPr algn="ctr">
              <a:defRPr>
                <a:latin typeface="ITC Avant Garde Std Bk" panose="020B0502020202020204" pitchFamily="34" charset="0"/>
              </a:defRPr>
            </a:lvl1pPr>
          </a:lstStyle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9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7FCF6-76BD-4495-B08F-4C059D2BA31F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857250"/>
          </a:xfrm>
          <a:prstGeom prst="rect">
            <a:avLst/>
          </a:prstGeom>
        </p:spPr>
        <p:txBody>
          <a:bodyPr vert="horz" lIns="68568" tIns="34284" rIns="68568" bIns="34284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68568" tIns="34284" rIns="68568" bIns="3428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96EC2F-0988-4314-AD4B-24FF16D7B45E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t>1/10/2023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4767265"/>
            <a:ext cx="2895600" cy="273844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lIns="68568" tIns="34284" rIns="68568" bIns="3428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1EE9E8-4134-49B0-9AA7-3089E65216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家具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68353" y="1741906"/>
            <a:ext cx="5390639" cy="761571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algn="ctr"/>
            <a:r>
              <a:rPr lang="en-US" altLang="zh-CN" sz="4400" b="1" spc="13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4400" b="1" spc="13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紫藤萝瀑布</a:t>
            </a:r>
            <a:r>
              <a:rPr lang="en-US" altLang="zh-CN" sz="4400" b="1" spc="13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</a:p>
        </p:txBody>
      </p:sp>
      <p:sp>
        <p:nvSpPr>
          <p:cNvPr id="6" name="矩形 5"/>
          <p:cNvSpPr/>
          <p:nvPr/>
        </p:nvSpPr>
        <p:spPr>
          <a:xfrm>
            <a:off x="2467403" y="2540761"/>
            <a:ext cx="4205728" cy="390491"/>
          </a:xfrm>
          <a:prstGeom prst="rect">
            <a:avLst/>
          </a:prstGeom>
          <a:noFill/>
          <a:ln>
            <a:solidFill>
              <a:srgbClr val="7729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solidFill>
                <a:srgbClr val="F1465B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2565545" y="2552322"/>
            <a:ext cx="4075618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1800" spc="6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部编版七年级语文</a:t>
            </a:r>
            <a:r>
              <a:rPr lang="en-US" altLang="zh-CN" sz="1800" spc="6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PPT</a:t>
            </a:r>
            <a:r>
              <a:rPr lang="zh-CN" altLang="en-US" sz="1800" spc="6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课件</a:t>
            </a:r>
            <a:endParaRPr lang="en-US" altLang="zh-CN" sz="1800" spc="600" dirty="0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447922" y="3065647"/>
            <a:ext cx="4210177" cy="134387"/>
            <a:chOff x="1839287" y="5184146"/>
            <a:chExt cx="2767715" cy="95254"/>
          </a:xfrm>
        </p:grpSpPr>
        <p:grpSp>
          <p:nvGrpSpPr>
            <p:cNvPr id="10" name="组合 9"/>
            <p:cNvGrpSpPr/>
            <p:nvPr/>
          </p:nvGrpSpPr>
          <p:grpSpPr>
            <a:xfrm>
              <a:off x="2591031" y="5184150"/>
              <a:ext cx="2015971" cy="95250"/>
              <a:chOff x="2425983" y="5170170"/>
              <a:chExt cx="2015971" cy="156210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2425983" y="5179695"/>
                <a:ext cx="1009343" cy="146685"/>
                <a:chOff x="2425983" y="5179695"/>
                <a:chExt cx="1009343" cy="146685"/>
              </a:xfrm>
            </p:grpSpPr>
            <p:grpSp>
              <p:nvGrpSpPr>
                <p:cNvPr id="38" name="组合 37"/>
                <p:cNvGrpSpPr/>
                <p:nvPr/>
              </p:nvGrpSpPr>
              <p:grpSpPr>
                <a:xfrm>
                  <a:off x="2425983" y="5186045"/>
                  <a:ext cx="504518" cy="140335"/>
                  <a:chOff x="2425983" y="5186045"/>
                  <a:chExt cx="504518" cy="140335"/>
                </a:xfrm>
              </p:grpSpPr>
              <p:grpSp>
                <p:nvGrpSpPr>
                  <p:cNvPr id="46" name="组合 45"/>
                  <p:cNvGrpSpPr/>
                  <p:nvPr/>
                </p:nvGrpSpPr>
                <p:grpSpPr>
                  <a:xfrm>
                    <a:off x="2425983" y="5189220"/>
                    <a:ext cx="253693" cy="137160"/>
                    <a:chOff x="2425983" y="5189220"/>
                    <a:chExt cx="253693" cy="137160"/>
                  </a:xfrm>
                </p:grpSpPr>
                <p:cxnSp>
                  <p:nvCxnSpPr>
                    <p:cNvPr id="50" name="直接连接符 49"/>
                    <p:cNvCxnSpPr/>
                    <p:nvPr/>
                  </p:nvCxnSpPr>
                  <p:spPr>
                    <a:xfrm>
                      <a:off x="2425983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77297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直接连接符 50"/>
                    <p:cNvCxnSpPr/>
                    <p:nvPr/>
                  </p:nvCxnSpPr>
                  <p:spPr>
                    <a:xfrm flipH="1">
                      <a:off x="2552959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77297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7" name="组合 46"/>
                  <p:cNvGrpSpPr/>
                  <p:nvPr/>
                </p:nvGrpSpPr>
                <p:grpSpPr>
                  <a:xfrm>
                    <a:off x="2676808" y="5186045"/>
                    <a:ext cx="253693" cy="137160"/>
                    <a:chOff x="2425983" y="5189220"/>
                    <a:chExt cx="253693" cy="137160"/>
                  </a:xfrm>
                </p:grpSpPr>
                <p:cxnSp>
                  <p:nvCxnSpPr>
                    <p:cNvPr id="48" name="直接连接符 47"/>
                    <p:cNvCxnSpPr/>
                    <p:nvPr/>
                  </p:nvCxnSpPr>
                  <p:spPr>
                    <a:xfrm>
                      <a:off x="2425983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77297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直接连接符 48"/>
                    <p:cNvCxnSpPr/>
                    <p:nvPr/>
                  </p:nvCxnSpPr>
                  <p:spPr>
                    <a:xfrm flipH="1">
                      <a:off x="2552959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77297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39" name="组合 38"/>
                <p:cNvGrpSpPr/>
                <p:nvPr/>
              </p:nvGrpSpPr>
              <p:grpSpPr>
                <a:xfrm>
                  <a:off x="2930808" y="5179695"/>
                  <a:ext cx="504518" cy="140335"/>
                  <a:chOff x="2425983" y="5186045"/>
                  <a:chExt cx="504518" cy="140335"/>
                </a:xfrm>
              </p:grpSpPr>
              <p:grpSp>
                <p:nvGrpSpPr>
                  <p:cNvPr id="40" name="组合 39"/>
                  <p:cNvGrpSpPr/>
                  <p:nvPr/>
                </p:nvGrpSpPr>
                <p:grpSpPr>
                  <a:xfrm>
                    <a:off x="2425983" y="5189220"/>
                    <a:ext cx="253693" cy="137160"/>
                    <a:chOff x="2425983" y="5189220"/>
                    <a:chExt cx="253693" cy="137160"/>
                  </a:xfrm>
                </p:grpSpPr>
                <p:cxnSp>
                  <p:nvCxnSpPr>
                    <p:cNvPr id="44" name="直接连接符 43"/>
                    <p:cNvCxnSpPr/>
                    <p:nvPr/>
                  </p:nvCxnSpPr>
                  <p:spPr>
                    <a:xfrm>
                      <a:off x="2425983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77297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直接连接符 44"/>
                    <p:cNvCxnSpPr/>
                    <p:nvPr/>
                  </p:nvCxnSpPr>
                  <p:spPr>
                    <a:xfrm flipH="1">
                      <a:off x="2552959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77297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1" name="组合 40"/>
                  <p:cNvGrpSpPr/>
                  <p:nvPr/>
                </p:nvGrpSpPr>
                <p:grpSpPr>
                  <a:xfrm>
                    <a:off x="2676808" y="5186045"/>
                    <a:ext cx="253693" cy="137160"/>
                    <a:chOff x="2425983" y="5189220"/>
                    <a:chExt cx="253693" cy="137160"/>
                  </a:xfrm>
                </p:grpSpPr>
                <p:cxnSp>
                  <p:nvCxnSpPr>
                    <p:cNvPr id="42" name="直接连接符 41"/>
                    <p:cNvCxnSpPr/>
                    <p:nvPr/>
                  </p:nvCxnSpPr>
                  <p:spPr>
                    <a:xfrm>
                      <a:off x="2425983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77297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3" name="直接连接符 42"/>
                    <p:cNvCxnSpPr/>
                    <p:nvPr/>
                  </p:nvCxnSpPr>
                  <p:spPr>
                    <a:xfrm flipH="1">
                      <a:off x="2552959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77297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23" name="组合 22"/>
              <p:cNvGrpSpPr/>
              <p:nvPr/>
            </p:nvGrpSpPr>
            <p:grpSpPr>
              <a:xfrm>
                <a:off x="3432611" y="5170170"/>
                <a:ext cx="1009343" cy="146685"/>
                <a:chOff x="2425983" y="5179695"/>
                <a:chExt cx="1009343" cy="146685"/>
              </a:xfrm>
            </p:grpSpPr>
            <p:grpSp>
              <p:nvGrpSpPr>
                <p:cNvPr id="24" name="组合 23"/>
                <p:cNvGrpSpPr/>
                <p:nvPr/>
              </p:nvGrpSpPr>
              <p:grpSpPr>
                <a:xfrm>
                  <a:off x="2425983" y="5186045"/>
                  <a:ext cx="504518" cy="140335"/>
                  <a:chOff x="2425983" y="5186045"/>
                  <a:chExt cx="504518" cy="140335"/>
                </a:xfrm>
              </p:grpSpPr>
              <p:grpSp>
                <p:nvGrpSpPr>
                  <p:cNvPr id="32" name="组合 31"/>
                  <p:cNvGrpSpPr/>
                  <p:nvPr/>
                </p:nvGrpSpPr>
                <p:grpSpPr>
                  <a:xfrm>
                    <a:off x="2425983" y="5189220"/>
                    <a:ext cx="253693" cy="137160"/>
                    <a:chOff x="2425983" y="5189220"/>
                    <a:chExt cx="253693" cy="137160"/>
                  </a:xfrm>
                </p:grpSpPr>
                <p:cxnSp>
                  <p:nvCxnSpPr>
                    <p:cNvPr id="36" name="直接连接符 35"/>
                    <p:cNvCxnSpPr/>
                    <p:nvPr/>
                  </p:nvCxnSpPr>
                  <p:spPr>
                    <a:xfrm>
                      <a:off x="2425983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77297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7" name="直接连接符 36"/>
                    <p:cNvCxnSpPr/>
                    <p:nvPr/>
                  </p:nvCxnSpPr>
                  <p:spPr>
                    <a:xfrm flipH="1">
                      <a:off x="2552959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77297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3" name="组合 32"/>
                  <p:cNvGrpSpPr/>
                  <p:nvPr/>
                </p:nvGrpSpPr>
                <p:grpSpPr>
                  <a:xfrm>
                    <a:off x="2676808" y="5186045"/>
                    <a:ext cx="253693" cy="137160"/>
                    <a:chOff x="2425983" y="5189220"/>
                    <a:chExt cx="253693" cy="137160"/>
                  </a:xfrm>
                </p:grpSpPr>
                <p:cxnSp>
                  <p:nvCxnSpPr>
                    <p:cNvPr id="34" name="直接连接符 33"/>
                    <p:cNvCxnSpPr/>
                    <p:nvPr/>
                  </p:nvCxnSpPr>
                  <p:spPr>
                    <a:xfrm>
                      <a:off x="2425983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77297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直接连接符 34"/>
                    <p:cNvCxnSpPr/>
                    <p:nvPr/>
                  </p:nvCxnSpPr>
                  <p:spPr>
                    <a:xfrm flipH="1">
                      <a:off x="2552959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77297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5" name="组合 24"/>
                <p:cNvGrpSpPr/>
                <p:nvPr/>
              </p:nvGrpSpPr>
              <p:grpSpPr>
                <a:xfrm>
                  <a:off x="2930808" y="5179695"/>
                  <a:ext cx="504518" cy="140335"/>
                  <a:chOff x="2425983" y="5186045"/>
                  <a:chExt cx="504518" cy="140335"/>
                </a:xfrm>
              </p:grpSpPr>
              <p:grpSp>
                <p:nvGrpSpPr>
                  <p:cNvPr id="26" name="组合 25"/>
                  <p:cNvGrpSpPr/>
                  <p:nvPr/>
                </p:nvGrpSpPr>
                <p:grpSpPr>
                  <a:xfrm>
                    <a:off x="2425983" y="5189220"/>
                    <a:ext cx="253693" cy="137160"/>
                    <a:chOff x="2425983" y="5189220"/>
                    <a:chExt cx="253693" cy="137160"/>
                  </a:xfrm>
                </p:grpSpPr>
                <p:cxnSp>
                  <p:nvCxnSpPr>
                    <p:cNvPr id="30" name="直接连接符 29"/>
                    <p:cNvCxnSpPr/>
                    <p:nvPr/>
                  </p:nvCxnSpPr>
                  <p:spPr>
                    <a:xfrm>
                      <a:off x="2425983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77297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直接连接符 30"/>
                    <p:cNvCxnSpPr/>
                    <p:nvPr/>
                  </p:nvCxnSpPr>
                  <p:spPr>
                    <a:xfrm flipH="1">
                      <a:off x="2552959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77297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7" name="组合 26"/>
                  <p:cNvGrpSpPr/>
                  <p:nvPr/>
                </p:nvGrpSpPr>
                <p:grpSpPr>
                  <a:xfrm>
                    <a:off x="2676808" y="5186045"/>
                    <a:ext cx="253693" cy="137160"/>
                    <a:chOff x="2425983" y="5189220"/>
                    <a:chExt cx="253693" cy="137160"/>
                  </a:xfrm>
                </p:grpSpPr>
                <p:cxnSp>
                  <p:nvCxnSpPr>
                    <p:cNvPr id="28" name="直接连接符 27"/>
                    <p:cNvCxnSpPr/>
                    <p:nvPr/>
                  </p:nvCxnSpPr>
                  <p:spPr>
                    <a:xfrm>
                      <a:off x="2425983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77297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直接连接符 28"/>
                    <p:cNvCxnSpPr/>
                    <p:nvPr/>
                  </p:nvCxnSpPr>
                  <p:spPr>
                    <a:xfrm flipH="1">
                      <a:off x="2552959" y="5189220"/>
                      <a:ext cx="126717" cy="137160"/>
                    </a:xfrm>
                    <a:prstGeom prst="line">
                      <a:avLst/>
                    </a:prstGeom>
                    <a:ln>
                      <a:solidFill>
                        <a:srgbClr val="77297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组合 10"/>
            <p:cNvGrpSpPr/>
            <p:nvPr/>
          </p:nvGrpSpPr>
          <p:grpSpPr>
            <a:xfrm>
              <a:off x="1839287" y="5184146"/>
              <a:ext cx="758518" cy="87506"/>
              <a:chOff x="2676808" y="5179695"/>
              <a:chExt cx="758518" cy="143510"/>
            </a:xfrm>
          </p:grpSpPr>
          <p:grpSp>
            <p:nvGrpSpPr>
              <p:cNvPr id="12" name="组合 11"/>
              <p:cNvGrpSpPr/>
              <p:nvPr/>
            </p:nvGrpSpPr>
            <p:grpSpPr>
              <a:xfrm>
                <a:off x="2676808" y="5186045"/>
                <a:ext cx="253693" cy="137160"/>
                <a:chOff x="2425983" y="5189220"/>
                <a:chExt cx="253693" cy="137160"/>
              </a:xfrm>
            </p:grpSpPr>
            <p:cxnSp>
              <p:nvCxnSpPr>
                <p:cNvPr id="20" name="直接连接符 19"/>
                <p:cNvCxnSpPr/>
                <p:nvPr/>
              </p:nvCxnSpPr>
              <p:spPr>
                <a:xfrm>
                  <a:off x="2425983" y="5189220"/>
                  <a:ext cx="126717" cy="137160"/>
                </a:xfrm>
                <a:prstGeom prst="line">
                  <a:avLst/>
                </a:prstGeom>
                <a:ln>
                  <a:solidFill>
                    <a:srgbClr val="7729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接连接符 20"/>
                <p:cNvCxnSpPr/>
                <p:nvPr/>
              </p:nvCxnSpPr>
              <p:spPr>
                <a:xfrm flipH="1">
                  <a:off x="2552959" y="5189220"/>
                  <a:ext cx="126717" cy="137160"/>
                </a:xfrm>
                <a:prstGeom prst="line">
                  <a:avLst/>
                </a:prstGeom>
                <a:ln>
                  <a:solidFill>
                    <a:srgbClr val="77297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组合 12"/>
              <p:cNvGrpSpPr/>
              <p:nvPr/>
            </p:nvGrpSpPr>
            <p:grpSpPr>
              <a:xfrm>
                <a:off x="2930808" y="5179695"/>
                <a:ext cx="504518" cy="140335"/>
                <a:chOff x="2425983" y="5186045"/>
                <a:chExt cx="504518" cy="140335"/>
              </a:xfrm>
            </p:grpSpPr>
            <p:grpSp>
              <p:nvGrpSpPr>
                <p:cNvPr id="14" name="组合 13"/>
                <p:cNvGrpSpPr/>
                <p:nvPr/>
              </p:nvGrpSpPr>
              <p:grpSpPr>
                <a:xfrm>
                  <a:off x="2425983" y="5189220"/>
                  <a:ext cx="253693" cy="137160"/>
                  <a:chOff x="2425983" y="5189220"/>
                  <a:chExt cx="253693" cy="137160"/>
                </a:xfrm>
              </p:grpSpPr>
              <p:cxnSp>
                <p:nvCxnSpPr>
                  <p:cNvPr id="18" name="直接连接符 17"/>
                  <p:cNvCxnSpPr/>
                  <p:nvPr/>
                </p:nvCxnSpPr>
                <p:spPr>
                  <a:xfrm>
                    <a:off x="2425983" y="5189220"/>
                    <a:ext cx="126717" cy="137160"/>
                  </a:xfrm>
                  <a:prstGeom prst="line">
                    <a:avLst/>
                  </a:prstGeom>
                  <a:ln>
                    <a:solidFill>
                      <a:srgbClr val="77297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直接连接符 18"/>
                  <p:cNvCxnSpPr/>
                  <p:nvPr/>
                </p:nvCxnSpPr>
                <p:spPr>
                  <a:xfrm flipH="1">
                    <a:off x="2552959" y="5189220"/>
                    <a:ext cx="126717" cy="137160"/>
                  </a:xfrm>
                  <a:prstGeom prst="line">
                    <a:avLst/>
                  </a:prstGeom>
                  <a:ln>
                    <a:solidFill>
                      <a:srgbClr val="77297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组合 14"/>
                <p:cNvGrpSpPr/>
                <p:nvPr/>
              </p:nvGrpSpPr>
              <p:grpSpPr>
                <a:xfrm>
                  <a:off x="2676808" y="5186045"/>
                  <a:ext cx="253693" cy="137160"/>
                  <a:chOff x="2425983" y="5189220"/>
                  <a:chExt cx="253693" cy="137160"/>
                </a:xfrm>
              </p:grpSpPr>
              <p:cxnSp>
                <p:nvCxnSpPr>
                  <p:cNvPr id="16" name="直接连接符 15"/>
                  <p:cNvCxnSpPr/>
                  <p:nvPr/>
                </p:nvCxnSpPr>
                <p:spPr>
                  <a:xfrm>
                    <a:off x="2425983" y="5189220"/>
                    <a:ext cx="126717" cy="137160"/>
                  </a:xfrm>
                  <a:prstGeom prst="line">
                    <a:avLst/>
                  </a:prstGeom>
                  <a:ln>
                    <a:solidFill>
                      <a:srgbClr val="77297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直接连接符 16"/>
                  <p:cNvCxnSpPr/>
                  <p:nvPr/>
                </p:nvCxnSpPr>
                <p:spPr>
                  <a:xfrm flipH="1">
                    <a:off x="2552959" y="5189220"/>
                    <a:ext cx="126717" cy="137160"/>
                  </a:xfrm>
                  <a:prstGeom prst="line">
                    <a:avLst/>
                  </a:prstGeom>
                  <a:ln>
                    <a:solidFill>
                      <a:srgbClr val="77297F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52" name="矩形 51"/>
          <p:cNvSpPr/>
          <p:nvPr/>
        </p:nvSpPr>
        <p:spPr>
          <a:xfrm>
            <a:off x="3571414" y="3667210"/>
            <a:ext cx="2001171" cy="340083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6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www.PPT818.com</a:t>
            </a:r>
            <a:endParaRPr sz="16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99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 nodePh="1">
                                  <p:stCondLst>
                                    <p:cond delay="75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399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92572" y="196623"/>
            <a:ext cx="7362682" cy="415402"/>
            <a:chOff x="-2220914" y="591697"/>
            <a:chExt cx="9815631" cy="553998"/>
          </a:xfrm>
        </p:grpSpPr>
        <p:sp>
          <p:nvSpPr>
            <p:cNvPr id="7" name="矩形 6"/>
            <p:cNvSpPr/>
            <p:nvPr/>
          </p:nvSpPr>
          <p:spPr>
            <a:xfrm>
              <a:off x="4234049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123905" y="59169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b="1" spc="45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700" b="1" spc="4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-2220914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8" name="标题 1"/>
          <p:cNvSpPr txBox="1">
            <a:spLocks noChangeArrowheads="1"/>
          </p:cNvSpPr>
          <p:nvPr/>
        </p:nvSpPr>
        <p:spPr>
          <a:xfrm>
            <a:off x="4975079" y="1306838"/>
            <a:ext cx="2950753" cy="317528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68568" tIns="34284" rIns="68568" bIns="34284" rtlCol="0" anchor="ctr">
            <a:normAutofit/>
          </a:bodyPr>
          <a:lstStyle>
            <a:lvl1pPr algn="ctr" defTabSz="1219200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1900" b="1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世界上的花千种万种，为什么作者却独独钟情于紫藤萝花？</a:t>
            </a:r>
            <a:endParaRPr lang="zh-CN" altLang="en-US" sz="1900" dirty="0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11" name="图片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64787" y="1306837"/>
            <a:ext cx="2722123" cy="2249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WordArt 4"/>
          <p:cNvSpPr>
            <a:spLocks noChangeArrowheads="1" noChangeShapeType="1"/>
          </p:cNvSpPr>
          <p:nvPr/>
        </p:nvSpPr>
        <p:spPr bwMode="auto">
          <a:xfrm>
            <a:off x="2217877" y="3824266"/>
            <a:ext cx="2367271" cy="85285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68571" tIns="34285" rIns="68571" bIns="34285" fromWordArt="1">
            <a:prstTxWarp prst="textCascadeDown">
              <a:avLst>
                <a:gd name="adj" fmla="val 44444"/>
              </a:avLst>
            </a:prstTxWarp>
          </a:bodyPr>
          <a:lstStyle/>
          <a:p>
            <a:pPr algn="ctr"/>
            <a:r>
              <a:rPr lang="zh-CN" altLang="en-US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抛砖引玉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92572" y="196623"/>
            <a:ext cx="7362682" cy="415402"/>
            <a:chOff x="-2220914" y="591697"/>
            <a:chExt cx="9815631" cy="553998"/>
          </a:xfrm>
        </p:grpSpPr>
        <p:sp>
          <p:nvSpPr>
            <p:cNvPr id="7" name="矩形 6"/>
            <p:cNvSpPr/>
            <p:nvPr/>
          </p:nvSpPr>
          <p:spPr>
            <a:xfrm>
              <a:off x="4234049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123905" y="59169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b="1" spc="45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700" b="1" spc="4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-2220914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892572" y="1202900"/>
            <a:ext cx="7287276" cy="3285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1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sz="1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、找出表示“我”观赏紫藤萝瀑布的</a:t>
            </a:r>
            <a:r>
              <a:rPr lang="zh-CN" altLang="en-US" sz="1900" dirty="0">
                <a:solidFill>
                  <a:srgbClr val="7729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行踪</a:t>
            </a:r>
            <a:r>
              <a:rPr lang="zh-CN" altLang="en-US" sz="1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的词语。在这个过程中，作者的</a:t>
            </a:r>
            <a:r>
              <a:rPr lang="zh-CN" altLang="en-US" sz="1900" dirty="0">
                <a:solidFill>
                  <a:srgbClr val="7729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感情</a:t>
            </a:r>
            <a:r>
              <a:rPr lang="zh-CN" altLang="en-US" sz="1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发生了怎样的变化？</a:t>
            </a:r>
            <a:endParaRPr lang="en-US" altLang="zh-CN" sz="1900" dirty="0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eaLnBrk="1" hangingPunct="1">
              <a:buFontTx/>
              <a:buNone/>
            </a:pPr>
            <a:endParaRPr lang="zh-CN" altLang="en-US" sz="1900" dirty="0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eaLnBrk="1" hangingPunct="1">
              <a:buFontTx/>
              <a:buNone/>
            </a:pPr>
            <a:r>
              <a:rPr lang="en-US" altLang="zh-CN" sz="1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en-US" sz="1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、作者主要从哪些</a:t>
            </a:r>
            <a:r>
              <a:rPr lang="zh-CN" altLang="en-US" sz="1900" dirty="0">
                <a:solidFill>
                  <a:srgbClr val="7729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角度</a:t>
            </a:r>
            <a:r>
              <a:rPr lang="zh-CN" altLang="en-US" sz="1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，按照什么</a:t>
            </a:r>
            <a:r>
              <a:rPr lang="zh-CN" altLang="en-US" sz="1900" dirty="0">
                <a:solidFill>
                  <a:srgbClr val="7729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顺序</a:t>
            </a:r>
            <a:r>
              <a:rPr lang="zh-CN" altLang="en-US" sz="1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从哪些</a:t>
            </a:r>
            <a:r>
              <a:rPr lang="zh-CN" altLang="en-US" sz="1900" dirty="0">
                <a:solidFill>
                  <a:srgbClr val="7729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方面</a:t>
            </a:r>
            <a:r>
              <a:rPr lang="zh-CN" altLang="en-US" sz="1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对盛开的紫藤萝瀑布进行描写的？</a:t>
            </a:r>
            <a:endParaRPr lang="en-US" altLang="zh-CN" sz="1900" dirty="0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eaLnBrk="1" hangingPunct="1">
              <a:buFontTx/>
              <a:buNone/>
            </a:pPr>
            <a:endParaRPr lang="zh-CN" altLang="en-US" sz="1900" dirty="0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eaLnBrk="1" hangingPunct="1">
              <a:buFontTx/>
              <a:buNone/>
            </a:pPr>
            <a:r>
              <a:rPr lang="en-US" altLang="zh-CN" sz="1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1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、紫藤萝是一直都这样盛开吗？它有过怎样的</a:t>
            </a:r>
            <a:r>
              <a:rPr lang="zh-CN" altLang="en-US" sz="1900" dirty="0">
                <a:solidFill>
                  <a:srgbClr val="7729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变迁</a:t>
            </a:r>
            <a:r>
              <a:rPr lang="zh-CN" altLang="en-US" sz="1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？作者为什么会对紫藤萝产生这样浓厚的</a:t>
            </a:r>
            <a:r>
              <a:rPr lang="zh-CN" altLang="en-US" sz="1900" dirty="0">
                <a:solidFill>
                  <a:srgbClr val="7729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感情</a:t>
            </a:r>
            <a:r>
              <a:rPr lang="zh-CN" altLang="en-US" sz="1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？</a:t>
            </a:r>
            <a:endParaRPr lang="en-US" altLang="zh-CN" sz="1900" dirty="0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eaLnBrk="1" hangingPunct="1">
              <a:buFontTx/>
              <a:buNone/>
            </a:pPr>
            <a:endParaRPr lang="zh-CN" altLang="en-US" sz="1900" dirty="0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eaLnBrk="1" hangingPunct="1">
              <a:buFontTx/>
              <a:buNone/>
            </a:pPr>
            <a:r>
              <a:rPr lang="en-US" altLang="zh-CN" sz="1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4</a:t>
            </a:r>
            <a:r>
              <a:rPr lang="zh-CN" altLang="en-US" sz="1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、这篇文章仅仅是在描写紫藤萝瀑布吗？如果不是，试找出能够</a:t>
            </a:r>
            <a:r>
              <a:rPr lang="zh-CN" altLang="en-US" sz="1900" dirty="0">
                <a:solidFill>
                  <a:srgbClr val="7729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表现文章中心的句子</a:t>
            </a:r>
            <a:r>
              <a:rPr lang="zh-CN" altLang="en-US" sz="1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92572" y="196623"/>
            <a:ext cx="7362682" cy="415402"/>
            <a:chOff x="-2220914" y="591697"/>
            <a:chExt cx="9815631" cy="553998"/>
          </a:xfrm>
        </p:grpSpPr>
        <p:sp>
          <p:nvSpPr>
            <p:cNvPr id="7" name="矩形 6"/>
            <p:cNvSpPr/>
            <p:nvPr/>
          </p:nvSpPr>
          <p:spPr>
            <a:xfrm>
              <a:off x="4234049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123905" y="59169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b="1" spc="45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700" b="1" spc="4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-2220914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131241" y="2129535"/>
            <a:ext cx="400102" cy="97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99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kumimoji="1" lang="zh-CN" altLang="en-US" sz="27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赏</a:t>
            </a:r>
          </a:p>
          <a:p>
            <a:pPr algn="ctr" eaLnBrk="1" hangingPunct="1">
              <a:buFontTx/>
              <a:buNone/>
            </a:pPr>
            <a:r>
              <a:rPr kumimoji="1" lang="zh-CN" altLang="en-US" sz="27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花</a:t>
            </a:r>
          </a:p>
        </p:txBody>
      </p:sp>
      <p:sp>
        <p:nvSpPr>
          <p:cNvPr id="11" name="AutoShape 3"/>
          <p:cNvSpPr/>
          <p:nvPr/>
        </p:nvSpPr>
        <p:spPr bwMode="auto">
          <a:xfrm>
            <a:off x="1639705" y="1265342"/>
            <a:ext cx="302458" cy="2753278"/>
          </a:xfrm>
          <a:prstGeom prst="leftBrace">
            <a:avLst>
              <a:gd name="adj1" fmla="val 53036"/>
              <a:gd name="adj2" fmla="val 50000"/>
            </a:avLst>
          </a:prstGeom>
          <a:noFill/>
          <a:ln w="9525">
            <a:solidFill>
              <a:srgbClr val="77297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71" tIns="34285" rIns="68571" bIns="34285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endParaRPr kumimoji="1" lang="zh-CN" altLang="zh-CN" sz="1800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050524" y="1049888"/>
            <a:ext cx="750191" cy="434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kumimoji="1" lang="zh-CN" altLang="en-US" sz="24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花瀑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079102" y="2398555"/>
            <a:ext cx="750191" cy="434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kumimoji="1" lang="zh-CN" altLang="en-US" sz="24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花穗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2086247" y="3847209"/>
            <a:ext cx="750191" cy="434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kumimoji="1" lang="zh-CN" altLang="en-US" sz="24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花朵</a:t>
            </a: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H="1">
            <a:off x="3184146" y="1643873"/>
            <a:ext cx="0" cy="2050972"/>
          </a:xfrm>
          <a:prstGeom prst="line">
            <a:avLst/>
          </a:prstGeom>
          <a:noFill/>
          <a:ln w="9525">
            <a:solidFill>
              <a:srgbClr val="77297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71" tIns="34285" rIns="68571" bIns="34285"/>
          <a:lstStyle/>
          <a:p>
            <a:endParaRPr lang="zh-CN" altLang="en-US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3675939" y="1011797"/>
            <a:ext cx="750191" cy="434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kumimoji="1" lang="zh-CN" altLang="en-US" sz="24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色彩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616400" y="2399744"/>
            <a:ext cx="750191" cy="434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kumimoji="1" lang="zh-CN" altLang="en-US" sz="24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形状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3729524" y="3835306"/>
            <a:ext cx="750191" cy="434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kumimoji="1" lang="zh-CN" altLang="en-US" sz="24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姿态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4480906" y="995132"/>
            <a:ext cx="2915029" cy="1029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21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一片辉煌淡紫色、深深浅浅的紫</a:t>
            </a:r>
            <a:r>
              <a:rPr lang="en-US" altLang="zh-CN" sz="21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……</a:t>
            </a:r>
            <a:r>
              <a:rPr lang="zh-CN" altLang="en-US" sz="21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就像迸溅的水花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4480906" y="2291423"/>
            <a:ext cx="2730910" cy="715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21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像一条瀑布，从空中</a:t>
            </a:r>
          </a:p>
          <a:p>
            <a:pPr eaLnBrk="1" hangingPunct="1">
              <a:buFontTx/>
              <a:buNone/>
            </a:pPr>
            <a:r>
              <a:rPr lang="zh-CN" altLang="en-US" sz="21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垂下</a:t>
            </a:r>
            <a:r>
              <a:rPr lang="en-US" altLang="zh-CN" sz="21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……</a:t>
            </a:r>
            <a:r>
              <a:rPr lang="zh-CN" altLang="en-US" sz="21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一朵接着一朵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4534491" y="3641279"/>
            <a:ext cx="2928128" cy="1038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21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仿佛在流动，在欢笑</a:t>
            </a:r>
            <a:r>
              <a:rPr lang="en-US" altLang="zh-CN" sz="21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……</a:t>
            </a:r>
          </a:p>
          <a:p>
            <a:pPr eaLnBrk="1" hangingPunct="1">
              <a:buFontTx/>
              <a:buNone/>
            </a:pPr>
            <a:r>
              <a:rPr lang="zh-CN" altLang="en-US" sz="21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彼此推着挤着</a:t>
            </a:r>
          </a:p>
        </p:txBody>
      </p:sp>
      <p:sp>
        <p:nvSpPr>
          <p:cNvPr id="22" name="TextBox 20"/>
          <p:cNvSpPr txBox="1">
            <a:spLocks noChangeArrowheads="1"/>
          </p:cNvSpPr>
          <p:nvPr/>
        </p:nvSpPr>
        <p:spPr bwMode="auto">
          <a:xfrm>
            <a:off x="2644723" y="1049888"/>
            <a:ext cx="1178872" cy="389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zh-CN" altLang="en-US" sz="21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整体</a:t>
            </a:r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2860254" y="3907917"/>
            <a:ext cx="803777" cy="389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zh-CN" altLang="en-US" sz="21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局部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  <p:bldP spid="12" grpId="0" autoUpdateAnimBg="0"/>
      <p:bldP spid="13" grpId="0" autoUpdateAnimBg="0"/>
      <p:bldP spid="14" grpId="0" autoUpdateAnimBg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92572" y="196623"/>
            <a:ext cx="7362682" cy="415402"/>
            <a:chOff x="-2220914" y="591697"/>
            <a:chExt cx="9815631" cy="553998"/>
          </a:xfrm>
        </p:grpSpPr>
        <p:sp>
          <p:nvSpPr>
            <p:cNvPr id="7" name="矩形 6"/>
            <p:cNvSpPr/>
            <p:nvPr/>
          </p:nvSpPr>
          <p:spPr>
            <a:xfrm>
              <a:off x="4234049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123905" y="59169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b="1" spc="45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700" b="1" spc="4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-2220914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479204" y="1500615"/>
            <a:ext cx="1929064" cy="2115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停住脚步</a:t>
            </a:r>
          </a:p>
          <a:p>
            <a:pPr eaLnBrk="1" hangingPunct="1">
              <a:buFontTx/>
              <a:buNone/>
            </a:pPr>
            <a:endParaRPr lang="zh-CN" altLang="en-US" sz="1900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eaLnBrk="1" hangingPunct="1">
              <a:buFontTx/>
              <a:buNone/>
            </a:pPr>
            <a:endParaRPr lang="zh-CN" altLang="en-US" sz="1900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eaLnBrk="1" hangingPunct="1">
              <a:buFontTx/>
              <a:buNone/>
            </a:pPr>
            <a:r>
              <a:rPr lang="zh-CN" altLang="en-US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伫立花前</a:t>
            </a:r>
          </a:p>
          <a:p>
            <a:pPr eaLnBrk="1" hangingPunct="1">
              <a:buFontTx/>
              <a:buNone/>
            </a:pPr>
            <a:endParaRPr lang="zh-CN" altLang="en-US" sz="1900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eaLnBrk="1" hangingPunct="1">
              <a:buFontTx/>
              <a:buNone/>
            </a:pPr>
            <a:endParaRPr lang="zh-CN" altLang="en-US" sz="1900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eaLnBrk="1" hangingPunct="1">
              <a:buFontTx/>
              <a:buNone/>
            </a:pPr>
            <a:r>
              <a:rPr lang="zh-CN" altLang="en-US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加快脚步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638768" y="1855031"/>
            <a:ext cx="1661138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(1—6)</a:t>
            </a: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669759" y="2722098"/>
            <a:ext cx="1232457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(7—9)</a:t>
            </a: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2597736" y="3532865"/>
            <a:ext cx="1607553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zh-CN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(10—11)</a:t>
            </a:r>
          </a:p>
        </p:txBody>
      </p:sp>
      <p:sp>
        <p:nvSpPr>
          <p:cNvPr id="14" name="TextBox 7"/>
          <p:cNvSpPr txBox="1">
            <a:spLocks noChangeArrowheads="1"/>
          </p:cNvSpPr>
          <p:nvPr/>
        </p:nvSpPr>
        <p:spPr bwMode="auto">
          <a:xfrm>
            <a:off x="1506337" y="1500615"/>
            <a:ext cx="1125287" cy="2115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赏花</a:t>
            </a:r>
          </a:p>
          <a:p>
            <a:pPr eaLnBrk="1" hangingPunct="1">
              <a:buFontTx/>
              <a:buNone/>
            </a:pPr>
            <a:endParaRPr lang="zh-CN" altLang="en-US" sz="1900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eaLnBrk="1" hangingPunct="1">
              <a:buFontTx/>
              <a:buNone/>
            </a:pPr>
            <a:endParaRPr lang="zh-CN" altLang="en-US" sz="1900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eaLnBrk="1" hangingPunct="1">
              <a:buFontTx/>
              <a:buNone/>
            </a:pPr>
            <a:r>
              <a:rPr lang="zh-CN" altLang="en-US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忆花</a:t>
            </a:r>
          </a:p>
          <a:p>
            <a:pPr eaLnBrk="1" hangingPunct="1">
              <a:buFontTx/>
              <a:buNone/>
            </a:pPr>
            <a:endParaRPr lang="zh-CN" altLang="en-US" sz="1900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eaLnBrk="1" hangingPunct="1">
              <a:buFontTx/>
              <a:buNone/>
            </a:pPr>
            <a:endParaRPr lang="zh-CN" altLang="en-US" sz="1900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eaLnBrk="1" hangingPunct="1">
              <a:buFontTx/>
              <a:buNone/>
            </a:pPr>
            <a:r>
              <a:rPr lang="zh-CN" altLang="en-US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悟花</a:t>
            </a:r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4794847" y="1413040"/>
            <a:ext cx="3429446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繁花似锦，内心愉悦</a:t>
            </a:r>
          </a:p>
        </p:txBody>
      </p:sp>
      <p:sp>
        <p:nvSpPr>
          <p:cNvPr id="16" name="TextBox 10"/>
          <p:cNvSpPr txBox="1">
            <a:spLocks noChangeArrowheads="1"/>
          </p:cNvSpPr>
          <p:nvPr/>
        </p:nvSpPr>
        <p:spPr bwMode="auto">
          <a:xfrm>
            <a:off x="4792466" y="2366036"/>
            <a:ext cx="3268691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回忆往事，遗憾悲痛</a:t>
            </a: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4712087" y="3231458"/>
            <a:ext cx="3429446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感悟生命，振奋精神</a:t>
            </a:r>
          </a:p>
        </p:txBody>
      </p:sp>
      <p:sp>
        <p:nvSpPr>
          <p:cNvPr id="18" name="TextBox 12"/>
          <p:cNvSpPr txBox="1">
            <a:spLocks noChangeArrowheads="1"/>
          </p:cNvSpPr>
          <p:nvPr/>
        </p:nvSpPr>
        <p:spPr bwMode="auto">
          <a:xfrm>
            <a:off x="2371468" y="853065"/>
            <a:ext cx="1339628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zh-CN" altLang="en-US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行踪词</a:t>
            </a: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4207026" y="853065"/>
            <a:ext cx="3107936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zh-CN" altLang="en-US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感情变化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92572" y="196623"/>
            <a:ext cx="7362682" cy="415402"/>
            <a:chOff x="-2220914" y="591697"/>
            <a:chExt cx="9815631" cy="553998"/>
          </a:xfrm>
        </p:grpSpPr>
        <p:sp>
          <p:nvSpPr>
            <p:cNvPr id="7" name="矩形 6"/>
            <p:cNvSpPr/>
            <p:nvPr/>
          </p:nvSpPr>
          <p:spPr>
            <a:xfrm>
              <a:off x="4234049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123905" y="59169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b="1" spc="45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700" b="1" spc="4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-2220914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8" name="TextBox 2"/>
          <p:cNvSpPr txBox="1"/>
          <p:nvPr/>
        </p:nvSpPr>
        <p:spPr>
          <a:xfrm>
            <a:off x="1286861" y="791733"/>
            <a:ext cx="4447563" cy="361627"/>
          </a:xfrm>
          <a:prstGeom prst="rect">
            <a:avLst/>
          </a:prstGeom>
          <a:noFill/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紫藤萝的变迁：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286862" y="1613074"/>
            <a:ext cx="6162286" cy="1238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1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忽然记起十多年前家门外也曾有过一大株紫藤萝</a:t>
            </a:r>
            <a:r>
              <a:rPr lang="en-US" altLang="zh-CN" sz="1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……</a:t>
            </a:r>
            <a:r>
              <a:rPr lang="zh-CN" altLang="en-US" sz="1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园中别的紫藤花架也都拆掉，改种了果树。</a:t>
            </a:r>
          </a:p>
          <a:p>
            <a:pPr eaLnBrk="1" hangingPunct="1">
              <a:buFontTx/>
              <a:buNone/>
            </a:pPr>
            <a:r>
              <a:rPr lang="zh-CN" altLang="en-US" sz="1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过了这么多年，藤萝又开花了，而且开得这样盛，这样密</a:t>
            </a:r>
            <a:r>
              <a:rPr lang="en-US" altLang="zh-CN" sz="1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……</a:t>
            </a:r>
            <a:r>
              <a:rPr lang="zh-CN" altLang="en-US" sz="1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流向人的心底。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1286861" y="3005783"/>
            <a:ext cx="6215872" cy="1531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kumimoji="1" lang="zh-CN" altLang="en-US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作者通过花的由衰而盛，联想到类似的家庭境况和人生际遇，触景生情，思想感情随花而起伏涌动。尽管家庭、人生乃至国家、民族等都像紫藤萝一样，有着不幸的过去，但毕竟事过境迁。重要的是现在，一切都像紫藤萝一样，好起来了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92572" y="196623"/>
            <a:ext cx="7362682" cy="415402"/>
            <a:chOff x="-2220914" y="591697"/>
            <a:chExt cx="9815631" cy="553998"/>
          </a:xfrm>
        </p:grpSpPr>
        <p:sp>
          <p:nvSpPr>
            <p:cNvPr id="7" name="矩形 6"/>
            <p:cNvSpPr/>
            <p:nvPr/>
          </p:nvSpPr>
          <p:spPr>
            <a:xfrm>
              <a:off x="4234049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123905" y="59169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b="1" spc="45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700" b="1" spc="4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-2220914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1915966" y="1017749"/>
            <a:ext cx="5780046" cy="102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21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  </a:t>
            </a:r>
            <a:r>
              <a:rPr lang="zh-CN" altLang="en-US" sz="2100">
                <a:solidFill>
                  <a:srgbClr val="77297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本文以“紫藤萝瀑布”为题，但文章内容不仅仅是写紫藤萝，作者面对紫藤萝，深受启示，感悟出深刻的人生哲理，这种写法叫做</a:t>
            </a:r>
            <a:r>
              <a:rPr lang="zh-CN" altLang="en-US" sz="21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                                   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3050779" y="2259283"/>
            <a:ext cx="3268691" cy="577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Tx/>
              <a:buNone/>
            </a:pPr>
            <a:r>
              <a:rPr lang="zh-CN" altLang="en-US" sz="33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借景抒情</a:t>
            </a:r>
            <a:r>
              <a:rPr lang="zh-CN" altLang="en-US" sz="18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（托物言志）</a:t>
            </a: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1646849" y="3015156"/>
            <a:ext cx="6001531" cy="117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endParaRPr lang="zh-CN" altLang="en-US" sz="2400" i="1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eaLnBrk="1" hangingPunct="1">
              <a:buFontTx/>
              <a:buNone/>
            </a:pPr>
            <a:r>
              <a:rPr lang="zh-CN" altLang="en-US" sz="24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借景抒情：借助客观景物的描写来抒发作者的思想感情。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92572" y="196623"/>
            <a:ext cx="7362682" cy="415402"/>
            <a:chOff x="-2220914" y="591697"/>
            <a:chExt cx="9815631" cy="553998"/>
          </a:xfrm>
        </p:grpSpPr>
        <p:sp>
          <p:nvSpPr>
            <p:cNvPr id="7" name="矩形 6"/>
            <p:cNvSpPr/>
            <p:nvPr/>
          </p:nvSpPr>
          <p:spPr>
            <a:xfrm>
              <a:off x="4234049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123905" y="59169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b="1" spc="45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700" b="1" spc="4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-2220914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942163" y="1778382"/>
            <a:ext cx="5880072" cy="1238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71" tIns="34285" rIns="68571" bIns="34285">
            <a:spAutoFit/>
          </a:bodyPr>
          <a:lstStyle/>
          <a:p>
            <a:pPr eaLnBrk="1" hangingPunct="1">
              <a:buFontTx/>
              <a:buNone/>
            </a:pPr>
            <a:r>
              <a:rPr lang="zh-CN" altLang="en-US" sz="1900" b="1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本文通过回忆紫藤萝的败落，隐喻家庭遭受的不幸以及小弟病症带来的焦虑、悲痛；借写紫藤萝开放时的美景，赞美生命的顽强和美好，托用花儿抒发我的人生感悟，寓情于物，情景交融。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92572" y="196623"/>
            <a:ext cx="7362682" cy="415402"/>
            <a:chOff x="-2220914" y="591697"/>
            <a:chExt cx="9815631" cy="553998"/>
          </a:xfrm>
        </p:grpSpPr>
        <p:sp>
          <p:nvSpPr>
            <p:cNvPr id="7" name="矩形 6"/>
            <p:cNvSpPr/>
            <p:nvPr/>
          </p:nvSpPr>
          <p:spPr>
            <a:xfrm>
              <a:off x="4234049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123905" y="59169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b="1" spc="45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700" b="1" spc="4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-2220914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970486" y="853065"/>
            <a:ext cx="4031981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1900" b="1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揭示文章中心的句子</a:t>
            </a:r>
          </a:p>
        </p:txBody>
      </p:sp>
      <p:pic>
        <p:nvPicPr>
          <p:cNvPr id="11" name="矩形 4"/>
          <p:cNvPicPr>
            <a:picLocks noChangeArrowheads="1"/>
          </p:cNvPicPr>
          <p:nvPr/>
        </p:nvPicPr>
        <p:blipFill>
          <a:blip r:embed="rId3" cstate="email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36718" y="1409373"/>
            <a:ext cx="2483967" cy="1333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3"/>
          <p:cNvSpPr txBox="1"/>
          <p:nvPr/>
        </p:nvSpPr>
        <p:spPr>
          <a:xfrm>
            <a:off x="3486604" y="3152820"/>
            <a:ext cx="3934337" cy="1531178"/>
          </a:xfrm>
          <a:prstGeom prst="rect">
            <a:avLst/>
          </a:prstGeom>
          <a:noFill/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遭遇不幸的时候，不能被厄运打倒，要保持对生命的美好向往，保持坚定的信念，厄运过后，要面对新的生活，振奋精神，投身到伟大的事业中去！</a:t>
            </a: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1132432" y="2743340"/>
            <a:ext cx="1998129" cy="593985"/>
          </a:xfrm>
          <a:prstGeom prst="wedgeRoundRectCallout">
            <a:avLst>
              <a:gd name="adj1" fmla="val 65792"/>
              <a:gd name="adj2" fmla="val 177657"/>
              <a:gd name="adj3" fmla="val 16667"/>
            </a:avLst>
          </a:prstGeom>
          <a:solidFill>
            <a:srgbClr val="77297F"/>
          </a:solidFill>
          <a:ln w="38100">
            <a:solidFill>
              <a:schemeClr val="hlink"/>
            </a:solidFill>
            <a:miter lim="800000"/>
          </a:ln>
          <a:effectLst/>
        </p:spPr>
        <p:txBody>
          <a:bodyPr lIns="68571" tIns="34285" rIns="68571" bIns="34285"/>
          <a:lstStyle/>
          <a:p>
            <a:pPr algn="ctr" eaLnBrk="1" hangingPunct="1">
              <a:buFontTx/>
              <a:buNone/>
            </a:pPr>
            <a:r>
              <a:rPr lang="zh-CN" altLang="en-US" sz="19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全文主旨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92572" y="196623"/>
            <a:ext cx="7362682" cy="415402"/>
            <a:chOff x="-2220914" y="591697"/>
            <a:chExt cx="9815631" cy="553998"/>
          </a:xfrm>
        </p:grpSpPr>
        <p:sp>
          <p:nvSpPr>
            <p:cNvPr id="7" name="矩形 6"/>
            <p:cNvSpPr/>
            <p:nvPr/>
          </p:nvSpPr>
          <p:spPr>
            <a:xfrm>
              <a:off x="4234049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123905" y="59169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b="1" spc="45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700" b="1" spc="4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-2220914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399167" y="1541654"/>
            <a:ext cx="5887216" cy="291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71" tIns="34285" rIns="68571" bIns="34285"/>
          <a:lstStyle>
            <a:lvl1pPr marL="342900" indent="-342900" defTabSz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endParaRPr lang="zh-CN" altLang="en-US" sz="1200" dirty="0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第一部分</a:t>
            </a:r>
            <a:r>
              <a:rPr lang="zh-CN" altLang="en-US" sz="11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（第 </a:t>
            </a:r>
            <a:r>
              <a:rPr lang="en-US" altLang="zh-CN" sz="11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 </a:t>
            </a:r>
            <a:r>
              <a:rPr lang="zh-CN" altLang="en-US" sz="11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自然段）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：我被吸引，停下脚步。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第二部分</a:t>
            </a:r>
            <a:r>
              <a:rPr lang="zh-CN" altLang="en-US" sz="11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（第</a:t>
            </a:r>
            <a:r>
              <a:rPr lang="en-US" altLang="zh-CN" sz="11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2-6</a:t>
            </a:r>
            <a:r>
              <a:rPr lang="zh-CN" altLang="en-US" sz="11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自然段）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：“我”看到了紫藤萝，突出了紫藤萝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                  （         ）的特点。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  </a:t>
            </a:r>
            <a:r>
              <a:rPr lang="zh-CN" altLang="en-US" sz="11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（第 </a:t>
            </a:r>
            <a:r>
              <a:rPr lang="en-US" altLang="zh-CN" sz="11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7 </a:t>
            </a:r>
            <a:r>
              <a:rPr lang="zh-CN" altLang="en-US" sz="11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自然段）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：“我”的感情由（      ）、（         ）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               变为（       ）、（        ）。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第四部分</a:t>
            </a:r>
            <a:r>
              <a:rPr lang="zh-CN" altLang="en-US" sz="11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（第 </a:t>
            </a:r>
            <a:r>
              <a:rPr lang="en-US" altLang="zh-CN" sz="11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8 </a:t>
            </a:r>
            <a:r>
              <a:rPr lang="zh-CN" altLang="en-US" sz="11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自然段）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：“我”回忆起十年多前家门外的紫藤萝，突出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               了紫藤萝（          ）的特点。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第五部分</a:t>
            </a:r>
            <a:r>
              <a:rPr lang="zh-CN" altLang="en-US" sz="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（第 </a:t>
            </a:r>
            <a:r>
              <a:rPr lang="en-US" altLang="zh-CN" sz="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9-10 </a:t>
            </a:r>
            <a:r>
              <a:rPr lang="zh-CN" altLang="en-US" sz="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自然段）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：“我”感悟到的人生哲理是：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（                                               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第六部分</a:t>
            </a:r>
            <a:r>
              <a:rPr lang="zh-CN" altLang="en-US" sz="11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（第 </a:t>
            </a:r>
            <a:r>
              <a:rPr lang="en-US" altLang="zh-CN" sz="11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11 </a:t>
            </a:r>
            <a:r>
              <a:rPr lang="zh-CN" altLang="en-US" sz="11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自然段）：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“我”被激励加快了脚步。</a:t>
            </a:r>
          </a:p>
        </p:txBody>
      </p:sp>
      <p:sp>
        <p:nvSpPr>
          <p:cNvPr id="11" name="WordArt 5"/>
          <p:cNvSpPr>
            <a:spLocks noChangeArrowheads="1" noChangeShapeType="1" noTextEdit="1"/>
          </p:cNvSpPr>
          <p:nvPr/>
        </p:nvSpPr>
        <p:spPr bwMode="auto">
          <a:xfrm>
            <a:off x="4079612" y="2303477"/>
            <a:ext cx="743047" cy="17141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68571" tIns="34285" rIns="68571" bIns="3428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茂盛、辉煌</a:t>
            </a:r>
          </a:p>
        </p:txBody>
      </p:sp>
      <p:sp>
        <p:nvSpPr>
          <p:cNvPr id="12" name="WordArt 6"/>
          <p:cNvSpPr>
            <a:spLocks noChangeArrowheads="1" noChangeShapeType="1" noTextEdit="1"/>
          </p:cNvSpPr>
          <p:nvPr/>
        </p:nvSpPr>
        <p:spPr bwMode="auto">
          <a:xfrm>
            <a:off x="5020329" y="2554641"/>
            <a:ext cx="400102" cy="18688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68571" tIns="34285" rIns="68571" bIns="3428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焦虑</a:t>
            </a:r>
          </a:p>
        </p:txBody>
      </p:sp>
      <p:sp>
        <p:nvSpPr>
          <p:cNvPr id="13" name="WordArt 7"/>
          <p:cNvSpPr>
            <a:spLocks noChangeArrowheads="1" noChangeShapeType="1" noTextEdit="1"/>
          </p:cNvSpPr>
          <p:nvPr/>
        </p:nvSpPr>
        <p:spPr bwMode="auto">
          <a:xfrm>
            <a:off x="6220634" y="2554641"/>
            <a:ext cx="457260" cy="18688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68571" tIns="34285" rIns="68571" bIns="3428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悲痛</a:t>
            </a:r>
          </a:p>
        </p:txBody>
      </p:sp>
      <p:sp>
        <p:nvSpPr>
          <p:cNvPr id="14" name="WordArt 8"/>
          <p:cNvSpPr>
            <a:spLocks noChangeArrowheads="1" noChangeShapeType="1" noTextEdit="1"/>
          </p:cNvSpPr>
          <p:nvPr/>
        </p:nvSpPr>
        <p:spPr bwMode="auto">
          <a:xfrm>
            <a:off x="4142724" y="2798663"/>
            <a:ext cx="400102" cy="18688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68571" tIns="34285" rIns="68571" bIns="3428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宁静</a:t>
            </a:r>
          </a:p>
        </p:txBody>
      </p:sp>
      <p:sp>
        <p:nvSpPr>
          <p:cNvPr id="15" name="WordArt 9"/>
          <p:cNvSpPr>
            <a:spLocks noChangeArrowheads="1" noChangeShapeType="1" noTextEdit="1"/>
          </p:cNvSpPr>
          <p:nvPr/>
        </p:nvSpPr>
        <p:spPr bwMode="auto">
          <a:xfrm>
            <a:off x="5457345" y="2798663"/>
            <a:ext cx="400102" cy="18688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68571" tIns="34285" rIns="68571" bIns="3428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喜悦</a:t>
            </a:r>
          </a:p>
        </p:txBody>
      </p:sp>
      <p:sp>
        <p:nvSpPr>
          <p:cNvPr id="16" name="WordArt 10"/>
          <p:cNvSpPr>
            <a:spLocks noChangeArrowheads="1" noChangeShapeType="1" noTextEdit="1"/>
          </p:cNvSpPr>
          <p:nvPr/>
        </p:nvSpPr>
        <p:spPr bwMode="auto">
          <a:xfrm>
            <a:off x="4485668" y="3516443"/>
            <a:ext cx="857362" cy="17141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68571" tIns="34285" rIns="68571" bIns="3428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稀落、伶仃</a:t>
            </a: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1913584" y="4030674"/>
            <a:ext cx="4172493" cy="17141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lIns="68571" tIns="34285" rIns="68571" bIns="34285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花和人都会遇到各种各样的不幸，但是生命的长河是无止境的。</a:t>
            </a: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1020499" y="839347"/>
            <a:ext cx="2243430" cy="617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3600" u="sng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文章思路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92572" y="196623"/>
            <a:ext cx="7362682" cy="415402"/>
            <a:chOff x="-2220914" y="591697"/>
            <a:chExt cx="9815631" cy="553998"/>
          </a:xfrm>
        </p:grpSpPr>
        <p:sp>
          <p:nvSpPr>
            <p:cNvPr id="7" name="矩形 6"/>
            <p:cNvSpPr/>
            <p:nvPr/>
          </p:nvSpPr>
          <p:spPr>
            <a:xfrm>
              <a:off x="4234049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123905" y="59169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b="1" spc="45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700" b="1" spc="4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-2220914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141958" y="1468857"/>
            <a:ext cx="6907396" cy="129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71" tIns="34285" rIns="68571" bIns="34285"/>
          <a:lstStyle>
            <a:lvl1pPr marL="342900" indent="-342900" defTabSz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</a:t>
            </a:r>
            <a:r>
              <a:rPr lang="en-US" altLang="zh-CN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</a:t>
            </a:r>
            <a:r>
              <a:rPr lang="en-US" altLang="zh-CN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文章开头说“我不由得停住了脚步”，结尾说“我不觉加快了脚步”它们各有什么含义？作用是什么？</a:t>
            </a:r>
            <a:endParaRPr lang="zh-CN" altLang="en-US" sz="1900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357489" y="2710391"/>
            <a:ext cx="6406396" cy="1531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68571" tIns="34285" rIns="68571" bIns="34285">
            <a:spAutoFit/>
          </a:bodyPr>
          <a:lstStyle/>
          <a:p>
            <a:pPr eaLnBrk="1" hangingPunct="1">
              <a:buFontTx/>
              <a:buNone/>
            </a:pPr>
            <a:r>
              <a:rPr lang="zh-CN" altLang="en-US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“停住了脚步”是指被紫藤萝的旺盛所吸引。设置悬念。</a:t>
            </a:r>
          </a:p>
          <a:p>
            <a:pPr eaLnBrk="1" hangingPunct="1">
              <a:buFontTx/>
              <a:buNone/>
            </a:pPr>
            <a:endParaRPr lang="zh-CN" altLang="en-US" sz="1900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eaLnBrk="1" hangingPunct="1">
              <a:buFontTx/>
              <a:buNone/>
            </a:pPr>
            <a:r>
              <a:rPr lang="zh-CN" altLang="en-US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“加快了脚步”是被紫藤萝的生命活力所感</a:t>
            </a:r>
          </a:p>
          <a:p>
            <a:pPr eaLnBrk="1" hangingPunct="1">
              <a:buFontTx/>
              <a:buNone/>
            </a:pPr>
            <a:r>
              <a:rPr lang="zh-CN" altLang="en-US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染，并转化为前进的动力。照应开头，使结构完整，深化主题。</a:t>
            </a: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1249128" y="712985"/>
            <a:ext cx="2243430" cy="36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1" tIns="34285" rIns="68571" bIns="34285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1900" b="1" u="sng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合作探究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图片 33" descr="图片包含 家具&#10;&#10;已生成极高可信度的说明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grpSp>
        <p:nvGrpSpPr>
          <p:cNvPr id="35" name="组合 34"/>
          <p:cNvGrpSpPr/>
          <p:nvPr/>
        </p:nvGrpSpPr>
        <p:grpSpPr>
          <a:xfrm>
            <a:off x="3751392" y="1494674"/>
            <a:ext cx="2436582" cy="2023039"/>
            <a:chOff x="4979807" y="2118251"/>
            <a:chExt cx="3615358" cy="2497232"/>
          </a:xfrm>
          <a:noFill/>
        </p:grpSpPr>
        <p:sp>
          <p:nvSpPr>
            <p:cNvPr id="36" name="文本框 3"/>
            <p:cNvSpPr txBox="1"/>
            <p:nvPr/>
          </p:nvSpPr>
          <p:spPr>
            <a:xfrm>
              <a:off x="4979810" y="2118251"/>
              <a:ext cx="3615354" cy="455902"/>
            </a:xfrm>
            <a:prstGeom prst="rect">
              <a:avLst/>
            </a:prstGeom>
            <a:grpFill/>
            <a:ln w="12700">
              <a:solidFill>
                <a:srgbClr val="77297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1800" dirty="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01</a:t>
              </a:r>
              <a:r>
                <a:rPr kumimoji="1" lang="zh-CN" altLang="en-US" sz="1800" dirty="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    课前导读</a:t>
              </a:r>
            </a:p>
          </p:txBody>
        </p:sp>
        <p:sp>
          <p:nvSpPr>
            <p:cNvPr id="37" name="文本框 4"/>
            <p:cNvSpPr txBox="1"/>
            <p:nvPr/>
          </p:nvSpPr>
          <p:spPr>
            <a:xfrm>
              <a:off x="4979807" y="2798693"/>
              <a:ext cx="3615357" cy="455902"/>
            </a:xfrm>
            <a:prstGeom prst="rect">
              <a:avLst/>
            </a:prstGeom>
            <a:grpFill/>
            <a:ln w="12700">
              <a:solidFill>
                <a:srgbClr val="77297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1800" dirty="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02</a:t>
              </a:r>
              <a:r>
                <a:rPr kumimoji="1" lang="zh-CN" altLang="en-US" sz="1800" dirty="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    认字识词</a:t>
              </a:r>
            </a:p>
          </p:txBody>
        </p:sp>
        <p:sp>
          <p:nvSpPr>
            <p:cNvPr id="38" name="文本框 7"/>
            <p:cNvSpPr txBox="1"/>
            <p:nvPr/>
          </p:nvSpPr>
          <p:spPr>
            <a:xfrm>
              <a:off x="4979808" y="3479134"/>
              <a:ext cx="3615357" cy="455902"/>
            </a:xfrm>
            <a:prstGeom prst="rect">
              <a:avLst/>
            </a:prstGeom>
            <a:grpFill/>
            <a:ln w="12700">
              <a:solidFill>
                <a:srgbClr val="77297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1800" dirty="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03</a:t>
              </a:r>
              <a:r>
                <a:rPr kumimoji="1" lang="zh-CN" altLang="en-US" sz="1800" dirty="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    课文赏析</a:t>
              </a:r>
            </a:p>
          </p:txBody>
        </p:sp>
        <p:sp>
          <p:nvSpPr>
            <p:cNvPr id="39" name="文本框 8"/>
            <p:cNvSpPr txBox="1"/>
            <p:nvPr/>
          </p:nvSpPr>
          <p:spPr>
            <a:xfrm>
              <a:off x="4979808" y="4159581"/>
              <a:ext cx="3615357" cy="455902"/>
            </a:xfrm>
            <a:prstGeom prst="rect">
              <a:avLst/>
            </a:prstGeom>
            <a:grpFill/>
            <a:ln w="12700">
              <a:solidFill>
                <a:srgbClr val="77297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1800" dirty="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04</a:t>
              </a:r>
              <a:r>
                <a:rPr kumimoji="1" lang="zh-CN" altLang="en-US" sz="1800" dirty="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    课文总结</a:t>
              </a:r>
            </a:p>
          </p:txBody>
        </p:sp>
      </p:grpSp>
      <p:sp>
        <p:nvSpPr>
          <p:cNvPr id="40" name="MH_Others_1"/>
          <p:cNvSpPr txBox="1"/>
          <p:nvPr>
            <p:custDataLst>
              <p:tags r:id="rId1"/>
            </p:custDataLst>
          </p:nvPr>
        </p:nvSpPr>
        <p:spPr>
          <a:xfrm>
            <a:off x="2635380" y="1516849"/>
            <a:ext cx="692497" cy="1917831"/>
          </a:xfrm>
          <a:prstGeom prst="rect">
            <a:avLst/>
          </a:prstGeom>
          <a:noFill/>
        </p:spPr>
        <p:txBody>
          <a:bodyPr vert="eaVert" wrap="square" lIns="0" tIns="0" rIns="0" bIns="0" anchor="ctr">
            <a:spAutoFit/>
          </a:bodyPr>
          <a:lstStyle/>
          <a:p>
            <a:pPr algn="ctr" eaLnBrk="1" hangingPunct="1">
              <a:defRPr/>
            </a:pPr>
            <a:r>
              <a:rPr lang="zh-CN" altLang="en-US" sz="4500" b="1" noProof="1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目录</a:t>
            </a:r>
          </a:p>
        </p:txBody>
      </p:sp>
      <p:sp>
        <p:nvSpPr>
          <p:cNvPr id="41" name="MH_Others_2"/>
          <p:cNvSpPr txBox="1"/>
          <p:nvPr>
            <p:custDataLst>
              <p:tags r:id="rId2"/>
            </p:custDataLst>
          </p:nvPr>
        </p:nvSpPr>
        <p:spPr>
          <a:xfrm rot="5400000">
            <a:off x="2457951" y="2380778"/>
            <a:ext cx="1967193" cy="27703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 sz="1800" spc="225" noProof="1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CONTENTS</a:t>
            </a:r>
            <a:endParaRPr lang="zh-CN" altLang="en-US" sz="1800" spc="225" noProof="1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2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7" dur="75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1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2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3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4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5" presetID="5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7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8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9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20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22" presetID="2" presetClass="entr" presetSubtype="1" fill="hold" nodeType="after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24" dur="12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25" dur="12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0" grpId="0"/>
          <p:bldP spid="4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6" presetClass="entr" presetSubtype="2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7" dur="75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" presetID="56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1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2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3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4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5" presetID="5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7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8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9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20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" fill="hold">
                                <p:stCondLst>
                                  <p:cond delay="1700"/>
                                </p:stCondLst>
                                <p:childTnLst>
                                  <p:par>
                                    <p:cTn id="22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2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25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0" grpId="0"/>
          <p:bldP spid="41" grpId="0"/>
        </p:bldLst>
      </p:timing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92572" y="196623"/>
            <a:ext cx="7362682" cy="415402"/>
            <a:chOff x="-2220914" y="591697"/>
            <a:chExt cx="9815631" cy="553998"/>
          </a:xfrm>
        </p:grpSpPr>
        <p:sp>
          <p:nvSpPr>
            <p:cNvPr id="7" name="矩形 6"/>
            <p:cNvSpPr/>
            <p:nvPr/>
          </p:nvSpPr>
          <p:spPr>
            <a:xfrm>
              <a:off x="4234049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123905" y="59169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b="1" spc="45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700" b="1" spc="4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-2220914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344986" y="950841"/>
            <a:ext cx="6507613" cy="755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71" tIns="34285" rIns="68571" bIns="34285"/>
          <a:lstStyle>
            <a:lvl1pPr marL="342900" indent="-342900" defTabSz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</a:t>
            </a:r>
            <a:r>
              <a:rPr lang="en-US" altLang="zh-CN" sz="1900" b="1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en-US" sz="1900" b="1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、应该如何理解第</a:t>
            </a:r>
            <a:r>
              <a:rPr lang="en-US" altLang="zh-CN" sz="1900" b="1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7</a:t>
            </a:r>
            <a:r>
              <a:rPr lang="zh-CN" altLang="en-US" sz="1900" b="1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段中的“生死谜、手足情”？</a:t>
            </a:r>
            <a:endParaRPr lang="en-US" altLang="zh-CN" sz="1900" b="1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130448" y="1468858"/>
            <a:ext cx="7030364" cy="2723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68571" tIns="34285" rIns="68571" bIns="34285">
            <a:spAutoFit/>
          </a:bodyPr>
          <a:lstStyle/>
          <a:p>
            <a:pPr>
              <a:spcBef>
                <a:spcPts val="450"/>
              </a:spcBef>
            </a:pP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补充</a:t>
            </a:r>
            <a:r>
              <a:rPr kumimoji="1"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</a:t>
            </a:r>
          </a:p>
          <a:p>
            <a:pPr>
              <a:spcBef>
                <a:spcPts val="450"/>
              </a:spcBef>
            </a:pPr>
            <a:r>
              <a:rPr kumimoji="1"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“小弟去了。小弟去的地方是千古哲人揣摩不透的地方，是各种宗教企图描绘的地方。也是每个人都会去，而且不能回来的地方。”但现在却轮到了小弟，他刚刚五十岁。小弟是作者最钟爱的弟弟，也是老父亲最器重的儿子。冯友兰先生在挽联中称赞这位儿子“能娴科技，能娴艺文，全才罕遇。”这位五十年代毕业于清华大学航空系的飞机强度总工程师，毕业之后三十余年在外奔波，积劳成疾。宗璞在间断叙述了小弟弟身前身后之后，写了如下的话：“那一段焦急的悲痛的日子，我不忍写，也不能写。每一念及，便泪下如绠，纸上一片模糊。”</a:t>
            </a:r>
          </a:p>
          <a:p>
            <a:pPr>
              <a:spcBef>
                <a:spcPts val="450"/>
              </a:spcBef>
            </a:pPr>
            <a:r>
              <a:rPr kumimoji="1"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宗璞一家在文化大革命中深受迫害，“焦虑和悲痛”一直压在她的心上。本文写作时，她的小弟又已身患绝症，生命垂危，作者非常悲痛。（</a:t>
            </a:r>
            <a:r>
              <a:rPr kumimoji="1" lang="en-US" altLang="zh-CN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1982</a:t>
            </a:r>
            <a:r>
              <a:rPr kumimoji="1"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年</a:t>
            </a:r>
            <a:r>
              <a:rPr kumimoji="1" lang="en-US" altLang="zh-CN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10</a:t>
            </a:r>
            <a:r>
              <a:rPr kumimoji="1"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月小弟病逝）  她徘徊于庭院中，只见到一株盛开的藤萝。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92572" y="196623"/>
            <a:ext cx="7362682" cy="415402"/>
            <a:chOff x="-2220914" y="591697"/>
            <a:chExt cx="9815631" cy="553998"/>
          </a:xfrm>
        </p:grpSpPr>
        <p:sp>
          <p:nvSpPr>
            <p:cNvPr id="7" name="矩形 6"/>
            <p:cNvSpPr/>
            <p:nvPr/>
          </p:nvSpPr>
          <p:spPr>
            <a:xfrm>
              <a:off x="4234049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123905" y="59169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b="1" spc="45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lang="zh-CN" altLang="en-US" sz="2700" b="1" spc="4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-2220914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539083" y="2042935"/>
            <a:ext cx="5725270" cy="138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71" tIns="34285" rIns="68571" bIns="34285">
            <a:spAutoFit/>
          </a:bodyPr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zh-CN" altLang="en-US" sz="1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作者在焦虑悲痛之际看到这么昂然生气的一大树紫藤萝，睹物释怀，心中受到鼓舞振奋。紫藤萝的枯木逢春似乎让人看透生死，看到希望。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344986" y="1183208"/>
            <a:ext cx="6507613" cy="755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71" tIns="34285" rIns="68571" bIns="34285"/>
          <a:lstStyle>
            <a:lvl1pPr marL="342900" indent="-342900" defTabSz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1pPr>
            <a:lvl2pPr marL="742950" indent="-285750" defTabSz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2pPr>
            <a:lvl3pPr marL="1143000" indent="-228600" defTabSz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marL="1600200" indent="-228600" defTabSz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marL="2057400" indent="-228600" defTabSz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  <a:lvl6pPr marL="2514600" indent="-228600" defTabSz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6pPr>
            <a:lvl7pPr marL="2971800" indent="-228600" defTabSz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7pPr>
            <a:lvl8pPr marL="3429000" indent="-228600" defTabSz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8pPr>
            <a:lvl9pPr marL="3886200" indent="-228600" defTabSz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zh-CN" altLang="en-US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</a:t>
            </a:r>
            <a:r>
              <a:rPr lang="en-US" altLang="zh-CN" sz="1900" b="1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en-US" sz="1900" b="1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、应该如何理解第</a:t>
            </a:r>
            <a:r>
              <a:rPr lang="en-US" altLang="zh-CN" sz="1900" b="1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7</a:t>
            </a:r>
            <a:r>
              <a:rPr lang="zh-CN" altLang="en-US" sz="1900" b="1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段中的“生死谜、手足情”？</a:t>
            </a:r>
            <a:endParaRPr lang="en-US" altLang="zh-CN" sz="1900" b="1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家具&#10;&#10;已生成极高可信度的说明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3634171" y="1965290"/>
            <a:ext cx="2890567" cy="1110807"/>
            <a:chOff x="5287180" y="2982539"/>
            <a:chExt cx="5740495" cy="1219099"/>
          </a:xfrm>
        </p:grpSpPr>
        <p:sp>
          <p:nvSpPr>
            <p:cNvPr id="13" name="矩形 12"/>
            <p:cNvSpPr/>
            <p:nvPr/>
          </p:nvSpPr>
          <p:spPr>
            <a:xfrm>
              <a:off x="5326841" y="2982539"/>
              <a:ext cx="5444959" cy="709341"/>
            </a:xfrm>
            <a:prstGeom prst="rect">
              <a:avLst/>
            </a:prstGeom>
            <a:noFill/>
            <a:ln>
              <a:solidFill>
                <a:srgbClr val="77297F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1" lang="zh-CN" altLang="en-US" sz="3600" spc="45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课文总结</a:t>
              </a:r>
              <a:endParaRPr kumimoji="1" lang="zh-CN" altLang="en-US" sz="3600" spc="4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5287180" y="3705099"/>
              <a:ext cx="5740495" cy="4965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点击此处添加文本内容，如关键词、部分简单介绍等。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点击此处添加文本内容，如关键词、部分简单介绍等。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5" name="MH_Others_1"/>
          <p:cNvSpPr txBox="1"/>
          <p:nvPr>
            <p:custDataLst>
              <p:tags r:id="rId1"/>
            </p:custDataLst>
          </p:nvPr>
        </p:nvSpPr>
        <p:spPr>
          <a:xfrm>
            <a:off x="2701855" y="1537329"/>
            <a:ext cx="507831" cy="1917831"/>
          </a:xfrm>
          <a:prstGeom prst="rect">
            <a:avLst/>
          </a:prstGeom>
          <a:noFill/>
        </p:spPr>
        <p:txBody>
          <a:bodyPr vert="eaVert" wrap="square" lIns="0" tIns="0" rIns="0" bIns="0" anchor="ctr">
            <a:spAutoFit/>
          </a:bodyPr>
          <a:lstStyle/>
          <a:p>
            <a:pPr algn="ctr" eaLnBrk="1" hangingPunct="1">
              <a:defRPr/>
            </a:pPr>
            <a:r>
              <a:rPr lang="zh-CN" altLang="en-US" sz="3300" b="1" noProof="1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第四章</a:t>
            </a:r>
          </a:p>
        </p:txBody>
      </p:sp>
      <p:sp>
        <p:nvSpPr>
          <p:cNvPr id="16" name="MH_Others_2"/>
          <p:cNvSpPr txBox="1"/>
          <p:nvPr>
            <p:custDataLst>
              <p:tags r:id="rId2"/>
            </p:custDataLst>
          </p:nvPr>
        </p:nvSpPr>
        <p:spPr>
          <a:xfrm rot="5400000">
            <a:off x="2388545" y="2379492"/>
            <a:ext cx="1967193" cy="27703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 sz="1800" spc="225" noProof="1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CONTENTS</a:t>
            </a:r>
            <a:endParaRPr lang="zh-CN" altLang="en-US" sz="1800" spc="225" noProof="1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92572" y="196623"/>
            <a:ext cx="7362682" cy="415402"/>
            <a:chOff x="-2220914" y="591697"/>
            <a:chExt cx="9815631" cy="553998"/>
          </a:xfrm>
        </p:grpSpPr>
        <p:sp>
          <p:nvSpPr>
            <p:cNvPr id="7" name="矩形 6"/>
            <p:cNvSpPr/>
            <p:nvPr/>
          </p:nvSpPr>
          <p:spPr>
            <a:xfrm>
              <a:off x="4234049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123905" y="59169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b="1" spc="45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课前导读</a:t>
              </a:r>
              <a:endParaRPr lang="zh-CN" altLang="en-US" sz="2700" b="1" spc="4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-2220914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86119" y="1798618"/>
            <a:ext cx="5658587" cy="1238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71" tIns="34285" rIns="68571" bIns="34285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zh-CN" altLang="en-US" sz="1900" b="1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本文是一篇哲理散文，通过富有象征意义的紫藤萝花来表达对人生的感悟。作者由花儿的由衰到盛，联想到人生所遭遇到的各种挫折与不幸，继而想到生命的美好与永恒。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家具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sp>
        <p:nvSpPr>
          <p:cNvPr id="13" name="TextBox 4"/>
          <p:cNvSpPr txBox="1"/>
          <p:nvPr/>
        </p:nvSpPr>
        <p:spPr>
          <a:xfrm>
            <a:off x="2382287" y="2202503"/>
            <a:ext cx="4562769" cy="746348"/>
          </a:xfrm>
          <a:prstGeom prst="rect">
            <a:avLst/>
          </a:prstGeom>
          <a:noFill/>
        </p:spPr>
        <p:txBody>
          <a:bodyPr wrap="none" lIns="68571" tIns="34285" rIns="68571" bIns="34285" rtlCol="0">
            <a:spAutoFit/>
          </a:bodyPr>
          <a:lstStyle/>
          <a:p>
            <a:pPr algn="ctr"/>
            <a:r>
              <a:rPr lang="zh-CN" altLang="en-US" sz="4400" b="1" spc="13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同学们下课啦</a:t>
            </a:r>
            <a:endParaRPr lang="en-US" altLang="zh-CN" sz="4400" b="1" spc="1350" dirty="0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家具&#10;&#10;已生成极高可信度的说明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3634171" y="1965290"/>
            <a:ext cx="2890567" cy="1110807"/>
            <a:chOff x="5287180" y="2982539"/>
            <a:chExt cx="5740495" cy="1219099"/>
          </a:xfrm>
        </p:grpSpPr>
        <p:sp>
          <p:nvSpPr>
            <p:cNvPr id="13" name="矩形 12"/>
            <p:cNvSpPr/>
            <p:nvPr/>
          </p:nvSpPr>
          <p:spPr>
            <a:xfrm>
              <a:off x="5326841" y="2982539"/>
              <a:ext cx="5444959" cy="709341"/>
            </a:xfrm>
            <a:prstGeom prst="rect">
              <a:avLst/>
            </a:prstGeom>
            <a:noFill/>
            <a:ln>
              <a:solidFill>
                <a:srgbClr val="77297F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1" lang="zh-CN" altLang="en-US" sz="3600" spc="45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课前导读</a:t>
              </a:r>
              <a:endParaRPr kumimoji="1" lang="zh-CN" altLang="en-US" sz="3600" spc="4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5287180" y="3705099"/>
              <a:ext cx="5740495" cy="4965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点击此处添加文本内容，如关键词、部分简单介绍等。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点击此处添加文本内容，如关键词、部分简单介绍等。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5" name="MH_Others_1"/>
          <p:cNvSpPr txBox="1"/>
          <p:nvPr>
            <p:custDataLst>
              <p:tags r:id="rId1"/>
            </p:custDataLst>
          </p:nvPr>
        </p:nvSpPr>
        <p:spPr>
          <a:xfrm>
            <a:off x="2701855" y="1537329"/>
            <a:ext cx="507831" cy="1917831"/>
          </a:xfrm>
          <a:prstGeom prst="rect">
            <a:avLst/>
          </a:prstGeom>
          <a:noFill/>
        </p:spPr>
        <p:txBody>
          <a:bodyPr vert="eaVert" wrap="square" lIns="0" tIns="0" rIns="0" bIns="0" anchor="ctr">
            <a:spAutoFit/>
          </a:bodyPr>
          <a:lstStyle/>
          <a:p>
            <a:pPr algn="ctr" eaLnBrk="1" hangingPunct="1">
              <a:defRPr/>
            </a:pPr>
            <a:r>
              <a:rPr lang="zh-CN" altLang="en-US" sz="3300" b="1" noProof="1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第一章</a:t>
            </a:r>
          </a:p>
        </p:txBody>
      </p:sp>
      <p:sp>
        <p:nvSpPr>
          <p:cNvPr id="16" name="MH_Others_2"/>
          <p:cNvSpPr txBox="1"/>
          <p:nvPr>
            <p:custDataLst>
              <p:tags r:id="rId2"/>
            </p:custDataLst>
          </p:nvPr>
        </p:nvSpPr>
        <p:spPr>
          <a:xfrm rot="5400000">
            <a:off x="2388545" y="2379492"/>
            <a:ext cx="1967193" cy="27703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 sz="1800" spc="225" noProof="1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CONTENTS</a:t>
            </a:r>
            <a:endParaRPr lang="zh-CN" altLang="en-US" sz="1800" spc="225" noProof="1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92572" y="196623"/>
            <a:ext cx="7362682" cy="415402"/>
            <a:chOff x="-2220914" y="591697"/>
            <a:chExt cx="9815631" cy="553998"/>
          </a:xfrm>
        </p:grpSpPr>
        <p:sp>
          <p:nvSpPr>
            <p:cNvPr id="7" name="矩形 6"/>
            <p:cNvSpPr/>
            <p:nvPr/>
          </p:nvSpPr>
          <p:spPr>
            <a:xfrm>
              <a:off x="4234049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123905" y="59169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b="1" spc="45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课前导读</a:t>
              </a:r>
              <a:endParaRPr lang="zh-CN" altLang="en-US" sz="2700" b="1" spc="4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-2220914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88865" y="1864623"/>
            <a:ext cx="538591" cy="1402938"/>
          </a:xfrm>
          <a:prstGeom prst="rect">
            <a:avLst/>
          </a:prstGeom>
          <a:noFill/>
        </p:spPr>
        <p:txBody>
          <a:bodyPr vert="eaVert" wrap="none" lIns="68571" tIns="34285" rIns="68571" bIns="34285" rtlCol="0">
            <a:spAutoFit/>
          </a:bodyPr>
          <a:lstStyle/>
          <a:p>
            <a:r>
              <a:rPr lang="zh-CN" altLang="en-US" sz="26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作者简介</a:t>
            </a:r>
          </a:p>
        </p:txBody>
      </p:sp>
      <p:pic>
        <p:nvPicPr>
          <p:cNvPr id="8" name="Picture 4" descr="宗璞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4947" y="764443"/>
            <a:ext cx="2366080" cy="3131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993484" y="1381861"/>
            <a:ext cx="4455899" cy="2100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71" tIns="34285" rIns="68571" bIns="34285">
            <a:spAutoFit/>
          </a:bodyPr>
          <a:lstStyle/>
          <a:p>
            <a:pPr eaLnBrk="1" hangingPunct="1"/>
            <a:r>
              <a:rPr lang="zh-CN" altLang="en-US" sz="27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宗璞</a:t>
            </a:r>
            <a:r>
              <a:rPr lang="zh-CN" altLang="en-US" sz="19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当代女作家，原名冯钟璞，笔名有任小哲、丰非等。著名哲学家冯友兰之女，自幼生长于清华园，吸取了中国传统文化与西方文化之精粹，学养深厚，气韵独特。她的小说刻意求新，语言明丽而含蓄，流畅而有余韵。她的散文情深意长，隽永如水。主要作品</a:t>
            </a:r>
            <a:r>
              <a:rPr lang="en-US" altLang="zh-CN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: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中短篇小说</a:t>
            </a:r>
            <a:r>
              <a:rPr lang="en-US" altLang="zh-CN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知音</a:t>
            </a:r>
            <a:r>
              <a:rPr lang="en-US" altLang="zh-CN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</a:t>
            </a:r>
            <a:r>
              <a:rPr lang="en-US" altLang="zh-CN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红豆</a:t>
            </a:r>
            <a:r>
              <a:rPr lang="en-US" altLang="zh-CN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等 ，散文集</a:t>
            </a:r>
            <a:r>
              <a:rPr lang="en-US" altLang="zh-CN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丁香结</a:t>
            </a:r>
            <a:r>
              <a:rPr lang="en-US" altLang="zh-CN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 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。中篇小说</a:t>
            </a:r>
            <a:r>
              <a:rPr lang="en-US" altLang="zh-CN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三生石</a:t>
            </a:r>
            <a:r>
              <a:rPr lang="en-US" altLang="zh-CN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，获全国优秀中短篇小说奖。 本文选自</a:t>
            </a:r>
            <a:r>
              <a:rPr lang="en-US" altLang="zh-CN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铁箫人语</a:t>
            </a:r>
            <a:r>
              <a:rPr lang="en-US" altLang="zh-CN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。         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274947" y="4111705"/>
            <a:ext cx="7101812" cy="761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71" tIns="34285" rIns="68571" bIns="34285">
            <a:spAutoFit/>
          </a:bodyPr>
          <a:lstStyle/>
          <a:p>
            <a:pPr eaLnBrk="1" hangingPunct="1"/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 </a:t>
            </a:r>
            <a:r>
              <a:rPr lang="en-US" altLang="zh-CN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1981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年北京出版社出版了</a:t>
            </a:r>
            <a:r>
              <a:rPr lang="en-US" altLang="zh-CN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宗璞小说散文选</a:t>
            </a:r>
            <a:r>
              <a:rPr lang="en-US" altLang="zh-CN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。后又抱病奋力创作反映中华民族知识分子命运的长篇小说</a:t>
            </a:r>
            <a:r>
              <a:rPr lang="en-US" altLang="zh-CN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野葫芦引</a:t>
            </a:r>
            <a:r>
              <a:rPr lang="en-US" altLang="zh-CN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，其第一</a:t>
            </a:r>
          </a:p>
          <a:p>
            <a:pPr eaLnBrk="1" hangingPunct="1"/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部</a:t>
            </a:r>
            <a:r>
              <a:rPr lang="en-US" altLang="zh-CN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《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南渡记</a:t>
            </a:r>
            <a:r>
              <a:rPr lang="en-US" altLang="zh-CN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》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于</a:t>
            </a:r>
            <a:r>
              <a:rPr lang="en-US" altLang="zh-CN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1987</a:t>
            </a:r>
            <a:r>
              <a:rPr lang="zh-CN" altLang="en-US" sz="15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年问世，获得广泛好评。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92572" y="196623"/>
            <a:ext cx="7362682" cy="415402"/>
            <a:chOff x="-2220914" y="591697"/>
            <a:chExt cx="9815631" cy="553998"/>
          </a:xfrm>
        </p:grpSpPr>
        <p:sp>
          <p:nvSpPr>
            <p:cNvPr id="7" name="矩形 6"/>
            <p:cNvSpPr/>
            <p:nvPr/>
          </p:nvSpPr>
          <p:spPr>
            <a:xfrm>
              <a:off x="4234049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123905" y="59169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b="1" spc="45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课前导读</a:t>
              </a:r>
              <a:endParaRPr lang="zh-CN" altLang="en-US" sz="2700" b="1" spc="4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-2220914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620022" y="1672307"/>
            <a:ext cx="5374817" cy="1823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71" tIns="34285" rIns="68571" bIns="34285">
            <a:spAutoFit/>
          </a:bodyPr>
          <a:lstStyle/>
          <a:p>
            <a:pPr eaLnBrk="1" hangingPunct="1"/>
            <a:r>
              <a:rPr lang="zh-CN" altLang="en-US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     宗璞一家人在“文革”中深受迫害，“焦虑和悲痛”一直笼罩在作者心头。在“文革”结束的</a:t>
            </a:r>
            <a:r>
              <a:rPr lang="en-US" altLang="zh-CN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1982</a:t>
            </a:r>
            <a:r>
              <a:rPr lang="zh-CN" altLang="en-US" sz="19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年，作者的小弟弟又身患绝症，作者异常悲痛，徘徊于庭院中，见一棵盛开的藤萝，睹物释怀，由花儿的由衰到盛感悟到生命的永恒，于是在其弟病逝前写成此文。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53981" y="1864623"/>
            <a:ext cx="538591" cy="1402938"/>
          </a:xfrm>
          <a:prstGeom prst="rect">
            <a:avLst/>
          </a:prstGeom>
          <a:noFill/>
        </p:spPr>
        <p:txBody>
          <a:bodyPr vert="eaVert" wrap="none" lIns="68571" tIns="34285" rIns="68571" bIns="34285" rtlCol="0">
            <a:spAutoFit/>
          </a:bodyPr>
          <a:lstStyle/>
          <a:p>
            <a:r>
              <a:rPr lang="zh-CN" altLang="en-US" sz="26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写作背景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家具&#10;&#10;已生成极高可信度的说明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3634171" y="1965290"/>
            <a:ext cx="2890567" cy="1110807"/>
            <a:chOff x="5287180" y="2982539"/>
            <a:chExt cx="5740495" cy="1219099"/>
          </a:xfrm>
        </p:grpSpPr>
        <p:sp>
          <p:nvSpPr>
            <p:cNvPr id="13" name="矩形 12"/>
            <p:cNvSpPr/>
            <p:nvPr/>
          </p:nvSpPr>
          <p:spPr>
            <a:xfrm>
              <a:off x="5326841" y="2982539"/>
              <a:ext cx="5444959" cy="709341"/>
            </a:xfrm>
            <a:prstGeom prst="rect">
              <a:avLst/>
            </a:prstGeom>
            <a:noFill/>
            <a:ln>
              <a:solidFill>
                <a:srgbClr val="77297F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1" lang="zh-CN" altLang="en-US" sz="3600" spc="45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认字识词</a:t>
              </a:r>
              <a:endParaRPr kumimoji="1" lang="zh-CN" altLang="en-US" sz="3600" spc="4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5287180" y="3705099"/>
              <a:ext cx="5740495" cy="4965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点击此处添加文本内容，如关键词、部分简单介绍等。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点击此处添加文本内容，如关键词、部分简单介绍等。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5" name="MH_Others_1"/>
          <p:cNvSpPr txBox="1"/>
          <p:nvPr>
            <p:custDataLst>
              <p:tags r:id="rId1"/>
            </p:custDataLst>
          </p:nvPr>
        </p:nvSpPr>
        <p:spPr>
          <a:xfrm>
            <a:off x="2701855" y="1537329"/>
            <a:ext cx="507831" cy="1917831"/>
          </a:xfrm>
          <a:prstGeom prst="rect">
            <a:avLst/>
          </a:prstGeom>
          <a:noFill/>
        </p:spPr>
        <p:txBody>
          <a:bodyPr vert="eaVert" wrap="square" lIns="0" tIns="0" rIns="0" bIns="0" anchor="ctr">
            <a:spAutoFit/>
          </a:bodyPr>
          <a:lstStyle/>
          <a:p>
            <a:pPr algn="ctr" eaLnBrk="1" hangingPunct="1">
              <a:defRPr/>
            </a:pPr>
            <a:r>
              <a:rPr lang="zh-CN" altLang="en-US" sz="3300" b="1" noProof="1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第二章</a:t>
            </a:r>
          </a:p>
        </p:txBody>
      </p:sp>
      <p:sp>
        <p:nvSpPr>
          <p:cNvPr id="16" name="MH_Others_2"/>
          <p:cNvSpPr txBox="1"/>
          <p:nvPr>
            <p:custDataLst>
              <p:tags r:id="rId2"/>
            </p:custDataLst>
          </p:nvPr>
        </p:nvSpPr>
        <p:spPr>
          <a:xfrm rot="5400000">
            <a:off x="2388545" y="2379492"/>
            <a:ext cx="1967193" cy="27703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 sz="1800" spc="225" noProof="1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CONTENTS</a:t>
            </a:r>
            <a:endParaRPr lang="zh-CN" altLang="en-US" sz="1800" spc="225" noProof="1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92572" y="196623"/>
            <a:ext cx="7362682" cy="415402"/>
            <a:chOff x="-2220914" y="591697"/>
            <a:chExt cx="9815631" cy="553998"/>
          </a:xfrm>
        </p:grpSpPr>
        <p:sp>
          <p:nvSpPr>
            <p:cNvPr id="7" name="矩形 6"/>
            <p:cNvSpPr/>
            <p:nvPr/>
          </p:nvSpPr>
          <p:spPr>
            <a:xfrm>
              <a:off x="4234049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123905" y="59169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b="1" spc="45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认字识词</a:t>
              </a:r>
              <a:endParaRPr lang="zh-CN" altLang="en-US" sz="2700" b="1" spc="4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-2220914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8" name="Text Box 3"/>
          <p:cNvSpPr>
            <a:spLocks noChangeArrowheads="1"/>
          </p:cNvSpPr>
          <p:nvPr/>
        </p:nvSpPr>
        <p:spPr bwMode="auto">
          <a:xfrm>
            <a:off x="1515009" y="988131"/>
            <a:ext cx="6515948" cy="356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CN" sz="270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700" b="1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嚷（          ）       穗（          ）  </a:t>
            </a:r>
          </a:p>
          <a:p>
            <a:pPr algn="just">
              <a:spcBef>
                <a:spcPct val="50000"/>
              </a:spcBef>
            </a:pPr>
            <a:r>
              <a:rPr lang="zh-CN" altLang="en-US" sz="2700" b="1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舱（          ）       绽（          ）</a:t>
            </a:r>
          </a:p>
          <a:p>
            <a:pPr algn="just">
              <a:spcBef>
                <a:spcPct val="50000"/>
              </a:spcBef>
            </a:pPr>
            <a:r>
              <a:rPr lang="zh-CN" altLang="en-US" sz="2700" b="1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凑（          ）       酿（          ）</a:t>
            </a:r>
          </a:p>
          <a:p>
            <a:pPr algn="just">
              <a:spcBef>
                <a:spcPct val="50000"/>
              </a:spcBef>
            </a:pPr>
            <a:r>
              <a:rPr lang="zh-CN" altLang="en-US" sz="2700" b="1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迸（        ）溅      挑（         ）逗</a:t>
            </a:r>
          </a:p>
          <a:p>
            <a:pPr algn="just">
              <a:spcBef>
                <a:spcPct val="50000"/>
              </a:spcBef>
            </a:pPr>
            <a:r>
              <a:rPr lang="zh-CN" altLang="en-US" sz="2700" b="1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伫（        ）立      伶仃（               ）</a:t>
            </a:r>
          </a:p>
          <a:p>
            <a:pPr algn="just">
              <a:spcBef>
                <a:spcPct val="50000"/>
              </a:spcBef>
            </a:pPr>
            <a:r>
              <a:rPr lang="zh-CN" altLang="en-US" sz="2700" b="1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盘虬（         ）卧龙     忍俊不禁（        ）</a:t>
            </a:r>
            <a:endParaRPr lang="zh-CN" altLang="en-US" dirty="0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Text Box 4"/>
          <p:cNvSpPr>
            <a:spLocks noChangeArrowheads="1"/>
          </p:cNvSpPr>
          <p:nvPr/>
        </p:nvSpPr>
        <p:spPr bwMode="auto">
          <a:xfrm>
            <a:off x="2372370" y="988130"/>
            <a:ext cx="857362" cy="39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r>
              <a:rPr lang="en-US" altLang="zh-CN" sz="2100" b="1">
                <a:solidFill>
                  <a:srgbClr val="66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rǎng</a:t>
            </a:r>
            <a:r>
              <a:rPr lang="en-US" altLang="zh-CN" b="1">
                <a:solidFill>
                  <a:srgbClr val="66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en-US" altLang="zh-CN">
                <a:solidFill>
                  <a:srgbClr val="66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</a:t>
            </a:r>
            <a:endParaRPr lang="zh-CN" altLang="en-US" sz="110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2" name="Text Box 5"/>
          <p:cNvSpPr>
            <a:spLocks noChangeArrowheads="1"/>
          </p:cNvSpPr>
          <p:nvPr/>
        </p:nvSpPr>
        <p:spPr bwMode="auto">
          <a:xfrm>
            <a:off x="5173085" y="988130"/>
            <a:ext cx="628732" cy="39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 err="1">
                <a:solidFill>
                  <a:srgbClr val="66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suì</a:t>
            </a:r>
            <a:r>
              <a:rPr lang="en-US" altLang="zh-CN" b="1" dirty="0">
                <a:solidFill>
                  <a:srgbClr val="66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zh-CN" altLang="en-US" sz="110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3" name="Text Box 6"/>
          <p:cNvSpPr>
            <a:spLocks noChangeArrowheads="1"/>
          </p:cNvSpPr>
          <p:nvPr/>
        </p:nvSpPr>
        <p:spPr bwMode="auto">
          <a:xfrm>
            <a:off x="2315213" y="1616635"/>
            <a:ext cx="857362" cy="39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>
                <a:solidFill>
                  <a:srgbClr val="66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cāng</a:t>
            </a:r>
            <a:r>
              <a:rPr lang="en-US" altLang="zh-CN" b="1">
                <a:solidFill>
                  <a:srgbClr val="66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zh-CN" altLang="en-US" sz="110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4" name="Text Box 7"/>
          <p:cNvSpPr>
            <a:spLocks noChangeArrowheads="1"/>
          </p:cNvSpPr>
          <p:nvPr/>
        </p:nvSpPr>
        <p:spPr bwMode="auto">
          <a:xfrm>
            <a:off x="4944455" y="1559498"/>
            <a:ext cx="857362" cy="39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 err="1">
                <a:solidFill>
                  <a:srgbClr val="66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zhàn</a:t>
            </a:r>
            <a:r>
              <a:rPr lang="en-US" altLang="zh-CN" b="1" dirty="0">
                <a:solidFill>
                  <a:srgbClr val="66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zh-CN" altLang="en-US" sz="110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5" name="Text Box 8"/>
          <p:cNvSpPr>
            <a:spLocks noChangeArrowheads="1"/>
          </p:cNvSpPr>
          <p:nvPr/>
        </p:nvSpPr>
        <p:spPr bwMode="auto">
          <a:xfrm>
            <a:off x="2372370" y="2188002"/>
            <a:ext cx="857362" cy="39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>
                <a:solidFill>
                  <a:srgbClr val="66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còu</a:t>
            </a:r>
            <a:r>
              <a:rPr lang="en-US" altLang="zh-CN">
                <a:solidFill>
                  <a:srgbClr val="66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zh-CN" altLang="en-US" sz="110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6" name="Text Box 9"/>
          <p:cNvSpPr>
            <a:spLocks noChangeArrowheads="1"/>
          </p:cNvSpPr>
          <p:nvPr/>
        </p:nvSpPr>
        <p:spPr bwMode="auto">
          <a:xfrm>
            <a:off x="4944455" y="2188002"/>
            <a:ext cx="1028834" cy="39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 err="1">
                <a:solidFill>
                  <a:srgbClr val="66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niàng</a:t>
            </a:r>
            <a:r>
              <a:rPr lang="en-US" altLang="zh-CN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zh-CN" altLang="en-US" sz="110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7" name="Text Box 10"/>
          <p:cNvSpPr>
            <a:spLocks noChangeArrowheads="1"/>
          </p:cNvSpPr>
          <p:nvPr/>
        </p:nvSpPr>
        <p:spPr bwMode="auto">
          <a:xfrm>
            <a:off x="2258056" y="2816507"/>
            <a:ext cx="914519" cy="39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>
                <a:solidFill>
                  <a:srgbClr val="66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bèng</a:t>
            </a:r>
            <a:r>
              <a:rPr lang="en-US" altLang="zh-CN">
                <a:solidFill>
                  <a:srgbClr val="66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zh-CN" altLang="en-US" sz="110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8" name="Text Box 11"/>
          <p:cNvSpPr>
            <a:spLocks noChangeArrowheads="1"/>
          </p:cNvSpPr>
          <p:nvPr/>
        </p:nvSpPr>
        <p:spPr bwMode="auto">
          <a:xfrm>
            <a:off x="5001613" y="2816507"/>
            <a:ext cx="743047" cy="39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>
                <a:solidFill>
                  <a:srgbClr val="66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tiǎo</a:t>
            </a:r>
            <a:r>
              <a:rPr lang="en-US" altLang="zh-CN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zh-CN" altLang="en-US" sz="110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9" name="Text Box 12"/>
          <p:cNvSpPr>
            <a:spLocks noChangeArrowheads="1"/>
          </p:cNvSpPr>
          <p:nvPr/>
        </p:nvSpPr>
        <p:spPr bwMode="auto">
          <a:xfrm>
            <a:off x="2372371" y="3445011"/>
            <a:ext cx="914519" cy="39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>
                <a:solidFill>
                  <a:srgbClr val="66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zhù</a:t>
            </a:r>
            <a:r>
              <a:rPr lang="en-US" altLang="zh-CN">
                <a:solidFill>
                  <a:srgbClr val="66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zh-CN" altLang="en-US" sz="110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0" name="Text Box 13"/>
          <p:cNvSpPr>
            <a:spLocks noChangeArrowheads="1"/>
          </p:cNvSpPr>
          <p:nvPr/>
        </p:nvSpPr>
        <p:spPr bwMode="auto">
          <a:xfrm>
            <a:off x="5230242" y="3445011"/>
            <a:ext cx="1543251" cy="39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>
                <a:solidFill>
                  <a:srgbClr val="66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língdīng</a:t>
            </a:r>
            <a:r>
              <a:rPr lang="en-US" altLang="zh-CN">
                <a:solidFill>
                  <a:srgbClr val="66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zh-CN" altLang="en-US" sz="110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1" name="Text Box 14"/>
          <p:cNvSpPr>
            <a:spLocks noChangeArrowheads="1"/>
          </p:cNvSpPr>
          <p:nvPr/>
        </p:nvSpPr>
        <p:spPr bwMode="auto">
          <a:xfrm>
            <a:off x="2772473" y="4016379"/>
            <a:ext cx="628732" cy="39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>
                <a:solidFill>
                  <a:srgbClr val="66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qiú</a:t>
            </a:r>
            <a:r>
              <a:rPr lang="en-US" altLang="zh-CN">
                <a:solidFill>
                  <a:srgbClr val="66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zh-CN" altLang="en-US" sz="110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2" name="Text Box 15"/>
          <p:cNvSpPr>
            <a:spLocks noChangeArrowheads="1"/>
          </p:cNvSpPr>
          <p:nvPr/>
        </p:nvSpPr>
        <p:spPr bwMode="auto">
          <a:xfrm>
            <a:off x="6659178" y="4073516"/>
            <a:ext cx="743047" cy="39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>
                <a:solidFill>
                  <a:srgbClr val="66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jīn</a:t>
            </a:r>
            <a:r>
              <a:rPr lang="en-US" altLang="zh-CN">
                <a:solidFill>
                  <a:srgbClr val="66006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endParaRPr lang="zh-CN" altLang="en-US" sz="110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utoUpdateAnimBg="0"/>
      <p:bldP spid="12" grpId="0" bldLvl="0" autoUpdateAnimBg="0"/>
      <p:bldP spid="13" grpId="0" bldLvl="0" autoUpdateAnimBg="0"/>
      <p:bldP spid="14" grpId="0" bldLvl="0" autoUpdateAnimBg="0"/>
      <p:bldP spid="15" grpId="0" bldLvl="0" autoUpdateAnimBg="0"/>
      <p:bldP spid="16" grpId="0" bldLvl="0" autoUpdateAnimBg="0"/>
      <p:bldP spid="17" grpId="0" bldLvl="0" autoUpdateAnimBg="0"/>
      <p:bldP spid="18" grpId="0" bldLvl="0" autoUpdateAnimBg="0"/>
      <p:bldP spid="19" grpId="0" bldLvl="0" autoUpdateAnimBg="0"/>
      <p:bldP spid="20" grpId="0" bldLvl="0" autoUpdateAnimBg="0"/>
      <p:bldP spid="21" grpId="0" bldLvl="0" autoUpdateAnimBg="0"/>
      <p:bldP spid="22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92572" y="196623"/>
            <a:ext cx="7362682" cy="415402"/>
            <a:chOff x="-2220914" y="591697"/>
            <a:chExt cx="9815631" cy="553998"/>
          </a:xfrm>
        </p:grpSpPr>
        <p:sp>
          <p:nvSpPr>
            <p:cNvPr id="7" name="矩形 6"/>
            <p:cNvSpPr/>
            <p:nvPr/>
          </p:nvSpPr>
          <p:spPr>
            <a:xfrm>
              <a:off x="4234049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123905" y="591697"/>
              <a:ext cx="325532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2700" b="1" spc="45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认字识词</a:t>
              </a:r>
              <a:endParaRPr lang="zh-CN" altLang="en-US" sz="2700" b="1" spc="4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-2220914" y="913159"/>
              <a:ext cx="3360668" cy="45719"/>
            </a:xfrm>
            <a:prstGeom prst="rect">
              <a:avLst/>
            </a:prstGeom>
            <a:solidFill>
              <a:srgbClr val="7729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31160" y="1864623"/>
            <a:ext cx="538591" cy="1402938"/>
          </a:xfrm>
          <a:prstGeom prst="rect">
            <a:avLst/>
          </a:prstGeom>
          <a:noFill/>
        </p:spPr>
        <p:txBody>
          <a:bodyPr vert="eaVert" wrap="none" lIns="68571" tIns="34285" rIns="68571" bIns="34285" rtlCol="0">
            <a:spAutoFit/>
          </a:bodyPr>
          <a:lstStyle/>
          <a:p>
            <a:r>
              <a:rPr lang="zh-CN" altLang="en-US" sz="26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字词解释</a:t>
            </a:r>
          </a:p>
        </p:txBody>
      </p:sp>
      <p:sp>
        <p:nvSpPr>
          <p:cNvPr id="8" name="Text Box 3"/>
          <p:cNvSpPr>
            <a:spLocks noChangeArrowheads="1"/>
          </p:cNvSpPr>
          <p:nvPr/>
        </p:nvSpPr>
        <p:spPr bwMode="auto">
          <a:xfrm>
            <a:off x="1413624" y="1020490"/>
            <a:ext cx="6630263" cy="2817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zh-CN" altLang="en-US" sz="1900" b="1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发端：                       终极：</a:t>
            </a:r>
          </a:p>
          <a:p>
            <a:pPr algn="just">
              <a:spcBef>
                <a:spcPct val="20000"/>
              </a:spcBef>
            </a:pPr>
            <a:r>
              <a:rPr lang="zh-CN" altLang="en-US" sz="1900" b="1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迸溅：                       挑逗：</a:t>
            </a:r>
          </a:p>
          <a:p>
            <a:pPr algn="just">
              <a:spcBef>
                <a:spcPct val="20000"/>
              </a:spcBef>
            </a:pPr>
            <a:r>
              <a:rPr lang="zh-CN" altLang="en-US" sz="1900" b="1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伫立：                       稀零：</a:t>
            </a:r>
          </a:p>
          <a:p>
            <a:pPr algn="just">
              <a:spcBef>
                <a:spcPct val="20000"/>
              </a:spcBef>
            </a:pPr>
            <a:r>
              <a:rPr lang="zh-CN" altLang="en-US" sz="1900" b="1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凝望：                       盘虬：</a:t>
            </a:r>
          </a:p>
          <a:p>
            <a:pPr algn="just">
              <a:spcBef>
                <a:spcPct val="20000"/>
              </a:spcBef>
            </a:pPr>
            <a:r>
              <a:rPr lang="zh-CN" altLang="en-US" sz="1900" b="1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忍俊不禁：</a:t>
            </a:r>
          </a:p>
          <a:p>
            <a:pPr algn="just">
              <a:spcBef>
                <a:spcPct val="20000"/>
              </a:spcBef>
            </a:pPr>
            <a:r>
              <a:rPr lang="zh-CN" altLang="en-US" sz="1900" b="1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伶仃：</a:t>
            </a:r>
          </a:p>
          <a:p>
            <a:pPr algn="just">
              <a:spcBef>
                <a:spcPct val="20000"/>
              </a:spcBef>
            </a:pPr>
            <a:r>
              <a:rPr lang="zh-CN" altLang="en-US" sz="1900" b="1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仙露琼浆：</a:t>
            </a:r>
          </a:p>
          <a:p>
            <a:pPr algn="just">
              <a:spcBef>
                <a:spcPct val="20000"/>
              </a:spcBef>
            </a:pPr>
            <a:r>
              <a:rPr lang="zh-CN" altLang="en-US" sz="1900" b="1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蜂围蝶阵：</a:t>
            </a:r>
            <a:endParaRPr lang="zh-CN" altLang="en-US" sz="1900" dirty="0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Text Box 4"/>
          <p:cNvSpPr>
            <a:spLocks noChangeArrowheads="1"/>
          </p:cNvSpPr>
          <p:nvPr/>
        </p:nvSpPr>
        <p:spPr bwMode="auto">
          <a:xfrm>
            <a:off x="4900229" y="4277286"/>
            <a:ext cx="138566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71" tIns="34285" rIns="68571" bIns="34285">
            <a:spAutoFit/>
          </a:bodyPr>
          <a:lstStyle/>
          <a:p>
            <a:endParaRPr lang="zh-CN" altLang="en-US" sz="1500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2" name="Text Box 5"/>
          <p:cNvSpPr>
            <a:spLocks noChangeArrowheads="1"/>
          </p:cNvSpPr>
          <p:nvPr/>
        </p:nvSpPr>
        <p:spPr bwMode="auto">
          <a:xfrm>
            <a:off x="2207041" y="1083531"/>
            <a:ext cx="1292830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15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开始，起头。</a:t>
            </a:r>
          </a:p>
        </p:txBody>
      </p:sp>
      <p:sp>
        <p:nvSpPr>
          <p:cNvPr id="13" name="Text Box 6"/>
          <p:cNvSpPr>
            <a:spLocks noChangeArrowheads="1"/>
          </p:cNvSpPr>
          <p:nvPr/>
        </p:nvSpPr>
        <p:spPr bwMode="auto">
          <a:xfrm>
            <a:off x="5702009" y="1051164"/>
            <a:ext cx="1292830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15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最终，最后。</a:t>
            </a:r>
          </a:p>
        </p:txBody>
      </p:sp>
      <p:sp>
        <p:nvSpPr>
          <p:cNvPr id="14" name="Text Box 7"/>
          <p:cNvSpPr>
            <a:spLocks noChangeArrowheads="1"/>
          </p:cNvSpPr>
          <p:nvPr/>
        </p:nvSpPr>
        <p:spPr bwMode="auto">
          <a:xfrm>
            <a:off x="2207041" y="1413283"/>
            <a:ext cx="1771881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向外溅出。</a:t>
            </a:r>
          </a:p>
        </p:txBody>
      </p:sp>
      <p:sp>
        <p:nvSpPr>
          <p:cNvPr id="15" name="Text Box 8"/>
          <p:cNvSpPr>
            <a:spLocks noChangeArrowheads="1"/>
          </p:cNvSpPr>
          <p:nvPr/>
        </p:nvSpPr>
        <p:spPr bwMode="auto">
          <a:xfrm>
            <a:off x="5702009" y="1413283"/>
            <a:ext cx="1292830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15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逗引，招惹。</a:t>
            </a:r>
          </a:p>
        </p:txBody>
      </p:sp>
      <p:sp>
        <p:nvSpPr>
          <p:cNvPr id="16" name="Text Box 9"/>
          <p:cNvSpPr>
            <a:spLocks noChangeArrowheads="1"/>
          </p:cNvSpPr>
          <p:nvPr/>
        </p:nvSpPr>
        <p:spPr bwMode="auto">
          <a:xfrm>
            <a:off x="2196773" y="1789941"/>
            <a:ext cx="1485215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15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长时间地站立。</a:t>
            </a:r>
          </a:p>
        </p:txBody>
      </p:sp>
      <p:sp>
        <p:nvSpPr>
          <p:cNvPr id="17" name="Text Box 10"/>
          <p:cNvSpPr>
            <a:spLocks noChangeArrowheads="1"/>
          </p:cNvSpPr>
          <p:nvPr/>
        </p:nvSpPr>
        <p:spPr bwMode="auto">
          <a:xfrm>
            <a:off x="5702008" y="1751232"/>
            <a:ext cx="1292830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15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稀落，凋零。</a:t>
            </a:r>
          </a:p>
        </p:txBody>
      </p:sp>
      <p:sp>
        <p:nvSpPr>
          <p:cNvPr id="18" name="Text Box 11"/>
          <p:cNvSpPr>
            <a:spLocks noChangeArrowheads="1"/>
          </p:cNvSpPr>
          <p:nvPr/>
        </p:nvSpPr>
        <p:spPr bwMode="auto">
          <a:xfrm>
            <a:off x="2196773" y="2119694"/>
            <a:ext cx="1485215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15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目不转睛地看。</a:t>
            </a:r>
          </a:p>
        </p:txBody>
      </p:sp>
      <p:sp>
        <p:nvSpPr>
          <p:cNvPr id="19" name="Text Box 12"/>
          <p:cNvSpPr>
            <a:spLocks noChangeArrowheads="1"/>
          </p:cNvSpPr>
          <p:nvPr/>
        </p:nvSpPr>
        <p:spPr bwMode="auto">
          <a:xfrm>
            <a:off x="2675075" y="2441745"/>
            <a:ext cx="2254757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15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忍俊，含笑。禁，忍住。</a:t>
            </a:r>
          </a:p>
        </p:txBody>
      </p:sp>
      <p:sp>
        <p:nvSpPr>
          <p:cNvPr id="20" name="Text Box 13"/>
          <p:cNvSpPr>
            <a:spLocks noChangeArrowheads="1"/>
          </p:cNvSpPr>
          <p:nvPr/>
        </p:nvSpPr>
        <p:spPr bwMode="auto">
          <a:xfrm>
            <a:off x="2217504" y="2793536"/>
            <a:ext cx="1677601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15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孤独，没有依靠。</a:t>
            </a:r>
          </a:p>
        </p:txBody>
      </p:sp>
      <p:sp>
        <p:nvSpPr>
          <p:cNvPr id="21" name="Text Box 14"/>
          <p:cNvSpPr>
            <a:spLocks noChangeArrowheads="1"/>
          </p:cNvSpPr>
          <p:nvPr/>
        </p:nvSpPr>
        <p:spPr bwMode="auto">
          <a:xfrm>
            <a:off x="2675075" y="3150224"/>
            <a:ext cx="908059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15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喻美酒。</a:t>
            </a:r>
          </a:p>
        </p:txBody>
      </p:sp>
      <p:sp>
        <p:nvSpPr>
          <p:cNvPr id="22" name="Text Box 15"/>
          <p:cNvSpPr>
            <a:spLocks noChangeArrowheads="1"/>
          </p:cNvSpPr>
          <p:nvPr/>
        </p:nvSpPr>
        <p:spPr bwMode="auto">
          <a:xfrm>
            <a:off x="2728806" y="3501365"/>
            <a:ext cx="1869986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71" tIns="34285" rIns="68571" bIns="34285">
            <a:spAutoFit/>
          </a:bodyPr>
          <a:lstStyle/>
          <a:p>
            <a:r>
              <a:rPr lang="zh-CN" altLang="en-US" sz="15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这里形容数量的多。</a:t>
            </a:r>
          </a:p>
        </p:txBody>
      </p:sp>
      <p:sp>
        <p:nvSpPr>
          <p:cNvPr id="23" name="Text Box 16"/>
          <p:cNvSpPr>
            <a:spLocks noChangeArrowheads="1"/>
          </p:cNvSpPr>
          <p:nvPr/>
        </p:nvSpPr>
        <p:spPr bwMode="auto">
          <a:xfrm>
            <a:off x="5701259" y="2089181"/>
            <a:ext cx="3086502" cy="3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lIns="68571" tIns="34285" rIns="68571" bIns="34285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150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盘绕着的虬龙。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utoUpdateAnimBg="0"/>
      <p:bldP spid="13" grpId="0" bldLvl="0" autoUpdateAnimBg="0"/>
      <p:bldP spid="14" grpId="0" bldLvl="0" autoUpdateAnimBg="0"/>
      <p:bldP spid="15" grpId="0" bldLvl="0" autoUpdateAnimBg="0"/>
      <p:bldP spid="16" grpId="0" bldLvl="0" autoUpdateAnimBg="0"/>
      <p:bldP spid="17" grpId="0" bldLvl="0" autoUpdateAnimBg="0"/>
      <p:bldP spid="18" grpId="0" bldLvl="0" autoUpdateAnimBg="0"/>
      <p:bldP spid="19" grpId="0" bldLvl="0" autoUpdateAnimBg="0"/>
      <p:bldP spid="20" grpId="0" bldLvl="0" autoUpdateAnimBg="0"/>
      <p:bldP spid="21" grpId="0" bldLvl="0" autoUpdateAnimBg="0"/>
      <p:bldP spid="22" grpId="0" bldLvl="0" autoUpdateAnimBg="0"/>
      <p:bldP spid="23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家具&#10;&#10;已生成极高可信度的说明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930"/>
            <a:ext cx="9144000" cy="5141640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3634171" y="1965290"/>
            <a:ext cx="2890567" cy="1110807"/>
            <a:chOff x="5287180" y="2982539"/>
            <a:chExt cx="5740495" cy="1219099"/>
          </a:xfrm>
        </p:grpSpPr>
        <p:sp>
          <p:nvSpPr>
            <p:cNvPr id="13" name="矩形 12"/>
            <p:cNvSpPr/>
            <p:nvPr/>
          </p:nvSpPr>
          <p:spPr>
            <a:xfrm>
              <a:off x="5326841" y="2982539"/>
              <a:ext cx="5444959" cy="709341"/>
            </a:xfrm>
            <a:prstGeom prst="rect">
              <a:avLst/>
            </a:prstGeom>
            <a:noFill/>
            <a:ln>
              <a:solidFill>
                <a:srgbClr val="77297F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1" lang="zh-CN" altLang="en-US" sz="3600" spc="450">
                  <a:solidFill>
                    <a:srgbClr val="77297F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课文赏析</a:t>
              </a:r>
              <a:endParaRPr kumimoji="1" lang="zh-CN" altLang="en-US" sz="3600" spc="450" dirty="0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5287180" y="3705099"/>
              <a:ext cx="5740495" cy="4965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点击此处添加文本内容，如关键词、部分简单介绍等。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点击此处添加文本内容，如关键词、部分简单介绍等。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5" name="MH_Others_1"/>
          <p:cNvSpPr txBox="1"/>
          <p:nvPr>
            <p:custDataLst>
              <p:tags r:id="rId1"/>
            </p:custDataLst>
          </p:nvPr>
        </p:nvSpPr>
        <p:spPr>
          <a:xfrm>
            <a:off x="2701855" y="1537329"/>
            <a:ext cx="507831" cy="1917831"/>
          </a:xfrm>
          <a:prstGeom prst="rect">
            <a:avLst/>
          </a:prstGeom>
          <a:noFill/>
        </p:spPr>
        <p:txBody>
          <a:bodyPr vert="eaVert" wrap="square" lIns="0" tIns="0" rIns="0" bIns="0" anchor="ctr">
            <a:spAutoFit/>
          </a:bodyPr>
          <a:lstStyle/>
          <a:p>
            <a:pPr algn="ctr" eaLnBrk="1" hangingPunct="1">
              <a:defRPr/>
            </a:pPr>
            <a:r>
              <a:rPr lang="zh-CN" altLang="en-US" sz="3300" b="1" noProof="1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第三章</a:t>
            </a:r>
          </a:p>
        </p:txBody>
      </p:sp>
      <p:sp>
        <p:nvSpPr>
          <p:cNvPr id="16" name="MH_Others_2"/>
          <p:cNvSpPr txBox="1"/>
          <p:nvPr>
            <p:custDataLst>
              <p:tags r:id="rId2"/>
            </p:custDataLst>
          </p:nvPr>
        </p:nvSpPr>
        <p:spPr>
          <a:xfrm rot="5400000">
            <a:off x="2388545" y="2379492"/>
            <a:ext cx="1967193" cy="27703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altLang="zh-CN" sz="1800" spc="225" noProof="1">
                <a:solidFill>
                  <a:srgbClr val="77297F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CONTENTS</a:t>
            </a:r>
            <a:endParaRPr lang="zh-CN" altLang="en-US" sz="1800" spc="225" noProof="1">
              <a:solidFill>
                <a:srgbClr val="77297F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TRACKING_SLIDES" val="1"/>
  <p:tag name="GENSWF_OUTPUT_FILE_NAME" val="33"/>
  <p:tag name="ISPRING_PRESENTATION_TITLE" val="人教版七年级语文范本PPT-紫藤萝瀑布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heme/theme1.xml><?xml version="1.0" encoding="utf-8"?>
<a:theme xmlns:a="http://schemas.openxmlformats.org/drawingml/2006/main" name="www.2ppt.com">
  <a:themeElements>
    <a:clrScheme name="炫彩扁平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BF53"/>
      </a:accent1>
      <a:accent2>
        <a:srgbClr val="F17475"/>
      </a:accent2>
      <a:accent3>
        <a:srgbClr val="01B3C5"/>
      </a:accent3>
      <a:accent4>
        <a:srgbClr val="77448C"/>
      </a:accent4>
      <a:accent5>
        <a:srgbClr val="00AF92"/>
      </a:accent5>
      <a:accent6>
        <a:srgbClr val="C65885"/>
      </a:accent6>
      <a:hlink>
        <a:srgbClr val="FCC79F"/>
      </a:hlink>
      <a:folHlink>
        <a:srgbClr val="869FB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1700</Words>
  <Application>Microsoft Office PowerPoint</Application>
  <PresentationFormat>全屏显示(16:9)</PresentationFormat>
  <Paragraphs>206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ITC Avant Garde Std Bk</vt:lpstr>
      <vt:lpstr>等线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2021-05-19T23:45:49Z</dcterms:created>
  <dcterms:modified xsi:type="dcterms:W3CDTF">2023-01-10T11:20:27Z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AD8FEC21B0DB40B79D77FA8104F84AAE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