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56" r:id="rId3"/>
    <p:sldId id="257" r:id="rId4"/>
    <p:sldId id="259" r:id="rId5"/>
    <p:sldId id="260" r:id="rId6"/>
    <p:sldId id="284" r:id="rId7"/>
    <p:sldId id="285" r:id="rId8"/>
    <p:sldId id="278" r:id="rId9"/>
    <p:sldId id="271" r:id="rId10"/>
    <p:sldId id="279" r:id="rId11"/>
    <p:sldId id="280" r:id="rId12"/>
    <p:sldId id="263" r:id="rId13"/>
    <p:sldId id="265" r:id="rId14"/>
    <p:sldId id="282" r:id="rId15"/>
    <p:sldId id="276" r:id="rId16"/>
    <p:sldId id="266" r:id="rId17"/>
    <p:sldId id="289" r:id="rId18"/>
    <p:sldId id="290" r:id="rId19"/>
    <p:sldId id="292" r:id="rId20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663300"/>
    <a:srgbClr val="FFFFCC"/>
    <a:srgbClr val="CCECFF"/>
    <a:srgbClr val="0000FF"/>
    <a:srgbClr val="FFFF00"/>
    <a:srgbClr val="D6009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/>
            </a:lvl1pPr>
          </a:lstStyle>
          <a:p>
            <a:endParaRPr lang="zh-CN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/>
            </a:lvl1pPr>
          </a:lstStyle>
          <a:p>
            <a:endParaRPr lang="zh-CN" altLang="zh-CN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/>
            </a:lvl1pPr>
          </a:lstStyle>
          <a:p>
            <a:endParaRPr lang="zh-CN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2D0D73AF-F852-406F-9B27-F73BE4798079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D73AF-F852-406F-9B27-F73BE4798079}" type="slidenum">
              <a:rPr lang="zh-CN" altLang="zh-CN" smtClean="0"/>
              <a:t>5</a:t>
            </a:fld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C5AC4-CEF9-4BF1-8027-AE7380705AC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C6C7D-290A-41FA-A68B-A88DCC20A1D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EC8D8-3C71-42E9-B36D-6BA246EFA40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D89777F-B736-49AE-B113-4F7AE6E514B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E59E3D-0658-4643-8C7E-238777F2F1C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6BCDB-7C4A-426A-9959-F3FCA34BD3C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7C2E4-26A0-4EDB-BDF3-D2219111502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4378A-E223-4F8E-B797-AC1F68CEEA0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66B05-802A-446E-AA32-0CFAD7EFC7E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84698-449A-490D-86E9-8A9A5CBDC14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C022E-B2C1-4EC5-8566-EBE45B21687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20AF3-1637-49BD-8DDC-8FC4B0DA53D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/>
            </a:lvl1pPr>
          </a:lstStyle>
          <a:p>
            <a:fld id="{034A303B-5161-4A7D-8847-0E0823CB972B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audio" Target="../media/audio5.wav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audio" Target="../media/audio4.wav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slide" Target="slide2.xml"/><Relationship Id="rId4" Type="http://schemas.openxmlformats.org/officeDocument/2006/relationships/audio" Target="../media/audio6.wav"/><Relationship Id="rId9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slide" Target="slide2.xml"/><Relationship Id="rId4" Type="http://schemas.openxmlformats.org/officeDocument/2006/relationships/audio" Target="../media/audio7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74290" y="1844824"/>
            <a:ext cx="696857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6600" b="1" dirty="0">
                <a:latin typeface="汉仪大宋简" pitchFamily="49" charset="-122"/>
                <a:ea typeface="汉仪大宋简" pitchFamily="49" charset="-122"/>
              </a:rPr>
              <a:t>勾股定理的逆定理</a:t>
            </a:r>
          </a:p>
        </p:txBody>
      </p:sp>
      <p:sp>
        <p:nvSpPr>
          <p:cNvPr id="4" name="矩形 3"/>
          <p:cNvSpPr/>
          <p:nvPr/>
        </p:nvSpPr>
        <p:spPr>
          <a:xfrm>
            <a:off x="2534684" y="5363666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blinds dir="vert"/>
    <p:sndAc>
      <p:stSnd>
        <p:snd r:embed="rId2" name="typ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5876925" cy="609600"/>
          </a:xfrm>
          <a:noFill/>
        </p:spPr>
        <p:txBody>
          <a:bodyPr/>
          <a:lstStyle/>
          <a:p>
            <a:r>
              <a:rPr lang="zh-CN" b="1"/>
              <a:t>勾股定理的逆命题</a:t>
            </a:r>
            <a:endParaRPr lang="zh-CN" sz="4000" b="1">
              <a:solidFill>
                <a:schemeClr val="tx1"/>
              </a:solidFill>
              <a:ea typeface="隶书" panose="02010509060101010101" pitchFamily="49" charset="-122"/>
            </a:endParaRPr>
          </a:p>
        </p:txBody>
      </p:sp>
      <p:grpSp>
        <p:nvGrpSpPr>
          <p:cNvPr id="12291" name="Group 3"/>
          <p:cNvGrpSpPr/>
          <p:nvPr/>
        </p:nvGrpSpPr>
        <p:grpSpPr bwMode="auto">
          <a:xfrm>
            <a:off x="179388" y="4941888"/>
            <a:ext cx="8972550" cy="1420812"/>
            <a:chOff x="0" y="0"/>
            <a:chExt cx="5630" cy="895"/>
          </a:xfrm>
        </p:grpSpPr>
        <p:sp>
          <p:nvSpPr>
            <p:cNvPr id="12292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630" cy="894"/>
            </a:xfrm>
            <a:prstGeom prst="rect">
              <a:avLst/>
            </a:prstGeom>
            <a:solidFill>
              <a:srgbClr val="FFFFCC"/>
            </a:solidFill>
            <a:ln w="9525" cmpd="sng">
              <a:solidFill>
                <a:srgbClr val="FF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zh-CN" altLang="zh-CN" sz="3600" b="1">
                  <a:solidFill>
                    <a:srgbClr val="FF0066"/>
                  </a:solidFill>
                  <a:latin typeface="Times New Roman" panose="02020603050405020304" pitchFamily="18" charset="0"/>
                </a:rPr>
                <a:t>       </a:t>
              </a:r>
              <a:r>
                <a:rPr lang="zh-CN" sz="36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如果直角三角形两直角边分别为</a:t>
              </a:r>
              <a:r>
                <a:rPr lang="zh-CN" altLang="zh-CN" sz="36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sz="36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zh-CN" altLang="zh-CN" sz="36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zh-CN" sz="36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，斜边为</a:t>
              </a:r>
              <a:r>
                <a:rPr lang="zh-CN" altLang="zh-CN" sz="36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zh-CN" sz="3600" b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，那么</a:t>
              </a:r>
            </a:p>
          </p:txBody>
        </p:sp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2154" y="453"/>
              <a:ext cx="21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zh-CN" sz="4000" b="1">
                  <a:solidFill>
                    <a:srgbClr val="0000FF"/>
                  </a:solidFill>
                  <a:latin typeface="宋体" panose="02010600030101010101" pitchFamily="2" charset="-122"/>
                </a:rPr>
                <a:t>a</a:t>
              </a:r>
              <a:r>
                <a:rPr lang="zh-CN" altLang="zh-CN" sz="4000" b="1" baseline="30000">
                  <a:solidFill>
                    <a:srgbClr val="0000FF"/>
                  </a:solidFill>
                  <a:latin typeface="宋体" panose="02010600030101010101" pitchFamily="2" charset="-122"/>
                </a:rPr>
                <a:t>2 </a:t>
              </a:r>
              <a:r>
                <a:rPr lang="zh-CN" altLang="zh-CN" sz="4000" b="1">
                  <a:solidFill>
                    <a:srgbClr val="0000FF"/>
                  </a:solidFill>
                  <a:latin typeface="宋体" panose="02010600030101010101" pitchFamily="2" charset="-122"/>
                </a:rPr>
                <a:t>+ b</a:t>
              </a:r>
              <a:r>
                <a:rPr lang="zh-CN" altLang="zh-CN" sz="4000" b="1" baseline="30000">
                  <a:solidFill>
                    <a:srgbClr val="0000FF"/>
                  </a:solidFill>
                  <a:latin typeface="宋体" panose="02010600030101010101" pitchFamily="2" charset="-122"/>
                </a:rPr>
                <a:t>2 </a:t>
              </a:r>
              <a:r>
                <a:rPr lang="zh-CN" altLang="zh-CN" sz="4000" b="1">
                  <a:solidFill>
                    <a:srgbClr val="0000FF"/>
                  </a:solidFill>
                  <a:latin typeface="宋体" panose="02010600030101010101" pitchFamily="2" charset="-122"/>
                </a:rPr>
                <a:t>= c</a:t>
              </a:r>
              <a:r>
                <a:rPr lang="zh-CN" altLang="zh-CN" sz="4000" b="1" baseline="30000">
                  <a:solidFill>
                    <a:srgbClr val="0000FF"/>
                  </a:solidFill>
                  <a:latin typeface="宋体" panose="02010600030101010101" pitchFamily="2" charset="-122"/>
                </a:rPr>
                <a:t>2</a:t>
              </a:r>
            </a:p>
          </p:txBody>
        </p:sp>
      </p:grp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323850" y="4005263"/>
            <a:ext cx="27432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zh-CN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勾股定理</a:t>
            </a:r>
          </a:p>
        </p:txBody>
      </p:sp>
      <p:grpSp>
        <p:nvGrpSpPr>
          <p:cNvPr id="12295" name="Group 7"/>
          <p:cNvGrpSpPr/>
          <p:nvPr/>
        </p:nvGrpSpPr>
        <p:grpSpPr bwMode="auto">
          <a:xfrm>
            <a:off x="363538" y="984250"/>
            <a:ext cx="8604250" cy="2660650"/>
            <a:chOff x="0" y="0"/>
            <a:chExt cx="5420" cy="1676"/>
          </a:xfrm>
        </p:grpSpPr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0" y="0"/>
              <a:ext cx="5420" cy="1676"/>
            </a:xfrm>
            <a:prstGeom prst="rect">
              <a:avLst/>
            </a:prstGeom>
            <a:solidFill>
              <a:srgbClr val="FFFFCC"/>
            </a:solidFill>
            <a:ln w="9525" cmpd="sng">
              <a:solidFill>
                <a:srgbClr val="FF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zh-CN" altLang="zh-CN" sz="40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       </a:t>
              </a:r>
              <a:r>
                <a:rPr 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如果三角形的三边长</a:t>
              </a:r>
              <a:r>
                <a:rPr lang="zh-CN" alt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、</a:t>
              </a:r>
              <a:r>
                <a:rPr lang="zh-CN" alt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、</a:t>
              </a:r>
              <a:r>
                <a:rPr lang="zh-CN" alt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满足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endParaRPr lang="zh-CN" sz="4000" b="1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那么这个三角形是直角三角形。且边</a:t>
              </a:r>
              <a:r>
                <a:rPr lang="zh-CN" alt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年所对的角为直角</a:t>
              </a:r>
              <a:r>
                <a:rPr lang="zh-CN" alt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1700" y="539"/>
              <a:ext cx="2178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zh-CN" altLang="zh-CN" sz="4600" b="1">
                  <a:solidFill>
                    <a:srgbClr val="0000FF"/>
                  </a:solidFill>
                  <a:latin typeface="宋体" panose="02010600030101010101" pitchFamily="2" charset="-122"/>
                </a:rPr>
                <a:t>a</a:t>
              </a:r>
              <a:r>
                <a:rPr lang="zh-CN" altLang="zh-CN" sz="4600" b="1" baseline="30000">
                  <a:solidFill>
                    <a:srgbClr val="0000FF"/>
                  </a:solidFill>
                  <a:latin typeface="宋体" panose="02010600030101010101" pitchFamily="2" charset="-122"/>
                </a:rPr>
                <a:t>2 </a:t>
              </a:r>
              <a:r>
                <a:rPr lang="zh-CN" altLang="zh-CN" sz="4600" b="1">
                  <a:solidFill>
                    <a:srgbClr val="0000FF"/>
                  </a:solidFill>
                  <a:latin typeface="宋体" panose="02010600030101010101" pitchFamily="2" charset="-122"/>
                </a:rPr>
                <a:t>+ b</a:t>
              </a:r>
              <a:r>
                <a:rPr lang="zh-CN" altLang="zh-CN" sz="4600" b="1" baseline="30000">
                  <a:solidFill>
                    <a:srgbClr val="0000FF"/>
                  </a:solidFill>
                  <a:latin typeface="宋体" panose="02010600030101010101" pitchFamily="2" charset="-122"/>
                </a:rPr>
                <a:t>2 </a:t>
              </a:r>
              <a:r>
                <a:rPr lang="zh-CN" altLang="zh-CN" sz="4600" b="1">
                  <a:solidFill>
                    <a:srgbClr val="0000FF"/>
                  </a:solidFill>
                  <a:latin typeface="宋体" panose="02010600030101010101" pitchFamily="2" charset="-122"/>
                </a:rPr>
                <a:t>= c</a:t>
              </a:r>
              <a:r>
                <a:rPr lang="zh-CN" altLang="zh-CN" sz="4600" b="1" baseline="30000">
                  <a:solidFill>
                    <a:srgbClr val="0000FF"/>
                  </a:solidFill>
                  <a:latin typeface="宋体" panose="02010600030101010101" pitchFamily="2" charset="-122"/>
                </a:rPr>
                <a:t>2</a:t>
              </a:r>
            </a:p>
          </p:txBody>
        </p:sp>
      </p:grp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4211638" y="3644900"/>
            <a:ext cx="792162" cy="1223963"/>
          </a:xfrm>
          <a:prstGeom prst="upDownArrow">
            <a:avLst>
              <a:gd name="adj1" fmla="val 50000"/>
              <a:gd name="adj2" fmla="val 30902"/>
            </a:avLst>
          </a:prstGeom>
          <a:solidFill>
            <a:srgbClr val="FFFF00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859338" y="3860800"/>
            <a:ext cx="3744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sz="4000">
                <a:solidFill>
                  <a:srgbClr val="0000FF"/>
                </a:solidFill>
                <a:ea typeface="华文行楷" panose="02010800040101010101" pitchFamily="2" charset="-122"/>
              </a:rPr>
              <a:t>互逆命题</a:t>
            </a:r>
          </a:p>
        </p:txBody>
      </p:sp>
      <p:pic>
        <p:nvPicPr>
          <p:cNvPr id="12300" name="Picture 12" descr="j018742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4033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5029200" y="0"/>
            <a:ext cx="1708150" cy="7016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sz="4000" b="1">
                <a:latin typeface="Times New Roman" panose="02020603050405020304" pitchFamily="18" charset="0"/>
                <a:ea typeface="隶书" panose="02010509060101010101" pitchFamily="49" charset="-122"/>
              </a:rPr>
              <a:t>逆定理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6011863" y="3879850"/>
            <a:ext cx="1200150" cy="7016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sz="4000" b="1">
                <a:latin typeface="Times New Roman" panose="02020603050405020304" pitchFamily="18" charset="0"/>
                <a:ea typeface="隶书" panose="02010509060101010101" pitchFamily="49" charset="-122"/>
              </a:rPr>
              <a:t>定理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1" grpId="0" animBg="1" autoUpdateAnimBg="0"/>
      <p:bldP spid="1230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/>
          <p:nvPr/>
        </p:nvGrpSpPr>
        <p:grpSpPr bwMode="auto">
          <a:xfrm>
            <a:off x="6781800" y="4572000"/>
            <a:ext cx="2362200" cy="1835150"/>
            <a:chOff x="0" y="0"/>
            <a:chExt cx="1488" cy="1156"/>
          </a:xfrm>
        </p:grpSpPr>
        <p:pic>
          <p:nvPicPr>
            <p:cNvPr id="13315" name="Picture 3" descr="2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488" cy="1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288" y="464"/>
              <a:ext cx="8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zh-CN" b="1">
                  <a:latin typeface="Times New Roman" panose="02020603050405020304" pitchFamily="18" charset="0"/>
                </a:rPr>
                <a:t>驶向胜利的彼岸</a:t>
              </a:r>
            </a:p>
          </p:txBody>
        </p:sp>
      </p:grpSp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>
          <a:xfrm>
            <a:off x="2843213" y="0"/>
            <a:ext cx="4191000" cy="701675"/>
          </a:xfrm>
        </p:spPr>
        <p:txBody>
          <a:bodyPr/>
          <a:lstStyle/>
          <a:p>
            <a:r>
              <a:rPr lang="zh-CN" sz="4000" b="1" dirty="0">
                <a:solidFill>
                  <a:schemeClr val="tx1"/>
                </a:solidFill>
                <a:ea typeface="隶书" panose="02010509060101010101" pitchFamily="49" charset="-122"/>
              </a:rPr>
              <a:t>定理与逆定理</a:t>
            </a:r>
          </a:p>
        </p:txBody>
      </p:sp>
      <p:grpSp>
        <p:nvGrpSpPr>
          <p:cNvPr id="13318" name="Group 6"/>
          <p:cNvGrpSpPr/>
          <p:nvPr/>
        </p:nvGrpSpPr>
        <p:grpSpPr bwMode="auto">
          <a:xfrm>
            <a:off x="0" y="0"/>
            <a:ext cx="3124200" cy="958850"/>
            <a:chOff x="0" y="0"/>
            <a:chExt cx="1968" cy="604"/>
          </a:xfrm>
        </p:grpSpPr>
        <p:sp>
          <p:nvSpPr>
            <p:cNvPr id="13319" name="AutoShape 7"/>
            <p:cNvSpPr>
              <a:spLocks noChangeArrowheads="1"/>
            </p:cNvSpPr>
            <p:nvPr/>
          </p:nvSpPr>
          <p:spPr bwMode="auto">
            <a:xfrm>
              <a:off x="0" y="0"/>
              <a:ext cx="1968" cy="604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FFEDED"/>
                </a:gs>
                <a:gs pos="100000">
                  <a:srgbClr val="FFFFFF"/>
                </a:gs>
              </a:gsLst>
              <a:path path="rect">
                <a:fillToRect r="100000" b="100000"/>
              </a:path>
            </a:gradFill>
            <a:ln w="9525" cmpd="sng">
              <a:solidFill>
                <a:srgbClr val="00009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13320" name="Picture 8" descr="钥匙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2" y="114"/>
              <a:ext cx="528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96" y="68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EDED"/>
                      </a:gs>
                      <a:gs pos="100000">
                        <a:srgbClr val="FFFFFF"/>
                      </a:gs>
                    </a:gsLst>
                    <a:path path="rect">
                      <a:fillToRect r="100000" b="10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sz="32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开启        智慧</a:t>
              </a:r>
            </a:p>
          </p:txBody>
        </p:sp>
      </p:grpSp>
      <p:sp>
        <p:nvSpPr>
          <p:cNvPr id="13322" name="Rectangle 10"/>
          <p:cNvSpPr>
            <a:spLocks noGrp="1" noChangeArrowheads="1"/>
          </p:cNvSpPr>
          <p:nvPr/>
        </p:nvSpPr>
        <p:spPr bwMode="auto">
          <a:xfrm>
            <a:off x="142874" y="3429000"/>
            <a:ext cx="9001125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sz="2800" b="1" dirty="0">
                <a:latin typeface="Times New Roman" panose="02020603050405020304" pitchFamily="18" charset="0"/>
              </a:rPr>
              <a:t>我们已经学习了一些互逆的定理</a:t>
            </a:r>
            <a:r>
              <a:rPr lang="zh-CN" altLang="zh-CN" sz="2800" b="1" dirty="0">
                <a:latin typeface="Times New Roman" panose="02020603050405020304" pitchFamily="18" charset="0"/>
              </a:rPr>
              <a:t>,</a:t>
            </a:r>
            <a:r>
              <a:rPr lang="zh-CN" sz="2800" b="1" dirty="0">
                <a:latin typeface="Times New Roman" panose="02020603050405020304" pitchFamily="18" charset="0"/>
              </a:rPr>
              <a:t>如</a:t>
            </a:r>
            <a:r>
              <a:rPr lang="zh-CN" altLang="zh-CN" sz="2800" b="1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sz="2800" b="1" dirty="0">
                <a:latin typeface="Times New Roman" panose="02020603050405020304" pitchFamily="18" charset="0"/>
              </a:rPr>
              <a:t>勾股定理及其逆定理</a:t>
            </a:r>
            <a:r>
              <a:rPr lang="zh-CN" altLang="zh-CN" sz="2800" b="1" dirty="0">
                <a:latin typeface="Times New Roman" panose="02020603050405020304" pitchFamily="18" charset="0"/>
              </a:rPr>
              <a:t>,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sz="2800" b="1" dirty="0">
                <a:latin typeface="Times New Roman" panose="02020603050405020304" pitchFamily="18" charset="0"/>
              </a:rPr>
              <a:t>两直线平行</a:t>
            </a:r>
            <a:r>
              <a:rPr lang="zh-CN" altLang="zh-CN" sz="2800" b="1" dirty="0">
                <a:latin typeface="Times New Roman" panose="02020603050405020304" pitchFamily="18" charset="0"/>
              </a:rPr>
              <a:t>,</a:t>
            </a:r>
            <a:r>
              <a:rPr lang="zh-CN" sz="2800" b="1" dirty="0">
                <a:latin typeface="Times New Roman" panose="02020603050405020304" pitchFamily="18" charset="0"/>
              </a:rPr>
              <a:t>内错角相等</a:t>
            </a:r>
            <a:r>
              <a:rPr lang="zh-CN" altLang="zh-CN" sz="2800" b="1" dirty="0">
                <a:latin typeface="Times New Roman" panose="02020603050405020304" pitchFamily="18" charset="0"/>
              </a:rPr>
              <a:t>;</a:t>
            </a:r>
            <a:r>
              <a:rPr lang="zh-CN" sz="2800" b="1" dirty="0">
                <a:latin typeface="Times New Roman" panose="02020603050405020304" pitchFamily="18" charset="0"/>
              </a:rPr>
              <a:t>内错角相等</a:t>
            </a:r>
            <a:r>
              <a:rPr lang="zh-CN" altLang="zh-CN" sz="2800" b="1" dirty="0">
                <a:latin typeface="Times New Roman" panose="02020603050405020304" pitchFamily="18" charset="0"/>
              </a:rPr>
              <a:t>,</a:t>
            </a:r>
            <a:r>
              <a:rPr lang="zh-CN" sz="2800" b="1" dirty="0">
                <a:latin typeface="Times New Roman" panose="02020603050405020304" pitchFamily="18" charset="0"/>
              </a:rPr>
              <a:t>两直线平行</a:t>
            </a:r>
            <a:r>
              <a:rPr lang="zh-CN" altLang="zh-CN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/>
        </p:nvSpPr>
        <p:spPr bwMode="auto">
          <a:xfrm>
            <a:off x="228600" y="5029200"/>
            <a:ext cx="6324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sz="44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想一想</a:t>
            </a:r>
            <a:r>
              <a:rPr lang="zh-CN" altLang="zh-CN" sz="4400" dirty="0">
                <a:solidFill>
                  <a:srgbClr val="FF0000"/>
                </a:solidFill>
                <a:latin typeface="楷体_GB2312" pitchFamily="1" charset="-122"/>
                <a:ea typeface="楷体_GB2312" pitchFamily="1" charset="-122"/>
              </a:rPr>
              <a:t>: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sz="2800" b="1" dirty="0">
                <a:latin typeface="Times New Roman" panose="02020603050405020304" pitchFamily="18" charset="0"/>
              </a:rPr>
              <a:t>互逆命题与互逆定理有何关系</a:t>
            </a:r>
            <a:r>
              <a:rPr lang="zh-CN" altLang="zh-CN" sz="28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3324" name="Rectangle 12"/>
          <p:cNvSpPr>
            <a:spLocks noGrp="1" noChangeArrowheads="1"/>
          </p:cNvSpPr>
          <p:nvPr/>
        </p:nvSpPr>
        <p:spPr bwMode="auto">
          <a:xfrm>
            <a:off x="142875" y="1628800"/>
            <a:ext cx="8305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sz="2800" b="1" dirty="0">
                <a:latin typeface="Times New Roman" panose="02020603050405020304" pitchFamily="18" charset="0"/>
              </a:rPr>
              <a:t>如果一个</a:t>
            </a:r>
            <a:r>
              <a:rPr 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定理</a:t>
            </a:r>
            <a:r>
              <a:rPr lang="zh-CN" sz="2800" b="1" dirty="0">
                <a:latin typeface="Times New Roman" panose="02020603050405020304" pitchFamily="18" charset="0"/>
              </a:rPr>
              <a:t>的逆命题经过证明是真命题</a:t>
            </a:r>
            <a:r>
              <a:rPr lang="zh-CN" altLang="zh-CN" sz="2800" b="1" dirty="0">
                <a:latin typeface="Times New Roman" panose="02020603050405020304" pitchFamily="18" charset="0"/>
              </a:rPr>
              <a:t>,</a:t>
            </a:r>
            <a:r>
              <a:rPr lang="zh-CN" sz="2800" b="1" dirty="0">
                <a:latin typeface="Times New Roman" panose="02020603050405020304" pitchFamily="18" charset="0"/>
              </a:rPr>
              <a:t>那么它是一个</a:t>
            </a:r>
            <a:r>
              <a:rPr 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定理</a:t>
            </a:r>
            <a:r>
              <a:rPr lang="zh-CN" altLang="zh-CN" sz="2800" b="1" dirty="0">
                <a:latin typeface="Times New Roman" panose="02020603050405020304" pitchFamily="18" charset="0"/>
              </a:rPr>
              <a:t>,</a:t>
            </a:r>
            <a:r>
              <a:rPr lang="zh-CN" sz="2800" b="1" dirty="0">
                <a:latin typeface="Times New Roman" panose="02020603050405020304" pitchFamily="18" charset="0"/>
              </a:rPr>
              <a:t>这两个定理称为</a:t>
            </a:r>
            <a:r>
              <a:rPr 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互逆定理</a:t>
            </a:r>
            <a:r>
              <a:rPr lang="zh-CN" altLang="zh-CN" sz="2800" b="1" dirty="0">
                <a:latin typeface="Times New Roman" panose="02020603050405020304" pitchFamily="18" charset="0"/>
              </a:rPr>
              <a:t>,</a:t>
            </a:r>
            <a:r>
              <a:rPr lang="zh-CN" sz="2800" b="1" dirty="0">
                <a:latin typeface="Times New Roman" panose="02020603050405020304" pitchFamily="18" charset="0"/>
              </a:rPr>
              <a:t>其中一个定理称另一个定理的</a:t>
            </a:r>
            <a:r>
              <a:rPr lang="zh-CN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逆定理</a:t>
            </a:r>
            <a:r>
              <a:rPr lang="zh-CN" altLang="zh-CN" sz="2800" b="1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utoUpdateAnimBg="0"/>
      <p:bldP spid="13323" grpId="0" autoUpdateAnimBg="0"/>
      <p:bldP spid="1332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3397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zh-CN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运用新知识</a:t>
            </a:r>
            <a:r>
              <a:rPr lang="zh-CN" altLang="zh-CN" sz="3600" b="1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grpSp>
        <p:nvGrpSpPr>
          <p:cNvPr id="14339" name="Group 3"/>
          <p:cNvGrpSpPr/>
          <p:nvPr/>
        </p:nvGrpSpPr>
        <p:grpSpPr bwMode="auto">
          <a:xfrm>
            <a:off x="107950" y="1022350"/>
            <a:ext cx="8380413" cy="5119688"/>
            <a:chOff x="-272" y="0"/>
            <a:chExt cx="5279" cy="3225"/>
          </a:xfrm>
        </p:grpSpPr>
        <p:sp>
          <p:nvSpPr>
            <p:cNvPr id="14340" name="Text Box 4"/>
            <p:cNvSpPr txBox="1">
              <a:spLocks noChangeArrowheads="1"/>
            </p:cNvSpPr>
            <p:nvPr/>
          </p:nvSpPr>
          <p:spPr bwMode="auto">
            <a:xfrm>
              <a:off x="2041" y="0"/>
              <a:ext cx="117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sz="4400">
                  <a:ea typeface="华文琥珀" panose="02010800040101010101" pitchFamily="2" charset="-122"/>
                </a:rPr>
                <a:t>活动４</a:t>
              </a:r>
            </a:p>
          </p:txBody>
        </p:sp>
        <p:sp>
          <p:nvSpPr>
            <p:cNvPr id="14341" name="Text Box 5"/>
            <p:cNvSpPr txBox="1">
              <a:spLocks noChangeArrowheads="1"/>
            </p:cNvSpPr>
            <p:nvPr/>
          </p:nvSpPr>
          <p:spPr bwMode="auto">
            <a:xfrm>
              <a:off x="-272" y="635"/>
              <a:ext cx="5279" cy="2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sz="4400" dirty="0"/>
                <a:t>判断：</a:t>
              </a:r>
            </a:p>
            <a:p>
              <a:pPr eaLnBrk="1" hangingPunct="1"/>
              <a:r>
                <a:rPr lang="zh-CN" sz="4400" dirty="0"/>
                <a:t>由线段</a:t>
              </a:r>
              <a:r>
                <a:rPr lang="zh-CN" altLang="zh-CN" sz="4400" dirty="0"/>
                <a:t>t</a:t>
              </a:r>
              <a:r>
                <a:rPr lang="zh-CN" sz="4400" dirty="0"/>
                <a:t>、</a:t>
              </a:r>
              <a:r>
                <a:rPr lang="zh-CN" altLang="zh-CN" sz="4400" dirty="0"/>
                <a:t>m</a:t>
              </a:r>
              <a:r>
                <a:rPr lang="zh-CN" sz="4400" dirty="0"/>
                <a:t>、</a:t>
              </a:r>
              <a:r>
                <a:rPr lang="zh-CN" altLang="zh-CN" sz="4400" dirty="0"/>
                <a:t>n</a:t>
              </a:r>
              <a:r>
                <a:rPr lang="zh-CN" sz="4400" dirty="0"/>
                <a:t>组成的三角形是不</a:t>
              </a:r>
            </a:p>
            <a:p>
              <a:pPr eaLnBrk="1" hangingPunct="1"/>
              <a:r>
                <a:rPr lang="zh-CN" sz="4400" dirty="0"/>
                <a:t>是直角三角形？</a:t>
              </a:r>
            </a:p>
            <a:p>
              <a:pPr eaLnBrk="1" hangingPunct="1"/>
              <a:r>
                <a:rPr lang="zh-CN" sz="4400" dirty="0"/>
                <a:t>（</a:t>
              </a:r>
              <a:r>
                <a:rPr lang="zh-CN" altLang="zh-CN" sz="4400" dirty="0"/>
                <a:t>1</a:t>
              </a:r>
              <a:r>
                <a:rPr lang="zh-CN" sz="4400" dirty="0"/>
                <a:t>）</a:t>
              </a:r>
              <a:r>
                <a:rPr lang="zh-CN" altLang="zh-CN" sz="4400" dirty="0"/>
                <a:t>t=15     m=8        n=17;</a:t>
              </a:r>
            </a:p>
            <a:p>
              <a:pPr eaLnBrk="1" hangingPunct="1"/>
              <a:r>
                <a:rPr lang="zh-CN" sz="4400" dirty="0"/>
                <a:t>（</a:t>
              </a:r>
              <a:r>
                <a:rPr lang="zh-CN" altLang="zh-CN" sz="4400" dirty="0"/>
                <a:t>2</a:t>
              </a:r>
              <a:r>
                <a:rPr lang="zh-CN" sz="4400" dirty="0"/>
                <a:t>）</a:t>
              </a:r>
              <a:r>
                <a:rPr lang="zh-CN" altLang="zh-CN" sz="4400" dirty="0"/>
                <a:t>t=10     m=8        n=16;</a:t>
              </a:r>
            </a:p>
            <a:p>
              <a:pPr eaLnBrk="1" hangingPunct="1"/>
              <a:r>
                <a:rPr lang="zh-CN" sz="4400" dirty="0"/>
                <a:t>（</a:t>
              </a:r>
              <a:r>
                <a:rPr lang="zh-CN" altLang="zh-CN" sz="4400" dirty="0"/>
                <a:t>3</a:t>
              </a:r>
              <a:r>
                <a:rPr lang="zh-CN" sz="4400" dirty="0"/>
                <a:t>）</a:t>
              </a:r>
              <a:r>
                <a:rPr lang="zh-CN" altLang="zh-CN" sz="4400" dirty="0"/>
                <a:t>t=13     m=4        n=15.</a:t>
              </a:r>
            </a:p>
          </p:txBody>
        </p:sp>
      </p:grpSp>
    </p:spTree>
  </p:cSld>
  <p:clrMapOvr>
    <a:masterClrMapping/>
  </p:clrMapOvr>
  <p:transition>
    <p:cover dir="d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0824" y="3645024"/>
            <a:ext cx="8589963" cy="23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sz="6000" b="1" dirty="0"/>
              <a:t>方法：</a:t>
            </a:r>
          </a:p>
          <a:p>
            <a:pPr eaLnBrk="1" hangingPunct="1"/>
            <a:r>
              <a:rPr lang="zh-CN" sz="4400" b="1" dirty="0"/>
              <a:t>只需看两条较小边长的平方和是否</a:t>
            </a:r>
          </a:p>
          <a:p>
            <a:pPr eaLnBrk="1" hangingPunct="1"/>
            <a:r>
              <a:rPr lang="zh-CN" sz="4400" b="1" dirty="0"/>
              <a:t>等于最大边长的平方．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15364" name="Group 4"/>
          <p:cNvGrpSpPr/>
          <p:nvPr/>
        </p:nvGrpSpPr>
        <p:grpSpPr bwMode="auto">
          <a:xfrm>
            <a:off x="392981" y="1340768"/>
            <a:ext cx="7756525" cy="1680070"/>
            <a:chOff x="0" y="0"/>
            <a:chExt cx="4886" cy="795"/>
          </a:xfrm>
        </p:grpSpPr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0" y="0"/>
              <a:ext cx="4886" cy="7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sz="6000" b="1" dirty="0"/>
                <a:t>点评</a:t>
              </a:r>
              <a:r>
                <a:rPr lang="zh-CN" altLang="zh-CN" sz="6000" b="1" dirty="0"/>
                <a:t>:</a:t>
              </a:r>
            </a:p>
            <a:p>
              <a:pPr eaLnBrk="1" hangingPunct="1"/>
              <a:r>
                <a:rPr lang="zh-CN" sz="4400" b="1" dirty="0"/>
                <a:t>由</a:t>
              </a:r>
              <a:r>
                <a:rPr lang="zh-CN" sz="3600" b="1" dirty="0"/>
                <a:t>                     </a:t>
              </a:r>
              <a:r>
                <a:rPr lang="zh-CN" sz="4400" b="1" dirty="0"/>
                <a:t>可知</a:t>
              </a:r>
              <a:r>
                <a:rPr lang="zh-CN" altLang="zh-CN" sz="4400" b="1" dirty="0"/>
                <a:t>c</a:t>
              </a:r>
              <a:r>
                <a:rPr lang="zh-CN" sz="4400" b="1" dirty="0"/>
                <a:t>＞</a:t>
              </a:r>
              <a:r>
                <a:rPr lang="zh-CN" altLang="zh-CN" sz="4400" b="1" dirty="0"/>
                <a:t>a,</a:t>
              </a:r>
              <a:r>
                <a:rPr lang="zh-CN" sz="4400" b="1" dirty="0"/>
                <a:t>且</a:t>
              </a:r>
              <a:r>
                <a:rPr lang="zh-CN" altLang="zh-CN" sz="4400" b="1" dirty="0"/>
                <a:t>c</a:t>
              </a:r>
              <a:r>
                <a:rPr lang="zh-CN" sz="4400" b="1" dirty="0"/>
                <a:t>＞</a:t>
              </a:r>
              <a:r>
                <a:rPr lang="zh-CN" altLang="zh-CN" sz="4400" b="1" dirty="0"/>
                <a:t>b</a:t>
              </a:r>
              <a:r>
                <a:rPr lang="zh-CN" altLang="zh-CN" sz="3200" b="1" dirty="0"/>
                <a:t>.</a:t>
              </a:r>
            </a:p>
          </p:txBody>
        </p:sp>
        <p:graphicFrame>
          <p:nvGraphicFramePr>
            <p:cNvPr id="15366" name="Object 6"/>
            <p:cNvGraphicFramePr>
              <a:graphicFrameLocks noChangeAspect="1"/>
            </p:cNvGraphicFramePr>
            <p:nvPr/>
          </p:nvGraphicFramePr>
          <p:xfrm>
            <a:off x="490" y="397"/>
            <a:ext cx="1497" cy="3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0" r:id="rId5" imgW="749935" imgH="203200" progId="Equation.3">
                    <p:embed/>
                  </p:oleObj>
                </mc:Choice>
                <mc:Fallback>
                  <p:oleObj r:id="rId5" imgW="749935" imgH="2032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0" y="397"/>
                          <a:ext cx="1497" cy="3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971550" y="538163"/>
            <a:ext cx="1439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grpSp>
        <p:nvGrpSpPr>
          <p:cNvPr id="15368" name="Group 8"/>
          <p:cNvGrpSpPr/>
          <p:nvPr/>
        </p:nvGrpSpPr>
        <p:grpSpPr bwMode="auto">
          <a:xfrm>
            <a:off x="250825" y="0"/>
            <a:ext cx="3124200" cy="958850"/>
            <a:chOff x="0" y="0"/>
            <a:chExt cx="1968" cy="604"/>
          </a:xfrm>
        </p:grpSpPr>
        <p:sp>
          <p:nvSpPr>
            <p:cNvPr id="15369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1968" cy="604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FFEDED"/>
                </a:gs>
                <a:gs pos="100000">
                  <a:srgbClr val="FFFFFF"/>
                </a:gs>
              </a:gsLst>
              <a:path path="rect">
                <a:fillToRect r="100000" b="100000"/>
              </a:path>
            </a:gradFill>
            <a:ln w="9525" cmpd="sng">
              <a:solidFill>
                <a:srgbClr val="00009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15370" name="Picture 10" descr="钥匙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72" y="114"/>
              <a:ext cx="528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96" y="68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EDED"/>
                      </a:gs>
                      <a:gs pos="100000">
                        <a:srgbClr val="FFFFFF"/>
                      </a:gs>
                    </a:gsLst>
                    <a:path path="rect">
                      <a:fillToRect r="100000" b="10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sz="32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开启        智慧</a:t>
              </a:r>
            </a:p>
          </p:txBody>
        </p:sp>
      </p:grpSp>
    </p:spTree>
  </p:cSld>
  <p:clrMapOvr>
    <a:masterClrMapping/>
  </p:clrMapOvr>
  <p:transition>
    <p:cover dir="r"/>
    <p:sndAc>
      <p:stSnd>
        <p:snd r:embed="rId3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S00554_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44463" y="0"/>
            <a:ext cx="1331912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604250" cy="11430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sz="3400" b="1" dirty="0"/>
              <a:t>          </a:t>
            </a:r>
            <a:r>
              <a:rPr lang="zh-CN" sz="3400" b="1" dirty="0">
                <a:solidFill>
                  <a:srgbClr val="0000FF"/>
                </a:solidFill>
              </a:rPr>
              <a:t>下面以</a:t>
            </a:r>
            <a:r>
              <a:rPr lang="zh-CN" altLang="zh-CN" sz="3400" b="1" dirty="0">
                <a:solidFill>
                  <a:srgbClr val="0000FF"/>
                </a:solidFill>
              </a:rPr>
              <a:t>a,b,c</a:t>
            </a:r>
            <a:r>
              <a:rPr lang="zh-CN" sz="3400" b="1" dirty="0">
                <a:solidFill>
                  <a:srgbClr val="0000FF"/>
                </a:solidFill>
              </a:rPr>
              <a:t>为边长的三角形是不是直角三角形？如果是那么哪一个角是直角？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9750" y="1708150"/>
            <a:ext cx="8135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sz="3600" b="1" dirty="0">
                <a:latin typeface="Times New Roman" panose="02020603050405020304" pitchFamily="18" charset="0"/>
              </a:rPr>
              <a:t>(1) a=25   b=20  c=15      ____      _____ ;</a:t>
            </a:r>
            <a:endParaRPr lang="zh-CN" altLang="zh-CN" sz="3600" b="1" baseline="30000" dirty="0">
              <a:latin typeface="Times New Roman" panose="02020603050405020304" pitchFamily="18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39750" y="2420938"/>
            <a:ext cx="828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sz="3600" b="1" dirty="0">
                <a:latin typeface="Times New Roman" panose="02020603050405020304" pitchFamily="18" charset="0"/>
              </a:rPr>
              <a:t>(2) a=13   b=14    c=15    ____       _____ ;</a:t>
            </a:r>
            <a:endParaRPr lang="zh-CN" altLang="zh-CN" sz="3600" b="1" baseline="30000" dirty="0">
              <a:latin typeface="Times New Roman" panose="02020603050405020304" pitchFamily="18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39750" y="3789363"/>
            <a:ext cx="81359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sz="3600" b="1" dirty="0">
                <a:latin typeface="Times New Roman" panose="02020603050405020304" pitchFamily="18" charset="0"/>
              </a:rPr>
              <a:t>(4) a:b: c=3:4:5               _____     _____ ;</a:t>
            </a:r>
            <a:endParaRPr lang="zh-CN" altLang="zh-CN" sz="3600" b="1" baseline="30000" dirty="0">
              <a:latin typeface="Times New Roman" panose="02020603050405020304" pitchFamily="18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292725" y="1557338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是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364163" y="3714750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是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364163" y="2276475"/>
            <a:ext cx="1728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不是 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364163" y="2852738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是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372225" y="1557338"/>
            <a:ext cx="2555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∠ A=90</a:t>
            </a:r>
            <a:r>
              <a:rPr lang="zh-CN" altLang="zh-CN" sz="4000" b="1" baseline="30000">
                <a:solidFill>
                  <a:srgbClr val="FF33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516688" y="3068638"/>
            <a:ext cx="3382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∠ B=90</a:t>
            </a:r>
            <a:r>
              <a:rPr lang="zh-CN" altLang="zh-CN" sz="3600" b="1" baseline="30000">
                <a:solidFill>
                  <a:srgbClr val="FF33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6659563" y="3724275"/>
            <a:ext cx="21955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∠ C=90</a:t>
            </a:r>
            <a:r>
              <a:rPr lang="zh-CN" altLang="zh-CN" sz="3600" b="1" baseline="30000">
                <a:solidFill>
                  <a:srgbClr val="FF3300"/>
                </a:solidFill>
                <a:latin typeface="Times New Roman" panose="02020603050405020304" pitchFamily="18" charset="0"/>
              </a:rPr>
              <a:t>0</a:t>
            </a:r>
          </a:p>
        </p:txBody>
      </p:sp>
      <p:grpSp>
        <p:nvGrpSpPr>
          <p:cNvPr id="16398" name="Group 14"/>
          <p:cNvGrpSpPr/>
          <p:nvPr/>
        </p:nvGrpSpPr>
        <p:grpSpPr bwMode="auto">
          <a:xfrm>
            <a:off x="539750" y="3068638"/>
            <a:ext cx="8208963" cy="796925"/>
            <a:chOff x="0" y="0"/>
            <a:chExt cx="5080" cy="411"/>
          </a:xfrm>
        </p:grpSpPr>
        <p:sp>
          <p:nvSpPr>
            <p:cNvPr id="16399" name="Text Box 15"/>
            <p:cNvSpPr txBox="1">
              <a:spLocks noChangeArrowheads="1"/>
            </p:cNvSpPr>
            <p:nvPr/>
          </p:nvSpPr>
          <p:spPr bwMode="auto">
            <a:xfrm>
              <a:off x="0" y="0"/>
              <a:ext cx="5080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zh-CN" sz="3600" b="1" dirty="0">
                  <a:latin typeface="Times New Roman" panose="02020603050405020304" pitchFamily="18" charset="0"/>
                </a:rPr>
                <a:t>(3) a=1  b=2   c=              ____       _____ ;</a:t>
              </a:r>
              <a:endParaRPr lang="zh-CN" altLang="zh-CN" sz="3600" b="1" baseline="30000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6400" name="Object 16"/>
            <p:cNvGraphicFramePr>
              <a:graphicFrameLocks noChangeAspect="1"/>
            </p:cNvGraphicFramePr>
            <p:nvPr/>
          </p:nvGraphicFramePr>
          <p:xfrm>
            <a:off x="2041" y="0"/>
            <a:ext cx="402" cy="4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11" r:id="rId7" imgW="231775" imgH="231775" progId="Equation.3">
                    <p:embed/>
                  </p:oleObj>
                </mc:Choice>
                <mc:Fallback>
                  <p:oleObj r:id="rId7" imgW="231775" imgH="231775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1" y="0"/>
                          <a:ext cx="402" cy="4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504032" y="4725988"/>
            <a:ext cx="7704137" cy="1492250"/>
          </a:xfrm>
          <a:prstGeom prst="rect">
            <a:avLst/>
          </a:prstGeom>
          <a:solidFill>
            <a:srgbClr val="FF99CC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zh-CN" sz="3600" b="1" dirty="0" smtClean="0"/>
              <a:t>像</a:t>
            </a:r>
            <a:r>
              <a:rPr lang="zh-CN" altLang="zh-CN" sz="3600" b="1" dirty="0"/>
              <a:t>25,20,15,</a:t>
            </a:r>
            <a:r>
              <a:rPr lang="zh-CN" sz="3600" b="1" dirty="0"/>
              <a:t>能够成为直角三角形三条边长的三个正整数，称为</a:t>
            </a:r>
            <a:r>
              <a:rPr lang="zh-CN" sz="4000" b="1" dirty="0">
                <a:solidFill>
                  <a:srgbClr val="0000FF"/>
                </a:solidFill>
              </a:rPr>
              <a:t>勾股数</a:t>
            </a:r>
            <a:r>
              <a:rPr lang="zh-CN" altLang="zh-CN" sz="40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6402" name="AutoShape 1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503238" cy="358775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utoUpdateAnimBg="0"/>
      <p:bldP spid="16392" grpId="0" autoUpdateAnimBg="0"/>
      <p:bldP spid="16393" grpId="0" autoUpdateAnimBg="0"/>
      <p:bldP spid="16394" grpId="0" autoUpdateAnimBg="0"/>
      <p:bldP spid="16395" grpId="0" autoUpdateAnimBg="0"/>
      <p:bldP spid="16396" grpId="0" autoUpdateAnimBg="0"/>
      <p:bldP spid="16397" grpId="0" autoUpdateAnimBg="0"/>
      <p:bldP spid="16401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66986" y="2671961"/>
            <a:ext cx="799288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tabLst>
                <a:tab pos="342900" algn="l"/>
              </a:tabLst>
            </a:pPr>
            <a:r>
              <a:rPr lang="zh-CN" altLang="zh-CN" sz="3200" dirty="0">
                <a:latin typeface="Times New Roman" panose="02020603050405020304" pitchFamily="18" charset="0"/>
              </a:rPr>
              <a:t>3</a:t>
            </a:r>
            <a:r>
              <a:rPr lang="zh-CN" sz="3200" dirty="0">
                <a:latin typeface="Times New Roman" panose="02020603050405020304" pitchFamily="18" charset="0"/>
              </a:rPr>
              <a:t>．如果△</a:t>
            </a:r>
            <a:r>
              <a:rPr lang="zh-CN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sz="3200" dirty="0">
                <a:latin typeface="Times New Roman" panose="02020603050405020304" pitchFamily="18" charset="0"/>
              </a:rPr>
              <a:t>的三边分别为</a:t>
            </a:r>
            <a:r>
              <a:rPr lang="zh-CN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sz="3200" dirty="0">
                <a:latin typeface="Times New Roman" panose="02020603050405020304" pitchFamily="18" charset="0"/>
              </a:rPr>
              <a:t>、</a:t>
            </a:r>
            <a:r>
              <a:rPr lang="zh-CN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sz="3200" dirty="0">
                <a:latin typeface="Times New Roman" panose="02020603050405020304" pitchFamily="18" charset="0"/>
              </a:rPr>
              <a:t>、</a:t>
            </a:r>
            <a:r>
              <a:rPr lang="zh-CN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sz="3200" dirty="0">
                <a:latin typeface="Times New Roman" panose="02020603050405020304" pitchFamily="18" charset="0"/>
              </a:rPr>
              <a:t>且满足</a:t>
            </a:r>
          </a:p>
          <a:p>
            <a:pPr algn="ctr" eaLnBrk="1" hangingPunct="1">
              <a:tabLst>
                <a:tab pos="342900" algn="l"/>
              </a:tabLst>
            </a:pPr>
            <a:r>
              <a:rPr lang="zh-CN" sz="3200" dirty="0">
                <a:latin typeface="Times New Roman" panose="02020603050405020304" pitchFamily="18" charset="0"/>
              </a:rPr>
              <a:t>      </a:t>
            </a:r>
            <a:r>
              <a:rPr lang="zh-CN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3200" baseline="30000" dirty="0">
                <a:latin typeface="Times New Roman" panose="02020603050405020304" pitchFamily="18" charset="0"/>
              </a:rPr>
              <a:t>2</a:t>
            </a:r>
            <a:r>
              <a:rPr lang="zh-CN" sz="3200" dirty="0">
                <a:latin typeface="Times New Roman" panose="02020603050405020304" pitchFamily="18" charset="0"/>
              </a:rPr>
              <a:t>＋</a:t>
            </a:r>
            <a:r>
              <a:rPr lang="zh-CN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3200" baseline="30000" dirty="0">
                <a:latin typeface="Times New Roman" panose="02020603050405020304" pitchFamily="18" charset="0"/>
              </a:rPr>
              <a:t>2</a:t>
            </a:r>
            <a:r>
              <a:rPr lang="zh-CN" sz="3200" dirty="0">
                <a:latin typeface="Times New Roman" panose="02020603050405020304" pitchFamily="18" charset="0"/>
              </a:rPr>
              <a:t>＋</a:t>
            </a:r>
            <a:r>
              <a:rPr lang="zh-CN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3200" baseline="30000" dirty="0">
                <a:latin typeface="Times New Roman" panose="02020603050405020304" pitchFamily="18" charset="0"/>
              </a:rPr>
              <a:t>2</a:t>
            </a:r>
            <a:r>
              <a:rPr lang="zh-CN" sz="3200" dirty="0">
                <a:latin typeface="Times New Roman" panose="02020603050405020304" pitchFamily="18" charset="0"/>
              </a:rPr>
              <a:t>＋</a:t>
            </a:r>
            <a:r>
              <a:rPr lang="zh-CN" altLang="zh-CN" sz="3200" dirty="0">
                <a:latin typeface="Times New Roman" panose="02020603050405020304" pitchFamily="18" charset="0"/>
              </a:rPr>
              <a:t>50</a:t>
            </a:r>
            <a:r>
              <a:rPr lang="zh-CN" sz="3200" dirty="0">
                <a:latin typeface="Times New Roman" panose="02020603050405020304" pitchFamily="18" charset="0"/>
              </a:rPr>
              <a:t>＝</a:t>
            </a:r>
            <a:r>
              <a:rPr lang="zh-CN" altLang="zh-CN" sz="3200" dirty="0">
                <a:latin typeface="Times New Roman" panose="02020603050405020304" pitchFamily="18" charset="0"/>
              </a:rPr>
              <a:t>6</a:t>
            </a:r>
            <a:r>
              <a:rPr lang="zh-CN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sz="3200" dirty="0">
                <a:latin typeface="Times New Roman" panose="02020603050405020304" pitchFamily="18" charset="0"/>
              </a:rPr>
              <a:t>＋</a:t>
            </a:r>
            <a:r>
              <a:rPr lang="zh-CN" altLang="zh-CN" sz="3200" dirty="0">
                <a:latin typeface="Times New Roman" panose="02020603050405020304" pitchFamily="18" charset="0"/>
              </a:rPr>
              <a:t>8</a:t>
            </a:r>
            <a:r>
              <a:rPr lang="zh-CN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sz="3200" dirty="0">
                <a:latin typeface="Times New Roman" panose="02020603050405020304" pitchFamily="18" charset="0"/>
              </a:rPr>
              <a:t>＋</a:t>
            </a:r>
            <a:r>
              <a:rPr lang="zh-CN" altLang="zh-CN" sz="3200" dirty="0">
                <a:latin typeface="Times New Roman" panose="02020603050405020304" pitchFamily="18" charset="0"/>
              </a:rPr>
              <a:t>10</a:t>
            </a:r>
            <a:r>
              <a:rPr lang="zh-CN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sz="3200" dirty="0">
                <a:latin typeface="Times New Roman" panose="02020603050405020304" pitchFamily="18" charset="0"/>
              </a:rPr>
              <a:t>，</a:t>
            </a:r>
          </a:p>
          <a:p>
            <a:pPr eaLnBrk="1" hangingPunct="1">
              <a:tabLst>
                <a:tab pos="342900" algn="l"/>
              </a:tabLst>
            </a:pPr>
            <a:r>
              <a:rPr lang="zh-CN" sz="3200" dirty="0">
                <a:latin typeface="Times New Roman" panose="02020603050405020304" pitchFamily="18" charset="0"/>
              </a:rPr>
              <a:t>      判定△</a:t>
            </a:r>
            <a:r>
              <a:rPr lang="zh-CN" altLang="zh-CN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zh-CN" sz="3200" dirty="0"/>
              <a:t>的形状</a:t>
            </a:r>
            <a:r>
              <a:rPr lang="zh-CN" altLang="zh-CN" sz="3200" dirty="0"/>
              <a:t>. 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74254" y="1844824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zh-CN" sz="2400" b="1" dirty="0"/>
              <a:t>(</a:t>
            </a:r>
            <a:r>
              <a:rPr lang="zh-CN" sz="2400" b="1" dirty="0"/>
              <a:t>二</a:t>
            </a:r>
            <a:r>
              <a:rPr lang="zh-CN" altLang="zh-CN" sz="2400" b="1" dirty="0"/>
              <a:t>)</a:t>
            </a:r>
            <a:r>
              <a:rPr lang="zh-CN" sz="2400" b="1" dirty="0"/>
              <a:t>解答题：</a:t>
            </a:r>
            <a:r>
              <a:rPr lang="zh-CN" sz="2400" dirty="0"/>
              <a:t> 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505200" y="1157288"/>
            <a:ext cx="1447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sz="2800" b="1" dirty="0"/>
              <a:t>练  </a:t>
            </a:r>
            <a:r>
              <a:rPr lang="zh-CN" sz="2800" b="1" dirty="0" smtClean="0"/>
              <a:t>习</a:t>
            </a:r>
            <a:r>
              <a:rPr lang="zh-CN" sz="2800" dirty="0" smtClean="0"/>
              <a:t> </a:t>
            </a:r>
            <a:endParaRPr lang="zh-CN" sz="2800" dirty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331912" y="4653136"/>
            <a:ext cx="64662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zh-CN" sz="3600" dirty="0">
                <a:solidFill>
                  <a:srgbClr val="FF0000"/>
                </a:solidFill>
              </a:rPr>
              <a:t>这个三角形是直角三角形． 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55650" y="538163"/>
            <a:ext cx="1152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grpSp>
        <p:nvGrpSpPr>
          <p:cNvPr id="17415" name="Group 7"/>
          <p:cNvGrpSpPr/>
          <p:nvPr/>
        </p:nvGrpSpPr>
        <p:grpSpPr bwMode="auto">
          <a:xfrm>
            <a:off x="0" y="0"/>
            <a:ext cx="3124200" cy="958850"/>
            <a:chOff x="0" y="0"/>
            <a:chExt cx="1968" cy="604"/>
          </a:xfrm>
        </p:grpSpPr>
        <p:sp>
          <p:nvSpPr>
            <p:cNvPr id="17416" name="AutoShape 8"/>
            <p:cNvSpPr>
              <a:spLocks noChangeArrowheads="1"/>
            </p:cNvSpPr>
            <p:nvPr/>
          </p:nvSpPr>
          <p:spPr bwMode="auto">
            <a:xfrm>
              <a:off x="0" y="0"/>
              <a:ext cx="1968" cy="604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FFEDED"/>
                </a:gs>
                <a:gs pos="100000">
                  <a:srgbClr val="FFFFFF"/>
                </a:gs>
              </a:gsLst>
              <a:path path="rect">
                <a:fillToRect r="100000" b="100000"/>
              </a:path>
            </a:gradFill>
            <a:ln w="9525" cmpd="sng">
              <a:solidFill>
                <a:srgbClr val="00009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17417" name="Picture 9" descr="钥匙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114"/>
              <a:ext cx="528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96" y="68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EDED"/>
                      </a:gs>
                      <a:gs pos="100000">
                        <a:srgbClr val="FFFFFF"/>
                      </a:gs>
                    </a:gsLst>
                    <a:path path="rect">
                      <a:fillToRect r="100000" b="10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sz="32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开启        智慧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/>
          <p:nvPr/>
        </p:nvGrpSpPr>
        <p:grpSpPr bwMode="auto">
          <a:xfrm>
            <a:off x="323850" y="333375"/>
            <a:ext cx="8343900" cy="5570538"/>
            <a:chOff x="0" y="0"/>
            <a:chExt cx="5256" cy="3509"/>
          </a:xfrm>
        </p:grpSpPr>
        <p:sp>
          <p:nvSpPr>
            <p:cNvPr id="18435" name="Text Box 3"/>
            <p:cNvSpPr txBox="1">
              <a:spLocks noChangeArrowheads="1"/>
            </p:cNvSpPr>
            <p:nvPr/>
          </p:nvSpPr>
          <p:spPr bwMode="auto">
            <a:xfrm>
              <a:off x="2177" y="0"/>
              <a:ext cx="8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sz="3600" b="1">
                  <a:solidFill>
                    <a:srgbClr val="0000FF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活动</a:t>
              </a:r>
              <a:r>
                <a:rPr lang="zh-CN" altLang="zh-CN" sz="3600" b="1">
                  <a:solidFill>
                    <a:srgbClr val="0000FF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5</a:t>
              </a:r>
            </a:p>
          </p:txBody>
        </p:sp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0" y="545"/>
              <a:ext cx="5256" cy="9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sz="3200" b="1">
                  <a:solidFill>
                    <a:srgbClr val="0000FF"/>
                  </a:solidFill>
                </a:rPr>
                <a:t>一个零件的形状如下图所示，按规定这个零件</a:t>
              </a:r>
            </a:p>
            <a:p>
              <a:pPr eaLnBrk="1" hangingPunct="1"/>
              <a:r>
                <a:rPr lang="zh-CN" sz="3200" b="1">
                  <a:solidFill>
                    <a:srgbClr val="0000FF"/>
                  </a:solidFill>
                </a:rPr>
                <a:t>中∠</a:t>
              </a:r>
              <a:r>
                <a:rPr lang="zh-CN" altLang="zh-CN" sz="3200" b="1">
                  <a:solidFill>
                    <a:srgbClr val="0000FF"/>
                  </a:solidFill>
                </a:rPr>
                <a:t>A</a:t>
              </a:r>
              <a:r>
                <a:rPr lang="zh-CN" sz="3200" b="1">
                  <a:solidFill>
                    <a:srgbClr val="0000FF"/>
                  </a:solidFill>
                </a:rPr>
                <a:t>和∠</a:t>
              </a:r>
              <a:r>
                <a:rPr lang="zh-CN" altLang="zh-CN" sz="3200" b="1">
                  <a:solidFill>
                    <a:srgbClr val="0000FF"/>
                  </a:solidFill>
                </a:rPr>
                <a:t>DBC</a:t>
              </a:r>
              <a:r>
                <a:rPr lang="zh-CN" sz="3200" b="1">
                  <a:solidFill>
                    <a:srgbClr val="0000FF"/>
                  </a:solidFill>
                </a:rPr>
                <a:t>都应为直角，工人师傅量出这</a:t>
              </a:r>
            </a:p>
            <a:p>
              <a:pPr eaLnBrk="1" hangingPunct="1"/>
              <a:r>
                <a:rPr lang="zh-CN" sz="3200" b="1">
                  <a:solidFill>
                    <a:srgbClr val="0000FF"/>
                  </a:solidFill>
                </a:rPr>
                <a:t>个零件各边尺寸；那么这个零件符合要求吗？</a:t>
              </a:r>
            </a:p>
          </p:txBody>
        </p:sp>
        <p:grpSp>
          <p:nvGrpSpPr>
            <p:cNvPr id="18437" name="Group 5"/>
            <p:cNvGrpSpPr/>
            <p:nvPr/>
          </p:nvGrpSpPr>
          <p:grpSpPr bwMode="auto">
            <a:xfrm>
              <a:off x="1406" y="1724"/>
              <a:ext cx="2523" cy="1785"/>
              <a:chOff x="0" y="0"/>
              <a:chExt cx="2523" cy="1785"/>
            </a:xfrm>
          </p:grpSpPr>
          <p:grpSp>
            <p:nvGrpSpPr>
              <p:cNvPr id="18438" name="Group 6"/>
              <p:cNvGrpSpPr/>
              <p:nvPr/>
            </p:nvGrpSpPr>
            <p:grpSpPr bwMode="auto">
              <a:xfrm>
                <a:off x="272" y="91"/>
                <a:ext cx="2042" cy="1406"/>
                <a:chOff x="0" y="0"/>
                <a:chExt cx="2042" cy="1406"/>
              </a:xfrm>
            </p:grpSpPr>
            <p:sp>
              <p:nvSpPr>
                <p:cNvPr id="18439" name="Line 7"/>
                <p:cNvSpPr>
                  <a:spLocks noChangeShapeType="1"/>
                </p:cNvSpPr>
                <p:nvPr/>
              </p:nvSpPr>
              <p:spPr bwMode="auto">
                <a:xfrm>
                  <a:off x="0" y="1406"/>
                  <a:ext cx="908" cy="0"/>
                </a:xfrm>
                <a:prstGeom prst="line">
                  <a:avLst/>
                </a:prstGeom>
                <a:noFill/>
                <a:ln w="508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0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0" y="454"/>
                  <a:ext cx="0" cy="952"/>
                </a:xfrm>
                <a:prstGeom prst="line">
                  <a:avLst/>
                </a:prstGeom>
                <a:noFill/>
                <a:ln w="508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1" name="Line 9"/>
                <p:cNvSpPr>
                  <a:spLocks noChangeShapeType="1"/>
                </p:cNvSpPr>
                <p:nvPr/>
              </p:nvSpPr>
              <p:spPr bwMode="auto">
                <a:xfrm flipH="1" flipV="1">
                  <a:off x="0" y="454"/>
                  <a:ext cx="908" cy="952"/>
                </a:xfrm>
                <a:prstGeom prst="line">
                  <a:avLst/>
                </a:prstGeom>
                <a:noFill/>
                <a:ln w="508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2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908" y="0"/>
                  <a:ext cx="1134" cy="1406"/>
                </a:xfrm>
                <a:prstGeom prst="line">
                  <a:avLst/>
                </a:prstGeom>
                <a:noFill/>
                <a:ln w="508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8443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2042" cy="454"/>
                </a:xfrm>
                <a:prstGeom prst="line">
                  <a:avLst/>
                </a:prstGeom>
                <a:noFill/>
                <a:ln w="50800" cmpd="sng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8444" name="Text Box 12"/>
              <p:cNvSpPr txBox="1">
                <a:spLocks noChangeArrowheads="1"/>
              </p:cNvSpPr>
              <p:nvPr/>
            </p:nvSpPr>
            <p:spPr bwMode="auto">
              <a:xfrm>
                <a:off x="0" y="1406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zh-CN" altLang="zh-CN" sz="2400" b="1">
                    <a:solidFill>
                      <a:srgbClr val="0000FF"/>
                    </a:solidFill>
                  </a:rPr>
                  <a:t>A</a:t>
                </a:r>
              </a:p>
            </p:txBody>
          </p:sp>
          <p:sp>
            <p:nvSpPr>
              <p:cNvPr id="18445" name="Text Box 13"/>
              <p:cNvSpPr txBox="1">
                <a:spLocks noChangeArrowheads="1"/>
              </p:cNvSpPr>
              <p:nvPr/>
            </p:nvSpPr>
            <p:spPr bwMode="auto">
              <a:xfrm>
                <a:off x="1134" y="1497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zh-CN" altLang="zh-CN" sz="2400" b="1">
                    <a:solidFill>
                      <a:srgbClr val="0000FF"/>
                    </a:solidFill>
                  </a:rPr>
                  <a:t>B</a:t>
                </a:r>
              </a:p>
            </p:txBody>
          </p:sp>
          <p:sp>
            <p:nvSpPr>
              <p:cNvPr id="18446" name="Text Box 14"/>
              <p:cNvSpPr txBox="1">
                <a:spLocks noChangeArrowheads="1"/>
              </p:cNvSpPr>
              <p:nvPr/>
            </p:nvSpPr>
            <p:spPr bwMode="auto">
              <a:xfrm>
                <a:off x="2268" y="0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zh-CN" altLang="zh-CN" sz="2400" b="1"/>
                  <a:t>C</a:t>
                </a:r>
              </a:p>
            </p:txBody>
          </p:sp>
          <p:sp>
            <p:nvSpPr>
              <p:cNvPr id="18447" name="Text Box 15"/>
              <p:cNvSpPr txBox="1">
                <a:spLocks noChangeArrowheads="1"/>
              </p:cNvSpPr>
              <p:nvPr/>
            </p:nvSpPr>
            <p:spPr bwMode="auto">
              <a:xfrm>
                <a:off x="0" y="40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zh-CN" altLang="zh-CN" sz="2400" b="1">
                    <a:solidFill>
                      <a:srgbClr val="0000FF"/>
                    </a:solidFill>
                  </a:rPr>
                  <a:t>D</a:t>
                </a:r>
              </a:p>
            </p:txBody>
          </p:sp>
          <p:sp>
            <p:nvSpPr>
              <p:cNvPr id="18448" name="Text Box 16"/>
              <p:cNvSpPr txBox="1">
                <a:spLocks noChangeArrowheads="1"/>
              </p:cNvSpPr>
              <p:nvPr/>
            </p:nvSpPr>
            <p:spPr bwMode="auto">
              <a:xfrm>
                <a:off x="499" y="1452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zh-CN" altLang="zh-CN" sz="2400" b="1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18449" name="Text Box 17"/>
              <p:cNvSpPr txBox="1">
                <a:spLocks noChangeArrowheads="1"/>
              </p:cNvSpPr>
              <p:nvPr/>
            </p:nvSpPr>
            <p:spPr bwMode="auto">
              <a:xfrm>
                <a:off x="46" y="907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zh-CN" altLang="zh-CN" sz="2400" b="1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18450" name="Text Box 18"/>
              <p:cNvSpPr txBox="1">
                <a:spLocks noChangeArrowheads="1"/>
              </p:cNvSpPr>
              <p:nvPr/>
            </p:nvSpPr>
            <p:spPr bwMode="auto">
              <a:xfrm>
                <a:off x="681" y="817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zh-CN" altLang="zh-CN" sz="2400" b="1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18451" name="Text Box 19"/>
              <p:cNvSpPr txBox="1">
                <a:spLocks noChangeArrowheads="1"/>
              </p:cNvSpPr>
              <p:nvPr/>
            </p:nvSpPr>
            <p:spPr bwMode="auto">
              <a:xfrm>
                <a:off x="1633" y="771"/>
                <a:ext cx="3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zh-CN" altLang="zh-CN" sz="2400" b="1">
                    <a:solidFill>
                      <a:srgbClr val="0000FF"/>
                    </a:solidFill>
                  </a:rPr>
                  <a:t>12</a:t>
                </a:r>
              </a:p>
            </p:txBody>
          </p:sp>
          <p:sp>
            <p:nvSpPr>
              <p:cNvPr id="18452" name="Text Box 20"/>
              <p:cNvSpPr txBox="1">
                <a:spLocks noChangeArrowheads="1"/>
              </p:cNvSpPr>
              <p:nvPr/>
            </p:nvSpPr>
            <p:spPr bwMode="auto">
              <a:xfrm>
                <a:off x="953" y="91"/>
                <a:ext cx="33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zh-CN" altLang="zh-CN" sz="2400" b="1">
                    <a:solidFill>
                      <a:srgbClr val="0000FF"/>
                    </a:solidFill>
                  </a:rPr>
                  <a:t>13</a:t>
                </a:r>
              </a:p>
            </p:txBody>
          </p:sp>
        </p:grpSp>
      </p:grp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900113" y="47625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grpSp>
        <p:nvGrpSpPr>
          <p:cNvPr id="18454" name="Group 22"/>
          <p:cNvGrpSpPr/>
          <p:nvPr/>
        </p:nvGrpSpPr>
        <p:grpSpPr bwMode="auto">
          <a:xfrm>
            <a:off x="0" y="0"/>
            <a:ext cx="3124200" cy="958850"/>
            <a:chOff x="0" y="0"/>
            <a:chExt cx="1968" cy="604"/>
          </a:xfrm>
        </p:grpSpPr>
        <p:sp>
          <p:nvSpPr>
            <p:cNvPr id="18455" name="AutoShape 23"/>
            <p:cNvSpPr>
              <a:spLocks noChangeArrowheads="1"/>
            </p:cNvSpPr>
            <p:nvPr/>
          </p:nvSpPr>
          <p:spPr bwMode="auto">
            <a:xfrm>
              <a:off x="0" y="0"/>
              <a:ext cx="1968" cy="604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FFEDED"/>
                </a:gs>
                <a:gs pos="100000">
                  <a:srgbClr val="FFFFFF"/>
                </a:gs>
              </a:gsLst>
              <a:path path="rect">
                <a:fillToRect r="100000" b="100000"/>
              </a:path>
            </a:gradFill>
            <a:ln w="9525" cmpd="sng">
              <a:solidFill>
                <a:srgbClr val="00009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18456" name="Picture 24" descr="钥匙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114"/>
              <a:ext cx="528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57" name="Text Box 25"/>
            <p:cNvSpPr txBox="1">
              <a:spLocks noChangeArrowheads="1"/>
            </p:cNvSpPr>
            <p:nvPr/>
          </p:nvSpPr>
          <p:spPr bwMode="auto">
            <a:xfrm>
              <a:off x="96" y="68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EDED"/>
                      </a:gs>
                      <a:gs pos="100000">
                        <a:srgbClr val="FFFFFF"/>
                      </a:gs>
                    </a:gsLst>
                    <a:path path="rect">
                      <a:fillToRect r="100000" b="10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sz="32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开启        智慧</a:t>
              </a:r>
            </a:p>
          </p:txBody>
        </p:sp>
      </p:grpSp>
    </p:spTree>
  </p:cSld>
  <p:clrMapOvr>
    <a:masterClrMapping/>
  </p:clrMapOvr>
  <p:transition>
    <p:cover dir="u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6613"/>
            <a:ext cx="9144000" cy="6858000"/>
          </a:xfrm>
          <a:noFill/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zh-CN" b="1" dirty="0">
                <a:solidFill>
                  <a:srgbClr val="0000FF"/>
                </a:solidFill>
              </a:rPr>
              <a:t>活动七</a:t>
            </a:r>
          </a:p>
          <a:p>
            <a:pPr marL="609600" indent="-609600">
              <a:buFontTx/>
              <a:buNone/>
            </a:pPr>
            <a:r>
              <a:rPr lang="zh-CN" b="1" dirty="0">
                <a:solidFill>
                  <a:srgbClr val="0000FF"/>
                </a:solidFill>
              </a:rPr>
              <a:t>（</a:t>
            </a:r>
            <a:r>
              <a:rPr lang="zh-CN" altLang="zh-CN" b="1" dirty="0">
                <a:solidFill>
                  <a:srgbClr val="0000FF"/>
                </a:solidFill>
              </a:rPr>
              <a:t>1</a:t>
            </a:r>
            <a:r>
              <a:rPr lang="zh-CN" b="1" dirty="0">
                <a:solidFill>
                  <a:srgbClr val="0000FF"/>
                </a:solidFill>
              </a:rPr>
              <a:t>）</a:t>
            </a:r>
            <a:r>
              <a:rPr lang="zh-CN" altLang="zh-CN" b="1" dirty="0">
                <a:solidFill>
                  <a:srgbClr val="0000FF"/>
                </a:solidFill>
              </a:rPr>
              <a:t>.</a:t>
            </a:r>
            <a:r>
              <a:rPr lang="zh-CN" b="1" dirty="0">
                <a:solidFill>
                  <a:srgbClr val="0000FF"/>
                </a:solidFill>
              </a:rPr>
              <a:t>如图：</a:t>
            </a:r>
            <a:r>
              <a:rPr lang="zh-CN" altLang="zh-CN" b="1" dirty="0">
                <a:solidFill>
                  <a:srgbClr val="0000FF"/>
                </a:solidFill>
              </a:rPr>
              <a:t>AD⊥CD </a:t>
            </a:r>
            <a:r>
              <a:rPr lang="zh-CN" b="1" dirty="0">
                <a:solidFill>
                  <a:srgbClr val="0000FF"/>
                </a:solidFill>
              </a:rPr>
              <a:t>， </a:t>
            </a:r>
            <a:r>
              <a:rPr lang="zh-CN" altLang="zh-CN" b="1" dirty="0">
                <a:solidFill>
                  <a:srgbClr val="0000FF"/>
                </a:solidFill>
              </a:rPr>
              <a:t>AC⊥BC ,AB=13</a:t>
            </a:r>
            <a:r>
              <a:rPr lang="zh-CN" b="1" dirty="0">
                <a:solidFill>
                  <a:srgbClr val="0000FF"/>
                </a:solidFill>
              </a:rPr>
              <a:t>， </a:t>
            </a:r>
            <a:r>
              <a:rPr lang="zh-CN" altLang="zh-CN" b="1" dirty="0">
                <a:solidFill>
                  <a:srgbClr val="0000FF"/>
                </a:solidFill>
              </a:rPr>
              <a:t>CD=3 </a:t>
            </a:r>
            <a:r>
              <a:rPr lang="zh-CN" b="1" dirty="0">
                <a:solidFill>
                  <a:srgbClr val="0000FF"/>
                </a:solidFill>
              </a:rPr>
              <a:t>， </a:t>
            </a:r>
            <a:r>
              <a:rPr lang="zh-CN" altLang="zh-CN" b="1" dirty="0">
                <a:solidFill>
                  <a:srgbClr val="0000FF"/>
                </a:solidFill>
              </a:rPr>
              <a:t>AD=4 </a:t>
            </a:r>
            <a:r>
              <a:rPr lang="zh-CN" b="1" dirty="0">
                <a:solidFill>
                  <a:srgbClr val="0000FF"/>
                </a:solidFill>
              </a:rPr>
              <a:t>。求：</a:t>
            </a:r>
            <a:r>
              <a:rPr lang="zh-CN" altLang="zh-CN" b="1" dirty="0">
                <a:solidFill>
                  <a:srgbClr val="0000FF"/>
                </a:solidFill>
              </a:rPr>
              <a:t>(1)</a:t>
            </a:r>
            <a:r>
              <a:rPr lang="zh-CN" b="1" dirty="0">
                <a:solidFill>
                  <a:srgbClr val="0000FF"/>
                </a:solidFill>
              </a:rPr>
              <a:t>求</a:t>
            </a:r>
            <a:r>
              <a:rPr lang="zh-CN" altLang="zh-CN" b="1" dirty="0">
                <a:solidFill>
                  <a:srgbClr val="0000FF"/>
                </a:solidFill>
              </a:rPr>
              <a:t>AC</a:t>
            </a:r>
            <a:r>
              <a:rPr lang="zh-CN" b="1" dirty="0">
                <a:solidFill>
                  <a:srgbClr val="0000FF"/>
                </a:solidFill>
              </a:rPr>
              <a:t>长</a:t>
            </a:r>
          </a:p>
          <a:p>
            <a:pPr marL="609600" indent="-609600">
              <a:buFontTx/>
              <a:buNone/>
            </a:pPr>
            <a:r>
              <a:rPr lang="zh-CN" b="1" dirty="0">
                <a:solidFill>
                  <a:srgbClr val="0000FF"/>
                </a:solidFill>
              </a:rPr>
              <a:t>     </a:t>
            </a:r>
            <a:r>
              <a:rPr lang="zh-CN" altLang="zh-CN" b="1" dirty="0">
                <a:solidFill>
                  <a:srgbClr val="0000FF"/>
                </a:solidFill>
              </a:rPr>
              <a:t>(2)</a:t>
            </a:r>
            <a:r>
              <a:rPr lang="zh-CN" b="1" dirty="0">
                <a:solidFill>
                  <a:srgbClr val="0000FF"/>
                </a:solidFill>
              </a:rPr>
              <a:t>求</a:t>
            </a:r>
            <a:r>
              <a:rPr lang="zh-CN" altLang="zh-CN" b="1" dirty="0">
                <a:solidFill>
                  <a:srgbClr val="0000FF"/>
                </a:solidFill>
              </a:rPr>
              <a:t>BC</a:t>
            </a:r>
            <a:r>
              <a:rPr lang="zh-CN" b="1" dirty="0">
                <a:solidFill>
                  <a:srgbClr val="0000FF"/>
                </a:solidFill>
              </a:rPr>
              <a:t>长</a:t>
            </a:r>
          </a:p>
          <a:p>
            <a:pPr marL="609600" indent="-609600">
              <a:buFontTx/>
              <a:buNone/>
            </a:pPr>
            <a:endParaRPr lang="zh-CN" b="1" dirty="0">
              <a:solidFill>
                <a:srgbClr val="0000FF"/>
              </a:solidFill>
            </a:endParaRPr>
          </a:p>
          <a:p>
            <a:pPr marL="609600" indent="-609600">
              <a:buFontTx/>
              <a:buNone/>
            </a:pPr>
            <a:endParaRPr lang="zh-CN" b="1" dirty="0">
              <a:solidFill>
                <a:srgbClr val="0000FF"/>
              </a:solidFill>
            </a:endParaRPr>
          </a:p>
          <a:p>
            <a:pPr marL="609600" indent="-609600">
              <a:buFontTx/>
              <a:buNone/>
            </a:pPr>
            <a:r>
              <a:rPr lang="zh-CN" b="1" dirty="0">
                <a:solidFill>
                  <a:srgbClr val="0000FF"/>
                </a:solidFill>
              </a:rPr>
              <a:t>（</a:t>
            </a:r>
            <a:r>
              <a:rPr lang="zh-CN" altLang="zh-CN" b="1" dirty="0">
                <a:solidFill>
                  <a:srgbClr val="0000FF"/>
                </a:solidFill>
              </a:rPr>
              <a:t>2</a:t>
            </a:r>
            <a:r>
              <a:rPr lang="zh-CN" b="1" dirty="0">
                <a:solidFill>
                  <a:srgbClr val="0000FF"/>
                </a:solidFill>
              </a:rPr>
              <a:t>）</a:t>
            </a:r>
            <a:r>
              <a:rPr lang="zh-CN" altLang="zh-CN" b="1" dirty="0">
                <a:solidFill>
                  <a:srgbClr val="0000FF"/>
                </a:solidFill>
              </a:rPr>
              <a:t>.</a:t>
            </a:r>
            <a:r>
              <a:rPr lang="zh-CN" b="1" dirty="0">
                <a:solidFill>
                  <a:srgbClr val="0000FF"/>
                </a:solidFill>
              </a:rPr>
              <a:t>如图</a:t>
            </a:r>
            <a:r>
              <a:rPr lang="zh-CN" altLang="zh-CN" b="1" dirty="0">
                <a:solidFill>
                  <a:srgbClr val="0000FF"/>
                </a:solidFill>
              </a:rPr>
              <a:t>, AD⊥CD </a:t>
            </a:r>
            <a:r>
              <a:rPr lang="zh-CN" b="1" dirty="0">
                <a:solidFill>
                  <a:srgbClr val="0000FF"/>
                </a:solidFill>
              </a:rPr>
              <a:t>，</a:t>
            </a:r>
            <a:r>
              <a:rPr lang="zh-CN" altLang="zh-CN" b="1" dirty="0">
                <a:solidFill>
                  <a:srgbClr val="0000FF"/>
                </a:solidFill>
              </a:rPr>
              <a:t>AB=13</a:t>
            </a:r>
            <a:r>
              <a:rPr lang="zh-CN" b="1" dirty="0">
                <a:solidFill>
                  <a:srgbClr val="0000FF"/>
                </a:solidFill>
              </a:rPr>
              <a:t>， </a:t>
            </a:r>
            <a:r>
              <a:rPr lang="zh-CN" altLang="zh-CN" b="1" dirty="0">
                <a:solidFill>
                  <a:srgbClr val="0000FF"/>
                </a:solidFill>
              </a:rPr>
              <a:t>BC=12 </a:t>
            </a:r>
            <a:r>
              <a:rPr lang="zh-CN" b="1" dirty="0">
                <a:solidFill>
                  <a:srgbClr val="0000FF"/>
                </a:solidFill>
              </a:rPr>
              <a:t>，</a:t>
            </a:r>
            <a:r>
              <a:rPr lang="zh-CN" altLang="zh-CN" b="1" dirty="0">
                <a:solidFill>
                  <a:srgbClr val="0000FF"/>
                </a:solidFill>
              </a:rPr>
              <a:t>CD=3 </a:t>
            </a:r>
            <a:r>
              <a:rPr lang="zh-CN" b="1" dirty="0">
                <a:solidFill>
                  <a:srgbClr val="0000FF"/>
                </a:solidFill>
              </a:rPr>
              <a:t>， </a:t>
            </a:r>
            <a:r>
              <a:rPr lang="zh-CN" altLang="zh-CN" b="1" dirty="0">
                <a:solidFill>
                  <a:srgbClr val="0000FF"/>
                </a:solidFill>
              </a:rPr>
              <a:t>AD=4 </a:t>
            </a:r>
            <a:r>
              <a:rPr lang="zh-CN" b="1" dirty="0">
                <a:solidFill>
                  <a:srgbClr val="0000FF"/>
                </a:solidFill>
              </a:rPr>
              <a:t>。求：</a:t>
            </a:r>
            <a:r>
              <a:rPr lang="zh-CN" altLang="zh-CN" b="1" dirty="0">
                <a:solidFill>
                  <a:srgbClr val="0000FF"/>
                </a:solidFill>
              </a:rPr>
              <a:t>(1)</a:t>
            </a:r>
            <a:r>
              <a:rPr lang="zh-CN" b="1" dirty="0">
                <a:solidFill>
                  <a:srgbClr val="0000FF"/>
                </a:solidFill>
              </a:rPr>
              <a:t>求</a:t>
            </a:r>
            <a:r>
              <a:rPr lang="zh-CN" altLang="zh-CN" b="1" dirty="0">
                <a:solidFill>
                  <a:srgbClr val="0000FF"/>
                </a:solidFill>
              </a:rPr>
              <a:t>AC</a:t>
            </a:r>
            <a:r>
              <a:rPr lang="zh-CN" b="1" dirty="0">
                <a:solidFill>
                  <a:srgbClr val="0000FF"/>
                </a:solidFill>
              </a:rPr>
              <a:t>长</a:t>
            </a:r>
          </a:p>
          <a:p>
            <a:pPr marL="609600" indent="-609600">
              <a:buFontTx/>
              <a:buNone/>
            </a:pPr>
            <a:r>
              <a:rPr lang="zh-CN" b="1" dirty="0">
                <a:solidFill>
                  <a:srgbClr val="0000FF"/>
                </a:solidFill>
              </a:rPr>
              <a:t>     </a:t>
            </a:r>
            <a:r>
              <a:rPr lang="zh-CN" altLang="zh-CN" b="1" dirty="0">
                <a:solidFill>
                  <a:srgbClr val="0000FF"/>
                </a:solidFill>
              </a:rPr>
              <a:t>(2)∠ACB</a:t>
            </a:r>
            <a:r>
              <a:rPr lang="zh-CN" b="1" dirty="0">
                <a:solidFill>
                  <a:srgbClr val="0000FF"/>
                </a:solidFill>
              </a:rPr>
              <a:t>的度数。</a:t>
            </a:r>
          </a:p>
        </p:txBody>
      </p:sp>
      <p:grpSp>
        <p:nvGrpSpPr>
          <p:cNvPr id="19459" name="Group 3"/>
          <p:cNvGrpSpPr>
            <a:grpSpLocks noChangeAspect="1"/>
          </p:cNvGrpSpPr>
          <p:nvPr/>
        </p:nvGrpSpPr>
        <p:grpSpPr bwMode="auto">
          <a:xfrm>
            <a:off x="323850" y="1989138"/>
            <a:ext cx="8353425" cy="2371929"/>
            <a:chOff x="0" y="0"/>
            <a:chExt cx="7560" cy="1715"/>
          </a:xfrm>
        </p:grpSpPr>
        <p:sp>
          <p:nvSpPr>
            <p:cNvPr id="19460" name="AutoShape 4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7560" cy="8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9461" name="Group 5"/>
            <p:cNvGrpSpPr/>
            <p:nvPr/>
          </p:nvGrpSpPr>
          <p:grpSpPr bwMode="auto">
            <a:xfrm>
              <a:off x="4860" y="156"/>
              <a:ext cx="2700" cy="1559"/>
              <a:chOff x="0" y="0"/>
              <a:chExt cx="2700" cy="1559"/>
            </a:xfrm>
          </p:grpSpPr>
          <p:sp>
            <p:nvSpPr>
              <p:cNvPr id="19462" name="Line 6"/>
              <p:cNvSpPr>
                <a:spLocks noChangeShapeType="1"/>
              </p:cNvSpPr>
              <p:nvPr/>
            </p:nvSpPr>
            <p:spPr bwMode="auto">
              <a:xfrm>
                <a:off x="720" y="468"/>
                <a:ext cx="1440" cy="0"/>
              </a:xfrm>
              <a:prstGeom prst="line">
                <a:avLst/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3" name="Line 7"/>
              <p:cNvSpPr>
                <a:spLocks noChangeShapeType="1"/>
              </p:cNvSpPr>
              <p:nvPr/>
            </p:nvSpPr>
            <p:spPr bwMode="auto">
              <a:xfrm>
                <a:off x="720" y="468"/>
                <a:ext cx="0" cy="624"/>
              </a:xfrm>
              <a:prstGeom prst="line">
                <a:avLst/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4" name="Line 8"/>
              <p:cNvSpPr>
                <a:spLocks noChangeShapeType="1"/>
              </p:cNvSpPr>
              <p:nvPr/>
            </p:nvSpPr>
            <p:spPr bwMode="auto">
              <a:xfrm flipV="1">
                <a:off x="720" y="468"/>
                <a:ext cx="1440" cy="624"/>
              </a:xfrm>
              <a:prstGeom prst="line">
                <a:avLst/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5" name="未知"/>
              <p:cNvSpPr/>
              <p:nvPr/>
            </p:nvSpPr>
            <p:spPr bwMode="auto">
              <a:xfrm>
                <a:off x="397" y="468"/>
                <a:ext cx="323" cy="426"/>
              </a:xfrm>
              <a:custGeom>
                <a:avLst/>
                <a:gdLst>
                  <a:gd name="T0" fmla="*/ 323 w 323"/>
                  <a:gd name="T1" fmla="*/ 0 h 426"/>
                  <a:gd name="T2" fmla="*/ 0 w 323"/>
                  <a:gd name="T3" fmla="*/ 42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23" h="426">
                    <a:moveTo>
                      <a:pt x="323" y="0"/>
                    </a:moveTo>
                    <a:lnTo>
                      <a:pt x="0" y="426"/>
                    </a:ln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6" name="未知"/>
              <p:cNvSpPr/>
              <p:nvPr/>
            </p:nvSpPr>
            <p:spPr bwMode="auto">
              <a:xfrm>
                <a:off x="367" y="849"/>
                <a:ext cx="353" cy="243"/>
              </a:xfrm>
              <a:custGeom>
                <a:avLst/>
                <a:gdLst>
                  <a:gd name="T0" fmla="*/ 0 w 353"/>
                  <a:gd name="T1" fmla="*/ 0 h 243"/>
                  <a:gd name="T2" fmla="*/ 353 w 353"/>
                  <a:gd name="T3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53" h="243">
                    <a:moveTo>
                      <a:pt x="0" y="0"/>
                    </a:moveTo>
                    <a:lnTo>
                      <a:pt x="353" y="243"/>
                    </a:ln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67" name="Text Box 11"/>
              <p:cNvSpPr txBox="1">
                <a:spLocks noChangeArrowheads="1"/>
              </p:cNvSpPr>
              <p:nvPr/>
            </p:nvSpPr>
            <p:spPr bwMode="auto">
              <a:xfrm>
                <a:off x="2160" y="311"/>
                <a:ext cx="540" cy="4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r>
                  <a:rPr lang="zh-CN" altLang="zh-CN" sz="3200">
                    <a:latin typeface="Times New Roman" panose="02020603050405020304" pitchFamily="18" charset="0"/>
                  </a:rPr>
                  <a:t>B</a:t>
                </a:r>
                <a:endParaRPr lang="zh-CN" altLang="zh-CN" sz="3200"/>
              </a:p>
            </p:txBody>
          </p:sp>
          <p:sp>
            <p:nvSpPr>
              <p:cNvPr id="19468" name="Text Box 12"/>
              <p:cNvSpPr txBox="1">
                <a:spLocks noChangeArrowheads="1"/>
              </p:cNvSpPr>
              <p:nvPr/>
            </p:nvSpPr>
            <p:spPr bwMode="auto">
              <a:xfrm>
                <a:off x="539" y="1092"/>
                <a:ext cx="541" cy="4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r>
                  <a:rPr lang="zh-CN" altLang="zh-CN" sz="3200">
                    <a:latin typeface="Times New Roman" panose="02020603050405020304" pitchFamily="18" charset="0"/>
                  </a:rPr>
                  <a:t>A</a:t>
                </a:r>
                <a:endParaRPr lang="zh-CN" altLang="zh-CN" sz="3200"/>
              </a:p>
            </p:txBody>
          </p:sp>
          <p:sp>
            <p:nvSpPr>
              <p:cNvPr id="19469" name="Text Box 13"/>
              <p:cNvSpPr txBox="1">
                <a:spLocks noChangeArrowheads="1"/>
              </p:cNvSpPr>
              <p:nvPr/>
            </p:nvSpPr>
            <p:spPr bwMode="auto">
              <a:xfrm>
                <a:off x="0" y="624"/>
                <a:ext cx="540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r>
                  <a:rPr lang="zh-CN" altLang="zh-CN" sz="3200">
                    <a:latin typeface="Times New Roman" panose="02020603050405020304" pitchFamily="18" charset="0"/>
                  </a:rPr>
                  <a:t>D</a:t>
                </a:r>
                <a:endParaRPr lang="zh-CN" altLang="zh-CN" sz="3200"/>
              </a:p>
            </p:txBody>
          </p:sp>
          <p:sp>
            <p:nvSpPr>
              <p:cNvPr id="19470" name="Text Box 14"/>
              <p:cNvSpPr txBox="1">
                <a:spLocks noChangeArrowheads="1"/>
              </p:cNvSpPr>
              <p:nvPr/>
            </p:nvSpPr>
            <p:spPr bwMode="auto">
              <a:xfrm>
                <a:off x="540" y="156"/>
                <a:ext cx="540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r>
                  <a:rPr lang="zh-CN" altLang="zh-CN" sz="3200">
                    <a:latin typeface="Times New Roman" panose="02020603050405020304" pitchFamily="18" charset="0"/>
                  </a:rPr>
                  <a:t>C</a:t>
                </a:r>
                <a:endParaRPr lang="zh-CN" altLang="zh-CN" sz="3200"/>
              </a:p>
            </p:txBody>
          </p:sp>
          <p:sp>
            <p:nvSpPr>
              <p:cNvPr id="19471" name="Text Box 15"/>
              <p:cNvSpPr txBox="1">
                <a:spLocks noChangeArrowheads="1"/>
              </p:cNvSpPr>
              <p:nvPr/>
            </p:nvSpPr>
            <p:spPr bwMode="auto">
              <a:xfrm>
                <a:off x="900" y="0"/>
                <a:ext cx="900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endParaRPr lang="zh-CN" altLang="zh-CN"/>
              </a:p>
            </p:txBody>
          </p:sp>
          <p:sp>
            <p:nvSpPr>
              <p:cNvPr id="19472" name="Text Box 16"/>
              <p:cNvSpPr txBox="1">
                <a:spLocks noChangeArrowheads="1"/>
              </p:cNvSpPr>
              <p:nvPr/>
            </p:nvSpPr>
            <p:spPr bwMode="auto">
              <a:xfrm>
                <a:off x="1080" y="780"/>
                <a:ext cx="720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r>
                  <a:rPr lang="zh-CN" altLang="zh-CN" sz="3200">
                    <a:latin typeface="Times New Roman" panose="02020603050405020304" pitchFamily="18" charset="0"/>
                  </a:rPr>
                  <a:t>13</a:t>
                </a:r>
                <a:endParaRPr lang="zh-CN" altLang="zh-CN" sz="3200"/>
              </a:p>
            </p:txBody>
          </p:sp>
          <p:sp>
            <p:nvSpPr>
              <p:cNvPr id="19473" name="Text Box 17"/>
              <p:cNvSpPr txBox="1">
                <a:spLocks noChangeArrowheads="1"/>
              </p:cNvSpPr>
              <p:nvPr/>
            </p:nvSpPr>
            <p:spPr bwMode="auto">
              <a:xfrm>
                <a:off x="180" y="468"/>
                <a:ext cx="540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r>
                  <a:rPr lang="zh-CN" altLang="zh-CN" sz="3200">
                    <a:latin typeface="Times New Roman" panose="02020603050405020304" pitchFamily="18" charset="0"/>
                  </a:rPr>
                  <a:t>3</a:t>
                </a:r>
                <a:endParaRPr lang="zh-CN" altLang="zh-CN" sz="3200"/>
              </a:p>
            </p:txBody>
          </p:sp>
          <p:sp>
            <p:nvSpPr>
              <p:cNvPr id="19474" name="Text Box 18"/>
              <p:cNvSpPr txBox="1">
                <a:spLocks noChangeArrowheads="1"/>
              </p:cNvSpPr>
              <p:nvPr/>
            </p:nvSpPr>
            <p:spPr bwMode="auto">
              <a:xfrm>
                <a:off x="360" y="780"/>
                <a:ext cx="540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r>
                  <a:rPr lang="zh-CN" altLang="zh-CN" sz="3200">
                    <a:latin typeface="Times New Roman" panose="02020603050405020304" pitchFamily="18" charset="0"/>
                  </a:rPr>
                  <a:t>4</a:t>
                </a:r>
                <a:endParaRPr lang="zh-CN" altLang="zh-CN" sz="3200"/>
              </a:p>
            </p:txBody>
          </p:sp>
        </p:grpSp>
      </p:grpSp>
      <p:grpSp>
        <p:nvGrpSpPr>
          <p:cNvPr id="19475" name="Group 19"/>
          <p:cNvGrpSpPr>
            <a:grpSpLocks noChangeAspect="1"/>
          </p:cNvGrpSpPr>
          <p:nvPr/>
        </p:nvGrpSpPr>
        <p:grpSpPr bwMode="auto">
          <a:xfrm>
            <a:off x="323850" y="4768850"/>
            <a:ext cx="8207375" cy="2087933"/>
            <a:chOff x="0" y="0"/>
            <a:chExt cx="7560" cy="1715"/>
          </a:xfrm>
        </p:grpSpPr>
        <p:sp>
          <p:nvSpPr>
            <p:cNvPr id="19476" name="AutoShape 20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7560" cy="1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9477" name="Group 21"/>
            <p:cNvGrpSpPr/>
            <p:nvPr/>
          </p:nvGrpSpPr>
          <p:grpSpPr bwMode="auto">
            <a:xfrm>
              <a:off x="4860" y="156"/>
              <a:ext cx="2700" cy="1559"/>
              <a:chOff x="0" y="0"/>
              <a:chExt cx="2700" cy="1559"/>
            </a:xfrm>
          </p:grpSpPr>
          <p:sp>
            <p:nvSpPr>
              <p:cNvPr id="19478" name="Line 22"/>
              <p:cNvSpPr>
                <a:spLocks noChangeShapeType="1"/>
              </p:cNvSpPr>
              <p:nvPr/>
            </p:nvSpPr>
            <p:spPr bwMode="auto">
              <a:xfrm>
                <a:off x="720" y="468"/>
                <a:ext cx="1440" cy="0"/>
              </a:xfrm>
              <a:prstGeom prst="line">
                <a:avLst/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79" name="Line 23"/>
              <p:cNvSpPr>
                <a:spLocks noChangeShapeType="1"/>
              </p:cNvSpPr>
              <p:nvPr/>
            </p:nvSpPr>
            <p:spPr bwMode="auto">
              <a:xfrm>
                <a:off x="720" y="468"/>
                <a:ext cx="0" cy="624"/>
              </a:xfrm>
              <a:prstGeom prst="line">
                <a:avLst/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80" name="Line 24"/>
              <p:cNvSpPr>
                <a:spLocks noChangeShapeType="1"/>
              </p:cNvSpPr>
              <p:nvPr/>
            </p:nvSpPr>
            <p:spPr bwMode="auto">
              <a:xfrm flipV="1">
                <a:off x="720" y="468"/>
                <a:ext cx="1440" cy="624"/>
              </a:xfrm>
              <a:prstGeom prst="line">
                <a:avLst/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81" name="未知"/>
              <p:cNvSpPr/>
              <p:nvPr/>
            </p:nvSpPr>
            <p:spPr bwMode="auto">
              <a:xfrm>
                <a:off x="397" y="468"/>
                <a:ext cx="323" cy="426"/>
              </a:xfrm>
              <a:custGeom>
                <a:avLst/>
                <a:gdLst>
                  <a:gd name="T0" fmla="*/ 323 w 323"/>
                  <a:gd name="T1" fmla="*/ 0 h 426"/>
                  <a:gd name="T2" fmla="*/ 0 w 323"/>
                  <a:gd name="T3" fmla="*/ 42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23" h="426">
                    <a:moveTo>
                      <a:pt x="323" y="0"/>
                    </a:moveTo>
                    <a:lnTo>
                      <a:pt x="0" y="426"/>
                    </a:ln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82" name="未知"/>
              <p:cNvSpPr/>
              <p:nvPr/>
            </p:nvSpPr>
            <p:spPr bwMode="auto">
              <a:xfrm>
                <a:off x="367" y="849"/>
                <a:ext cx="353" cy="243"/>
              </a:xfrm>
              <a:custGeom>
                <a:avLst/>
                <a:gdLst>
                  <a:gd name="T0" fmla="*/ 0 w 353"/>
                  <a:gd name="T1" fmla="*/ 0 h 243"/>
                  <a:gd name="T2" fmla="*/ 353 w 353"/>
                  <a:gd name="T3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53" h="243">
                    <a:moveTo>
                      <a:pt x="0" y="0"/>
                    </a:moveTo>
                    <a:lnTo>
                      <a:pt x="353" y="243"/>
                    </a:ln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83" name="Text Box 27"/>
              <p:cNvSpPr txBox="1">
                <a:spLocks noChangeArrowheads="1"/>
              </p:cNvSpPr>
              <p:nvPr/>
            </p:nvSpPr>
            <p:spPr bwMode="auto">
              <a:xfrm>
                <a:off x="2160" y="311"/>
                <a:ext cx="540" cy="4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r>
                  <a:rPr lang="zh-CN" altLang="zh-CN" sz="3200">
                    <a:latin typeface="Times New Roman" panose="02020603050405020304" pitchFamily="18" charset="0"/>
                  </a:rPr>
                  <a:t>B</a:t>
                </a:r>
                <a:endParaRPr lang="zh-CN" altLang="zh-CN" sz="3200"/>
              </a:p>
            </p:txBody>
          </p:sp>
          <p:sp>
            <p:nvSpPr>
              <p:cNvPr id="19484" name="Text Box 28"/>
              <p:cNvSpPr txBox="1">
                <a:spLocks noChangeArrowheads="1"/>
              </p:cNvSpPr>
              <p:nvPr/>
            </p:nvSpPr>
            <p:spPr bwMode="auto">
              <a:xfrm>
                <a:off x="539" y="1092"/>
                <a:ext cx="541" cy="4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r>
                  <a:rPr lang="zh-CN" altLang="zh-CN" sz="3200">
                    <a:latin typeface="Times New Roman" panose="02020603050405020304" pitchFamily="18" charset="0"/>
                  </a:rPr>
                  <a:t>A</a:t>
                </a:r>
                <a:endParaRPr lang="zh-CN" altLang="zh-CN" sz="3200"/>
              </a:p>
            </p:txBody>
          </p:sp>
          <p:sp>
            <p:nvSpPr>
              <p:cNvPr id="19485" name="Text Box 29"/>
              <p:cNvSpPr txBox="1">
                <a:spLocks noChangeArrowheads="1"/>
              </p:cNvSpPr>
              <p:nvPr/>
            </p:nvSpPr>
            <p:spPr bwMode="auto">
              <a:xfrm>
                <a:off x="0" y="624"/>
                <a:ext cx="540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r>
                  <a:rPr lang="zh-CN" altLang="zh-CN" sz="3200">
                    <a:latin typeface="Times New Roman" panose="02020603050405020304" pitchFamily="18" charset="0"/>
                  </a:rPr>
                  <a:t>D</a:t>
                </a:r>
                <a:endParaRPr lang="zh-CN" altLang="zh-CN" sz="3200"/>
              </a:p>
            </p:txBody>
          </p:sp>
          <p:sp>
            <p:nvSpPr>
              <p:cNvPr id="19486" name="Text Box 30"/>
              <p:cNvSpPr txBox="1">
                <a:spLocks noChangeArrowheads="1"/>
              </p:cNvSpPr>
              <p:nvPr/>
            </p:nvSpPr>
            <p:spPr bwMode="auto">
              <a:xfrm>
                <a:off x="540" y="156"/>
                <a:ext cx="540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r>
                  <a:rPr lang="zh-CN" altLang="zh-CN" sz="3200">
                    <a:latin typeface="Times New Roman" panose="02020603050405020304" pitchFamily="18" charset="0"/>
                  </a:rPr>
                  <a:t>C</a:t>
                </a:r>
                <a:endParaRPr lang="zh-CN" altLang="zh-CN" sz="3200"/>
              </a:p>
            </p:txBody>
          </p:sp>
          <p:sp>
            <p:nvSpPr>
              <p:cNvPr id="19487" name="Text Box 31"/>
              <p:cNvSpPr txBox="1">
                <a:spLocks noChangeArrowheads="1"/>
              </p:cNvSpPr>
              <p:nvPr/>
            </p:nvSpPr>
            <p:spPr bwMode="auto">
              <a:xfrm>
                <a:off x="900" y="0"/>
                <a:ext cx="900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r>
                  <a:rPr lang="zh-CN" altLang="zh-CN" sz="3200">
                    <a:latin typeface="Times New Roman" panose="02020603050405020304" pitchFamily="18" charset="0"/>
                  </a:rPr>
                  <a:t>12</a:t>
                </a:r>
                <a:endParaRPr lang="zh-CN" altLang="zh-CN" sz="3200"/>
              </a:p>
            </p:txBody>
          </p:sp>
          <p:sp>
            <p:nvSpPr>
              <p:cNvPr id="19488" name="Text Box 32"/>
              <p:cNvSpPr txBox="1">
                <a:spLocks noChangeArrowheads="1"/>
              </p:cNvSpPr>
              <p:nvPr/>
            </p:nvSpPr>
            <p:spPr bwMode="auto">
              <a:xfrm>
                <a:off x="1080" y="780"/>
                <a:ext cx="720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r>
                  <a:rPr lang="zh-CN" altLang="zh-CN" sz="3200">
                    <a:latin typeface="Times New Roman" panose="02020603050405020304" pitchFamily="18" charset="0"/>
                  </a:rPr>
                  <a:t>13</a:t>
                </a:r>
                <a:endParaRPr lang="zh-CN" altLang="zh-CN" sz="3200"/>
              </a:p>
            </p:txBody>
          </p:sp>
          <p:sp>
            <p:nvSpPr>
              <p:cNvPr id="19489" name="Text Box 33"/>
              <p:cNvSpPr txBox="1">
                <a:spLocks noChangeArrowheads="1"/>
              </p:cNvSpPr>
              <p:nvPr/>
            </p:nvSpPr>
            <p:spPr bwMode="auto">
              <a:xfrm>
                <a:off x="180" y="468"/>
                <a:ext cx="540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r>
                  <a:rPr lang="zh-CN" altLang="zh-CN" sz="3200">
                    <a:latin typeface="Times New Roman" panose="02020603050405020304" pitchFamily="18" charset="0"/>
                  </a:rPr>
                  <a:t>3</a:t>
                </a:r>
                <a:endParaRPr lang="zh-CN" altLang="zh-CN" sz="3200"/>
              </a:p>
            </p:txBody>
          </p:sp>
          <p:sp>
            <p:nvSpPr>
              <p:cNvPr id="19490" name="Text Box 34"/>
              <p:cNvSpPr txBox="1">
                <a:spLocks noChangeArrowheads="1"/>
              </p:cNvSpPr>
              <p:nvPr/>
            </p:nvSpPr>
            <p:spPr bwMode="auto">
              <a:xfrm>
                <a:off x="360" y="780"/>
                <a:ext cx="540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r>
                  <a:rPr lang="zh-CN" altLang="zh-CN" sz="3200">
                    <a:latin typeface="Times New Roman" panose="02020603050405020304" pitchFamily="18" charset="0"/>
                  </a:rPr>
                  <a:t>4</a:t>
                </a:r>
                <a:endParaRPr lang="zh-CN" altLang="zh-CN" sz="3200"/>
              </a:p>
            </p:txBody>
          </p:sp>
        </p:grpSp>
      </p:grpSp>
      <p:sp>
        <p:nvSpPr>
          <p:cNvPr id="19491" name="WordArt 35"/>
          <p:cNvSpPr>
            <a:spLocks noChangeArrowheads="1" noChangeShapeType="1"/>
          </p:cNvSpPr>
          <p:nvPr/>
        </p:nvSpPr>
        <p:spPr bwMode="auto">
          <a:xfrm rot="243680">
            <a:off x="357136" y="309563"/>
            <a:ext cx="2503476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b="1" dirty="0">
                <a:ln w="9525" cmpd="sng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15632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变式训练</a:t>
            </a:r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4876800" y="4572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19493" name="Text Box 37"/>
          <p:cNvSpPr txBox="1">
            <a:spLocks noGrp="1" noChangeArrowheads="1"/>
          </p:cNvSpPr>
          <p:nvPr>
            <p:ph sz="half" idx="2"/>
          </p:nvPr>
        </p:nvSpPr>
        <p:spPr>
          <a:xfrm>
            <a:off x="4876800" y="0"/>
            <a:ext cx="4038600" cy="4525963"/>
          </a:xfrm>
          <a:noFill/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b="1" dirty="0">
                <a:solidFill>
                  <a:srgbClr val="FF0000"/>
                </a:solidFill>
              </a:rPr>
              <a:t>勾股定理与逆定理的综合运用</a:t>
            </a:r>
          </a:p>
        </p:txBody>
      </p:sp>
      <p:grpSp>
        <p:nvGrpSpPr>
          <p:cNvPr id="19494" name="Group 38"/>
          <p:cNvGrpSpPr/>
          <p:nvPr/>
        </p:nvGrpSpPr>
        <p:grpSpPr bwMode="auto">
          <a:xfrm>
            <a:off x="6227763" y="3284538"/>
            <a:ext cx="144462" cy="215900"/>
            <a:chOff x="0" y="0"/>
            <a:chExt cx="91" cy="136"/>
          </a:xfrm>
        </p:grpSpPr>
        <p:sp>
          <p:nvSpPr>
            <p:cNvPr id="19495" name="Line 39"/>
            <p:cNvSpPr>
              <a:spLocks noChangeShapeType="1"/>
            </p:cNvSpPr>
            <p:nvPr/>
          </p:nvSpPr>
          <p:spPr bwMode="auto">
            <a:xfrm>
              <a:off x="0" y="0"/>
              <a:ext cx="91" cy="46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6" name="Line 40"/>
            <p:cNvSpPr>
              <a:spLocks noChangeShapeType="1"/>
            </p:cNvSpPr>
            <p:nvPr/>
          </p:nvSpPr>
          <p:spPr bwMode="auto">
            <a:xfrm flipH="1">
              <a:off x="46" y="46"/>
              <a:ext cx="45" cy="9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9497" name="Group 41"/>
          <p:cNvGrpSpPr/>
          <p:nvPr/>
        </p:nvGrpSpPr>
        <p:grpSpPr bwMode="auto">
          <a:xfrm>
            <a:off x="6516688" y="2852738"/>
            <a:ext cx="215900" cy="215900"/>
            <a:chOff x="0" y="0"/>
            <a:chExt cx="136" cy="136"/>
          </a:xfrm>
        </p:grpSpPr>
        <p:sp>
          <p:nvSpPr>
            <p:cNvPr id="19498" name="Line 42"/>
            <p:cNvSpPr>
              <a:spLocks noChangeShapeType="1"/>
            </p:cNvSpPr>
            <p:nvPr/>
          </p:nvSpPr>
          <p:spPr bwMode="auto">
            <a:xfrm>
              <a:off x="0" y="136"/>
              <a:ext cx="136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99" name="Line 43"/>
            <p:cNvSpPr>
              <a:spLocks noChangeShapeType="1"/>
            </p:cNvSpPr>
            <p:nvPr/>
          </p:nvSpPr>
          <p:spPr bwMode="auto">
            <a:xfrm flipV="1">
              <a:off x="136" y="0"/>
              <a:ext cx="0" cy="136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9500" name="Group 44"/>
          <p:cNvGrpSpPr/>
          <p:nvPr/>
        </p:nvGrpSpPr>
        <p:grpSpPr bwMode="auto">
          <a:xfrm>
            <a:off x="6156325" y="5876925"/>
            <a:ext cx="144463" cy="215900"/>
            <a:chOff x="0" y="0"/>
            <a:chExt cx="91" cy="136"/>
          </a:xfrm>
        </p:grpSpPr>
        <p:sp>
          <p:nvSpPr>
            <p:cNvPr id="19501" name="Line 45"/>
            <p:cNvSpPr>
              <a:spLocks noChangeShapeType="1"/>
            </p:cNvSpPr>
            <p:nvPr/>
          </p:nvSpPr>
          <p:spPr bwMode="auto">
            <a:xfrm>
              <a:off x="0" y="0"/>
              <a:ext cx="91" cy="46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02" name="Line 46"/>
            <p:cNvSpPr>
              <a:spLocks noChangeShapeType="1"/>
            </p:cNvSpPr>
            <p:nvPr/>
          </p:nvSpPr>
          <p:spPr bwMode="auto">
            <a:xfrm flipH="1">
              <a:off x="46" y="46"/>
              <a:ext cx="45" cy="9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900113" y="3429000"/>
            <a:ext cx="11509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>
                <a:solidFill>
                  <a:srgbClr val="D600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AC=5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3348038" y="3429000"/>
            <a:ext cx="18716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solidFill>
                  <a:srgbClr val="D600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BC=12</a:t>
            </a:r>
          </a:p>
        </p:txBody>
      </p:sp>
      <p:sp>
        <p:nvSpPr>
          <p:cNvPr id="19505" name="Rectangle 49"/>
          <p:cNvSpPr>
            <a:spLocks noChangeArrowheads="1"/>
          </p:cNvSpPr>
          <p:nvPr/>
        </p:nvSpPr>
        <p:spPr bwMode="auto">
          <a:xfrm>
            <a:off x="900113" y="6092825"/>
            <a:ext cx="12239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800" b="1">
                <a:solidFill>
                  <a:srgbClr val="D6009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AC=5</a:t>
            </a:r>
          </a:p>
        </p:txBody>
      </p:sp>
      <p:grpSp>
        <p:nvGrpSpPr>
          <p:cNvPr id="19506" name="Group 50"/>
          <p:cNvGrpSpPr/>
          <p:nvPr/>
        </p:nvGrpSpPr>
        <p:grpSpPr bwMode="auto">
          <a:xfrm>
            <a:off x="3203575" y="6092825"/>
            <a:ext cx="1728788" cy="457200"/>
            <a:chOff x="0" y="0"/>
            <a:chExt cx="1089" cy="288"/>
          </a:xfrm>
        </p:grpSpPr>
        <p:sp>
          <p:nvSpPr>
            <p:cNvPr id="19507" name="Text Box 51"/>
            <p:cNvSpPr txBox="1">
              <a:spLocks noChangeArrowheads="1"/>
            </p:cNvSpPr>
            <p:nvPr/>
          </p:nvSpPr>
          <p:spPr bwMode="auto">
            <a:xfrm>
              <a:off x="0" y="0"/>
              <a:ext cx="10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b="1">
                  <a:solidFill>
                    <a:srgbClr val="D60093"/>
                  </a:solidFill>
                </a:rPr>
                <a:t>∠ACB=90</a:t>
              </a:r>
            </a:p>
          </p:txBody>
        </p:sp>
        <p:sp>
          <p:nvSpPr>
            <p:cNvPr id="19508" name="Oval 52"/>
            <p:cNvSpPr>
              <a:spLocks noChangeArrowheads="1"/>
            </p:cNvSpPr>
            <p:nvPr/>
          </p:nvSpPr>
          <p:spPr bwMode="auto">
            <a:xfrm>
              <a:off x="1043" y="46"/>
              <a:ext cx="45" cy="45"/>
            </a:xfrm>
            <a:prstGeom prst="ellipse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utoUpdateAnimBg="0"/>
      <p:bldP spid="19491" grpId="0" animBg="1"/>
      <p:bldP spid="19503" grpId="0" autoUpdateAnimBg="0"/>
      <p:bldP spid="19504" grpId="0" autoUpdateAnimBg="0"/>
      <p:bldP spid="1950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2400" y="974147"/>
            <a:ext cx="7848600" cy="316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  <a:spcBef>
                <a:spcPct val="20000"/>
              </a:spcBef>
            </a:pPr>
            <a:r>
              <a:rPr lang="zh-CN" altLang="zh-CN" sz="3200" b="1">
                <a:solidFill>
                  <a:srgbClr val="0000FF"/>
                </a:solidFill>
              </a:rPr>
              <a:t>3.</a:t>
            </a:r>
            <a:r>
              <a:rPr lang="zh-CN" sz="3200" b="1">
                <a:solidFill>
                  <a:srgbClr val="0000FF"/>
                </a:solidFill>
              </a:rPr>
              <a:t>如图</a:t>
            </a:r>
            <a:r>
              <a:rPr lang="zh-CN" altLang="zh-CN" sz="3200" b="1">
                <a:solidFill>
                  <a:srgbClr val="0000FF"/>
                </a:solidFill>
              </a:rPr>
              <a:t>, AC⊥BC </a:t>
            </a:r>
            <a:r>
              <a:rPr lang="zh-CN" sz="3200" b="1">
                <a:solidFill>
                  <a:srgbClr val="0000FF"/>
                </a:solidFill>
              </a:rPr>
              <a:t>，</a:t>
            </a:r>
            <a:r>
              <a:rPr lang="zh-CN" altLang="zh-CN" sz="3200" b="1">
                <a:solidFill>
                  <a:srgbClr val="0000FF"/>
                </a:solidFill>
              </a:rPr>
              <a:t>AB=13</a:t>
            </a:r>
            <a:r>
              <a:rPr lang="zh-CN" sz="3200" b="1">
                <a:solidFill>
                  <a:srgbClr val="0000FF"/>
                </a:solidFill>
              </a:rPr>
              <a:t>， </a:t>
            </a:r>
            <a:r>
              <a:rPr lang="zh-CN" altLang="zh-CN" sz="3200" b="1">
                <a:solidFill>
                  <a:srgbClr val="0000FF"/>
                </a:solidFill>
              </a:rPr>
              <a:t>BC=12 </a:t>
            </a:r>
            <a:r>
              <a:rPr lang="zh-CN" sz="3200" b="1">
                <a:solidFill>
                  <a:srgbClr val="0000FF"/>
                </a:solidFill>
              </a:rPr>
              <a:t>，</a:t>
            </a:r>
            <a:r>
              <a:rPr lang="zh-CN" altLang="zh-CN" sz="3200" b="1">
                <a:solidFill>
                  <a:srgbClr val="0000FF"/>
                </a:solidFill>
              </a:rPr>
              <a:t>CD=3 </a:t>
            </a:r>
            <a:r>
              <a:rPr lang="zh-CN" sz="3200" b="1">
                <a:solidFill>
                  <a:srgbClr val="0000FF"/>
                </a:solidFill>
              </a:rPr>
              <a:t>， </a:t>
            </a:r>
            <a:r>
              <a:rPr lang="zh-CN" altLang="zh-CN" sz="3200" b="1">
                <a:solidFill>
                  <a:srgbClr val="0000FF"/>
                </a:solidFill>
              </a:rPr>
              <a:t>AD=4 </a:t>
            </a:r>
            <a:r>
              <a:rPr lang="zh-CN" sz="3200" b="1">
                <a:solidFill>
                  <a:srgbClr val="0000FF"/>
                </a:solidFill>
              </a:rPr>
              <a:t>。求：</a:t>
            </a:r>
            <a:r>
              <a:rPr lang="zh-CN" altLang="zh-CN" sz="3200" b="1">
                <a:solidFill>
                  <a:srgbClr val="0000FF"/>
                </a:solidFill>
              </a:rPr>
              <a:t>(1)</a:t>
            </a:r>
            <a:r>
              <a:rPr lang="zh-CN" sz="3200" b="1">
                <a:solidFill>
                  <a:srgbClr val="0000FF"/>
                </a:solidFill>
              </a:rPr>
              <a:t>求</a:t>
            </a:r>
            <a:r>
              <a:rPr lang="zh-CN" altLang="zh-CN" sz="3200" b="1">
                <a:solidFill>
                  <a:srgbClr val="0000FF"/>
                </a:solidFill>
              </a:rPr>
              <a:t>AC</a:t>
            </a:r>
            <a:r>
              <a:rPr lang="zh-CN" sz="3200" b="1">
                <a:solidFill>
                  <a:srgbClr val="0000FF"/>
                </a:solidFill>
              </a:rPr>
              <a:t>长</a:t>
            </a:r>
          </a:p>
          <a:p>
            <a:pPr eaLnBrk="1" hangingPunct="1">
              <a:lnSpc>
                <a:spcPct val="140000"/>
              </a:lnSpc>
              <a:spcBef>
                <a:spcPct val="20000"/>
              </a:spcBef>
            </a:pPr>
            <a:r>
              <a:rPr lang="zh-CN" sz="3200" b="1">
                <a:solidFill>
                  <a:srgbClr val="0000FF"/>
                </a:solidFill>
              </a:rPr>
              <a:t>     </a:t>
            </a:r>
            <a:r>
              <a:rPr lang="zh-CN" altLang="zh-CN" sz="3200" b="1">
                <a:solidFill>
                  <a:srgbClr val="0000FF"/>
                </a:solidFill>
              </a:rPr>
              <a:t>(2)</a:t>
            </a:r>
            <a:r>
              <a:rPr lang="zh-CN" sz="3200" b="1">
                <a:solidFill>
                  <a:srgbClr val="0000FF"/>
                </a:solidFill>
              </a:rPr>
              <a:t>求             的面积。</a:t>
            </a:r>
          </a:p>
          <a:p>
            <a:pPr eaLnBrk="1" hangingPunct="1">
              <a:lnSpc>
                <a:spcPct val="140000"/>
              </a:lnSpc>
              <a:spcBef>
                <a:spcPct val="50000"/>
              </a:spcBef>
            </a:pPr>
            <a:endParaRPr lang="zh-CN" altLang="zh-CN" sz="3200" b="1">
              <a:solidFill>
                <a:srgbClr val="0000FF"/>
              </a:solidFill>
            </a:endParaRPr>
          </a:p>
        </p:txBody>
      </p:sp>
      <p:grpSp>
        <p:nvGrpSpPr>
          <p:cNvPr id="20483" name="Group 3"/>
          <p:cNvGrpSpPr>
            <a:grpSpLocks noChangeAspect="1"/>
          </p:cNvGrpSpPr>
          <p:nvPr/>
        </p:nvGrpSpPr>
        <p:grpSpPr bwMode="auto">
          <a:xfrm>
            <a:off x="611188" y="1628775"/>
            <a:ext cx="7632700" cy="3024188"/>
            <a:chOff x="0" y="0"/>
            <a:chExt cx="7560" cy="1716"/>
          </a:xfrm>
        </p:grpSpPr>
        <p:sp>
          <p:nvSpPr>
            <p:cNvPr id="20484" name="AutoShape 4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7560" cy="1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0485" name="Group 5"/>
            <p:cNvGrpSpPr/>
            <p:nvPr/>
          </p:nvGrpSpPr>
          <p:grpSpPr bwMode="auto">
            <a:xfrm>
              <a:off x="4860" y="156"/>
              <a:ext cx="2700" cy="1559"/>
              <a:chOff x="0" y="0"/>
              <a:chExt cx="2700" cy="1559"/>
            </a:xfrm>
          </p:grpSpPr>
          <p:sp>
            <p:nvSpPr>
              <p:cNvPr id="20486" name="Line 6"/>
              <p:cNvSpPr>
                <a:spLocks noChangeShapeType="1"/>
              </p:cNvSpPr>
              <p:nvPr/>
            </p:nvSpPr>
            <p:spPr bwMode="auto">
              <a:xfrm>
                <a:off x="720" y="468"/>
                <a:ext cx="1440" cy="0"/>
              </a:xfrm>
              <a:prstGeom prst="line">
                <a:avLst/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87" name="Line 7"/>
              <p:cNvSpPr>
                <a:spLocks noChangeShapeType="1"/>
              </p:cNvSpPr>
              <p:nvPr/>
            </p:nvSpPr>
            <p:spPr bwMode="auto">
              <a:xfrm>
                <a:off x="720" y="468"/>
                <a:ext cx="0" cy="624"/>
              </a:xfrm>
              <a:prstGeom prst="line">
                <a:avLst/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88" name="Line 8"/>
              <p:cNvSpPr>
                <a:spLocks noChangeShapeType="1"/>
              </p:cNvSpPr>
              <p:nvPr/>
            </p:nvSpPr>
            <p:spPr bwMode="auto">
              <a:xfrm flipV="1">
                <a:off x="720" y="468"/>
                <a:ext cx="1440" cy="624"/>
              </a:xfrm>
              <a:prstGeom prst="line">
                <a:avLst/>
              </a:pr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89" name="未知"/>
              <p:cNvSpPr/>
              <p:nvPr/>
            </p:nvSpPr>
            <p:spPr bwMode="auto">
              <a:xfrm>
                <a:off x="397" y="468"/>
                <a:ext cx="323" cy="426"/>
              </a:xfrm>
              <a:custGeom>
                <a:avLst/>
                <a:gdLst>
                  <a:gd name="T0" fmla="*/ 323 w 323"/>
                  <a:gd name="T1" fmla="*/ 0 h 426"/>
                  <a:gd name="T2" fmla="*/ 0 w 323"/>
                  <a:gd name="T3" fmla="*/ 426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23" h="426">
                    <a:moveTo>
                      <a:pt x="323" y="0"/>
                    </a:moveTo>
                    <a:lnTo>
                      <a:pt x="0" y="426"/>
                    </a:ln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90" name="未知"/>
              <p:cNvSpPr/>
              <p:nvPr/>
            </p:nvSpPr>
            <p:spPr bwMode="auto">
              <a:xfrm>
                <a:off x="367" y="849"/>
                <a:ext cx="353" cy="243"/>
              </a:xfrm>
              <a:custGeom>
                <a:avLst/>
                <a:gdLst>
                  <a:gd name="T0" fmla="*/ 0 w 353"/>
                  <a:gd name="T1" fmla="*/ 0 h 243"/>
                  <a:gd name="T2" fmla="*/ 353 w 353"/>
                  <a:gd name="T3" fmla="*/ 243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53" h="243">
                    <a:moveTo>
                      <a:pt x="0" y="0"/>
                    </a:moveTo>
                    <a:lnTo>
                      <a:pt x="353" y="243"/>
                    </a:lnTo>
                  </a:path>
                </a:pathLst>
              </a:custGeom>
              <a:noFill/>
              <a:ln w="9525" cmpd="sng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91" name="Text Box 11"/>
              <p:cNvSpPr txBox="1">
                <a:spLocks noChangeArrowheads="1"/>
              </p:cNvSpPr>
              <p:nvPr/>
            </p:nvSpPr>
            <p:spPr bwMode="auto">
              <a:xfrm>
                <a:off x="2160" y="311"/>
                <a:ext cx="540" cy="4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r>
                  <a:rPr lang="zh-CN" altLang="zh-CN" sz="3200">
                    <a:latin typeface="Times New Roman" panose="02020603050405020304" pitchFamily="18" charset="0"/>
                  </a:rPr>
                  <a:t>B</a:t>
                </a:r>
                <a:endParaRPr lang="zh-CN" altLang="zh-CN" sz="3200"/>
              </a:p>
            </p:txBody>
          </p:sp>
          <p:sp>
            <p:nvSpPr>
              <p:cNvPr id="20492" name="Text Box 12"/>
              <p:cNvSpPr txBox="1">
                <a:spLocks noChangeArrowheads="1"/>
              </p:cNvSpPr>
              <p:nvPr/>
            </p:nvSpPr>
            <p:spPr bwMode="auto">
              <a:xfrm>
                <a:off x="539" y="1092"/>
                <a:ext cx="541" cy="4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r>
                  <a:rPr lang="zh-CN" altLang="zh-CN" sz="3200">
                    <a:latin typeface="Times New Roman" panose="02020603050405020304" pitchFamily="18" charset="0"/>
                  </a:rPr>
                  <a:t>A</a:t>
                </a:r>
                <a:endParaRPr lang="zh-CN" altLang="zh-CN" sz="3200"/>
              </a:p>
            </p:txBody>
          </p:sp>
          <p:sp>
            <p:nvSpPr>
              <p:cNvPr id="20493" name="Text Box 13"/>
              <p:cNvSpPr txBox="1">
                <a:spLocks noChangeArrowheads="1"/>
              </p:cNvSpPr>
              <p:nvPr/>
            </p:nvSpPr>
            <p:spPr bwMode="auto">
              <a:xfrm>
                <a:off x="0" y="624"/>
                <a:ext cx="540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r>
                  <a:rPr lang="zh-CN" altLang="zh-CN" sz="3200">
                    <a:latin typeface="Times New Roman" panose="02020603050405020304" pitchFamily="18" charset="0"/>
                  </a:rPr>
                  <a:t>D</a:t>
                </a:r>
                <a:endParaRPr lang="zh-CN" altLang="zh-CN" sz="3200"/>
              </a:p>
            </p:txBody>
          </p:sp>
          <p:sp>
            <p:nvSpPr>
              <p:cNvPr id="20494" name="Text Box 14"/>
              <p:cNvSpPr txBox="1">
                <a:spLocks noChangeArrowheads="1"/>
              </p:cNvSpPr>
              <p:nvPr/>
            </p:nvSpPr>
            <p:spPr bwMode="auto">
              <a:xfrm>
                <a:off x="540" y="156"/>
                <a:ext cx="540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r>
                  <a:rPr lang="zh-CN" altLang="zh-CN" sz="3200">
                    <a:latin typeface="Times New Roman" panose="02020603050405020304" pitchFamily="18" charset="0"/>
                  </a:rPr>
                  <a:t>C</a:t>
                </a:r>
                <a:endParaRPr lang="zh-CN" altLang="zh-CN" sz="3200"/>
              </a:p>
            </p:txBody>
          </p:sp>
          <p:sp>
            <p:nvSpPr>
              <p:cNvPr id="20495" name="Text Box 15"/>
              <p:cNvSpPr txBox="1">
                <a:spLocks noChangeArrowheads="1"/>
              </p:cNvSpPr>
              <p:nvPr/>
            </p:nvSpPr>
            <p:spPr bwMode="auto">
              <a:xfrm>
                <a:off x="900" y="0"/>
                <a:ext cx="900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r>
                  <a:rPr lang="zh-CN" altLang="zh-CN" sz="3200">
                    <a:latin typeface="Times New Roman" panose="02020603050405020304" pitchFamily="18" charset="0"/>
                  </a:rPr>
                  <a:t>12</a:t>
                </a:r>
                <a:endParaRPr lang="zh-CN" altLang="zh-CN" sz="3200"/>
              </a:p>
            </p:txBody>
          </p:sp>
          <p:sp>
            <p:nvSpPr>
              <p:cNvPr id="20496" name="Text Box 16"/>
              <p:cNvSpPr txBox="1">
                <a:spLocks noChangeArrowheads="1"/>
              </p:cNvSpPr>
              <p:nvPr/>
            </p:nvSpPr>
            <p:spPr bwMode="auto">
              <a:xfrm>
                <a:off x="1080" y="780"/>
                <a:ext cx="720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r>
                  <a:rPr lang="zh-CN" altLang="zh-CN" sz="3200">
                    <a:latin typeface="Times New Roman" panose="02020603050405020304" pitchFamily="18" charset="0"/>
                  </a:rPr>
                  <a:t>13</a:t>
                </a:r>
                <a:endParaRPr lang="zh-CN" altLang="zh-CN" sz="3200"/>
              </a:p>
            </p:txBody>
          </p:sp>
          <p:sp>
            <p:nvSpPr>
              <p:cNvPr id="20497" name="Text Box 17"/>
              <p:cNvSpPr txBox="1">
                <a:spLocks noChangeArrowheads="1"/>
              </p:cNvSpPr>
              <p:nvPr/>
            </p:nvSpPr>
            <p:spPr bwMode="auto">
              <a:xfrm>
                <a:off x="180" y="468"/>
                <a:ext cx="540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r>
                  <a:rPr lang="zh-CN" altLang="zh-CN" sz="3200">
                    <a:latin typeface="Times New Roman" panose="02020603050405020304" pitchFamily="18" charset="0"/>
                  </a:rPr>
                  <a:t>3</a:t>
                </a:r>
                <a:endParaRPr lang="zh-CN" altLang="zh-CN" sz="3200"/>
              </a:p>
            </p:txBody>
          </p:sp>
          <p:sp>
            <p:nvSpPr>
              <p:cNvPr id="20498" name="Text Box 18"/>
              <p:cNvSpPr txBox="1">
                <a:spLocks noChangeArrowheads="1"/>
              </p:cNvSpPr>
              <p:nvPr/>
            </p:nvSpPr>
            <p:spPr bwMode="auto">
              <a:xfrm>
                <a:off x="360" y="780"/>
                <a:ext cx="540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eaLnBrk="1" hangingPunct="1"/>
                <a:r>
                  <a:rPr lang="zh-CN" altLang="zh-CN" sz="3200">
                    <a:latin typeface="Times New Roman" panose="02020603050405020304" pitchFamily="18" charset="0"/>
                  </a:rPr>
                  <a:t>4</a:t>
                </a:r>
                <a:endParaRPr lang="zh-CN" altLang="zh-CN" sz="3200"/>
              </a:p>
            </p:txBody>
          </p:sp>
        </p:grpSp>
      </p:grpSp>
      <p:pic>
        <p:nvPicPr>
          <p:cNvPr id="20499" name="Picture 1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1050" y="2492375"/>
            <a:ext cx="1081088" cy="503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250825" y="4076700"/>
            <a:ext cx="8153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4.</a:t>
            </a:r>
            <a:r>
              <a:rPr 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四边形</a:t>
            </a:r>
            <a:r>
              <a:rPr lang="zh-CN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ABCD</a:t>
            </a:r>
            <a:r>
              <a:rPr 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中已知</a:t>
            </a:r>
            <a:r>
              <a:rPr lang="zh-CN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AB=3,  BC=4,   CD=12,     DA=13,   </a:t>
            </a:r>
            <a:r>
              <a:rPr 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且</a:t>
            </a:r>
            <a:r>
              <a:rPr 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∠</a:t>
            </a:r>
            <a:r>
              <a:rPr lang="zh-CN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ABC=90</a:t>
            </a:r>
            <a:r>
              <a:rPr lang="zh-CN" altLang="zh-CN" sz="32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0</a:t>
            </a:r>
            <a:r>
              <a:rPr lang="zh-CN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求这个四边形的面积</a:t>
            </a:r>
            <a:r>
              <a:rPr lang="zh-CN" altLang="zh-CN" sz="32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grpSp>
        <p:nvGrpSpPr>
          <p:cNvPr id="20501" name="Group 21"/>
          <p:cNvGrpSpPr/>
          <p:nvPr/>
        </p:nvGrpSpPr>
        <p:grpSpPr bwMode="auto">
          <a:xfrm>
            <a:off x="6261100" y="4556125"/>
            <a:ext cx="2882900" cy="2301875"/>
            <a:chOff x="0" y="0"/>
            <a:chExt cx="1816" cy="1450"/>
          </a:xfrm>
        </p:grpSpPr>
        <p:sp>
          <p:nvSpPr>
            <p:cNvPr id="20502" name="Line 22"/>
            <p:cNvSpPr>
              <a:spLocks noChangeShapeType="1"/>
            </p:cNvSpPr>
            <p:nvPr/>
          </p:nvSpPr>
          <p:spPr bwMode="auto">
            <a:xfrm>
              <a:off x="144" y="816"/>
              <a:ext cx="0" cy="432"/>
            </a:xfrm>
            <a:prstGeom prst="line">
              <a:avLst/>
            </a:prstGeom>
            <a:noFill/>
            <a:ln w="28575" cmpd="sng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3" name="Line 23"/>
            <p:cNvSpPr>
              <a:spLocks noChangeShapeType="1"/>
            </p:cNvSpPr>
            <p:nvPr/>
          </p:nvSpPr>
          <p:spPr bwMode="auto">
            <a:xfrm>
              <a:off x="144" y="1248"/>
              <a:ext cx="624" cy="0"/>
            </a:xfrm>
            <a:prstGeom prst="line">
              <a:avLst/>
            </a:prstGeom>
            <a:noFill/>
            <a:ln w="28575" cmpd="sng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4" name="未知"/>
            <p:cNvSpPr/>
            <p:nvPr/>
          </p:nvSpPr>
          <p:spPr bwMode="auto">
            <a:xfrm>
              <a:off x="768" y="30"/>
              <a:ext cx="790" cy="1218"/>
            </a:xfrm>
            <a:custGeom>
              <a:avLst/>
              <a:gdLst>
                <a:gd name="T0" fmla="*/ 0 w 790"/>
                <a:gd name="T1" fmla="*/ 1218 h 1218"/>
                <a:gd name="T2" fmla="*/ 790 w 790"/>
                <a:gd name="T3" fmla="*/ 0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90" h="1218">
                  <a:moveTo>
                    <a:pt x="0" y="1218"/>
                  </a:moveTo>
                  <a:lnTo>
                    <a:pt x="790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5" name="未知"/>
            <p:cNvSpPr/>
            <p:nvPr/>
          </p:nvSpPr>
          <p:spPr bwMode="auto">
            <a:xfrm>
              <a:off x="144" y="45"/>
              <a:ext cx="1406" cy="771"/>
            </a:xfrm>
            <a:custGeom>
              <a:avLst/>
              <a:gdLst>
                <a:gd name="T0" fmla="*/ 0 w 1406"/>
                <a:gd name="T1" fmla="*/ 771 h 771"/>
                <a:gd name="T2" fmla="*/ 1406 w 1406"/>
                <a:gd name="T3" fmla="*/ 0 h 7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6" h="771">
                  <a:moveTo>
                    <a:pt x="0" y="771"/>
                  </a:moveTo>
                  <a:lnTo>
                    <a:pt x="1406" y="0"/>
                  </a:lnTo>
                </a:path>
              </a:pathLst>
            </a:custGeom>
            <a:noFill/>
            <a:ln w="28575" cmpd="sng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06" name="Text Box 26"/>
            <p:cNvSpPr txBox="1">
              <a:spLocks noChangeArrowheads="1"/>
            </p:cNvSpPr>
            <p:nvPr/>
          </p:nvSpPr>
          <p:spPr bwMode="auto">
            <a:xfrm>
              <a:off x="0" y="576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zh-CN" sz="2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0507" name="Rectangle 27"/>
            <p:cNvSpPr>
              <a:spLocks noChangeArrowheads="1"/>
            </p:cNvSpPr>
            <p:nvPr/>
          </p:nvSpPr>
          <p:spPr bwMode="auto">
            <a:xfrm>
              <a:off x="1584" y="0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zh-CN" sz="2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0508" name="Rectangle 28"/>
            <p:cNvSpPr>
              <a:spLocks noChangeArrowheads="1"/>
            </p:cNvSpPr>
            <p:nvPr/>
          </p:nvSpPr>
          <p:spPr bwMode="auto">
            <a:xfrm>
              <a:off x="720" y="1152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zh-CN" sz="2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0509" name="Rectangle 29"/>
            <p:cNvSpPr>
              <a:spLocks noChangeArrowheads="1"/>
            </p:cNvSpPr>
            <p:nvPr/>
          </p:nvSpPr>
          <p:spPr bwMode="auto">
            <a:xfrm>
              <a:off x="48" y="1200"/>
              <a:ext cx="2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zh-CN" altLang="zh-CN" sz="20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0510" name="Rectangle 30"/>
            <p:cNvSpPr>
              <a:spLocks noChangeArrowheads="1"/>
            </p:cNvSpPr>
            <p:nvPr/>
          </p:nvSpPr>
          <p:spPr bwMode="auto">
            <a:xfrm>
              <a:off x="144" y="1104"/>
              <a:ext cx="144" cy="144"/>
            </a:xfrm>
            <a:prstGeom prst="rect">
              <a:avLst/>
            </a:prstGeom>
            <a:noFill/>
            <a:ln w="9525" cmpd="sng">
              <a:solidFill>
                <a:srgbClr val="0000FF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11" name="未知"/>
            <p:cNvSpPr/>
            <p:nvPr/>
          </p:nvSpPr>
          <p:spPr bwMode="auto">
            <a:xfrm>
              <a:off x="144" y="816"/>
              <a:ext cx="625" cy="421"/>
            </a:xfrm>
            <a:custGeom>
              <a:avLst/>
              <a:gdLst>
                <a:gd name="T0" fmla="*/ 0 w 625"/>
                <a:gd name="T1" fmla="*/ 0 h 421"/>
                <a:gd name="T2" fmla="*/ 625 w 625"/>
                <a:gd name="T3" fmla="*/ 421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5" h="421">
                  <a:moveTo>
                    <a:pt x="0" y="0"/>
                  </a:moveTo>
                  <a:lnTo>
                    <a:pt x="625" y="421"/>
                  </a:lnTo>
                </a:path>
              </a:pathLst>
            </a:custGeom>
            <a:noFill/>
            <a:ln w="9525" cmpd="sng">
              <a:solidFill>
                <a:srgbClr val="0000FF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900113" y="404813"/>
            <a:ext cx="1439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grpSp>
        <p:nvGrpSpPr>
          <p:cNvPr id="20513" name="Group 33"/>
          <p:cNvGrpSpPr/>
          <p:nvPr/>
        </p:nvGrpSpPr>
        <p:grpSpPr bwMode="auto">
          <a:xfrm>
            <a:off x="0" y="0"/>
            <a:ext cx="3124200" cy="958850"/>
            <a:chOff x="0" y="0"/>
            <a:chExt cx="1968" cy="604"/>
          </a:xfrm>
        </p:grpSpPr>
        <p:sp>
          <p:nvSpPr>
            <p:cNvPr id="20514" name="AutoShape 34"/>
            <p:cNvSpPr>
              <a:spLocks noChangeArrowheads="1"/>
            </p:cNvSpPr>
            <p:nvPr/>
          </p:nvSpPr>
          <p:spPr bwMode="auto">
            <a:xfrm>
              <a:off x="0" y="0"/>
              <a:ext cx="1968" cy="604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FFEDED"/>
                </a:gs>
                <a:gs pos="100000">
                  <a:srgbClr val="FFFFFF"/>
                </a:gs>
              </a:gsLst>
              <a:path path="rect">
                <a:fillToRect r="100000" b="100000"/>
              </a:path>
            </a:gradFill>
            <a:ln w="9525" cmpd="sng">
              <a:solidFill>
                <a:srgbClr val="00009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20515" name="Picture 35" descr="钥匙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114"/>
              <a:ext cx="528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16" name="Text Box 36"/>
            <p:cNvSpPr txBox="1">
              <a:spLocks noChangeArrowheads="1"/>
            </p:cNvSpPr>
            <p:nvPr/>
          </p:nvSpPr>
          <p:spPr bwMode="auto">
            <a:xfrm>
              <a:off x="96" y="68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EDED"/>
                      </a:gs>
                      <a:gs pos="100000">
                        <a:srgbClr val="FFFFFF"/>
                      </a:gs>
                    </a:gsLst>
                    <a:path path="rect">
                      <a:fillToRect r="100000" b="10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sz="32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开启        智慧</a:t>
              </a:r>
            </a:p>
          </p:txBody>
        </p:sp>
      </p:grpSp>
      <p:grpSp>
        <p:nvGrpSpPr>
          <p:cNvPr id="20517" name="Group 37"/>
          <p:cNvGrpSpPr/>
          <p:nvPr/>
        </p:nvGrpSpPr>
        <p:grpSpPr bwMode="auto">
          <a:xfrm>
            <a:off x="6227763" y="2708275"/>
            <a:ext cx="215900" cy="215900"/>
            <a:chOff x="0" y="0"/>
            <a:chExt cx="136" cy="136"/>
          </a:xfrm>
        </p:grpSpPr>
        <p:sp>
          <p:nvSpPr>
            <p:cNvPr id="20518" name="Line 38"/>
            <p:cNvSpPr>
              <a:spLocks noChangeShapeType="1"/>
            </p:cNvSpPr>
            <p:nvPr/>
          </p:nvSpPr>
          <p:spPr bwMode="auto">
            <a:xfrm>
              <a:off x="0" y="136"/>
              <a:ext cx="136" cy="0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19" name="Line 39"/>
            <p:cNvSpPr>
              <a:spLocks noChangeShapeType="1"/>
            </p:cNvSpPr>
            <p:nvPr/>
          </p:nvSpPr>
          <p:spPr bwMode="auto">
            <a:xfrm flipV="1">
              <a:off x="136" y="0"/>
              <a:ext cx="0" cy="136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6156325" y="6021388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00" b="1"/>
              <a:t>3 </a:t>
            </a:r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6877050" y="6461125"/>
            <a:ext cx="503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00" b="1"/>
              <a:t>4</a:t>
            </a:r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7885113" y="5661025"/>
            <a:ext cx="576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00" b="1"/>
              <a:t>12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6516688" y="5300663"/>
            <a:ext cx="576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000" b="1"/>
              <a:t>13</a:t>
            </a:r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971550" y="3429000"/>
            <a:ext cx="973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D60093"/>
                </a:solidFill>
              </a:rPr>
              <a:t>AC=5</a:t>
            </a:r>
          </a:p>
        </p:txBody>
      </p:sp>
      <p:grpSp>
        <p:nvGrpSpPr>
          <p:cNvPr id="20525" name="Group 45"/>
          <p:cNvGrpSpPr/>
          <p:nvPr/>
        </p:nvGrpSpPr>
        <p:grpSpPr bwMode="auto">
          <a:xfrm>
            <a:off x="2636837" y="3295651"/>
            <a:ext cx="2079626" cy="641350"/>
            <a:chOff x="-85" y="7"/>
            <a:chExt cx="1310" cy="404"/>
          </a:xfrm>
        </p:grpSpPr>
        <p:grpSp>
          <p:nvGrpSpPr>
            <p:cNvPr id="20526" name="Group 46"/>
            <p:cNvGrpSpPr/>
            <p:nvPr/>
          </p:nvGrpSpPr>
          <p:grpSpPr bwMode="auto">
            <a:xfrm>
              <a:off x="-85" y="7"/>
              <a:ext cx="907" cy="404"/>
              <a:chOff x="-85" y="7"/>
              <a:chExt cx="907" cy="404"/>
            </a:xfrm>
          </p:grpSpPr>
          <p:sp>
            <p:nvSpPr>
              <p:cNvPr id="20527" name="Text Box 47"/>
              <p:cNvSpPr txBox="1">
                <a:spLocks noChangeArrowheads="1"/>
              </p:cNvSpPr>
              <p:nvPr/>
            </p:nvSpPr>
            <p:spPr bwMode="auto">
              <a:xfrm>
                <a:off x="-85" y="7"/>
                <a:ext cx="907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 sz="3600" i="1" dirty="0">
                    <a:solidFill>
                      <a:srgbClr val="D60093"/>
                    </a:solidFill>
                  </a:rPr>
                  <a:t>S</a:t>
                </a:r>
              </a:p>
            </p:txBody>
          </p:sp>
          <p:pic>
            <p:nvPicPr>
              <p:cNvPr id="20528" name="Picture 48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81" y="136"/>
                <a:ext cx="590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0529" name="Text Box 49"/>
            <p:cNvSpPr txBox="1">
              <a:spLocks noChangeArrowheads="1"/>
            </p:cNvSpPr>
            <p:nvPr/>
          </p:nvSpPr>
          <p:spPr bwMode="auto">
            <a:xfrm>
              <a:off x="816" y="46"/>
              <a:ext cx="40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800" b="1">
                  <a:solidFill>
                    <a:srgbClr val="D60093"/>
                  </a:solidFill>
                </a:rPr>
                <a:t>=6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11188" y="581025"/>
            <a:ext cx="3001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zh-CN" b="1" dirty="0"/>
              <a:t> </a:t>
            </a:r>
            <a:r>
              <a:rPr 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六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学有所得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37902" y="1844824"/>
            <a:ext cx="781656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zh-CN" sz="4000" b="1" dirty="0"/>
              <a:t>1.</a:t>
            </a:r>
            <a:r>
              <a:rPr lang="zh-CN" sz="4000" b="1" dirty="0"/>
              <a:t>通过本节课的学习，你又有哪些</a:t>
            </a:r>
          </a:p>
          <a:p>
            <a:pPr eaLnBrk="1" hangingPunct="1"/>
            <a:r>
              <a:rPr lang="zh-CN" sz="4000" b="1" dirty="0"/>
              <a:t>新的认识？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50825" y="3573463"/>
            <a:ext cx="79215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zh-CN" altLang="zh-CN" sz="4000" b="1" dirty="0"/>
              <a:t>2.</a:t>
            </a:r>
            <a:r>
              <a:rPr lang="zh-CN" sz="4000" b="1" dirty="0"/>
              <a:t>本节课所学的定理与前面所学的勾股定理之间有怎样的关系</a:t>
            </a:r>
            <a:r>
              <a:rPr lang="zh-CN" sz="4000" b="1" dirty="0" smtClean="0"/>
              <a:t>？</a:t>
            </a:r>
            <a:r>
              <a:rPr lang="en-US" altLang="zh-CN" sz="4000" b="1" dirty="0" smtClean="0"/>
              <a:t> </a:t>
            </a:r>
            <a:endParaRPr lang="zh-CN" sz="4000" b="1" dirty="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596188" y="6021388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pic>
        <p:nvPicPr>
          <p:cNvPr id="21510" name="Picture 6" descr="BS00554_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3656" y="86271"/>
            <a:ext cx="1331912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tmFilter="0,0; .5, 1; 1, 1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12006" y="327026"/>
            <a:ext cx="29384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知识连接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-15082" y="126876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zh-CN" sz="3600" b="1" dirty="0" smtClean="0"/>
              <a:t>问</a:t>
            </a:r>
            <a:r>
              <a:rPr lang="zh-CN" sz="3600" b="1" dirty="0"/>
              <a:t>题</a:t>
            </a:r>
            <a:r>
              <a:rPr lang="zh-CN" altLang="zh-CN" sz="3600" b="1" dirty="0"/>
              <a:t>1. </a:t>
            </a:r>
            <a:r>
              <a:rPr lang="zh-CN" sz="3600" b="1" dirty="0"/>
              <a:t>你能说出直角三角形有哪些特点吗</a:t>
            </a:r>
            <a:r>
              <a:rPr lang="zh-CN" altLang="zh-CN" sz="3600" b="1" dirty="0"/>
              <a:t>?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45145" y="2060575"/>
            <a:ext cx="45865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zh-CN" sz="4000" b="1" dirty="0">
                <a:solidFill>
                  <a:schemeClr val="tx2"/>
                </a:solidFill>
              </a:rPr>
              <a:t>(1)</a:t>
            </a:r>
            <a:r>
              <a:rPr lang="zh-CN" sz="4000" b="1" dirty="0">
                <a:solidFill>
                  <a:schemeClr val="tx2"/>
                </a:solidFill>
              </a:rPr>
              <a:t>有一个角是直角</a:t>
            </a:r>
            <a:r>
              <a:rPr lang="zh-CN" altLang="zh-CN" sz="4000" b="1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84150" y="5517232"/>
            <a:ext cx="407194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zh-CN" sz="4000" b="1" dirty="0">
                <a:solidFill>
                  <a:schemeClr val="tx2"/>
                </a:solidFill>
              </a:rPr>
              <a:t>(4)</a:t>
            </a:r>
            <a:r>
              <a:rPr lang="zh-CN" sz="4000" b="1" dirty="0">
                <a:solidFill>
                  <a:schemeClr val="tx2"/>
                </a:solidFill>
              </a:rPr>
              <a:t>两个锐角互余</a:t>
            </a:r>
            <a:r>
              <a:rPr lang="zh-CN" altLang="zh-CN" sz="4000" b="1" dirty="0">
                <a:solidFill>
                  <a:schemeClr val="tx2"/>
                </a:solidFill>
              </a:rPr>
              <a:t>;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84150" y="2852738"/>
            <a:ext cx="824456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zh-CN" sz="4000" b="1" dirty="0">
                <a:solidFill>
                  <a:schemeClr val="tx2"/>
                </a:solidFill>
              </a:rPr>
              <a:t>(2)30</a:t>
            </a:r>
            <a:r>
              <a:rPr lang="zh-CN" sz="4000" b="1" dirty="0">
                <a:solidFill>
                  <a:schemeClr val="tx2"/>
                </a:solidFill>
              </a:rPr>
              <a:t>度所对直角边等于斜边的一半</a:t>
            </a:r>
            <a:r>
              <a:rPr lang="zh-CN" altLang="zh-CN" sz="4000" b="1" dirty="0">
                <a:solidFill>
                  <a:schemeClr val="tx2"/>
                </a:solidFill>
              </a:rPr>
              <a:t>;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84150" y="3789040"/>
            <a:ext cx="804579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zh-CN" sz="4000" b="1" dirty="0">
                <a:solidFill>
                  <a:schemeClr val="tx2"/>
                </a:solidFill>
              </a:rPr>
              <a:t>(3)</a:t>
            </a:r>
            <a:r>
              <a:rPr lang="zh-CN" sz="4000" b="1" dirty="0">
                <a:solidFill>
                  <a:schemeClr val="tx2"/>
                </a:solidFill>
              </a:rPr>
              <a:t>勾股定理</a:t>
            </a:r>
            <a:r>
              <a:rPr lang="zh-CN" altLang="zh-CN" sz="4000" b="1" dirty="0">
                <a:solidFill>
                  <a:schemeClr val="tx2"/>
                </a:solidFill>
              </a:rPr>
              <a:t>:</a:t>
            </a:r>
          </a:p>
          <a:p>
            <a:pPr eaLnBrk="1" hangingPunct="1"/>
            <a:r>
              <a:rPr lang="zh-CN" sz="4000" b="1" dirty="0">
                <a:solidFill>
                  <a:schemeClr val="tx2"/>
                </a:solidFill>
              </a:rPr>
              <a:t>两直角边的平方和等于斜边的平方</a:t>
            </a:r>
            <a:r>
              <a:rPr lang="zh-CN" altLang="zh-CN" sz="4000" b="1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ransition>
    <p:zoom dir="in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  <p:bldP spid="4101" grpId="0" autoUpdateAnimBg="0"/>
      <p:bldP spid="4102" grpId="0" autoUpdateAnimBg="0"/>
      <p:bldP spid="410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-28550" y="1097449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zh-CN" altLang="zh-CN" sz="4000" b="1" dirty="0"/>
              <a:t>2.</a:t>
            </a:r>
            <a:r>
              <a:rPr lang="zh-CN" sz="4000" b="1" dirty="0"/>
              <a:t>问题</a:t>
            </a:r>
            <a:r>
              <a:rPr lang="zh-CN" altLang="zh-CN" sz="4000" b="1" dirty="0"/>
              <a:t>:</a:t>
            </a:r>
            <a:r>
              <a:rPr lang="zh-CN" sz="4000" b="1" dirty="0"/>
              <a:t>一个三角形满足什么条件</a:t>
            </a:r>
            <a:r>
              <a:rPr lang="zh-CN" altLang="zh-CN" sz="4000" b="1" dirty="0"/>
              <a:t>,</a:t>
            </a:r>
            <a:r>
              <a:rPr lang="zh-CN" sz="4000" b="1" dirty="0"/>
              <a:t>才能是直角三角形呢</a:t>
            </a:r>
            <a:r>
              <a:rPr lang="zh-CN" altLang="zh-CN" sz="4000" b="1" dirty="0"/>
              <a:t>?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-2" y="2420888"/>
            <a:ext cx="87487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zh-CN" sz="3600" b="1" dirty="0">
                <a:solidFill>
                  <a:schemeClr val="tx2"/>
                </a:solidFill>
              </a:rPr>
              <a:t>(1)</a:t>
            </a:r>
            <a:r>
              <a:rPr lang="zh-CN" sz="3600" b="1" dirty="0">
                <a:solidFill>
                  <a:schemeClr val="tx2"/>
                </a:solidFill>
              </a:rPr>
              <a:t>从角的方面</a:t>
            </a:r>
            <a:r>
              <a:rPr lang="zh-CN" altLang="zh-CN" sz="3600" b="1" dirty="0">
                <a:solidFill>
                  <a:schemeClr val="tx2"/>
                </a:solidFill>
              </a:rPr>
              <a:t>:</a:t>
            </a:r>
            <a:r>
              <a:rPr lang="zh-CN" sz="3600" b="1" dirty="0">
                <a:solidFill>
                  <a:schemeClr val="tx2"/>
                </a:solidFill>
              </a:rPr>
              <a:t>有一个角是直角的三角形是直角三角形</a:t>
            </a:r>
            <a:r>
              <a:rPr lang="zh-CN" altLang="zh-CN" sz="3600" b="1" dirty="0">
                <a:solidFill>
                  <a:schemeClr val="tx2"/>
                </a:solidFill>
              </a:rPr>
              <a:t>;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3789040"/>
            <a:ext cx="702027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zh-CN" altLang="zh-CN" sz="3600" b="1" dirty="0">
                <a:solidFill>
                  <a:schemeClr val="tx2"/>
                </a:solidFill>
              </a:rPr>
              <a:t>(2)</a:t>
            </a:r>
            <a:r>
              <a:rPr lang="zh-CN" sz="3600" b="1" dirty="0">
                <a:solidFill>
                  <a:schemeClr val="tx2"/>
                </a:solidFill>
              </a:rPr>
              <a:t>我们学习了勾股定理</a:t>
            </a:r>
            <a:r>
              <a:rPr lang="zh-CN" altLang="zh-CN" sz="3600" b="1" dirty="0">
                <a:solidFill>
                  <a:schemeClr val="tx2"/>
                </a:solidFill>
              </a:rPr>
              <a:t>.</a:t>
            </a:r>
            <a:r>
              <a:rPr lang="zh-CN" sz="3600" b="1" dirty="0">
                <a:solidFill>
                  <a:schemeClr val="tx2"/>
                </a:solidFill>
              </a:rPr>
              <a:t>知道了直角三角形的三边具有一定的数量关系</a:t>
            </a:r>
            <a:r>
              <a:rPr lang="zh-CN" altLang="zh-CN" sz="3600" b="1" dirty="0">
                <a:solidFill>
                  <a:schemeClr val="tx2"/>
                </a:solidFill>
              </a:rPr>
              <a:t>.</a:t>
            </a:r>
            <a:r>
              <a:rPr lang="zh-CN" sz="3600" b="1" dirty="0">
                <a:solidFill>
                  <a:schemeClr val="tx2"/>
                </a:solidFill>
              </a:rPr>
              <a:t>我们是否可以不用角</a:t>
            </a:r>
            <a:r>
              <a:rPr lang="zh-CN" altLang="zh-CN" sz="3600" b="1" dirty="0">
                <a:solidFill>
                  <a:schemeClr val="tx2"/>
                </a:solidFill>
              </a:rPr>
              <a:t>,</a:t>
            </a:r>
            <a:r>
              <a:rPr lang="zh-CN" sz="3600" b="1" dirty="0">
                <a:solidFill>
                  <a:schemeClr val="tx2"/>
                </a:solidFill>
              </a:rPr>
              <a:t>而用三角形的三边关系来判定它是否为直角三角形呢</a:t>
            </a:r>
            <a:r>
              <a:rPr lang="zh-CN" altLang="zh-CN" sz="3600" b="1" dirty="0">
                <a:solidFill>
                  <a:schemeClr val="tx2"/>
                </a:solidFill>
              </a:rPr>
              <a:t>?</a:t>
            </a:r>
          </a:p>
        </p:txBody>
      </p:sp>
    </p:spTree>
  </p:cSld>
  <p:clrMapOvr>
    <a:masterClrMapping/>
  </p:clrMapOvr>
  <p:transition>
    <p:zoom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07504" y="304800"/>
            <a:ext cx="29384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新知初探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-2654" y="1196752"/>
            <a:ext cx="874871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zh-CN" sz="2800" dirty="0"/>
              <a:t> </a:t>
            </a:r>
            <a:r>
              <a:rPr lang="zh-CN" sz="3600" dirty="0">
                <a:latin typeface="华文琥珀" panose="02010800040101010101" pitchFamily="2" charset="-122"/>
                <a:ea typeface="华文琥珀" panose="02010800040101010101" pitchFamily="2" charset="-122"/>
              </a:rPr>
              <a:t>活动</a:t>
            </a:r>
            <a:r>
              <a:rPr lang="zh-CN" altLang="zh-CN" sz="3600" dirty="0">
                <a:latin typeface="华文琥珀" panose="02010800040101010101" pitchFamily="2" charset="-122"/>
                <a:ea typeface="华文琥珀" panose="02010800040101010101" pitchFamily="2" charset="-122"/>
              </a:rPr>
              <a:t>1</a:t>
            </a:r>
            <a:r>
              <a:rPr lang="zh-CN" sz="3600" dirty="0">
                <a:latin typeface="华文琥珀" panose="02010800040101010101" pitchFamily="2" charset="-122"/>
                <a:ea typeface="华文琥珀" panose="02010800040101010101" pitchFamily="2" charset="-122"/>
              </a:rPr>
              <a:t>：</a:t>
            </a:r>
            <a:r>
              <a:rPr lang="zh-CN" sz="3600" b="1" dirty="0"/>
              <a:t>下列三组数据分别是一个三角形的三边</a:t>
            </a:r>
            <a:r>
              <a:rPr lang="zh-CN" altLang="zh-CN" sz="3600" b="1" dirty="0"/>
              <a:t>a</a:t>
            </a:r>
            <a:r>
              <a:rPr lang="zh-CN" sz="3600" b="1" dirty="0"/>
              <a:t>、</a:t>
            </a:r>
            <a:r>
              <a:rPr lang="zh-CN" altLang="zh-CN" sz="3600" b="1" dirty="0"/>
              <a:t>b</a:t>
            </a:r>
            <a:r>
              <a:rPr lang="zh-CN" sz="3600" b="1" dirty="0"/>
              <a:t>、</a:t>
            </a:r>
            <a:r>
              <a:rPr lang="zh-CN" altLang="zh-CN" sz="3600" b="1" dirty="0"/>
              <a:t>c</a:t>
            </a:r>
            <a:r>
              <a:rPr lang="zh-CN" sz="3600" b="1" dirty="0"/>
              <a:t>。</a:t>
            </a:r>
            <a:r>
              <a:rPr lang="zh-CN" altLang="zh-CN" sz="3600" b="1" dirty="0"/>
              <a:t>(1)3cm</a:t>
            </a:r>
            <a:r>
              <a:rPr lang="zh-CN" sz="3600" b="1" dirty="0"/>
              <a:t>、</a:t>
            </a:r>
            <a:r>
              <a:rPr lang="zh-CN" altLang="zh-CN" sz="3600" b="1" dirty="0"/>
              <a:t>4cm</a:t>
            </a:r>
            <a:r>
              <a:rPr lang="zh-CN" sz="3600" b="1" dirty="0"/>
              <a:t>、</a:t>
            </a:r>
            <a:r>
              <a:rPr lang="zh-CN" altLang="zh-CN" sz="3600" b="1" dirty="0"/>
              <a:t>5cm;(2)6cm,8cm</a:t>
            </a:r>
            <a:r>
              <a:rPr lang="zh-CN" sz="3600" b="1" dirty="0"/>
              <a:t>、</a:t>
            </a:r>
            <a:r>
              <a:rPr lang="zh-CN" altLang="zh-CN" sz="3600" b="1" dirty="0"/>
              <a:t>10cm;</a:t>
            </a:r>
          </a:p>
          <a:p>
            <a:pPr eaLnBrk="1" hangingPunct="1"/>
            <a:r>
              <a:rPr lang="zh-CN" altLang="zh-CN" sz="3600" b="1" dirty="0"/>
              <a:t>(3)5cm</a:t>
            </a:r>
            <a:r>
              <a:rPr lang="zh-CN" sz="3600" b="1" dirty="0"/>
              <a:t>、</a:t>
            </a:r>
            <a:r>
              <a:rPr lang="zh-CN" altLang="zh-CN" sz="3600" b="1" dirty="0"/>
              <a:t>12cm</a:t>
            </a:r>
            <a:r>
              <a:rPr lang="zh-CN" sz="3600" b="1" dirty="0"/>
              <a:t>、</a:t>
            </a:r>
            <a:r>
              <a:rPr lang="zh-CN" altLang="zh-CN" sz="3600" b="1" dirty="0"/>
              <a:t>13cm</a:t>
            </a:r>
            <a:r>
              <a:rPr lang="zh-CN" sz="3600" b="1" dirty="0"/>
              <a:t>。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89" y="3573016"/>
            <a:ext cx="878497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zh-CN" sz="3600" b="1" dirty="0"/>
              <a:t>问题</a:t>
            </a:r>
            <a:r>
              <a:rPr lang="zh-CN" altLang="zh-CN" sz="3600" b="1" dirty="0"/>
              <a:t>:(1)</a:t>
            </a:r>
            <a:r>
              <a:rPr lang="zh-CN" sz="3600" b="1" dirty="0"/>
              <a:t>这三组数都满足              </a:t>
            </a:r>
          </a:p>
          <a:p>
            <a:pPr eaLnBrk="1" hangingPunct="1"/>
            <a:r>
              <a:rPr lang="zh-CN" sz="3600" b="1" dirty="0"/>
              <a:t>吗</a:t>
            </a:r>
            <a:r>
              <a:rPr lang="zh-CN" altLang="zh-CN" sz="3600" b="1" dirty="0"/>
              <a:t>?</a:t>
            </a:r>
          </a:p>
          <a:p>
            <a:pPr eaLnBrk="1" hangingPunct="1"/>
            <a:r>
              <a:rPr lang="zh-CN" altLang="zh-CN" sz="3600" b="1" dirty="0"/>
              <a:t>(2)</a:t>
            </a:r>
            <a:r>
              <a:rPr lang="zh-CN" sz="3600" b="1" dirty="0"/>
              <a:t>分别以每组数中的前两边为</a:t>
            </a:r>
          </a:p>
          <a:p>
            <a:pPr eaLnBrk="1" hangingPunct="1"/>
            <a:r>
              <a:rPr lang="zh-CN" sz="3600" b="1" dirty="0"/>
              <a:t>直角边作直角三角形</a:t>
            </a:r>
            <a:r>
              <a:rPr lang="zh-CN" altLang="zh-CN" sz="3600" b="1" dirty="0"/>
              <a:t>,</a:t>
            </a:r>
            <a:r>
              <a:rPr lang="zh-CN" sz="3600" b="1" dirty="0"/>
              <a:t>试计算斜边</a:t>
            </a:r>
          </a:p>
        </p:txBody>
      </p:sp>
      <p:graphicFrame>
        <p:nvGraphicFramePr>
          <p:cNvPr id="6149" name="Object 5"/>
          <p:cNvGraphicFramePr>
            <a:graphicFrameLocks noGrp="1" noChangeAspect="1"/>
          </p:cNvGraphicFramePr>
          <p:nvPr>
            <p:ph/>
          </p:nvPr>
        </p:nvGraphicFramePr>
        <p:xfrm>
          <a:off x="4932040" y="3356992"/>
          <a:ext cx="29527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r:id="rId4" imgW="749300" imgH="203200" progId="Equation.3">
                  <p:embed/>
                </p:oleObj>
              </mc:Choice>
              <mc:Fallback>
                <p:oleObj r:id="rId4" imgW="749300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3356992"/>
                        <a:ext cx="29527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/>
    <p:sndAc>
      <p:stSnd>
        <p:snd r:embed="rId3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-2" y="332656"/>
            <a:ext cx="94345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zh-CN" sz="4400" b="1" dirty="0">
                <a:latin typeface="宋体" panose="02010600030101010101" pitchFamily="2" charset="-122"/>
              </a:rPr>
              <a:t>(3)</a:t>
            </a:r>
            <a:r>
              <a:rPr lang="zh-CN" sz="4400" b="1" dirty="0">
                <a:latin typeface="宋体" panose="02010600030101010101" pitchFamily="2" charset="-122"/>
              </a:rPr>
              <a:t>通过以上实验</a:t>
            </a:r>
            <a:r>
              <a:rPr lang="zh-CN" altLang="zh-CN" sz="4400" b="1" dirty="0">
                <a:latin typeface="宋体" panose="02010600030101010101" pitchFamily="2" charset="-122"/>
              </a:rPr>
              <a:t>,</a:t>
            </a:r>
            <a:r>
              <a:rPr lang="zh-CN" sz="4400" b="1" dirty="0">
                <a:latin typeface="宋体" panose="02010600030101010101" pitchFamily="2" charset="-122"/>
              </a:rPr>
              <a:t>你能得到什么启发</a:t>
            </a:r>
            <a:r>
              <a:rPr lang="zh-CN" altLang="zh-CN" sz="4400" b="1" dirty="0"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0825" y="1700213"/>
            <a:ext cx="811953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sz="4400" b="1" dirty="0">
                <a:latin typeface="宋体" panose="02010600030101010101" pitchFamily="2" charset="-122"/>
              </a:rPr>
              <a:t>猜想</a:t>
            </a:r>
            <a:r>
              <a:rPr lang="zh-CN" altLang="zh-CN" sz="4400" b="1" dirty="0">
                <a:latin typeface="宋体" panose="02010600030101010101" pitchFamily="2" charset="-122"/>
              </a:rPr>
              <a:t>:</a:t>
            </a:r>
          </a:p>
          <a:p>
            <a:pPr eaLnBrk="1" hangingPunct="1"/>
            <a:r>
              <a:rPr lang="zh-CN" sz="4400" b="1" dirty="0">
                <a:latin typeface="宋体" panose="02010600030101010101" pitchFamily="2" charset="-122"/>
              </a:rPr>
              <a:t>如果三角形的三边长是</a:t>
            </a:r>
            <a:r>
              <a:rPr lang="zh-CN" altLang="zh-CN" sz="4400" b="1" dirty="0">
                <a:latin typeface="宋体" panose="02010600030101010101" pitchFamily="2" charset="-122"/>
              </a:rPr>
              <a:t>a</a:t>
            </a:r>
            <a:r>
              <a:rPr lang="zh-CN" sz="4400" b="1" dirty="0">
                <a:latin typeface="宋体" panose="02010600030101010101" pitchFamily="2" charset="-122"/>
              </a:rPr>
              <a:t>、</a:t>
            </a:r>
            <a:r>
              <a:rPr lang="zh-CN" altLang="zh-CN" sz="4400" b="1" dirty="0">
                <a:latin typeface="宋体" panose="02010600030101010101" pitchFamily="2" charset="-122"/>
              </a:rPr>
              <a:t>b</a:t>
            </a:r>
            <a:r>
              <a:rPr lang="zh-CN" sz="4400" b="1" dirty="0">
                <a:latin typeface="宋体" panose="02010600030101010101" pitchFamily="2" charset="-122"/>
              </a:rPr>
              <a:t>、</a:t>
            </a:r>
            <a:r>
              <a:rPr lang="zh-CN" altLang="zh-CN" sz="4400" b="1" dirty="0">
                <a:latin typeface="宋体" panose="02010600030101010101" pitchFamily="2" charset="-122"/>
              </a:rPr>
              <a:t>c,</a:t>
            </a:r>
          </a:p>
          <a:p>
            <a:pPr eaLnBrk="1" hangingPunct="1"/>
            <a:r>
              <a:rPr lang="zh-CN" sz="4400" b="1" dirty="0">
                <a:latin typeface="宋体" panose="02010600030101010101" pitchFamily="2" charset="-122"/>
              </a:rPr>
              <a:t>满足</a:t>
            </a:r>
            <a:r>
              <a:rPr lang="zh-CN" sz="4400" b="1" u="sng" dirty="0">
                <a:latin typeface="宋体" panose="02010600030101010101" pitchFamily="2" charset="-122"/>
              </a:rPr>
              <a:t>               </a:t>
            </a:r>
            <a:r>
              <a:rPr lang="zh-CN" altLang="zh-CN" sz="4400" b="1" dirty="0" smtClean="0">
                <a:latin typeface="宋体" panose="02010600030101010101" pitchFamily="2" charset="-122"/>
              </a:rPr>
              <a:t>,</a:t>
            </a:r>
            <a:r>
              <a:rPr lang="zh-CN" sz="4400" b="1" dirty="0">
                <a:latin typeface="宋体" panose="02010600030101010101" pitchFamily="2" charset="-122"/>
              </a:rPr>
              <a:t>那么</a:t>
            </a:r>
            <a:r>
              <a:rPr lang="zh-CN" altLang="zh-CN" sz="4400" b="1" dirty="0">
                <a:latin typeface="宋体" panose="02010600030101010101" pitchFamily="2" charset="-122"/>
              </a:rPr>
              <a:t>,</a:t>
            </a:r>
          </a:p>
          <a:p>
            <a:pPr eaLnBrk="1" hangingPunct="1"/>
            <a:r>
              <a:rPr lang="zh-CN" sz="4400" b="1" dirty="0">
                <a:latin typeface="宋体" panose="02010600030101010101" pitchFamily="2" charset="-122"/>
              </a:rPr>
              <a:t>这个三角形是</a:t>
            </a:r>
            <a:r>
              <a:rPr lang="zh-CN" sz="4400" b="1" u="sng" dirty="0">
                <a:latin typeface="宋体" panose="02010600030101010101" pitchFamily="2" charset="-122"/>
              </a:rPr>
              <a:t>          </a:t>
            </a:r>
            <a:r>
              <a:rPr lang="zh-CN" sz="4400" b="1" u="sng" dirty="0" smtClean="0">
                <a:latin typeface="宋体" panose="02010600030101010101" pitchFamily="2" charset="-122"/>
              </a:rPr>
              <a:t> </a:t>
            </a:r>
            <a:r>
              <a:rPr lang="zh-CN" altLang="zh-CN" sz="4400" b="1" dirty="0">
                <a:latin typeface="宋体" panose="02010600030101010101" pitchFamily="2" charset="-122"/>
              </a:rPr>
              <a:t>.</a:t>
            </a:r>
          </a:p>
        </p:txBody>
      </p:sp>
      <p:graphicFrame>
        <p:nvGraphicFramePr>
          <p:cNvPr id="7172" name="Object 4"/>
          <p:cNvGraphicFramePr>
            <a:graphicFrameLocks noGrp="1" noChangeAspect="1"/>
          </p:cNvGraphicFramePr>
          <p:nvPr>
            <p:ph/>
          </p:nvPr>
        </p:nvGraphicFramePr>
        <p:xfrm>
          <a:off x="1907704" y="3110483"/>
          <a:ext cx="324008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r:id="rId5" imgW="749300" imgH="203200" progId="Equation.3">
                  <p:embed/>
                </p:oleObj>
              </mc:Choice>
              <mc:Fallback>
                <p:oleObj r:id="rId5" imgW="7493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110483"/>
                        <a:ext cx="3240087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995936" y="3797301"/>
            <a:ext cx="2663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sz="3200" b="1" dirty="0">
                <a:solidFill>
                  <a:srgbClr val="D60093"/>
                </a:solidFill>
              </a:rPr>
              <a:t>直角三角形</a:t>
            </a:r>
          </a:p>
        </p:txBody>
      </p:sp>
    </p:spTree>
  </p:cSld>
  <p:clrMapOvr>
    <a:masterClrMapping/>
  </p:clrMapOvr>
  <p:transition>
    <p:checker dir="vert"/>
    <p:sndAc>
      <p:stSnd>
        <p:snd r:embed="rId4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utoUpdateAnimBg="0"/>
      <p:bldP spid="717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052513"/>
            <a:ext cx="5876925" cy="609600"/>
          </a:xfrm>
          <a:noFill/>
        </p:spPr>
        <p:txBody>
          <a:bodyPr/>
          <a:lstStyle/>
          <a:p>
            <a:r>
              <a:rPr lang="zh-CN" b="1" dirty="0"/>
              <a:t>命题</a:t>
            </a:r>
            <a:r>
              <a:rPr lang="zh-CN" altLang="zh-CN" b="1" dirty="0"/>
              <a:t>2</a:t>
            </a:r>
            <a:endParaRPr lang="zh-CN" altLang="zh-CN" sz="4000" b="1" dirty="0">
              <a:solidFill>
                <a:schemeClr val="tx1"/>
              </a:solidFill>
              <a:ea typeface="隶书" panose="02010509060101010101" pitchFamily="49" charset="-122"/>
            </a:endParaRPr>
          </a:p>
        </p:txBody>
      </p:sp>
      <p:grpSp>
        <p:nvGrpSpPr>
          <p:cNvPr id="8195" name="Group 3"/>
          <p:cNvGrpSpPr/>
          <p:nvPr/>
        </p:nvGrpSpPr>
        <p:grpSpPr bwMode="auto">
          <a:xfrm>
            <a:off x="250825" y="2349500"/>
            <a:ext cx="8604250" cy="2173288"/>
            <a:chOff x="0" y="0"/>
            <a:chExt cx="5420" cy="1369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420" cy="1369"/>
            </a:xfrm>
            <a:prstGeom prst="rect">
              <a:avLst/>
            </a:prstGeom>
            <a:solidFill>
              <a:srgbClr val="FFFFCC"/>
            </a:solidFill>
            <a:ln w="9525" cmpd="sng">
              <a:solidFill>
                <a:srgbClr val="FF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zh-CN" altLang="zh-CN" sz="40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       </a:t>
              </a:r>
              <a:r>
                <a:rPr 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如果三角形的三边长</a:t>
              </a:r>
              <a:r>
                <a:rPr lang="zh-CN" alt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、</a:t>
              </a:r>
              <a:r>
                <a:rPr lang="zh-CN" alt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、</a:t>
              </a:r>
              <a:r>
                <a:rPr lang="zh-CN" alt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满足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endParaRPr lang="zh-CN" sz="4000" b="1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那么这个三角形是直角三角形</a:t>
              </a:r>
              <a:r>
                <a:rPr lang="zh-CN" sz="4000" b="1" dirty="0" smtClean="0">
                  <a:latin typeface="Times New Roman" panose="02020603050405020304" pitchFamily="18" charset="0"/>
                  <a:ea typeface="黑体" panose="02010609060101010101" pitchFamily="49" charset="-122"/>
                </a:rPr>
                <a:t>。</a:t>
              </a:r>
              <a:endParaRPr lang="zh-CN" altLang="zh-CN" sz="4000" b="1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1700" y="539"/>
              <a:ext cx="2178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zh-CN" altLang="zh-CN" sz="46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a</a:t>
              </a:r>
              <a:r>
                <a:rPr lang="zh-CN" altLang="zh-CN" sz="4600" b="1" baseline="300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2 </a:t>
              </a:r>
              <a:r>
                <a:rPr lang="zh-CN" altLang="zh-CN" sz="46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+ b</a:t>
              </a:r>
              <a:r>
                <a:rPr lang="zh-CN" altLang="zh-CN" sz="4600" b="1" baseline="300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2 </a:t>
              </a:r>
              <a:r>
                <a:rPr lang="zh-CN" altLang="zh-CN" sz="46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= c</a:t>
              </a:r>
              <a:r>
                <a:rPr lang="zh-CN" altLang="zh-CN" sz="4600" b="1" baseline="300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2</a:t>
              </a:r>
            </a:p>
          </p:txBody>
        </p:sp>
      </p:grpSp>
      <p:pic>
        <p:nvPicPr>
          <p:cNvPr id="8198" name="Picture 6" descr="j018742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4033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5876925" cy="609600"/>
          </a:xfrm>
          <a:noFill/>
        </p:spPr>
        <p:txBody>
          <a:bodyPr/>
          <a:lstStyle/>
          <a:p>
            <a:r>
              <a:rPr lang="zh-CN" b="1"/>
              <a:t>命题</a:t>
            </a:r>
            <a:r>
              <a:rPr lang="zh-CN" altLang="zh-CN" b="1"/>
              <a:t>2</a:t>
            </a:r>
            <a:endParaRPr lang="zh-CN" altLang="zh-CN" sz="4000" b="1">
              <a:solidFill>
                <a:schemeClr val="tx1"/>
              </a:solidFill>
              <a:ea typeface="隶书" panose="02010509060101010101" pitchFamily="49" charset="-122"/>
            </a:endParaRPr>
          </a:p>
        </p:txBody>
      </p:sp>
      <p:grpSp>
        <p:nvGrpSpPr>
          <p:cNvPr id="9219" name="Group 3"/>
          <p:cNvGrpSpPr/>
          <p:nvPr/>
        </p:nvGrpSpPr>
        <p:grpSpPr bwMode="auto">
          <a:xfrm>
            <a:off x="171450" y="4827588"/>
            <a:ext cx="8972550" cy="1420812"/>
            <a:chOff x="0" y="0"/>
            <a:chExt cx="5630" cy="895"/>
          </a:xfrm>
        </p:grpSpPr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0" y="0"/>
              <a:ext cx="5630" cy="894"/>
            </a:xfrm>
            <a:prstGeom prst="rect">
              <a:avLst/>
            </a:prstGeom>
            <a:solidFill>
              <a:srgbClr val="FFFFCC"/>
            </a:solidFill>
            <a:ln w="9525" cmpd="sng">
              <a:solidFill>
                <a:srgbClr val="FF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120000"/>
                </a:lnSpc>
                <a:spcBef>
                  <a:spcPct val="50000"/>
                </a:spcBef>
              </a:pPr>
              <a:r>
                <a:rPr lang="zh-CN" sz="36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命题</a:t>
              </a:r>
              <a:r>
                <a:rPr lang="zh-CN" altLang="zh-CN" sz="36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1    </a:t>
              </a:r>
              <a:r>
                <a:rPr lang="zh-CN" sz="3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如果直角三角形两直角边分别为</a:t>
              </a:r>
              <a:r>
                <a:rPr lang="zh-CN" altLang="zh-CN" sz="3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sz="3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</a:t>
              </a:r>
              <a:r>
                <a:rPr lang="zh-CN" altLang="zh-CN" sz="3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zh-CN" sz="3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，斜边为</a:t>
              </a:r>
              <a:r>
                <a:rPr lang="zh-CN" altLang="zh-CN" sz="3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zh-CN" sz="3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，那么</a:t>
              </a:r>
            </a:p>
          </p:txBody>
        </p:sp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2154" y="453"/>
              <a:ext cx="21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zh-CN" sz="40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   a</a:t>
              </a:r>
              <a:r>
                <a:rPr lang="zh-CN" altLang="zh-CN" sz="4000" b="1" baseline="300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2 </a:t>
              </a:r>
              <a:r>
                <a:rPr lang="zh-CN" altLang="zh-CN" sz="40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+ b</a:t>
              </a:r>
              <a:r>
                <a:rPr lang="zh-CN" altLang="zh-CN" sz="4000" b="1" baseline="300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2 </a:t>
              </a:r>
              <a:r>
                <a:rPr lang="zh-CN" altLang="zh-CN" sz="40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=c</a:t>
              </a:r>
              <a:r>
                <a:rPr lang="zh-CN" altLang="zh-CN" sz="4000" b="1" baseline="300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2</a:t>
              </a:r>
            </a:p>
          </p:txBody>
        </p:sp>
      </p:grpSp>
      <p:grpSp>
        <p:nvGrpSpPr>
          <p:cNvPr id="9222" name="Group 6"/>
          <p:cNvGrpSpPr/>
          <p:nvPr/>
        </p:nvGrpSpPr>
        <p:grpSpPr bwMode="auto">
          <a:xfrm>
            <a:off x="355600" y="985986"/>
            <a:ext cx="8604250" cy="2547938"/>
            <a:chOff x="0" y="0"/>
            <a:chExt cx="5420" cy="1605"/>
          </a:xfrm>
        </p:grpSpPr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0" y="0"/>
              <a:ext cx="5420" cy="1605"/>
            </a:xfrm>
            <a:prstGeom prst="rect">
              <a:avLst/>
            </a:prstGeom>
            <a:solidFill>
              <a:srgbClr val="FFFFCC"/>
            </a:solidFill>
            <a:ln w="9525" cmpd="sng">
              <a:solidFill>
                <a:srgbClr val="FF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zh-CN" altLang="zh-CN" sz="40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       </a:t>
              </a:r>
              <a:r>
                <a:rPr 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如果三角形的三边长</a:t>
              </a:r>
              <a:r>
                <a:rPr lang="zh-CN" alt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、</a:t>
              </a:r>
              <a:r>
                <a:rPr lang="zh-CN" alt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、</a:t>
              </a:r>
              <a:r>
                <a:rPr lang="zh-CN" alt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zh-CN" sz="40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满足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endParaRPr lang="zh-CN" sz="4000" b="1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zh-CN" sz="36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那么这个三角形是直角三角形。且边</a:t>
              </a:r>
              <a:r>
                <a:rPr lang="zh-CN" altLang="zh-CN" sz="36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  <a:r>
                <a:rPr lang="zh-CN" sz="36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所对的角为直角</a:t>
              </a:r>
              <a:r>
                <a:rPr lang="zh-CN" altLang="zh-CN" sz="36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.</a:t>
              </a:r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1700" y="377"/>
              <a:ext cx="2178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60000"/>
                </a:lnSpc>
                <a:spcBef>
                  <a:spcPct val="50000"/>
                </a:spcBef>
              </a:pPr>
              <a:r>
                <a:rPr lang="zh-CN" altLang="zh-CN" sz="46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a</a:t>
              </a:r>
              <a:r>
                <a:rPr lang="zh-CN" altLang="zh-CN" sz="4600" b="1" baseline="300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2 </a:t>
              </a:r>
              <a:r>
                <a:rPr lang="zh-CN" altLang="zh-CN" sz="46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+ b</a:t>
              </a:r>
              <a:r>
                <a:rPr lang="zh-CN" altLang="zh-CN" sz="4600" b="1" baseline="300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2 </a:t>
              </a:r>
              <a:r>
                <a:rPr lang="zh-CN" altLang="zh-CN" sz="46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= c</a:t>
              </a:r>
              <a:r>
                <a:rPr lang="zh-CN" altLang="zh-CN" sz="4600" b="1" baseline="30000" dirty="0">
                  <a:solidFill>
                    <a:srgbClr val="0000FF"/>
                  </a:solidFill>
                  <a:latin typeface="宋体" panose="02010600030101010101" pitchFamily="2" charset="-122"/>
                </a:rPr>
                <a:t>2</a:t>
              </a:r>
            </a:p>
          </p:txBody>
        </p:sp>
      </p:grp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4175125" y="3548211"/>
            <a:ext cx="792162" cy="1223963"/>
          </a:xfrm>
          <a:prstGeom prst="upDownArrow">
            <a:avLst>
              <a:gd name="adj1" fmla="val 50000"/>
              <a:gd name="adj2" fmla="val 30902"/>
            </a:avLst>
          </a:prstGeom>
          <a:solidFill>
            <a:srgbClr val="FFFF00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859338" y="3860800"/>
            <a:ext cx="3744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sz="4000">
                <a:solidFill>
                  <a:srgbClr val="0000FF"/>
                </a:solidFill>
                <a:ea typeface="华文行楷" panose="02010800040101010101" pitchFamily="2" charset="-122"/>
              </a:rPr>
              <a:t>互逆命题</a:t>
            </a:r>
          </a:p>
        </p:txBody>
      </p:sp>
      <p:pic>
        <p:nvPicPr>
          <p:cNvPr id="9227" name="Picture 11" descr="j018742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40335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38213" y="3727450"/>
            <a:ext cx="22860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zh-CN" sz="2400" b="1" dirty="0">
                <a:latin typeface="Times New Roman" panose="02020603050405020304" pitchFamily="18" charset="0"/>
              </a:rPr>
              <a:t>∵ ∠ C’=90</a:t>
            </a:r>
            <a:r>
              <a:rPr lang="zh-CN" altLang="zh-CN" sz="2400" b="1" baseline="30000" dirty="0">
                <a:latin typeface="Times New Roman" panose="02020603050405020304" pitchFamily="18" charset="0"/>
              </a:rPr>
              <a:t>0</a:t>
            </a:r>
            <a:endParaRPr lang="zh-CN" altLang="zh-CN" sz="2400" b="1" dirty="0">
              <a:latin typeface="Times New Roman" panose="02020603050405020304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38213" y="4260850"/>
            <a:ext cx="2891408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zh-CN" sz="2400" b="1" dirty="0">
                <a:latin typeface="Times New Roman" panose="02020603050405020304" pitchFamily="18" charset="0"/>
              </a:rPr>
              <a:t>∴ A’B’</a:t>
            </a:r>
            <a:r>
              <a:rPr lang="zh-CN" altLang="zh-CN" sz="2400" b="1" baseline="30000" dirty="0">
                <a:latin typeface="Times New Roman" panose="02020603050405020304" pitchFamily="18" charset="0"/>
              </a:rPr>
              <a:t>2</a:t>
            </a:r>
            <a:r>
              <a:rPr lang="zh-CN" altLang="zh-CN" sz="2400" b="1" dirty="0">
                <a:latin typeface="Times New Roman" panose="02020603050405020304" pitchFamily="18" charset="0"/>
              </a:rPr>
              <a:t>= a</a:t>
            </a:r>
            <a:r>
              <a:rPr lang="zh-CN" altLang="zh-CN" sz="2400" b="1" baseline="30000" dirty="0">
                <a:latin typeface="Times New Roman" panose="02020603050405020304" pitchFamily="18" charset="0"/>
              </a:rPr>
              <a:t>2</a:t>
            </a:r>
            <a:r>
              <a:rPr lang="zh-CN" altLang="zh-CN" sz="2400" b="1" dirty="0">
                <a:latin typeface="Times New Roman" panose="02020603050405020304" pitchFamily="18" charset="0"/>
              </a:rPr>
              <a:t>+b</a:t>
            </a:r>
            <a:r>
              <a:rPr lang="zh-CN" altLang="zh-CN" sz="2400" b="1" baseline="30000" dirty="0">
                <a:latin typeface="Times New Roman" panose="02020603050405020304" pitchFamily="18" charset="0"/>
              </a:rPr>
              <a:t>2</a:t>
            </a:r>
            <a:endParaRPr lang="zh-CN" altLang="zh-CN" sz="2400" b="1" dirty="0">
              <a:latin typeface="Times New Roman" panose="02020603050405020304" pitchFamily="18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38213" y="4718050"/>
            <a:ext cx="23622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zh-CN" sz="2400" b="1">
                <a:latin typeface="Times New Roman" panose="02020603050405020304" pitchFamily="18" charset="0"/>
              </a:rPr>
              <a:t>∵ a</a:t>
            </a:r>
            <a:r>
              <a:rPr lang="zh-CN" altLang="zh-CN" sz="2400" b="1" baseline="30000">
                <a:latin typeface="Times New Roman" panose="02020603050405020304" pitchFamily="18" charset="0"/>
              </a:rPr>
              <a:t>2</a:t>
            </a:r>
            <a:r>
              <a:rPr lang="zh-CN" altLang="zh-CN" sz="2400" b="1">
                <a:latin typeface="Times New Roman" panose="02020603050405020304" pitchFamily="18" charset="0"/>
              </a:rPr>
              <a:t>+b</a:t>
            </a:r>
            <a:r>
              <a:rPr lang="zh-CN" altLang="zh-CN" sz="2400" b="1" baseline="30000">
                <a:latin typeface="Times New Roman" panose="02020603050405020304" pitchFamily="18" charset="0"/>
              </a:rPr>
              <a:t>2</a:t>
            </a:r>
            <a:r>
              <a:rPr lang="zh-CN" altLang="zh-CN" sz="2400" b="1">
                <a:latin typeface="Times New Roman" panose="02020603050405020304" pitchFamily="18" charset="0"/>
              </a:rPr>
              <a:t>=c</a:t>
            </a:r>
            <a:r>
              <a:rPr lang="zh-CN" altLang="zh-CN" sz="2400" b="1" baseline="30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38213" y="5251450"/>
            <a:ext cx="22098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zh-CN" sz="2400" b="1" dirty="0">
                <a:latin typeface="Times New Roman" panose="02020603050405020304" pitchFamily="18" charset="0"/>
              </a:rPr>
              <a:t>∴ A’B’ </a:t>
            </a:r>
            <a:r>
              <a:rPr lang="zh-CN" altLang="zh-CN" sz="2400" b="1" baseline="30000" dirty="0">
                <a:latin typeface="Times New Roman" panose="02020603050405020304" pitchFamily="18" charset="0"/>
              </a:rPr>
              <a:t>2</a:t>
            </a:r>
            <a:r>
              <a:rPr lang="zh-CN" altLang="zh-CN" sz="2400" b="1" dirty="0">
                <a:latin typeface="Times New Roman" panose="02020603050405020304" pitchFamily="18" charset="0"/>
              </a:rPr>
              <a:t>=c</a:t>
            </a:r>
            <a:r>
              <a:rPr lang="zh-CN" altLang="zh-CN" sz="2400" b="1" baseline="30000" dirty="0">
                <a:latin typeface="Times New Roman" panose="02020603050405020304" pitchFamily="18" charset="0"/>
              </a:rPr>
              <a:t>2</a:t>
            </a:r>
            <a:endParaRPr lang="zh-CN" altLang="zh-CN" sz="2400" b="1" dirty="0">
              <a:latin typeface="Times New Roman" panose="02020603050405020304" pitchFamily="18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938213" y="6165850"/>
            <a:ext cx="24384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zh-CN" sz="2400" b="1">
                <a:latin typeface="Times New Roman" panose="02020603050405020304" pitchFamily="18" charset="0"/>
              </a:rPr>
              <a:t>∴ A’B’ =c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938213" y="5675313"/>
            <a:ext cx="25908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zh-CN" sz="2400" b="1" dirty="0">
                <a:latin typeface="Times New Roman" panose="02020603050405020304" pitchFamily="18" charset="0"/>
              </a:rPr>
              <a:t>∵  </a:t>
            </a:r>
            <a:r>
              <a:rPr lang="zh-CN" sz="2400" b="1" dirty="0">
                <a:latin typeface="Times New Roman" panose="02020603050405020304" pitchFamily="18" charset="0"/>
              </a:rPr>
              <a:t>边长取正值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644008" y="4191000"/>
            <a:ext cx="488099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sz="2400" b="1" dirty="0">
                <a:latin typeface="Times New Roman" panose="02020603050405020304" pitchFamily="18" charset="0"/>
              </a:rPr>
              <a:t>∴ △ ABC ≌△ A’B’C’</a:t>
            </a:r>
            <a:r>
              <a:rPr lang="zh-CN" sz="2400" b="1" dirty="0">
                <a:latin typeface="Times New Roman" panose="02020603050405020304" pitchFamily="18" charset="0"/>
              </a:rPr>
              <a:t>（</a:t>
            </a:r>
            <a:r>
              <a:rPr lang="zh-CN" altLang="zh-CN" sz="2400" b="1" dirty="0">
                <a:latin typeface="Times New Roman" panose="02020603050405020304" pitchFamily="18" charset="0"/>
              </a:rPr>
              <a:t>SSS</a:t>
            </a:r>
            <a:r>
              <a:rPr lang="zh-CN" sz="2400" b="1" dirty="0"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181600" y="4572000"/>
            <a:ext cx="3048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sz="2400" b="1" dirty="0">
                <a:latin typeface="Times New Roman" panose="02020603050405020304" pitchFamily="18" charset="0"/>
              </a:rPr>
              <a:t>∴ ∠ C= ∠ C’(</a:t>
            </a:r>
            <a:r>
              <a:rPr lang="zh-CN" sz="2400" b="1" dirty="0">
                <a:latin typeface="Times New Roman" panose="02020603050405020304" pitchFamily="18" charset="0"/>
              </a:rPr>
              <a:t>全等三角形对应角相等）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181600" y="53340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zh-CN" sz="2400" b="1" dirty="0">
                <a:latin typeface="Times New Roman" panose="02020603050405020304" pitchFamily="18" charset="0"/>
              </a:rPr>
              <a:t>∴ ∠C= 90</a:t>
            </a:r>
            <a:r>
              <a:rPr lang="zh-CN" altLang="zh-CN" sz="2400" b="1" baseline="30000" dirty="0">
                <a:latin typeface="Times New Roman" panose="02020603050405020304" pitchFamily="18" charset="0"/>
              </a:rPr>
              <a:t>0</a:t>
            </a:r>
          </a:p>
        </p:txBody>
      </p:sp>
      <p:grpSp>
        <p:nvGrpSpPr>
          <p:cNvPr id="10251" name="Group 11"/>
          <p:cNvGrpSpPr/>
          <p:nvPr/>
        </p:nvGrpSpPr>
        <p:grpSpPr bwMode="auto">
          <a:xfrm>
            <a:off x="5181600" y="2590800"/>
            <a:ext cx="3352800" cy="1552575"/>
            <a:chOff x="0" y="0"/>
            <a:chExt cx="2064" cy="906"/>
          </a:xfrm>
        </p:grpSpPr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144" y="0"/>
              <a:ext cx="1920" cy="9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zh-CN" sz="2400" b="1" dirty="0">
                  <a:latin typeface="Times New Roman" panose="02020603050405020304" pitchFamily="18" charset="0"/>
                </a:rPr>
                <a:t>BC=a=B’C’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zh-CN" altLang="zh-CN" sz="2400" b="1" dirty="0">
                  <a:latin typeface="Times New Roman" panose="02020603050405020304" pitchFamily="18" charset="0"/>
                </a:rPr>
                <a:t>CA=b=C’A’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zh-CN" altLang="zh-CN" sz="2400" b="1" dirty="0">
                  <a:latin typeface="Times New Roman" panose="02020603050405020304" pitchFamily="18" charset="0"/>
                </a:rPr>
                <a:t>AB=c=A’B’</a:t>
              </a:r>
            </a:p>
          </p:txBody>
        </p:sp>
        <p:sp>
          <p:nvSpPr>
            <p:cNvPr id="10253" name="AutoShape 13"/>
            <p:cNvSpPr/>
            <p:nvPr/>
          </p:nvSpPr>
          <p:spPr bwMode="auto">
            <a:xfrm>
              <a:off x="0" y="96"/>
              <a:ext cx="96" cy="624"/>
            </a:xfrm>
            <a:prstGeom prst="leftBrace">
              <a:avLst>
                <a:gd name="adj1" fmla="val 54167"/>
                <a:gd name="adj2" fmla="val 50000"/>
              </a:avLst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pic>
        <p:nvPicPr>
          <p:cNvPr id="10254" name="Picture 14" descr="4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96975" y="2198687"/>
            <a:ext cx="9604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55" name="Group 15"/>
          <p:cNvGrpSpPr/>
          <p:nvPr/>
        </p:nvGrpSpPr>
        <p:grpSpPr bwMode="auto">
          <a:xfrm>
            <a:off x="3101975" y="2274887"/>
            <a:ext cx="976313" cy="1452563"/>
            <a:chOff x="0" y="0"/>
            <a:chExt cx="615" cy="915"/>
          </a:xfrm>
        </p:grpSpPr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 flipH="1">
              <a:off x="78" y="98"/>
              <a:ext cx="448" cy="743"/>
            </a:xfrm>
            <a:prstGeom prst="line">
              <a:avLst/>
            </a:prstGeom>
            <a:noFill/>
            <a:ln w="0" cmpd="sng">
              <a:solidFill>
                <a:srgbClr val="01010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 flipH="1">
              <a:off x="78" y="841"/>
              <a:ext cx="448" cy="1"/>
            </a:xfrm>
            <a:prstGeom prst="line">
              <a:avLst/>
            </a:prstGeom>
            <a:noFill/>
            <a:ln w="0" cmpd="sng">
              <a:solidFill>
                <a:srgbClr val="01010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285" y="846"/>
              <a:ext cx="36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zh-CN" altLang="zh-CN" sz="800">
                  <a:solidFill>
                    <a:srgbClr val="000000"/>
                  </a:solidFill>
                </a:rPr>
                <a:t>a</a:t>
              </a:r>
              <a:endParaRPr lang="zh-CN" altLang="zh-CN" sz="3200">
                <a:latin typeface="Impact" panose="020B0806030902050204" pitchFamily="34" charset="0"/>
              </a:endParaRPr>
            </a:p>
          </p:txBody>
        </p:sp>
        <p:sp>
          <p:nvSpPr>
            <p:cNvPr id="10259" name="Line 19"/>
            <p:cNvSpPr>
              <a:spLocks noChangeShapeType="1"/>
            </p:cNvSpPr>
            <p:nvPr/>
          </p:nvSpPr>
          <p:spPr bwMode="auto">
            <a:xfrm>
              <a:off x="526" y="98"/>
              <a:ext cx="1" cy="743"/>
            </a:xfrm>
            <a:prstGeom prst="line">
              <a:avLst/>
            </a:prstGeom>
            <a:noFill/>
            <a:ln w="0" cmpd="sng">
              <a:solidFill>
                <a:srgbClr val="01010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565" y="429"/>
              <a:ext cx="36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zh-CN" altLang="zh-CN" sz="800">
                  <a:solidFill>
                    <a:srgbClr val="000000"/>
                  </a:solidFill>
                </a:rPr>
                <a:t>b</a:t>
              </a:r>
              <a:endParaRPr lang="zh-CN" altLang="zh-CN" sz="3200">
                <a:latin typeface="Impact" panose="020B0806030902050204" pitchFamily="34" charset="0"/>
              </a:endParaRPr>
            </a:p>
          </p:txBody>
        </p:sp>
        <p:sp>
          <p:nvSpPr>
            <p:cNvPr id="10261" name="Oval 21"/>
            <p:cNvSpPr>
              <a:spLocks noChangeArrowheads="1"/>
            </p:cNvSpPr>
            <p:nvPr/>
          </p:nvSpPr>
          <p:spPr bwMode="auto">
            <a:xfrm>
              <a:off x="67" y="830"/>
              <a:ext cx="28" cy="27"/>
            </a:xfrm>
            <a:prstGeom prst="ellipse">
              <a:avLst/>
            </a:prstGeom>
            <a:solidFill>
              <a:srgbClr val="FFFFFF"/>
            </a:solidFill>
            <a:ln w="0" cmpd="sng">
              <a:solidFill>
                <a:srgbClr val="01010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2" name="Rectangle 22"/>
            <p:cNvSpPr>
              <a:spLocks noChangeArrowheads="1"/>
            </p:cNvSpPr>
            <p:nvPr/>
          </p:nvSpPr>
          <p:spPr bwMode="auto">
            <a:xfrm>
              <a:off x="0" y="841"/>
              <a:ext cx="55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zh-CN" altLang="zh-CN" sz="800">
                  <a:solidFill>
                    <a:srgbClr val="000000"/>
                  </a:solidFill>
                </a:rPr>
                <a:t>B'</a:t>
              </a:r>
              <a:endParaRPr lang="zh-CN" altLang="zh-CN" sz="3200">
                <a:latin typeface="Impact" panose="020B0806030902050204" pitchFamily="34" charset="0"/>
              </a:endParaRPr>
            </a:p>
          </p:txBody>
        </p:sp>
        <p:sp>
          <p:nvSpPr>
            <p:cNvPr id="10263" name="Oval 23"/>
            <p:cNvSpPr>
              <a:spLocks noChangeArrowheads="1"/>
            </p:cNvSpPr>
            <p:nvPr/>
          </p:nvSpPr>
          <p:spPr bwMode="auto">
            <a:xfrm>
              <a:off x="515" y="830"/>
              <a:ext cx="28" cy="27"/>
            </a:xfrm>
            <a:prstGeom prst="ellipse">
              <a:avLst/>
            </a:prstGeom>
            <a:solidFill>
              <a:srgbClr val="FFFFFF"/>
            </a:solidFill>
            <a:ln w="0" cmpd="sng">
              <a:solidFill>
                <a:srgbClr val="01010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4" name="Rectangle 24"/>
            <p:cNvSpPr>
              <a:spLocks noChangeArrowheads="1"/>
            </p:cNvSpPr>
            <p:nvPr/>
          </p:nvSpPr>
          <p:spPr bwMode="auto">
            <a:xfrm>
              <a:off x="554" y="841"/>
              <a:ext cx="58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zh-CN" altLang="zh-CN" sz="800">
                  <a:solidFill>
                    <a:srgbClr val="000000"/>
                  </a:solidFill>
                </a:rPr>
                <a:t>C'</a:t>
              </a:r>
              <a:endParaRPr lang="zh-CN" altLang="zh-CN" sz="3200">
                <a:latin typeface="Impact" panose="020B0806030902050204" pitchFamily="34" charset="0"/>
              </a:endParaRPr>
            </a:p>
          </p:txBody>
        </p:sp>
        <p:sp>
          <p:nvSpPr>
            <p:cNvPr id="10265" name="Oval 25"/>
            <p:cNvSpPr>
              <a:spLocks noChangeArrowheads="1"/>
            </p:cNvSpPr>
            <p:nvPr/>
          </p:nvSpPr>
          <p:spPr bwMode="auto">
            <a:xfrm>
              <a:off x="515" y="87"/>
              <a:ext cx="28" cy="27"/>
            </a:xfrm>
            <a:prstGeom prst="ellipse">
              <a:avLst/>
            </a:prstGeom>
            <a:solidFill>
              <a:srgbClr val="FFFFFF"/>
            </a:solidFill>
            <a:ln w="0" cmpd="sng">
              <a:solidFill>
                <a:srgbClr val="01010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6" name="Rectangle 26"/>
            <p:cNvSpPr>
              <a:spLocks noChangeArrowheads="1"/>
            </p:cNvSpPr>
            <p:nvPr/>
          </p:nvSpPr>
          <p:spPr bwMode="auto">
            <a:xfrm>
              <a:off x="560" y="0"/>
              <a:ext cx="55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zh-CN" altLang="zh-CN" sz="800">
                  <a:solidFill>
                    <a:srgbClr val="000000"/>
                  </a:solidFill>
                </a:rPr>
                <a:t>A'</a:t>
              </a:r>
              <a:endParaRPr lang="zh-CN" altLang="zh-CN" sz="3200">
                <a:latin typeface="Impact" panose="020B0806030902050204" pitchFamily="34" charset="0"/>
              </a:endParaRPr>
            </a:p>
          </p:txBody>
        </p:sp>
        <p:grpSp>
          <p:nvGrpSpPr>
            <p:cNvPr id="10267" name="Group 27"/>
            <p:cNvGrpSpPr/>
            <p:nvPr/>
          </p:nvGrpSpPr>
          <p:grpSpPr bwMode="auto">
            <a:xfrm>
              <a:off x="463" y="752"/>
              <a:ext cx="48" cy="96"/>
              <a:chOff x="0" y="0"/>
              <a:chExt cx="96" cy="96"/>
            </a:xfrm>
          </p:grpSpPr>
          <p:sp>
            <p:nvSpPr>
              <p:cNvPr id="10268" name="Line 28"/>
              <p:cNvSpPr>
                <a:spLocks noChangeShapeType="1"/>
              </p:cNvSpPr>
              <p:nvPr/>
            </p:nvSpPr>
            <p:spPr bwMode="auto">
              <a:xfrm>
                <a:off x="0" y="0"/>
                <a:ext cx="96" cy="0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69" name="Line 29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96"/>
              </a:xfrm>
              <a:prstGeom prst="line">
                <a:avLst/>
              </a:prstGeom>
              <a:noFill/>
              <a:ln w="9525" cmpd="sng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611188" y="620713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sz="24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已知</a:t>
            </a:r>
            <a:r>
              <a:rPr lang="zh-CN" altLang="zh-CN" sz="24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:</a:t>
            </a:r>
            <a:r>
              <a:rPr lang="zh-CN" sz="24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在△</a:t>
            </a:r>
            <a:r>
              <a:rPr lang="zh-CN" altLang="zh-CN" sz="24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ABC</a:t>
            </a:r>
            <a:r>
              <a:rPr lang="zh-CN" sz="24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中，</a:t>
            </a:r>
            <a:r>
              <a:rPr lang="zh-CN" altLang="zh-CN" sz="24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AB=c  BC=a  CA=b </a:t>
            </a:r>
            <a:r>
              <a:rPr lang="zh-CN" sz="24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且</a:t>
            </a:r>
            <a:r>
              <a:rPr lang="zh-CN" altLang="zh-CN" sz="24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a</a:t>
            </a:r>
            <a:r>
              <a:rPr lang="zh-CN" altLang="zh-CN" sz="2400" b="1" baseline="30000" dirty="0">
                <a:solidFill>
                  <a:srgbClr val="D60093"/>
                </a:solidFill>
                <a:latin typeface="Times New Roman" panose="02020603050405020304" pitchFamily="18" charset="0"/>
              </a:rPr>
              <a:t>2</a:t>
            </a:r>
            <a:r>
              <a:rPr lang="zh-CN" altLang="zh-CN" sz="24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+b</a:t>
            </a:r>
            <a:r>
              <a:rPr lang="zh-CN" altLang="zh-CN" sz="2400" b="1" baseline="30000" dirty="0">
                <a:solidFill>
                  <a:srgbClr val="D60093"/>
                </a:solidFill>
                <a:latin typeface="Times New Roman" panose="02020603050405020304" pitchFamily="18" charset="0"/>
              </a:rPr>
              <a:t>2</a:t>
            </a:r>
            <a:r>
              <a:rPr lang="zh-CN" altLang="zh-CN" sz="2400" b="1" dirty="0">
                <a:solidFill>
                  <a:srgbClr val="D60093"/>
                </a:solidFill>
                <a:latin typeface="Times New Roman" panose="02020603050405020304" pitchFamily="18" charset="0"/>
              </a:rPr>
              <a:t>=c</a:t>
            </a:r>
            <a:r>
              <a:rPr lang="zh-CN" altLang="zh-CN" sz="2400" b="1" baseline="30000" dirty="0">
                <a:solidFill>
                  <a:srgbClr val="D60093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539750" y="1052513"/>
            <a:ext cx="42672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求证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:△ ABC</a:t>
            </a:r>
            <a:r>
              <a:rPr 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是直角三角形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539750" y="1412875"/>
            <a:ext cx="83527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证明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画一个△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A’B’C’,</a:t>
            </a:r>
            <a:r>
              <a:rPr 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使∠ 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C’=90</a:t>
            </a:r>
            <a:r>
              <a:rPr lang="zh-CN" altLang="zh-CN" sz="2400" b="1" baseline="30000" dirty="0">
                <a:solidFill>
                  <a:srgbClr val="0000FF"/>
                </a:solidFill>
                <a:latin typeface="Times New Roman" panose="02020603050405020304" pitchFamily="18" charset="0"/>
              </a:rPr>
              <a:t>0</a:t>
            </a:r>
            <a:r>
              <a:rPr lang="zh-CN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,B’C’=a,  C’A’=b</a:t>
            </a: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4644008" y="2171701"/>
            <a:ext cx="442798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sz="2400" b="1" dirty="0">
                <a:latin typeface="Times New Roman" panose="02020603050405020304" pitchFamily="18" charset="0"/>
              </a:rPr>
              <a:t>在△ </a:t>
            </a:r>
            <a:r>
              <a:rPr lang="zh-CN" altLang="zh-CN" sz="2400" b="1" dirty="0">
                <a:latin typeface="Times New Roman" panose="02020603050405020304" pitchFamily="18" charset="0"/>
              </a:rPr>
              <a:t>ABC</a:t>
            </a:r>
            <a:r>
              <a:rPr lang="zh-CN" sz="2400" b="1" dirty="0">
                <a:latin typeface="Times New Roman" panose="02020603050405020304" pitchFamily="18" charset="0"/>
              </a:rPr>
              <a:t>和△ </a:t>
            </a:r>
            <a:r>
              <a:rPr lang="zh-CN" altLang="zh-CN" sz="2400" b="1" dirty="0">
                <a:latin typeface="Times New Roman" panose="02020603050405020304" pitchFamily="18" charset="0"/>
              </a:rPr>
              <a:t>A’B’C’</a:t>
            </a:r>
            <a:r>
              <a:rPr lang="zh-CN" sz="2400" b="1" dirty="0">
                <a:latin typeface="Times New Roman" panose="02020603050405020304" pitchFamily="18" charset="0"/>
              </a:rPr>
              <a:t>中</a:t>
            </a: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5105400" y="5791200"/>
            <a:ext cx="35052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zh-CN" altLang="zh-CN" sz="2400" b="1" dirty="0">
                <a:latin typeface="Times New Roman" panose="02020603050405020304" pitchFamily="18" charset="0"/>
              </a:rPr>
              <a:t>∴ △ ABC</a:t>
            </a:r>
            <a:r>
              <a:rPr lang="zh-CN" sz="2400" b="1" dirty="0">
                <a:latin typeface="Times New Roman" panose="02020603050405020304" pitchFamily="18" charset="0"/>
              </a:rPr>
              <a:t>是直角三角形（直角三角形的定义）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3995738" y="0"/>
            <a:ext cx="4724400" cy="685800"/>
          </a:xfrm>
          <a:prstGeom prst="rect">
            <a:avLst/>
          </a:prstGeom>
          <a:solidFill>
            <a:srgbClr val="33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buFontTx/>
              <a:buNone/>
            </a:pPr>
            <a:r>
              <a:rPr lang="zh-CN" sz="4400" b="1" dirty="0">
                <a:solidFill>
                  <a:srgbClr val="800000"/>
                </a:solidFill>
              </a:rPr>
              <a:t>验证猜想   活动</a:t>
            </a:r>
            <a:r>
              <a:rPr lang="zh-CN" altLang="zh-CN" sz="4400" b="1" dirty="0">
                <a:solidFill>
                  <a:srgbClr val="80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autoUpdateAnimBg="0"/>
      <p:bldP spid="10245" grpId="0" autoUpdateAnimBg="0"/>
      <p:bldP spid="10246" grpId="0" autoUpdateAnimBg="0"/>
      <p:bldP spid="10247" grpId="0" autoUpdateAnimBg="0"/>
      <p:bldP spid="10248" grpId="0" autoUpdateAnimBg="0"/>
      <p:bldP spid="10249" grpId="0" autoUpdateAnimBg="0"/>
      <p:bldP spid="10250" grpId="0" autoUpdateAnimBg="0"/>
      <p:bldP spid="10273" grpId="0" autoUpdateAnimBg="0"/>
      <p:bldP spid="1027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525963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zh-CN" sz="5400" b="1" dirty="0"/>
              <a:t>于是得：</a:t>
            </a:r>
          </a:p>
          <a:p>
            <a:pPr>
              <a:buFontTx/>
              <a:buNone/>
            </a:pPr>
            <a:r>
              <a:rPr lang="zh-CN" sz="4400" b="1" dirty="0"/>
              <a:t>定理：如果三角形的边长</a:t>
            </a:r>
            <a:r>
              <a:rPr lang="zh-CN" altLang="zh-CN" sz="4400" b="1" dirty="0"/>
              <a:t>a</a:t>
            </a:r>
            <a:r>
              <a:rPr lang="zh-CN" sz="4400" b="1" dirty="0"/>
              <a:t>、</a:t>
            </a:r>
            <a:r>
              <a:rPr lang="zh-CN" altLang="zh-CN" sz="4400" b="1" dirty="0"/>
              <a:t>b</a:t>
            </a:r>
            <a:r>
              <a:rPr lang="zh-CN" sz="4400" b="1" dirty="0"/>
              <a:t>、</a:t>
            </a:r>
            <a:r>
              <a:rPr lang="zh-CN" altLang="zh-CN" sz="4400" b="1" dirty="0"/>
              <a:t>c</a:t>
            </a:r>
            <a:r>
              <a:rPr lang="zh-CN" sz="4400" b="1" dirty="0"/>
              <a:t>，满足　　　　             ，那么这个三角形是直角三角形。</a:t>
            </a:r>
          </a:p>
        </p:txBody>
      </p:sp>
      <p:graphicFrame>
        <p:nvGraphicFramePr>
          <p:cNvPr id="11267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2843213" y="3186113"/>
          <a:ext cx="4321175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r:id="rId3" imgW="749300" imgH="203200" progId="Equation.3">
                  <p:embed/>
                </p:oleObj>
              </mc:Choice>
              <mc:Fallback>
                <p:oleObj r:id="rId3" imgW="749300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186113"/>
                        <a:ext cx="4321175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55650" y="620713"/>
            <a:ext cx="1944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grpSp>
        <p:nvGrpSpPr>
          <p:cNvPr id="11269" name="Group 5"/>
          <p:cNvGrpSpPr/>
          <p:nvPr/>
        </p:nvGrpSpPr>
        <p:grpSpPr bwMode="auto">
          <a:xfrm>
            <a:off x="0" y="0"/>
            <a:ext cx="3124200" cy="958850"/>
            <a:chOff x="0" y="0"/>
            <a:chExt cx="1968" cy="604"/>
          </a:xfrm>
        </p:grpSpPr>
        <p:sp>
          <p:nvSpPr>
            <p:cNvPr id="11270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1968" cy="604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FFEDED"/>
                </a:gs>
                <a:gs pos="100000">
                  <a:srgbClr val="FFFFFF"/>
                </a:gs>
              </a:gsLst>
              <a:path path="rect">
                <a:fillToRect r="100000" b="100000"/>
              </a:path>
            </a:gradFill>
            <a:ln w="9525" cmpd="sng">
              <a:solidFill>
                <a:srgbClr val="00009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11271" name="Picture 7" descr="钥匙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72" y="114"/>
              <a:ext cx="528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96" y="68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FFEDED"/>
                      </a:gs>
                      <a:gs pos="100000">
                        <a:srgbClr val="FFFFFF"/>
                      </a:gs>
                    </a:gsLst>
                    <a:path path="rect">
                      <a:fillToRect r="100000" b="100000"/>
                    </a:path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/>
              <a:r>
                <a:rPr lang="zh-CN" sz="320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开启        智慧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1356</Words>
  <Application>Microsoft Office PowerPoint</Application>
  <PresentationFormat>全屏显示(4:3)</PresentationFormat>
  <Paragraphs>188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4" baseType="lpstr">
      <vt:lpstr>汉仪大宋简</vt:lpstr>
      <vt:lpstr>黑体</vt:lpstr>
      <vt:lpstr>华文行楷</vt:lpstr>
      <vt:lpstr>华文琥珀</vt:lpstr>
      <vt:lpstr>华文新魏</vt:lpstr>
      <vt:lpstr>楷体_GB2312</vt:lpstr>
      <vt:lpstr>隶书</vt:lpstr>
      <vt:lpstr>宋体</vt:lpstr>
      <vt:lpstr>微软雅黑</vt:lpstr>
      <vt:lpstr>Arial</vt:lpstr>
      <vt:lpstr>Impact</vt:lpstr>
      <vt:lpstr>Times New Roman</vt:lpstr>
      <vt:lpstr>Wingdings</vt:lpstr>
      <vt:lpstr>WWW.2PPT.COM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命题2</vt:lpstr>
      <vt:lpstr>命题2</vt:lpstr>
      <vt:lpstr>PowerPoint 演示文稿</vt:lpstr>
      <vt:lpstr>PowerPoint 演示文稿</vt:lpstr>
      <vt:lpstr>勾股定理的逆命题</vt:lpstr>
      <vt:lpstr>定理与逆定理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2022-01-05T01:05:11Z</dcterms:created>
  <dcterms:modified xsi:type="dcterms:W3CDTF">2023-01-16T19:24:51Z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1E146EB60AE346558915B197E127A874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