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81" r:id="rId2"/>
    <p:sldId id="627" r:id="rId3"/>
    <p:sldId id="628" r:id="rId4"/>
    <p:sldId id="629" r:id="rId5"/>
    <p:sldId id="630" r:id="rId6"/>
    <p:sldId id="631" r:id="rId7"/>
    <p:sldId id="632" r:id="rId8"/>
    <p:sldId id="633" r:id="rId9"/>
    <p:sldId id="634" r:id="rId10"/>
    <p:sldId id="635" r:id="rId11"/>
    <p:sldId id="636" r:id="rId12"/>
    <p:sldId id="637" r:id="rId13"/>
    <p:sldId id="638" r:id="rId14"/>
    <p:sldId id="639" r:id="rId15"/>
    <p:sldId id="640" r:id="rId16"/>
    <p:sldId id="641" r:id="rId17"/>
    <p:sldId id="642" r:id="rId18"/>
    <p:sldId id="643" r:id="rId19"/>
    <p:sldId id="646" r:id="rId20"/>
    <p:sldId id="647" r:id="rId21"/>
    <p:sldId id="648" r:id="rId22"/>
    <p:sldId id="649" r:id="rId23"/>
    <p:sldId id="650" r:id="rId24"/>
    <p:sldId id="651" r:id="rId25"/>
    <p:sldId id="652" r:id="rId26"/>
    <p:sldId id="653" r:id="rId27"/>
    <p:sldId id="654" r:id="rId28"/>
    <p:sldId id="655" r:id="rId29"/>
    <p:sldId id="656" r:id="rId30"/>
    <p:sldId id="657" r:id="rId31"/>
    <p:sldId id="658" r:id="rId32"/>
    <p:sldId id="659" r:id="rId33"/>
    <p:sldId id="660" r:id="rId34"/>
    <p:sldId id="661" r:id="rId35"/>
    <p:sldId id="662" r:id="rId36"/>
    <p:sldId id="663" r:id="rId37"/>
    <p:sldId id="664" r:id="rId38"/>
    <p:sldId id="665" r:id="rId39"/>
    <p:sldId id="666" r:id="rId40"/>
    <p:sldId id="667" r:id="rId41"/>
    <p:sldId id="668" r:id="rId42"/>
    <p:sldId id="669" r:id="rId43"/>
    <p:sldId id="580" r:id="rId4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FFCC"/>
    <a:srgbClr val="000000"/>
    <a:srgbClr val="3333FF"/>
    <a:srgbClr val="990099"/>
    <a:srgbClr val="FF0000"/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3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F3AD6D3-586F-4827-AFE9-214A6CF48A5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E80B945-AC9E-4E04-BB08-5B5953ABD684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4399.com/flash/3510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3a2b.mp3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2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11.jpeg"/><Relationship Id="rId10" Type="http://schemas.openxmlformats.org/officeDocument/2006/relationships/image" Target="../media/image49.jpeg"/><Relationship Id="rId4" Type="http://schemas.openxmlformats.org/officeDocument/2006/relationships/image" Target="../media/image44.jpeg"/><Relationship Id="rId9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-21704" y="1484784"/>
            <a:ext cx="9165704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Unit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Could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you please clean your room?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altLang="zh-CN" sz="3600" b="1" dirty="0">
              <a:solidFill>
                <a:srgbClr val="11111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80526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0825" y="2852738"/>
            <a:ext cx="3744913" cy="519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She is making the bed.</a:t>
            </a:r>
          </a:p>
        </p:txBody>
      </p:sp>
      <p:pic>
        <p:nvPicPr>
          <p:cNvPr id="12291" name="Picture 3" descr="PC1001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692150"/>
            <a:ext cx="316706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100_13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692150"/>
            <a:ext cx="3384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4716463" y="2997200"/>
            <a:ext cx="3741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She’s doing the dishes.</a:t>
            </a:r>
          </a:p>
        </p:txBody>
      </p:sp>
      <p:pic>
        <p:nvPicPr>
          <p:cNvPr id="12294" name="Picture 2" descr="100_134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3573463"/>
            <a:ext cx="30956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50825" y="5949950"/>
            <a:ext cx="351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She is cooking a meal.</a:t>
            </a:r>
          </a:p>
        </p:txBody>
      </p:sp>
      <p:pic>
        <p:nvPicPr>
          <p:cNvPr id="12296" name="Picture 3" descr="100_134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263" y="3716338"/>
            <a:ext cx="29924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2"/>
          <p:cNvSpPr>
            <a:spLocks noChangeArrowheads="1"/>
          </p:cNvSpPr>
          <p:nvPr/>
        </p:nvSpPr>
        <p:spPr bwMode="auto">
          <a:xfrm>
            <a:off x="4500563" y="5876925"/>
            <a:ext cx="423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She is taking out the trash.</a:t>
            </a:r>
          </a:p>
        </p:txBody>
      </p:sp>
      <p:pic>
        <p:nvPicPr>
          <p:cNvPr id="12298" name="Picture 4" descr="RW_0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692150"/>
            <a:ext cx="8683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3" grpId="0" autoUpdateAnimBg="0"/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31913" y="1530350"/>
            <a:ext cx="3600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sweep the floor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2538413"/>
            <a:ext cx="7561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you please </a:t>
            </a:r>
            <a:r>
              <a:rPr lang="en-US" altLang="zh-CN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sweep the floor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9750" y="3187700"/>
            <a:ext cx="45354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Yes, sure.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Sorry, I can’t.</a:t>
            </a:r>
          </a:p>
        </p:txBody>
      </p:sp>
      <p:pic>
        <p:nvPicPr>
          <p:cNvPr id="1030" name="Picture 5" descr="图片：学生学习 儿童 卡通人物 矢量 AI_02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1963738"/>
            <a:ext cx="2376488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3"/>
          <p:cNvSpPr>
            <a:spLocks noChangeArrowheads="1"/>
          </p:cNvSpPr>
          <p:nvPr/>
        </p:nvSpPr>
        <p:spPr bwMode="auto">
          <a:xfrm>
            <a:off x="3071813" y="571500"/>
            <a:ext cx="3960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Presentation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092950" y="5059363"/>
          <a:ext cx="1131888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4" imgW="13735050" imgH="25298400" progId="MS_ClipArt_Gallery.2">
                  <p:embed/>
                </p:oleObj>
              </mc:Choice>
              <mc:Fallback>
                <p:oleObj r:id="rId4" imgW="13735050" imgH="2529840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059363"/>
                        <a:ext cx="1131888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916238" y="1052513"/>
            <a:ext cx="3600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the dishes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30438" y="2133600"/>
            <a:ext cx="6913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you please </a:t>
            </a:r>
            <a:r>
              <a:rPr lang="en-US" altLang="zh-CN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do the dishes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00338" y="2708275"/>
            <a:ext cx="453548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Yes, sure.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Sorry, I can’t.</a:t>
            </a:r>
          </a:p>
        </p:txBody>
      </p:sp>
      <p:pic>
        <p:nvPicPr>
          <p:cNvPr id="13317" name="Picture 5" descr="图片：生活写真 洗碗 矢量素材 EPS_0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25538"/>
            <a:ext cx="21129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301224363V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341438"/>
            <a:ext cx="143986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  <p:bldP spid="1638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loud">
            <a:hlinkClick r:id="rId2"/>
          </p:cNvPr>
          <p:cNvSpPr>
            <a:spLocks noChangeAspect="1" noEditPoints="1" noChangeArrowheads="1"/>
          </p:cNvSpPr>
          <p:nvPr/>
        </p:nvSpPr>
        <p:spPr bwMode="auto">
          <a:xfrm>
            <a:off x="468313" y="5157788"/>
            <a:ext cx="628650" cy="558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524750" y="765175"/>
            <a:ext cx="1296988" cy="10795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362575" cy="3667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97"/>
            <a:ext cx="9144000" cy="5081155"/>
          </a:xfrm>
          <a:prstGeom prst="rect">
            <a:avLst/>
          </a:prstGeom>
        </p:spPr>
      </p:pic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3492500" y="3500438"/>
            <a:ext cx="2519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Could you please sweep the floor?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4787900" y="270827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Yes, sure.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97"/>
            <a:ext cx="9144000" cy="5081155"/>
          </a:xfrm>
          <a:prstGeom prst="rect">
            <a:avLst/>
          </a:prstGeom>
        </p:spPr>
      </p:pic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3203575" y="3573463"/>
            <a:ext cx="3168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Could you please …?</a:t>
            </a: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4787900" y="2781300"/>
            <a:ext cx="1511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2413" y="765175"/>
            <a:ext cx="88915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1a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Do you do these chores at home? Discuss them with your partner.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2278063"/>
            <a:ext cx="7777163" cy="1839912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1.do the dishes    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   2.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take  out the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rubbish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fold your clothes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 4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sweep the floor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make  your bed    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6. clean the living room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765175"/>
            <a:ext cx="77041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FF"/>
                </a:solidFill>
                <a:latin typeface="Times New Roman" panose="02020603050405020304" pitchFamily="18" charset="0"/>
              </a:rPr>
              <a:t>  </a:t>
            </a:r>
            <a:endParaRPr lang="zh-CN" altLang="en-US" sz="2800" b="1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3" name="Picture 6" descr="2004121511115859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013325"/>
            <a:ext cx="74580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4" name="Group 40"/>
          <p:cNvGraphicFramePr>
            <a:graphicFrameLocks noGrp="1"/>
          </p:cNvGraphicFramePr>
          <p:nvPr/>
        </p:nvGraphicFramePr>
        <p:xfrm>
          <a:off x="539750" y="1890713"/>
          <a:ext cx="8283575" cy="4564380"/>
        </p:xfrm>
        <a:graphic>
          <a:graphicData uri="http://schemas.openxmlformats.org/drawingml/2006/table">
            <a:tbl>
              <a:tblPr/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Chores 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Peter’s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mother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the dishes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sweep the floor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take out the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rubbish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make the bed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fold the clothes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clean the living room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68" name="Text Box 37"/>
          <p:cNvSpPr txBox="1">
            <a:spLocks noChangeArrowheads="1"/>
          </p:cNvSpPr>
          <p:nvPr/>
        </p:nvSpPr>
        <p:spPr bwMode="auto">
          <a:xfrm>
            <a:off x="612775" y="620713"/>
            <a:ext cx="79914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1b 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Listen. 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Who will do these chores? 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Check (</a:t>
            </a: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√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2800" b="1" i="1">
                <a:solidFill>
                  <a:srgbClr val="3333FF"/>
                </a:solidFill>
                <a:latin typeface="Times New Roman" panose="02020603050405020304" pitchFamily="18" charset="0"/>
              </a:rPr>
              <a:t>Peter’s mother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or </a:t>
            </a:r>
            <a:r>
              <a:rPr lang="en-US" altLang="zh-CN" sz="2800" b="1" i="1">
                <a:solidFill>
                  <a:srgbClr val="3333FF"/>
                </a:solidFill>
                <a:latin typeface="Times New Roman" panose="02020603050405020304" pitchFamily="18" charset="0"/>
              </a:rPr>
              <a:t>Peter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5030" name="Text Box 38"/>
          <p:cNvSpPr txBox="1">
            <a:spLocks noChangeArrowheads="1"/>
          </p:cNvSpPr>
          <p:nvPr/>
        </p:nvSpPr>
        <p:spPr bwMode="auto">
          <a:xfrm>
            <a:off x="4140200" y="2565400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5031" name="Text Box 39"/>
          <p:cNvSpPr txBox="1">
            <a:spLocks noChangeArrowheads="1"/>
          </p:cNvSpPr>
          <p:nvPr/>
        </p:nvSpPr>
        <p:spPr bwMode="auto">
          <a:xfrm>
            <a:off x="4140200" y="2997200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5032" name="Text Box 40"/>
          <p:cNvSpPr txBox="1">
            <a:spLocks noChangeArrowheads="1"/>
          </p:cNvSpPr>
          <p:nvPr/>
        </p:nvSpPr>
        <p:spPr bwMode="auto">
          <a:xfrm>
            <a:off x="7164388" y="3716338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5033" name="Text Box 41"/>
          <p:cNvSpPr txBox="1">
            <a:spLocks noChangeArrowheads="1"/>
          </p:cNvSpPr>
          <p:nvPr/>
        </p:nvSpPr>
        <p:spPr bwMode="auto">
          <a:xfrm>
            <a:off x="7164388" y="4508500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5034" name="Text Box 42"/>
          <p:cNvSpPr txBox="1">
            <a:spLocks noChangeArrowheads="1"/>
          </p:cNvSpPr>
          <p:nvPr/>
        </p:nvSpPr>
        <p:spPr bwMode="auto">
          <a:xfrm>
            <a:off x="7235825" y="5013325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5035" name="Text Box 43"/>
          <p:cNvSpPr txBox="1">
            <a:spLocks noChangeArrowheads="1"/>
          </p:cNvSpPr>
          <p:nvPr/>
        </p:nvSpPr>
        <p:spPr bwMode="auto">
          <a:xfrm>
            <a:off x="4140200" y="5734050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00125"/>
            <a:ext cx="6838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0" y="1981200"/>
            <a:ext cx="4686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0825" y="1908175"/>
            <a:ext cx="3960813" cy="3763963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1.do the dishes    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take  out the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rubbish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fold your clothes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sweep the floor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. make  your bed    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6. clean the living room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92350" y="3549650"/>
            <a:ext cx="623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  <a:sym typeface="Wingdings 2" panose="05020102010507070707" pitchFamily="18" charset="2"/>
              </a:rPr>
              <a:t>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12813"/>
            <a:ext cx="604837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912813"/>
            <a:ext cx="20875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325688"/>
            <a:ext cx="828198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3276600" y="3981450"/>
            <a:ext cx="1152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4356100" y="4773613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356100" y="5494338"/>
            <a:ext cx="1152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0" y="1341438"/>
            <a:ext cx="82804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Who is the busiest in your family, your mother, your father or yourself?</a:t>
            </a:r>
            <a:endParaRPr lang="zh-CN" altLang="en-US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9" name="Picture 3" descr="do chores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2997200"/>
            <a:ext cx="2857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N_18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CFB"/>
              </a:clrFrom>
              <a:clrTo>
                <a:srgbClr val="FCFC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797425"/>
            <a:ext cx="129698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5750" y="1071563"/>
            <a:ext cx="8007350" cy="1031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CC00FF"/>
                </a:solidFill>
                <a:latin typeface="Times New Roman" panose="02020603050405020304" pitchFamily="18" charset="0"/>
              </a:rPr>
              <a:t>2b</a:t>
            </a: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Listen again. Why does Peter’s father say “no”? Draw lines to the reasons in the chart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in 2a.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368550"/>
            <a:ext cx="8280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4751388" y="4600575"/>
            <a:ext cx="358775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V="1">
            <a:off x="4606925" y="3448050"/>
            <a:ext cx="987425" cy="165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23560" name="Picture 8" descr="音频">
            <a:hlinkClick r:id="rId3" action="ppaction://hlinkfile" tooltip="点击播放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550" y="1577975"/>
            <a:ext cx="836613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12875"/>
            <a:ext cx="8893175" cy="348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025" y="887413"/>
            <a:ext cx="74755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0" y="765175"/>
            <a:ext cx="1871663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92275" y="1341438"/>
            <a:ext cx="6119813" cy="2035175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Could you please ___________ 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Yes, sure. But I have to _________ first. /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Sorry, I can’t. I have to _________ first.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And I need to ________.</a:t>
            </a:r>
          </a:p>
        </p:txBody>
      </p:sp>
      <p:pic>
        <p:nvPicPr>
          <p:cNvPr id="26628" name="Picture 4" descr="48"/>
          <p:cNvPicPr>
            <a:picLocks noChangeAspect="1" noChangeArrowheads="1"/>
          </p:cNvPicPr>
          <p:nvPr/>
        </p:nvPicPr>
        <p:blipFill>
          <a:blip r:embed="rId2" cstate="email">
            <a:lum bright="6000"/>
          </a:blip>
          <a:srcRect/>
          <a:stretch>
            <a:fillRect/>
          </a:stretch>
        </p:blipFill>
        <p:spPr bwMode="auto">
          <a:xfrm>
            <a:off x="395288" y="3286125"/>
            <a:ext cx="9445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775" y="1628775"/>
            <a:ext cx="863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图片：学生学习 儿童 卡通人物 矢量 AI_029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5445125"/>
            <a:ext cx="8699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178"/>
          <p:cNvPicPr>
            <a:picLocks noChangeAspect="1" noChangeArrowheads="1"/>
          </p:cNvPicPr>
          <p:nvPr/>
        </p:nvPicPr>
        <p:blipFill>
          <a:blip r:embed="rId5" cstate="email">
            <a:lum bright="6000" contrast="18000"/>
          </a:blip>
          <a:srcRect/>
          <a:stretch>
            <a:fillRect/>
          </a:stretch>
        </p:blipFill>
        <p:spPr bwMode="auto">
          <a:xfrm>
            <a:off x="2824163" y="5445125"/>
            <a:ext cx="9350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184"/>
          <p:cNvPicPr>
            <a:picLocks noChangeAspect="1" noChangeArrowheads="1"/>
          </p:cNvPicPr>
          <p:nvPr/>
        </p:nvPicPr>
        <p:blipFill>
          <a:blip r:embed="rId6" cstate="email">
            <a:lum bright="12000"/>
          </a:blip>
          <a:srcRect/>
          <a:stretch>
            <a:fillRect/>
          </a:stretch>
        </p:blipFill>
        <p:spPr bwMode="auto">
          <a:xfrm>
            <a:off x="3878263" y="544512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 9"/>
          <p:cNvGrpSpPr>
            <a:grpSpLocks noChangeAspect="1"/>
          </p:cNvGrpSpPr>
          <p:nvPr/>
        </p:nvGrpSpPr>
        <p:grpSpPr bwMode="auto">
          <a:xfrm>
            <a:off x="5148263" y="5184775"/>
            <a:ext cx="1150937" cy="1268413"/>
            <a:chOff x="0" y="0"/>
            <a:chExt cx="1777" cy="1771"/>
          </a:xfrm>
        </p:grpSpPr>
        <p:pic>
          <p:nvPicPr>
            <p:cNvPr id="26662" name="Picture 10" descr="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319"/>
              <a:ext cx="1560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3" name="Picture 11" descr="17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816" y="0"/>
              <a:ext cx="961" cy="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4" name="Picture 12" descr="10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956550" y="1773238"/>
            <a:ext cx="10080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3" descr="图片：学生学习 儿童 卡通人物 矢量 AI_029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96188" y="4005263"/>
            <a:ext cx="9366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6" name="Group 14"/>
          <p:cNvGrpSpPr/>
          <p:nvPr/>
        </p:nvGrpSpPr>
        <p:grpSpPr bwMode="auto">
          <a:xfrm>
            <a:off x="7092950" y="5400675"/>
            <a:ext cx="1223963" cy="936625"/>
            <a:chOff x="0" y="0"/>
            <a:chExt cx="2332" cy="1667"/>
          </a:xfrm>
        </p:grpSpPr>
        <p:grpSp>
          <p:nvGrpSpPr>
            <p:cNvPr id="26642" name="Group 15"/>
            <p:cNvGrpSpPr/>
            <p:nvPr/>
          </p:nvGrpSpPr>
          <p:grpSpPr bwMode="auto">
            <a:xfrm>
              <a:off x="0" y="0"/>
              <a:ext cx="2332" cy="1667"/>
              <a:chOff x="0" y="0"/>
              <a:chExt cx="3067" cy="2404"/>
            </a:xfrm>
          </p:grpSpPr>
          <p:grpSp>
            <p:nvGrpSpPr>
              <p:cNvPr id="26644" name="Group 16"/>
              <p:cNvGrpSpPr/>
              <p:nvPr/>
            </p:nvGrpSpPr>
            <p:grpSpPr bwMode="auto">
              <a:xfrm>
                <a:off x="0" y="2"/>
                <a:ext cx="300" cy="2402"/>
                <a:chOff x="0" y="0"/>
                <a:chExt cx="295" cy="1360"/>
              </a:xfrm>
            </p:grpSpPr>
            <p:sp>
              <p:nvSpPr>
                <p:cNvPr id="26655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5" cy="136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6" name="Rectangle 18"/>
                <p:cNvSpPr>
                  <a:spLocks noChangeArrowheads="1"/>
                </p:cNvSpPr>
                <p:nvPr/>
              </p:nvSpPr>
              <p:spPr bwMode="auto">
                <a:xfrm>
                  <a:off x="22" y="45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7" name="Rectangle 19"/>
                <p:cNvSpPr>
                  <a:spLocks noChangeArrowheads="1"/>
                </p:cNvSpPr>
                <p:nvPr/>
              </p:nvSpPr>
              <p:spPr bwMode="auto">
                <a:xfrm>
                  <a:off x="22" y="272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8" name="Rectangle 20"/>
                <p:cNvSpPr>
                  <a:spLocks noChangeArrowheads="1"/>
                </p:cNvSpPr>
                <p:nvPr/>
              </p:nvSpPr>
              <p:spPr bwMode="auto">
                <a:xfrm>
                  <a:off x="22" y="499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9" name="Rectangle 21"/>
                <p:cNvSpPr>
                  <a:spLocks noChangeArrowheads="1"/>
                </p:cNvSpPr>
                <p:nvPr/>
              </p:nvSpPr>
              <p:spPr bwMode="auto">
                <a:xfrm>
                  <a:off x="22" y="726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60" name="Rectangle 22"/>
                <p:cNvSpPr>
                  <a:spLocks noChangeArrowheads="1"/>
                </p:cNvSpPr>
                <p:nvPr/>
              </p:nvSpPr>
              <p:spPr bwMode="auto">
                <a:xfrm>
                  <a:off x="22" y="952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61" name="Rectangle 23"/>
                <p:cNvSpPr>
                  <a:spLocks noChangeArrowheads="1"/>
                </p:cNvSpPr>
                <p:nvPr/>
              </p:nvSpPr>
              <p:spPr bwMode="auto">
                <a:xfrm>
                  <a:off x="22" y="1179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645" name="Group 24"/>
              <p:cNvGrpSpPr/>
              <p:nvPr/>
            </p:nvGrpSpPr>
            <p:grpSpPr bwMode="auto">
              <a:xfrm>
                <a:off x="2767" y="0"/>
                <a:ext cx="300" cy="2402"/>
                <a:chOff x="0" y="0"/>
                <a:chExt cx="295" cy="1360"/>
              </a:xfrm>
            </p:grpSpPr>
            <p:sp>
              <p:nvSpPr>
                <p:cNvPr id="2664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5" cy="136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4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" y="45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" y="272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" y="499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" y="726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" y="952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4" name="Rectangle 31"/>
                <p:cNvSpPr>
                  <a:spLocks noChangeArrowheads="1"/>
                </p:cNvSpPr>
                <p:nvPr/>
              </p:nvSpPr>
              <p:spPr bwMode="auto">
                <a:xfrm>
                  <a:off x="22" y="1179"/>
                  <a:ext cx="249" cy="18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6646" name="Rectangle 32"/>
              <p:cNvSpPr>
                <a:spLocks noChangeArrowheads="1"/>
              </p:cNvSpPr>
              <p:nvPr/>
            </p:nvSpPr>
            <p:spPr bwMode="auto">
              <a:xfrm>
                <a:off x="294" y="219"/>
                <a:ext cx="2473" cy="207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47" name="Rectangle 33"/>
              <p:cNvSpPr>
                <a:spLocks noChangeArrowheads="1"/>
              </p:cNvSpPr>
              <p:nvPr/>
            </p:nvSpPr>
            <p:spPr bwMode="auto">
              <a:xfrm>
                <a:off x="373" y="438"/>
                <a:ext cx="2321" cy="16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26643" name="Picture 34" descr="20080709r00001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73" y="273"/>
              <a:ext cx="1769" cy="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7" name="Group 35"/>
          <p:cNvGrpSpPr>
            <a:grpSpLocks noChangeAspect="1"/>
          </p:cNvGrpSpPr>
          <p:nvPr/>
        </p:nvGrpSpPr>
        <p:grpSpPr bwMode="auto">
          <a:xfrm>
            <a:off x="468313" y="5545138"/>
            <a:ext cx="860425" cy="647700"/>
            <a:chOff x="0" y="0"/>
            <a:chExt cx="2495" cy="1451"/>
          </a:xfrm>
        </p:grpSpPr>
        <p:pic>
          <p:nvPicPr>
            <p:cNvPr id="26640" name="Picture 36" descr="图片：男性 日本人物矢量素材 ai格式_57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970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37" descr="图片：汽车 交通工具 矢量 AI_0352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" y="530"/>
              <a:ext cx="213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8" name="Text Box 38"/>
          <p:cNvSpPr txBox="1">
            <a:spLocks noChangeArrowheads="1"/>
          </p:cNvSpPr>
          <p:nvPr/>
        </p:nvSpPr>
        <p:spPr bwMode="auto">
          <a:xfrm>
            <a:off x="323850" y="549275"/>
            <a:ext cx="6985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C00FF"/>
                </a:solidFill>
                <a:latin typeface="Times New Roman" panose="02020603050405020304" pitchFamily="18" charset="0"/>
              </a:rPr>
              <a:t>Practice 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Make conversations in pairs.</a:t>
            </a:r>
          </a:p>
        </p:txBody>
      </p:sp>
      <p:sp>
        <p:nvSpPr>
          <p:cNvPr id="26639" name="Text Box 39"/>
          <p:cNvSpPr txBox="1">
            <a:spLocks noChangeArrowheads="1"/>
          </p:cNvSpPr>
          <p:nvPr/>
        </p:nvSpPr>
        <p:spPr bwMode="auto">
          <a:xfrm>
            <a:off x="1763713" y="3525838"/>
            <a:ext cx="5532437" cy="1558925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I ________ 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 /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 . Because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695325"/>
            <a:ext cx="51117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476250"/>
            <a:ext cx="2016125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2413" y="1701800"/>
            <a:ext cx="91440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1.Why was Nancy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’s mom angry with her?</a:t>
            </a: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_______________________________________________</a:t>
            </a: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2.Did they solve the problem? How?</a:t>
            </a: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_______________________________________________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73075" y="2370138"/>
            <a:ext cx="7556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Because she thought Nancy watched TV all the time and never helped out around the house.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11188" y="4508500"/>
            <a:ext cx="83534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Yes.Nancy said sorry to mom and she finally understood that they needed to share the housework to have a clean and comfortable home.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ldLvl="0" autoUpdateAnimBg="0"/>
      <p:bldP spid="32774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65175"/>
            <a:ext cx="72786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8713788" cy="4827587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1.Neither of us did any  housework  for  a week.</a:t>
            </a: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2.My mom came over as soon as I sat down in front of the TV.</a:t>
            </a: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3.You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’re tired, but I’m tired, too!</a:t>
            </a: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8313" y="2205038"/>
            <a:ext cx="8675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For one week, she did not do any housework and neither did I.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5288" y="4149725"/>
            <a:ext cx="8569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The minute I sat down in front of the TV, my mom came over.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68313" y="5876925"/>
            <a:ext cx="6130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’m just as tired as you are!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utoUpdateAnimBg="0"/>
      <p:bldP spid="33797" grpId="0" bldLvl="0" autoUpdateAnimBg="0"/>
      <p:bldP spid="33799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073275"/>
            <a:ext cx="8699500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796925"/>
            <a:ext cx="20796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39788" y="1849438"/>
            <a:ext cx="7264400" cy="974725"/>
          </a:xfrm>
          <a:prstGeom prst="rect">
            <a:avLst/>
          </a:prstGeom>
          <a:noFill/>
          <a:ln w="28575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Could I go out for dinner with my friends?</a:t>
            </a:r>
          </a:p>
          <a:p>
            <a:pPr eaLnBrk="1" hangingPunct="1"/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Sure, that should be OK.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9788" y="2857500"/>
            <a:ext cx="8375650" cy="974725"/>
          </a:xfrm>
          <a:prstGeom prst="rect">
            <a:avLst/>
          </a:prstGeom>
          <a:noFill/>
          <a:ln w="28575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Could we get something to drink after the movie? </a:t>
            </a:r>
          </a:p>
          <a:p>
            <a:pPr eaLnBrk="1" hangingPunct="1"/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No, you can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’t.You have a basketball game tomorrow. 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39788" y="3794125"/>
            <a:ext cx="7729537" cy="974725"/>
          </a:xfrm>
          <a:prstGeom prst="rect">
            <a:avLst/>
          </a:prstGeom>
          <a:noFill/>
          <a:ln w="28575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Could you please take the dog for a walk?</a:t>
            </a:r>
          </a:p>
          <a:p>
            <a:pPr eaLnBrk="1" hangingPunct="1"/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OK, but I want to watch one show 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first.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839788" y="4802188"/>
            <a:ext cx="6861175" cy="98425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Could you please take out the rubbish?</a:t>
            </a:r>
          </a:p>
          <a:p>
            <a:pPr eaLnBrk="1" hangingPunct="1"/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Yes, sure.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nimBg="1" autoUpdateAnimBg="0"/>
      <p:bldP spid="35845" grpId="0" bldLvl="0" animBg="1" autoUpdateAnimBg="0"/>
      <p:bldP spid="35846" grpId="0" bldLvl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839788"/>
            <a:ext cx="8278812" cy="5110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16013" y="3573463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044575" y="4725988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16013" y="530225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89025" y="2370138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16013" y="4149725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348038" y="2852738"/>
            <a:ext cx="1296987" cy="1655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4140200" y="2781300"/>
            <a:ext cx="576263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3779838" y="3860800"/>
            <a:ext cx="936625" cy="577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140200" y="5084763"/>
            <a:ext cx="649288" cy="144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4356100" y="3357563"/>
            <a:ext cx="288925" cy="2160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 autoUpdateAnimBg="0"/>
      <p:bldP spid="36868" grpId="0" bldLvl="0" autoUpdateAnimBg="0"/>
      <p:bldP spid="36871" grpId="0" bldLvl="0" autoUpdateAnimBg="0"/>
      <p:bldP spid="36872" grpId="0" animBg="1"/>
      <p:bldP spid="36873" grpId="0" animBg="1"/>
      <p:bldP spid="36874" grpId="0" animBg="1"/>
      <p:bldP spid="36875" grpId="0" animBg="1"/>
      <p:bldP spid="3687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9788"/>
            <a:ext cx="842486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413000" y="1557338"/>
            <a:ext cx="88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771775" y="2420938"/>
            <a:ext cx="336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Could                 help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331913" y="3332163"/>
            <a:ext cx="336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Could                 fold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411413" y="4124325"/>
            <a:ext cx="336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could        please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581400" y="4581525"/>
            <a:ext cx="336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could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/>
      <p:bldP spid="37894" grpId="0"/>
      <p:bldP spid="378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71550" y="1916113"/>
            <a:ext cx="727233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What chores</a:t>
            </a:r>
            <a:r>
              <a:rPr lang="zh-CN" altLang="en-US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do you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do</a:t>
            </a: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at home?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Who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often does the chores?</a:t>
            </a:r>
            <a:endParaRPr lang="zh-CN" altLang="en-US" sz="2800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3" name="Picture 3" descr="5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3789363"/>
            <a:ext cx="25177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8" descr="taos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713"/>
            <a:ext cx="3960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77925"/>
            <a:ext cx="74533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84213" y="1557338"/>
            <a:ext cx="59753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6979" tIns="0" rIns="26979" bIns="0" anchor="ctr">
            <a:spAutoFit/>
          </a:bodyPr>
          <a:lstStyle/>
          <a:p>
            <a:pPr marL="441325" indent="-441325" eaLnBrk="0" fontAlgn="t" hangingPunct="0">
              <a:lnSpc>
                <a:spcPct val="150000"/>
              </a:lnSpc>
              <a:tabLst>
                <a:tab pos="633095" algn="l"/>
              </a:tabLst>
            </a:pPr>
            <a:r>
              <a:rPr lang="en-US" altLang="zh-CN" sz="2800" b="1" dirty="0">
                <a:latin typeface="Times New Roman" panose="02020603050405020304" pitchFamily="18" charset="0"/>
              </a:rPr>
              <a:t>1. You watch TV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all the time</a:t>
            </a:r>
            <a:r>
              <a:rPr lang="en-US" altLang="zh-CN" sz="2800" b="1" dirty="0">
                <a:latin typeface="Times New Roman" panose="02020603050405020304" pitchFamily="18" charset="0"/>
              </a:rPr>
              <a:t> and ...</a:t>
            </a:r>
          </a:p>
          <a:p>
            <a:pPr marL="441325" indent="-441325" eaLnBrk="0" fontAlgn="t" hangingPunct="0">
              <a:lnSpc>
                <a:spcPct val="150000"/>
              </a:lnSpc>
              <a:tabLst>
                <a:tab pos="633095" algn="l"/>
              </a:tabLst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all the time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（在该段时间内）一直一向；时时刻刻；每时每刻</a:t>
            </a:r>
          </a:p>
          <a:p>
            <a:pPr marL="441325" indent="-441325">
              <a:lnSpc>
                <a:spcPct val="150000"/>
              </a:lnSpc>
              <a:tabLst>
                <a:tab pos="633095" algn="l"/>
              </a:tabLst>
            </a:pPr>
            <a:r>
              <a:rPr lang="en-US" altLang="zh-CN" sz="2800" b="1" dirty="0">
                <a:latin typeface="Times New Roman" panose="02020603050405020304" pitchFamily="18" charset="0"/>
              </a:rPr>
              <a:t>   e.g. I do this all the time. </a:t>
            </a:r>
          </a:p>
          <a:p>
            <a:pPr marL="441325" indent="-441325">
              <a:lnSpc>
                <a:spcPct val="150000"/>
              </a:lnSpc>
              <a:tabLst>
                <a:tab pos="633095" algn="l"/>
              </a:tabLst>
            </a:pPr>
            <a:r>
              <a:rPr lang="zh-CN" altLang="en-US" sz="2800" b="1" dirty="0">
                <a:latin typeface="Times New Roman" panose="02020603050405020304" pitchFamily="18" charset="0"/>
              </a:rPr>
              <a:t>	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我一直是这么做的。</a:t>
            </a:r>
          </a:p>
          <a:p>
            <a:pPr marL="441325" indent="-441325">
              <a:lnSpc>
                <a:spcPct val="150000"/>
              </a:lnSpc>
              <a:tabLst>
                <a:tab pos="633095" algn="l"/>
              </a:tabLst>
            </a:pPr>
            <a:r>
              <a:rPr lang="en-US" altLang="zh-CN" sz="2800" b="1" dirty="0">
                <a:latin typeface="Times New Roman" panose="02020603050405020304" pitchFamily="18" charset="0"/>
              </a:rPr>
              <a:t>	This happens all the time. </a:t>
            </a:r>
          </a:p>
          <a:p>
            <a:pPr marL="441325" indent="-441325">
              <a:lnSpc>
                <a:spcPct val="150000"/>
              </a:lnSpc>
              <a:tabLst>
                <a:tab pos="633095" algn="l"/>
              </a:tabLst>
            </a:pPr>
            <a:r>
              <a:rPr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这种情况是时时发生的。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051050" y="692150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重点探究</a:t>
            </a:r>
          </a:p>
        </p:txBody>
      </p:sp>
      <p:pic>
        <p:nvPicPr>
          <p:cNvPr id="34820" name="Picture 5" descr="301224363V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341438"/>
            <a:ext cx="143986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611188" y="836613"/>
            <a:ext cx="7993062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tabLst>
                <a:tab pos="717550" algn="l"/>
              </a:tabLst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2. I’m just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 tired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 you are!</a:t>
            </a:r>
          </a:p>
          <a:p>
            <a:pPr marL="342900" indent="-342900">
              <a:lnSpc>
                <a:spcPct val="200000"/>
              </a:lnSpc>
              <a:tabLst>
                <a:tab pos="717550" algn="l"/>
              </a:tabLst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   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 ... as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意为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和 </a:t>
            </a:r>
            <a:r>
              <a:rPr kumimoji="1"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一样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，表示同级的比较。使用时要注意第一个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为副词，第二个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为连词。其基本结构为：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as + 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adj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./ </a:t>
            </a:r>
            <a:r>
              <a:rPr kumimoji="1"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adv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 + as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  <a:p>
            <a:pPr marL="342900" indent="-342900">
              <a:lnSpc>
                <a:spcPct val="150000"/>
              </a:lnSpc>
              <a:tabLst>
                <a:tab pos="717550" algn="l"/>
              </a:tabLst>
            </a:pPr>
            <a:r>
              <a:rPr lang="en-US" altLang="zh-CN" sz="2400" b="1" dirty="0"/>
              <a:t>     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35843" name="Picture 3" descr="A1_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8688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042988" y="836613"/>
            <a:ext cx="712946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tabLst>
                <a:tab pos="717550" algn="l"/>
              </a:tabLst>
            </a:pP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例如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200000"/>
              </a:lnSpc>
              <a:tabLst>
                <a:tab pos="717550" algn="l"/>
              </a:tabLst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This film is 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 interesting as</a:t>
            </a:r>
            <a:r>
              <a:rPr kumimoji="1"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that one.</a:t>
            </a:r>
          </a:p>
          <a:p>
            <a:pPr marL="342900" indent="-342900">
              <a:lnSpc>
                <a:spcPct val="200000"/>
              </a:lnSpc>
              <a:tabLst>
                <a:tab pos="717550" algn="l"/>
              </a:tabLst>
            </a:pP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这部电影和那部电影一样有趣。</a:t>
            </a:r>
          </a:p>
          <a:p>
            <a:pPr marL="342900" indent="-342900">
              <a:lnSpc>
                <a:spcPct val="200000"/>
              </a:lnSpc>
              <a:tabLst>
                <a:tab pos="717550" algn="l"/>
              </a:tabLst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   Your pen writes 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 smoothly as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 mine.</a:t>
            </a:r>
          </a:p>
          <a:p>
            <a:pPr marL="342900" indent="-342900">
              <a:lnSpc>
                <a:spcPct val="200000"/>
              </a:lnSpc>
              <a:tabLst>
                <a:tab pos="717550" algn="l"/>
              </a:tabLst>
            </a:pP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你的钢笔书写起来和我的一样流畅。</a:t>
            </a:r>
          </a:p>
          <a:p>
            <a:pPr marL="342900" indent="-342900">
              <a:lnSpc>
                <a:spcPct val="200000"/>
              </a:lnSpc>
              <a:tabLst>
                <a:tab pos="717550" algn="l"/>
              </a:tabLst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3" descr="图片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80000">
            <a:off x="7523163" y="4581525"/>
            <a:ext cx="12049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95288" y="881063"/>
            <a:ext cx="8137525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1325" indent="-441325">
              <a:lnSpc>
                <a:spcPct val="20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3. For one week, she did not do any housework and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neither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 did I.</a:t>
            </a:r>
          </a:p>
          <a:p>
            <a:pPr marL="441325" indent="-441325">
              <a:lnSpc>
                <a:spcPct val="200000"/>
              </a:lnSpc>
            </a:pPr>
            <a:r>
              <a:rPr kumimoji="1"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neither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用作副词，作“也不”解释，放在句首表示前面否定的内容也适用于另一个人或物，句子须采用部分倒装。此时也可用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nor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替换 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neither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  <a:p>
            <a:pPr marL="441325" indent="-441325">
              <a:lnSpc>
                <a:spcPct val="115000"/>
              </a:lnSpc>
            </a:pPr>
            <a:endParaRPr kumimoji="1"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23850" y="692150"/>
            <a:ext cx="8137525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41325" indent="-441325">
              <a:lnSpc>
                <a:spcPct val="200000"/>
              </a:lnSpc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例如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:</a:t>
            </a:r>
            <a:endParaRPr kumimoji="1"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441325" indent="-441325">
              <a:lnSpc>
                <a:spcPct val="20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— I don’t like this dress.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我不喜欢这件连衣裙。</a:t>
            </a:r>
          </a:p>
          <a:p>
            <a:pPr marL="441325" indent="-441325">
              <a:lnSpc>
                <a:spcPct val="20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— Neither / Nor do I. 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   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我也不喜欢。</a:t>
            </a:r>
          </a:p>
          <a:p>
            <a:pPr marL="441325" indent="-441325">
              <a:lnSpc>
                <a:spcPct val="200000"/>
              </a:lnSpc>
            </a:pPr>
            <a:r>
              <a:rPr kumimoji="1" lang="zh-CN" altLang="en-US" sz="2800" b="1" dirty="0">
                <a:latin typeface="Times New Roman" panose="02020603050405020304" pitchFamily="18" charset="0"/>
              </a:rPr>
              <a:t>注意：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neither 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之后的主语要置于助动词或系动词之后。</a:t>
            </a:r>
          </a:p>
          <a:p>
            <a:pPr marL="441325" indent="-441325">
              <a:lnSpc>
                <a:spcPct val="115000"/>
              </a:lnSpc>
            </a:pPr>
            <a:endParaRPr kumimoji="1" lang="en-US" altLang="zh-C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15" name="Picture 55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661025"/>
            <a:ext cx="782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10" name="Group 42"/>
          <p:cNvGraphicFramePr>
            <a:graphicFrameLocks noGrp="1"/>
          </p:cNvGraphicFramePr>
          <p:nvPr/>
        </p:nvGraphicFramePr>
        <p:xfrm>
          <a:off x="611188" y="908050"/>
          <a:ext cx="7561262" cy="5040313"/>
        </p:xfrm>
        <a:graphic>
          <a:graphicData uri="http://schemas.openxmlformats.org/drawingml/2006/table">
            <a:tbl>
              <a:tblPr/>
              <a:tblGrid>
                <a:gridCol w="242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5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neither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nor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意为“既不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也不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，连接两个并列主语时，谓语动词的数要与邻近它的主语的数一致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both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and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意为“既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也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；两者都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，连接并列成分，连接并列主语时，谓语动词用复数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either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or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意为“或者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或者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（二者任选其一）”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952" name="Rectangle 43"/>
          <p:cNvSpPr>
            <a:spLocks noChangeArrowheads="1"/>
          </p:cNvSpPr>
          <p:nvPr/>
        </p:nvSpPr>
        <p:spPr bwMode="auto">
          <a:xfrm>
            <a:off x="0" y="4173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323850" y="1125538"/>
            <a:ext cx="8351838" cy="460851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 the minute 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soon as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一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28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引导时间状语从句。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这个短语比较常用，口语和书面语都可以。它的特点是，在句子中的位置比较灵活，而且可以用于各种时态。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323850" y="620713"/>
            <a:ext cx="8642350" cy="554513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例如：</a:t>
            </a:r>
          </a:p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 I</a:t>
            </a:r>
            <a:r>
              <a:rPr lang="en-US" altLang="zh-CN" sz="2800" b="1">
                <a:latin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</a:rPr>
              <a:t>ll write </a:t>
            </a:r>
            <a:r>
              <a:rPr lang="en-US" altLang="zh-CN" sz="2800" b="1">
                <a:latin typeface="Times New Roman" panose="02020603050405020304" pitchFamily="18" charset="0"/>
              </a:rPr>
              <a:t>to you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as soon as(the minute)</a:t>
            </a:r>
            <a:r>
              <a:rPr lang="zh-CN" altLang="en-US" sz="2800" b="1">
                <a:latin typeface="Times New Roman" panose="02020603050405020304" pitchFamily="18" charset="0"/>
              </a:rPr>
              <a:t>I get there. </a:t>
            </a:r>
          </a:p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我一到那儿就给你来信。（一般现在时）</a:t>
            </a:r>
          </a:p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As soon as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(the minute)</a:t>
            </a:r>
            <a:r>
              <a:rPr lang="zh-CN" altLang="en-US" sz="2800" b="1">
                <a:latin typeface="Times New Roman" panose="02020603050405020304" pitchFamily="18" charset="0"/>
              </a:rPr>
              <a:t> I went in, Kate cried out with pleasure.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我一进门，Kate 就高兴的叫起来。（一般过去时）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539750" y="3141663"/>
            <a:ext cx="7991475" cy="3197225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）在以上两个句型中，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表示委婉地请求或许可，而不是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can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的过去式，否定句直接在动词原形前加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not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。例如：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you please not tell him about it?</a:t>
            </a:r>
          </a:p>
          <a:p>
            <a:pPr algn="just"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）在答语中表示允许某人做某事时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can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may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来表达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不能用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。例如：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—Could I borrow your dictionary?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—Yes, of course, you can.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　 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627313" y="549275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语法探究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755650" y="1125538"/>
            <a:ext cx="7412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could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表示委婉语气的用法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6672263" cy="1155700"/>
          </a:xfrm>
          <a:prstGeom prst="rect">
            <a:avLst/>
          </a:prstGeom>
          <a:noFill/>
          <a:ln w="38100" cap="rnd">
            <a:solidFill>
              <a:srgbClr val="FF66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you please +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动词原形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Could I +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动词原形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cleaning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844675"/>
            <a:ext cx="2098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3284538"/>
            <a:ext cx="2852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sweep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the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floor</a:t>
            </a:r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1844675"/>
            <a:ext cx="21494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843213" y="3284538"/>
            <a:ext cx="2468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do the dishes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5445125"/>
            <a:ext cx="3757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take out the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rubbish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256213" y="3284538"/>
            <a:ext cx="3887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clean the living room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689" name="Picture 9" descr="I-make_bed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4076700"/>
            <a:ext cx="19383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3203575" y="5516563"/>
            <a:ext cx="2559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make the bed</a:t>
            </a:r>
          </a:p>
        </p:txBody>
      </p:sp>
      <p:pic>
        <p:nvPicPr>
          <p:cNvPr id="71691" name="Picture 11" descr="100_13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4149725"/>
            <a:ext cx="2160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5724525" y="5373688"/>
            <a:ext cx="285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fold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the clothes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3348038" y="981075"/>
            <a:ext cx="46085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chores    </a:t>
            </a:r>
            <a:r>
              <a:rPr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  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694" name="Picture 14" descr="178"/>
          <p:cNvPicPr>
            <a:picLocks noChangeAspect="1" noChangeArrowheads="1"/>
          </p:cNvPicPr>
          <p:nvPr/>
        </p:nvPicPr>
        <p:blipFill>
          <a:blip r:embed="rId6" cstate="email">
            <a:lum bright="6000" contrast="18000"/>
          </a:blip>
          <a:srcRect/>
          <a:stretch>
            <a:fillRect/>
          </a:stretch>
        </p:blipFill>
        <p:spPr bwMode="auto">
          <a:xfrm>
            <a:off x="684213" y="4076700"/>
            <a:ext cx="16557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Picture 16" descr="Unit11 SectionA第4张幻灯片（cleaning the living room）图片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888" y="1773238"/>
            <a:ext cx="13684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图片：男性 日本人物矢量素材 ai格式_3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3813" y="2133600"/>
            <a:ext cx="18954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5" name="Group 4"/>
          <p:cNvGrpSpPr/>
          <p:nvPr/>
        </p:nvGrpSpPr>
        <p:grpSpPr bwMode="auto">
          <a:xfrm>
            <a:off x="287338" y="1268413"/>
            <a:ext cx="8856662" cy="4222750"/>
            <a:chOff x="-282" y="793"/>
            <a:chExt cx="13948" cy="6648"/>
          </a:xfrm>
        </p:grpSpPr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-282" y="793"/>
              <a:ext cx="13948" cy="6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ct val="30000"/>
                </a:spcBef>
              </a:pPr>
              <a:r>
                <a:rPr lang="zh-CN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Could you please do</a:t>
              </a:r>
              <a:r>
                <a:rPr lang="zh-CN" altLang="en-US" sz="24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...</a:t>
              </a:r>
              <a:r>
                <a:rPr lang="en-US" altLang="zh-CN" sz="24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?</a:t>
              </a:r>
            </a:p>
            <a:p>
              <a:pPr algn="just" eaLnBrk="1" hangingPunct="1">
                <a:spcBef>
                  <a:spcPct val="30000"/>
                </a:spcBef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Yes, sure. /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No problem. /</a:t>
              </a:r>
            </a:p>
            <a:p>
              <a:pPr algn="just" eaLnBrk="1" hangingPunct="1">
                <a:spcBef>
                  <a:spcPct val="30000"/>
                </a:spcBef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Sorry, I can’t. I have to do 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...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.</a:t>
              </a:r>
            </a:p>
            <a:p>
              <a:pPr algn="just" eaLnBrk="1" hangingPunct="1">
                <a:spcBef>
                  <a:spcPct val="30000"/>
                </a:spcBef>
              </a:pPr>
              <a:r>
                <a:rPr lang="en-US" altLang="zh-CN" sz="24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Could I </a:t>
              </a:r>
              <a:r>
                <a:rPr lang="zh-CN" altLang="en-US" sz="24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do...</a:t>
              </a:r>
              <a:r>
                <a:rPr lang="en-US" altLang="zh-CN" sz="24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? </a:t>
              </a:r>
            </a:p>
            <a:p>
              <a:pPr algn="just" eaLnBrk="1" hangingPunct="1">
                <a:spcBef>
                  <a:spcPct val="30000"/>
                </a:spcBef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Yes, you can. /  No, you can’t. </a:t>
              </a:r>
            </a:p>
            <a:p>
              <a:pPr algn="just" eaLnBrk="1" hangingPunct="1">
                <a:spcBef>
                  <a:spcPct val="30000"/>
                </a:spcBef>
              </a:pP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Useful  words &amp; expressions: </a:t>
              </a:r>
            </a:p>
            <a:p>
              <a:pPr algn="just" eaLnBrk="1" hangingPunct="1">
                <a:spcBef>
                  <a:spcPct val="30000"/>
                </a:spcBef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do the dishes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sweep the floor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take out the 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rubbish,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make your bed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fold your clothes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clean the living room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stay out late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get a ride</a:t>
              </a:r>
              <a:r>
                <a:rPr lang="zh-C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，</a:t>
              </a: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work on …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39" name="AutoShape 6"/>
            <p:cNvSpPr/>
            <p:nvPr/>
          </p:nvSpPr>
          <p:spPr bwMode="auto">
            <a:xfrm>
              <a:off x="-282" y="1020"/>
              <a:ext cx="225" cy="2043"/>
            </a:xfrm>
            <a:prstGeom prst="leftBrace">
              <a:avLst>
                <a:gd name="adj1" fmla="val 7566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4036" name="AutoShape 7"/>
          <p:cNvSpPr/>
          <p:nvPr/>
        </p:nvSpPr>
        <p:spPr bwMode="auto">
          <a:xfrm>
            <a:off x="287338" y="2852738"/>
            <a:ext cx="76200" cy="863600"/>
          </a:xfrm>
          <a:prstGeom prst="leftBrace">
            <a:avLst>
              <a:gd name="adj1" fmla="val 94444"/>
              <a:gd name="adj2" fmla="val 50000"/>
            </a:avLst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3286125" y="642938"/>
            <a:ext cx="221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0825" y="1268413"/>
            <a:ext cx="7283450" cy="7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Ⅰ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用所给词的适当形式填空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250825" y="1989138"/>
            <a:ext cx="8640763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1.Could I _____ (use) your dictionary 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Could you please ______ (sweep) the floor?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3.I have  _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   (clean) the room  this afternoon.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4.He needs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to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__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  (study) English hard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5. He is going to ______(work) on the computer.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8175" y="1989138"/>
            <a:ext cx="14938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use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348038" y="2852738"/>
            <a:ext cx="20923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sweep  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692275" y="3716338"/>
            <a:ext cx="269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 clean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627313" y="4581525"/>
            <a:ext cx="14398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study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771775" y="5445125"/>
            <a:ext cx="19446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work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771775" y="549275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达标练习</a:t>
            </a:r>
          </a:p>
        </p:txBody>
      </p:sp>
      <p:grpSp>
        <p:nvGrpSpPr>
          <p:cNvPr id="45066" name="Group 10"/>
          <p:cNvGrpSpPr/>
          <p:nvPr/>
        </p:nvGrpSpPr>
        <p:grpSpPr bwMode="auto">
          <a:xfrm>
            <a:off x="7210425" y="685800"/>
            <a:ext cx="1400175" cy="1400175"/>
            <a:chOff x="0" y="0"/>
            <a:chExt cx="882" cy="882"/>
          </a:xfrm>
        </p:grpSpPr>
        <p:sp>
          <p:nvSpPr>
            <p:cNvPr id="45067" name="Oval 7"/>
            <p:cNvSpPr>
              <a:spLocks noChangeArrowheads="1"/>
            </p:cNvSpPr>
            <p:nvPr/>
          </p:nvSpPr>
          <p:spPr bwMode="auto">
            <a:xfrm>
              <a:off x="0" y="0"/>
              <a:ext cx="882" cy="882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5068" name="Oval 8"/>
            <p:cNvSpPr>
              <a:spLocks noChangeArrowheads="1"/>
            </p:cNvSpPr>
            <p:nvPr/>
          </p:nvSpPr>
          <p:spPr bwMode="auto">
            <a:xfrm>
              <a:off x="74" y="94"/>
              <a:ext cx="720" cy="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781050"/>
            <a:ext cx="8437563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Ⅱ</a:t>
            </a:r>
            <a:r>
              <a:rPr lang="en-US" altLang="zh-CN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. 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翻译句子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我母亲很累，因为她每天得洗盘子、倒垃圾。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8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sz="28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他讨厌叠衣服但喜欢打扫房间。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endParaRPr lang="zh-CN" altLang="en-US" sz="2800" b="1" dirty="0">
              <a:solidFill>
                <a:srgbClr val="3333FF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在家中我常帮妈妈做家务。 </a:t>
            </a:r>
            <a:r>
              <a:rPr 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solidFill>
                <a:srgbClr val="3333FF"/>
              </a:solidFill>
              <a:latin typeface="宋体" panose="02010600030101010101" pitchFamily="2" charset="-122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80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My mother is very tired because she has to do the dishes and take out the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rubbish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every day.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95288" y="4005263"/>
            <a:ext cx="935196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He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hates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 fold the clothes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but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he likes to clean the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room.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95288" y="5934075"/>
            <a:ext cx="7085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 often help Mom do chores at home.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6" name="Line 9"/>
          <p:cNvSpPr>
            <a:spLocks noChangeShapeType="1"/>
          </p:cNvSpPr>
          <p:nvPr/>
        </p:nvSpPr>
        <p:spPr bwMode="auto">
          <a:xfrm>
            <a:off x="539750" y="2636838"/>
            <a:ext cx="75612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7" name="Line 10"/>
          <p:cNvSpPr>
            <a:spLocks noChangeShapeType="1"/>
          </p:cNvSpPr>
          <p:nvPr/>
        </p:nvSpPr>
        <p:spPr bwMode="auto">
          <a:xfrm>
            <a:off x="539750" y="3213100"/>
            <a:ext cx="6553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8" name="Line 11"/>
          <p:cNvSpPr>
            <a:spLocks noChangeShapeType="1"/>
          </p:cNvSpPr>
          <p:nvPr/>
        </p:nvSpPr>
        <p:spPr bwMode="auto">
          <a:xfrm>
            <a:off x="468313" y="4508500"/>
            <a:ext cx="7848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89" name="Line 12"/>
          <p:cNvSpPr>
            <a:spLocks noChangeShapeType="1"/>
          </p:cNvSpPr>
          <p:nvPr/>
        </p:nvSpPr>
        <p:spPr bwMode="auto">
          <a:xfrm>
            <a:off x="468313" y="5013325"/>
            <a:ext cx="10080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090" name="Line 13"/>
          <p:cNvSpPr>
            <a:spLocks noChangeShapeType="1"/>
          </p:cNvSpPr>
          <p:nvPr/>
        </p:nvSpPr>
        <p:spPr bwMode="auto">
          <a:xfrm>
            <a:off x="468313" y="6524625"/>
            <a:ext cx="561657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  <p:bldP spid="4301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BS00554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914400"/>
            <a:ext cx="2160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755650" y="1484313"/>
            <a:ext cx="77755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40000"/>
              </a:spcBef>
            </a:pPr>
            <a:r>
              <a:rPr lang="en-US" altLang="zh-CN" sz="3200" b="1">
                <a:solidFill>
                  <a:srgbClr val="CC00FF"/>
                </a:solidFill>
                <a:latin typeface="Times New Roman" panose="02020603050405020304" pitchFamily="18" charset="0"/>
              </a:rPr>
              <a:t>Homework</a:t>
            </a:r>
          </a:p>
          <a:p>
            <a:pPr eaLnBrk="1" hangingPunct="1">
              <a:lnSpc>
                <a:spcPct val="150000"/>
              </a:lnSpc>
              <a:spcBef>
                <a:spcPct val="4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Make a survey about what chores  your classmates do at home and write a short passage.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8" name="Picture 11" descr="图片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652963"/>
            <a:ext cx="777557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扫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989138"/>
            <a:ext cx="32400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 rot="325113">
            <a:off x="684213" y="3141663"/>
            <a:ext cx="7561262" cy="3078162"/>
          </a:xfrm>
          <a:prstGeom prst="star32">
            <a:avLst>
              <a:gd name="adj" fmla="val 37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68538" y="1341438"/>
            <a:ext cx="4535487" cy="519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chore is she doing?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11188" y="692150"/>
            <a:ext cx="3673475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FF"/>
                </a:solidFill>
                <a:latin typeface="Times New Roman" panose="02020603050405020304" pitchFamily="18" charset="0"/>
              </a:rPr>
              <a:t>Guessing games!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78100" y="1181100"/>
            <a:ext cx="494665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She’s sweeping the floor.</a:t>
            </a:r>
          </a:p>
        </p:txBody>
      </p:sp>
      <p:pic>
        <p:nvPicPr>
          <p:cNvPr id="8195" name="Picture 3" descr="扫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133600"/>
            <a:ext cx="324008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7125"/>
            <a:ext cx="5762625" cy="4314825"/>
          </a:xfrm>
          <a:prstGeom prst="rect">
            <a:avLst/>
          </a:prstGeom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35150" y="5718175"/>
            <a:ext cx="5184775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What chore is he doing?</a:t>
            </a:r>
            <a:endParaRPr lang="zh-CN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 rot="-600000">
            <a:off x="2555875" y="1916113"/>
            <a:ext cx="5399088" cy="2736850"/>
          </a:xfrm>
          <a:prstGeom prst="cloudCallout">
            <a:avLst>
              <a:gd name="adj1" fmla="val -41435"/>
              <a:gd name="adj2" fmla="val 7267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43213" y="5229225"/>
            <a:ext cx="5113337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He is folding the clothes.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26161"/>
            <a:ext cx="5762625" cy="4314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92275" y="1628775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339975" y="836613"/>
            <a:ext cx="4032250" cy="519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Gungsuh" pitchFamily="18" charset="-127"/>
              </a:rPr>
              <a:t>What chore is she doing?</a:t>
            </a:r>
          </a:p>
        </p:txBody>
      </p:sp>
      <p:pic>
        <p:nvPicPr>
          <p:cNvPr id="11268" name="Picture 4" descr="PC1001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557338"/>
            <a:ext cx="316865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95288" y="2349500"/>
            <a:ext cx="3600450" cy="2016125"/>
          </a:xfrm>
          <a:prstGeom prst="star32">
            <a:avLst>
              <a:gd name="adj" fmla="val 37500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70" name="Picture 3" descr="100_13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557338"/>
            <a:ext cx="30972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BZM_0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349500"/>
            <a:ext cx="30956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100_134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4437063"/>
            <a:ext cx="275113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BZM_0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5273675"/>
            <a:ext cx="2735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 descr="100_134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363" y="4508500"/>
            <a:ext cx="28527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 descr="BZM_01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32363" y="5291138"/>
            <a:ext cx="28797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3_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3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全屏显示(4:3)</PresentationFormat>
  <Paragraphs>202</Paragraphs>
  <Slides>43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Gungsuh</vt:lpstr>
      <vt:lpstr>黑体</vt:lpstr>
      <vt:lpstr>楷体</vt:lpstr>
      <vt:lpstr>宋体</vt:lpstr>
      <vt:lpstr>微软雅黑</vt:lpstr>
      <vt:lpstr>Arial</vt:lpstr>
      <vt:lpstr>Times New Roman</vt:lpstr>
      <vt:lpstr>Wingdings</vt:lpstr>
      <vt:lpstr>Wingdings 2</vt:lpstr>
      <vt:lpstr>WWW.2PPT.COM
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Ⅰ. 用所给词的适当形式填空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2009-11-30T02:33:00Z</dcterms:created>
  <dcterms:modified xsi:type="dcterms:W3CDTF">2023-01-16T19:24:57Z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790DB84D306743839CA178A21BB9C6FB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