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69" r:id="rId2"/>
    <p:sldId id="393" r:id="rId3"/>
    <p:sldId id="275" r:id="rId4"/>
    <p:sldId id="421" r:id="rId5"/>
    <p:sldId id="413" r:id="rId6"/>
    <p:sldId id="414" r:id="rId7"/>
    <p:sldId id="428" r:id="rId8"/>
    <p:sldId id="429" r:id="rId9"/>
    <p:sldId id="415" r:id="rId10"/>
    <p:sldId id="430" r:id="rId11"/>
    <p:sldId id="422" r:id="rId12"/>
    <p:sldId id="404" r:id="rId13"/>
    <p:sldId id="405" r:id="rId14"/>
    <p:sldId id="431" r:id="rId15"/>
    <p:sldId id="406" r:id="rId16"/>
    <p:sldId id="426" r:id="rId17"/>
    <p:sldId id="454" r:id="rId18"/>
    <p:sldId id="394" r:id="rId19"/>
    <p:sldId id="387" r:id="rId20"/>
    <p:sldId id="432" r:id="rId21"/>
    <p:sldId id="396" r:id="rId22"/>
    <p:sldId id="455" r:id="rId23"/>
    <p:sldId id="359" r:id="rId24"/>
  </p:sldIdLst>
  <p:sldSz cx="9144000" cy="5143500" type="screen16x9"/>
  <p:notesSz cx="6735763" cy="9866313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35574"/>
    <a:srgbClr val="CC0066"/>
    <a:srgbClr val="0033CC"/>
    <a:srgbClr val="CC0000"/>
    <a:srgbClr val="CC00CC"/>
    <a:srgbClr val="008080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3" autoAdjust="0"/>
    <p:restoredTop sz="94100" autoAdjust="0"/>
  </p:normalViewPr>
  <p:slideViewPr>
    <p:cSldViewPr>
      <p:cViewPr>
        <p:scale>
          <a:sx n="100" d="100"/>
          <a:sy n="100" d="100"/>
        </p:scale>
        <p:origin x="-282" y="-774"/>
      </p:cViewPr>
      <p:guideLst>
        <p:guide orient="horz" pos="1620"/>
        <p:guide pos="280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63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4" Type="http://schemas.openxmlformats.org/officeDocument/2006/relationships/image" Target="../media/image5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4" Type="http://schemas.openxmlformats.org/officeDocument/2006/relationships/image" Target="../media/image5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2.emf"/><Relationship Id="rId1" Type="http://schemas.openxmlformats.org/officeDocument/2006/relationships/image" Target="../media/image6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emf"/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7" Type="http://schemas.openxmlformats.org/officeDocument/2006/relationships/image" Target="../media/image72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66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emf"/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5" Type="http://schemas.openxmlformats.org/officeDocument/2006/relationships/image" Target="../media/image86.wmf"/><Relationship Id="rId4" Type="http://schemas.openxmlformats.org/officeDocument/2006/relationships/image" Target="../media/image85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8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90.wmf"/><Relationship Id="rId1" Type="http://schemas.openxmlformats.org/officeDocument/2006/relationships/image" Target="../media/image8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11" Type="http://schemas.openxmlformats.org/officeDocument/2006/relationships/image" Target="../media/image30.wmf"/><Relationship Id="rId5" Type="http://schemas.openxmlformats.org/officeDocument/2006/relationships/image" Target="../media/image24.wmf"/><Relationship Id="rId10" Type="http://schemas.openxmlformats.org/officeDocument/2006/relationships/image" Target="../media/image29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30.wmf"/><Relationship Id="rId2" Type="http://schemas.openxmlformats.org/officeDocument/2006/relationships/image" Target="../media/image21.wmf"/><Relationship Id="rId1" Type="http://schemas.openxmlformats.org/officeDocument/2006/relationships/image" Target="../media/image32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emf"/><Relationship Id="rId3" Type="http://schemas.openxmlformats.org/officeDocument/2006/relationships/image" Target="../media/image4.emf"/><Relationship Id="rId7" Type="http://schemas.openxmlformats.org/officeDocument/2006/relationships/image" Target="../media/image38.emf"/><Relationship Id="rId2" Type="http://schemas.openxmlformats.org/officeDocument/2006/relationships/image" Target="../media/image3.emf"/><Relationship Id="rId1" Type="http://schemas.openxmlformats.org/officeDocument/2006/relationships/image" Target="../media/image34.wmf"/><Relationship Id="rId6" Type="http://schemas.openxmlformats.org/officeDocument/2006/relationships/image" Target="../media/image37.emf"/><Relationship Id="rId5" Type="http://schemas.openxmlformats.org/officeDocument/2006/relationships/image" Target="../media/image36.emf"/><Relationship Id="rId4" Type="http://schemas.openxmlformats.org/officeDocument/2006/relationships/image" Target="../media/image35.emf"/><Relationship Id="rId9" Type="http://schemas.openxmlformats.org/officeDocument/2006/relationships/image" Target="../media/image40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页眉占位符 6451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4515" name="日期占位符 64514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noProof="1">
                <a:cs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4516" name="页脚占位符 64515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defRPr sz="1200" noProof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7" name="灯片编号占位符 64516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8B6CBD6C-8E1A-4D45-8AE1-2D4CC874C783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20650" y="814388"/>
            <a:ext cx="6315075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528638" y="4733925"/>
            <a:ext cx="5676900" cy="426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
第二级
第三级
第四级
第五级</a:t>
            </a:r>
          </a:p>
        </p:txBody>
      </p:sp>
      <p:sp>
        <p:nvSpPr>
          <p:cNvPr id="18436" name="Rectangle 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437" name="Rectangle 5"/>
          <p:cNvSpPr>
            <a:spLocks noGrp="1"/>
          </p:cNvSpPr>
          <p:nvPr>
            <p:ph type="dt" idx="1"/>
          </p:nvPr>
        </p:nvSpPr>
        <p:spPr>
          <a:xfrm>
            <a:off x="3813175" y="0"/>
            <a:ext cx="2922588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noProof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438" name="Rectangle 6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1000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439" name="Rectangle 7"/>
          <p:cNvSpPr>
            <a:spLocks noGrp="1"/>
          </p:cNvSpPr>
          <p:nvPr>
            <p:ph type="sldNum" sz="quarter" idx="5"/>
          </p:nvPr>
        </p:nvSpPr>
        <p:spPr>
          <a:xfrm>
            <a:off x="3813175" y="9372600"/>
            <a:ext cx="2922588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A721D04-94A4-46E9-98BE-5EA08AA067B0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20650" y="814388"/>
            <a:ext cx="6315075" cy="3552825"/>
          </a:xfrm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4E84FC6-B3D2-4D27-852C-ED3FF15E05F8}" type="slidenum">
              <a:rPr lang="zh-CN" altLang="en-US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21D04-94A4-46E9-98BE-5EA08AA067B0}" type="slidenum">
              <a:rPr lang="zh-CN" altLang="en-US" smtClean="0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20650" y="814388"/>
            <a:ext cx="6315075" cy="3552825"/>
          </a:xfrm>
        </p:spPr>
      </p:sp>
      <p:sp>
        <p:nvSpPr>
          <p:cNvPr id="1741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7411" name="灯片编号占位符 3"/>
          <p:cNvSpPr txBox="1">
            <a:spLocks noGrp="1" noChangeArrowheads="1"/>
          </p:cNvSpPr>
          <p:nvPr/>
        </p:nvSpPr>
        <p:spPr bwMode="auto">
          <a:xfrm>
            <a:off x="3813175" y="9372600"/>
            <a:ext cx="292258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fld id="{D7782F22-2EEE-46E6-B63D-2ADC55142FA4}" type="slidenum">
              <a:rPr lang="zh-CN" altLang="en-US" sz="1200">
                <a:solidFill>
                  <a:schemeClr val="tx1"/>
                </a:solidFill>
              </a:rPr>
              <a:t>12</a:t>
            </a:fld>
            <a:endParaRPr lang="en-US" altLang="zh-CN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20650" y="814388"/>
            <a:ext cx="6315075" cy="3552825"/>
          </a:xfrm>
        </p:spPr>
      </p:sp>
      <p:sp>
        <p:nvSpPr>
          <p:cNvPr id="2457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457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5329384-F48F-41A7-8499-6A751074DAE8}" type="slidenum">
              <a:rPr lang="zh-CN" altLang="en-US"/>
              <a:t>18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53A97-9FEC-4037-8FAB-B2B334F3C4A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379E5F-DE6A-49CF-B7F7-465E3BE1767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30652-F1D9-49FD-B7FB-1E14BF85B61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0752B-A699-4404-ABE9-E01630C2922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AE2C2-A8A8-446F-96EA-593EF9C902D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F9E91-76CD-49F0-BFD8-13A3BA89EA1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B45E40-500B-4DB1-9944-2044A1DAFE8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4A10E-7D3D-490E-89E0-C78C467885D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5DBF0-BC83-4E34-A17E-7486A042FB8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9309C-5255-4E10-BA95-3E9E141FD2E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30594B45-7294-406A-B149-B50A830E5A7F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slide" Target="slide2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image" Target="../media/image45.wmf"/><Relationship Id="rId3" Type="http://schemas.openxmlformats.org/officeDocument/2006/relationships/image" Target="../media/image47.png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6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44.wmf"/><Relationship Id="rId5" Type="http://schemas.openxmlformats.org/officeDocument/2006/relationships/image" Target="../media/image41.wmf"/><Relationship Id="rId15" Type="http://schemas.openxmlformats.org/officeDocument/2006/relationships/oleObject" Target="../embeddings/oleObject47.bin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42.bin"/><Relationship Id="rId9" Type="http://schemas.openxmlformats.org/officeDocument/2006/relationships/image" Target="../media/image43.wmf"/><Relationship Id="rId14" Type="http://schemas.openxmlformats.org/officeDocument/2006/relationships/image" Target="../media/image4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9.bin"/><Relationship Id="rId5" Type="http://schemas.openxmlformats.org/officeDocument/2006/relationships/image" Target="../media/image50.wmf"/><Relationship Id="rId4" Type="http://schemas.openxmlformats.org/officeDocument/2006/relationships/oleObject" Target="../embeddings/oleObject4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51.bin"/><Relationship Id="rId10" Type="http://schemas.openxmlformats.org/officeDocument/2006/relationships/image" Target="../media/image55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5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image" Target="../media/image60.emf"/><Relationship Id="rId7" Type="http://schemas.openxmlformats.org/officeDocument/2006/relationships/image" Target="../media/image5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5.bin"/><Relationship Id="rId11" Type="http://schemas.openxmlformats.org/officeDocument/2006/relationships/image" Target="../media/image59.wmf"/><Relationship Id="rId5" Type="http://schemas.openxmlformats.org/officeDocument/2006/relationships/image" Target="../media/image56.wmf"/><Relationship Id="rId10" Type="http://schemas.openxmlformats.org/officeDocument/2006/relationships/oleObject" Target="../embeddings/oleObject57.bin"/><Relationship Id="rId4" Type="http://schemas.openxmlformats.org/officeDocument/2006/relationships/oleObject" Target="../embeddings/oleObject54.bin"/><Relationship Id="rId9" Type="http://schemas.openxmlformats.org/officeDocument/2006/relationships/image" Target="../media/image5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2.emf"/><Relationship Id="rId5" Type="http://schemas.openxmlformats.org/officeDocument/2006/relationships/oleObject" Target="../embeddings/oleObject59.bin"/><Relationship Id="rId4" Type="http://schemas.openxmlformats.org/officeDocument/2006/relationships/image" Target="../media/image6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e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4.wmf"/><Relationship Id="rId5" Type="http://schemas.openxmlformats.org/officeDocument/2006/relationships/oleObject" Target="../embeddings/oleObject61.bin"/><Relationship Id="rId4" Type="http://schemas.openxmlformats.org/officeDocument/2006/relationships/image" Target="../media/image63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image" Target="../media/image70.wmf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12" Type="http://schemas.openxmlformats.org/officeDocument/2006/relationships/oleObject" Target="../embeddings/oleObject67.bin"/><Relationship Id="rId17" Type="http://schemas.openxmlformats.org/officeDocument/2006/relationships/image" Target="../media/image7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9.bin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7.wmf"/><Relationship Id="rId11" Type="http://schemas.openxmlformats.org/officeDocument/2006/relationships/image" Target="../media/image69.wmf"/><Relationship Id="rId5" Type="http://schemas.openxmlformats.org/officeDocument/2006/relationships/oleObject" Target="../embeddings/oleObject64.bin"/><Relationship Id="rId15" Type="http://schemas.openxmlformats.org/officeDocument/2006/relationships/image" Target="../media/image71.wmf"/><Relationship Id="rId10" Type="http://schemas.openxmlformats.org/officeDocument/2006/relationships/oleObject" Target="../embeddings/oleObject66.bin"/><Relationship Id="rId4" Type="http://schemas.openxmlformats.org/officeDocument/2006/relationships/image" Target="../media/image66.wmf"/><Relationship Id="rId9" Type="http://schemas.openxmlformats.org/officeDocument/2006/relationships/image" Target="../media/image73.png"/><Relationship Id="rId14" Type="http://schemas.openxmlformats.org/officeDocument/2006/relationships/oleObject" Target="../embeddings/oleObject68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13" Type="http://schemas.openxmlformats.org/officeDocument/2006/relationships/image" Target="../media/image76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6.wmf"/><Relationship Id="rId12" Type="http://schemas.openxmlformats.org/officeDocument/2006/relationships/oleObject" Target="../embeddings/oleObject7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0.bin"/><Relationship Id="rId11" Type="http://schemas.openxmlformats.org/officeDocument/2006/relationships/image" Target="../media/image75.wmf"/><Relationship Id="rId5" Type="http://schemas.openxmlformats.org/officeDocument/2006/relationships/image" Target="NULL" TargetMode="External"/><Relationship Id="rId15" Type="http://schemas.openxmlformats.org/officeDocument/2006/relationships/image" Target="../media/image77.wmf"/><Relationship Id="rId10" Type="http://schemas.openxmlformats.org/officeDocument/2006/relationships/oleObject" Target="../embeddings/oleObject72.bin"/><Relationship Id="rId4" Type="http://schemas.openxmlformats.org/officeDocument/2006/relationships/image" Target="../media/image78.wmf"/><Relationship Id="rId9" Type="http://schemas.openxmlformats.org/officeDocument/2006/relationships/image" Target="../media/image74.wmf"/><Relationship Id="rId14" Type="http://schemas.openxmlformats.org/officeDocument/2006/relationships/oleObject" Target="../embeddings/oleObject74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emf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80.wmf"/><Relationship Id="rId5" Type="http://schemas.openxmlformats.org/officeDocument/2006/relationships/oleObject" Target="../embeddings/oleObject76.bin"/><Relationship Id="rId4" Type="http://schemas.openxmlformats.org/officeDocument/2006/relationships/image" Target="../media/image7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13" Type="http://schemas.openxmlformats.org/officeDocument/2006/relationships/image" Target="../media/image86.wmf"/><Relationship Id="rId3" Type="http://schemas.openxmlformats.org/officeDocument/2006/relationships/oleObject" Target="../embeddings/oleObject78.bin"/><Relationship Id="rId7" Type="http://schemas.openxmlformats.org/officeDocument/2006/relationships/oleObject" Target="../embeddings/oleObject80.bin"/><Relationship Id="rId12" Type="http://schemas.openxmlformats.org/officeDocument/2006/relationships/oleObject" Target="../embeddings/oleObject8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83.wmf"/><Relationship Id="rId11" Type="http://schemas.openxmlformats.org/officeDocument/2006/relationships/image" Target="../media/image85.wmf"/><Relationship Id="rId5" Type="http://schemas.openxmlformats.org/officeDocument/2006/relationships/oleObject" Target="../embeddings/oleObject79.bin"/><Relationship Id="rId10" Type="http://schemas.openxmlformats.org/officeDocument/2006/relationships/oleObject" Target="../embeddings/oleObject81.bin"/><Relationship Id="rId4" Type="http://schemas.openxmlformats.org/officeDocument/2006/relationships/image" Target="../media/image82.wmf"/><Relationship Id="rId9" Type="http://schemas.openxmlformats.org/officeDocument/2006/relationships/image" Target="../media/image8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8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png"/><Relationship Id="rId7" Type="http://schemas.openxmlformats.org/officeDocument/2006/relationships/image" Target="../media/image9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85.bin"/><Relationship Id="rId5" Type="http://schemas.openxmlformats.org/officeDocument/2006/relationships/image" Target="../media/image89.wmf"/><Relationship Id="rId4" Type="http://schemas.openxmlformats.org/officeDocument/2006/relationships/oleObject" Target="../embeddings/oleObject84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13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6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5.emf"/><Relationship Id="rId4" Type="http://schemas.openxmlformats.org/officeDocument/2006/relationships/image" Target="../media/image8.jpe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24.wmf"/><Relationship Id="rId18" Type="http://schemas.openxmlformats.org/officeDocument/2006/relationships/oleObject" Target="../embeddings/oleObject22.bin"/><Relationship Id="rId3" Type="http://schemas.openxmlformats.org/officeDocument/2006/relationships/image" Target="../media/image31.emf"/><Relationship Id="rId21" Type="http://schemas.openxmlformats.org/officeDocument/2006/relationships/image" Target="../media/image28.wmf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26.wmf"/><Relationship Id="rId25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1.bin"/><Relationship Id="rId20" Type="http://schemas.openxmlformats.org/officeDocument/2006/relationships/oleObject" Target="../embeddings/oleObject23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23.wmf"/><Relationship Id="rId24" Type="http://schemas.openxmlformats.org/officeDocument/2006/relationships/oleObject" Target="../embeddings/oleObject25.bin"/><Relationship Id="rId5" Type="http://schemas.openxmlformats.org/officeDocument/2006/relationships/image" Target="../media/image20.wmf"/><Relationship Id="rId15" Type="http://schemas.openxmlformats.org/officeDocument/2006/relationships/image" Target="../media/image25.wmf"/><Relationship Id="rId23" Type="http://schemas.openxmlformats.org/officeDocument/2006/relationships/image" Target="../media/image29.wmf"/><Relationship Id="rId10" Type="http://schemas.openxmlformats.org/officeDocument/2006/relationships/oleObject" Target="../embeddings/oleObject18.bin"/><Relationship Id="rId19" Type="http://schemas.openxmlformats.org/officeDocument/2006/relationships/image" Target="../media/image27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20.bin"/><Relationship Id="rId22" Type="http://schemas.openxmlformats.org/officeDocument/2006/relationships/oleObject" Target="../embeddings/oleObject2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28.wmf"/><Relationship Id="rId3" Type="http://schemas.openxmlformats.org/officeDocument/2006/relationships/image" Target="../media/image31.emf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30.bin"/><Relationship Id="rId1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2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33.wmf"/><Relationship Id="rId5" Type="http://schemas.openxmlformats.org/officeDocument/2006/relationships/image" Target="../media/image32.wmf"/><Relationship Id="rId15" Type="http://schemas.openxmlformats.org/officeDocument/2006/relationships/image" Target="../media/image29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3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13" Type="http://schemas.openxmlformats.org/officeDocument/2006/relationships/oleObject" Target="../embeddings/oleObject38.bin"/><Relationship Id="rId18" Type="http://schemas.openxmlformats.org/officeDocument/2006/relationships/image" Target="../media/image39.e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36.emf"/><Relationship Id="rId17" Type="http://schemas.openxmlformats.org/officeDocument/2006/relationships/oleObject" Target="../embeddings/oleObject40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8.emf"/><Relationship Id="rId20" Type="http://schemas.openxmlformats.org/officeDocument/2006/relationships/image" Target="../media/image40.e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.e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9.bin"/><Relationship Id="rId10" Type="http://schemas.openxmlformats.org/officeDocument/2006/relationships/image" Target="../media/image35.emf"/><Relationship Id="rId19" Type="http://schemas.openxmlformats.org/officeDocument/2006/relationships/oleObject" Target="../embeddings/oleObject41.bin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3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1940510" y="1986139"/>
            <a:ext cx="526297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en-US" sz="4400" b="1" dirty="0" smtClean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平行线</a:t>
            </a:r>
            <a:r>
              <a:rPr lang="zh-CN" altLang="en-US" sz="44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分线段成比例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0" y="903543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0707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第四章  图形的相似</a:t>
            </a:r>
          </a:p>
        </p:txBody>
      </p:sp>
      <p:sp>
        <p:nvSpPr>
          <p:cNvPr id="4102" name="AutoShape 7"/>
          <p:cNvSpPr>
            <a:spLocks noChangeArrowheads="1"/>
          </p:cNvSpPr>
          <p:nvPr/>
        </p:nvSpPr>
        <p:spPr bwMode="auto">
          <a:xfrm>
            <a:off x="0" y="4822032"/>
            <a:ext cx="9144000" cy="321469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103" name="MH_Text_1"/>
          <p:cNvSpPr>
            <a:spLocks noChangeArrowheads="1"/>
          </p:cNvSpPr>
          <p:nvPr/>
        </p:nvSpPr>
        <p:spPr bwMode="auto">
          <a:xfrm>
            <a:off x="723900" y="3221013"/>
            <a:ext cx="1665288" cy="791765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04" name="MH_SubTitle_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22314" y="3424609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sz="18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4105" name="MH_Other_1"/>
          <p:cNvSpPr>
            <a:spLocks noChangeArrowheads="1"/>
          </p:cNvSpPr>
          <p:nvPr/>
        </p:nvSpPr>
        <p:spPr bwMode="auto">
          <a:xfrm>
            <a:off x="2149476" y="3553197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06" name="MH_Text_2"/>
          <p:cNvSpPr>
            <a:spLocks noChangeArrowheads="1"/>
          </p:cNvSpPr>
          <p:nvPr/>
        </p:nvSpPr>
        <p:spPr bwMode="auto">
          <a:xfrm>
            <a:off x="2711450" y="3219822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07" name="MH_SubTitle_2"/>
          <p:cNvSpPr>
            <a:spLocks noChangeArrowheads="1"/>
          </p:cNvSpPr>
          <p:nvPr/>
        </p:nvSpPr>
        <p:spPr bwMode="auto">
          <a:xfrm>
            <a:off x="2711450" y="3424609"/>
            <a:ext cx="1665288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sz="18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4108" name="MH_Other_2"/>
          <p:cNvSpPr>
            <a:spLocks noChangeArrowheads="1"/>
          </p:cNvSpPr>
          <p:nvPr/>
        </p:nvSpPr>
        <p:spPr bwMode="auto">
          <a:xfrm>
            <a:off x="2746376" y="355081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09" name="MH_Other_3"/>
          <p:cNvSpPr>
            <a:spLocks noChangeArrowheads="1"/>
          </p:cNvSpPr>
          <p:nvPr/>
        </p:nvSpPr>
        <p:spPr bwMode="auto">
          <a:xfrm>
            <a:off x="4179889" y="3553197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10" name="MH_Text_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719639" y="3219822"/>
            <a:ext cx="1666875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11" name="MH_SubTitle_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719639" y="3424609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sz="18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4112" name="MH_Other_4"/>
          <p:cNvSpPr>
            <a:spLocks noChangeArrowheads="1"/>
          </p:cNvSpPr>
          <p:nvPr/>
        </p:nvSpPr>
        <p:spPr bwMode="auto">
          <a:xfrm>
            <a:off x="4776788" y="3550815"/>
            <a:ext cx="169862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13" name="MH_Other_5"/>
          <p:cNvSpPr>
            <a:spLocks noChangeArrowheads="1"/>
          </p:cNvSpPr>
          <p:nvPr/>
        </p:nvSpPr>
        <p:spPr bwMode="auto">
          <a:xfrm>
            <a:off x="6178551" y="3553197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14" name="MH_Text_4"/>
          <p:cNvSpPr>
            <a:spLocks noChangeArrowheads="1"/>
          </p:cNvSpPr>
          <p:nvPr/>
        </p:nvSpPr>
        <p:spPr bwMode="auto">
          <a:xfrm>
            <a:off x="6727825" y="3219822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15" name="MH_SubTitle_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727826" y="3424609"/>
            <a:ext cx="1668463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sz="18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4116" name="MH_Other_6"/>
          <p:cNvSpPr>
            <a:spLocks noChangeArrowheads="1"/>
          </p:cNvSpPr>
          <p:nvPr/>
        </p:nvSpPr>
        <p:spPr bwMode="auto">
          <a:xfrm>
            <a:off x="6777039" y="355081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4117" name="MH_Other_7"/>
          <p:cNvGrpSpPr/>
          <p:nvPr/>
        </p:nvGrpSpPr>
        <p:grpSpPr bwMode="auto">
          <a:xfrm>
            <a:off x="2085975" y="3517478"/>
            <a:ext cx="890588" cy="200025"/>
            <a:chOff x="0" y="0"/>
            <a:chExt cx="561" cy="169"/>
          </a:xfrm>
        </p:grpSpPr>
        <p:pic>
          <p:nvPicPr>
            <p:cNvPr id="4118" name="MH_Other_7"/>
            <p:cNvPicPr>
              <a:picLocks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9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4120" name="MH_Other_8"/>
          <p:cNvSpPr>
            <a:spLocks noChangeArrowheads="1"/>
          </p:cNvSpPr>
          <p:nvPr/>
        </p:nvSpPr>
        <p:spPr bwMode="auto">
          <a:xfrm>
            <a:off x="2184401" y="3584153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4121" name="MH_Other_9"/>
          <p:cNvGrpSpPr/>
          <p:nvPr/>
        </p:nvGrpSpPr>
        <p:grpSpPr bwMode="auto">
          <a:xfrm>
            <a:off x="4116388" y="3517478"/>
            <a:ext cx="889000" cy="200025"/>
            <a:chOff x="0" y="0"/>
            <a:chExt cx="560" cy="169"/>
          </a:xfrm>
        </p:grpSpPr>
        <p:pic>
          <p:nvPicPr>
            <p:cNvPr id="4122" name="MH_Other_9"/>
            <p:cNvPicPr>
              <a:picLocks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23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4124" name="MH_Other_10"/>
          <p:cNvSpPr>
            <a:spLocks noChangeArrowheads="1"/>
          </p:cNvSpPr>
          <p:nvPr/>
        </p:nvSpPr>
        <p:spPr bwMode="auto">
          <a:xfrm>
            <a:off x="4214814" y="3584153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4125" name="MH_Other_11"/>
          <p:cNvPicPr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15050" y="3517478"/>
            <a:ext cx="8905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6" name="Text Box 31"/>
          <p:cNvSpPr txBox="1">
            <a:spLocks noChangeArrowheads="1"/>
          </p:cNvSpPr>
          <p:nvPr/>
        </p:nvSpPr>
        <p:spPr bwMode="auto">
          <a:xfrm>
            <a:off x="6226176" y="3593678"/>
            <a:ext cx="669925" cy="46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27" name="MH_Other_12"/>
          <p:cNvSpPr>
            <a:spLocks noChangeArrowheads="1"/>
          </p:cNvSpPr>
          <p:nvPr/>
        </p:nvSpPr>
        <p:spPr bwMode="auto">
          <a:xfrm>
            <a:off x="6213476" y="3584153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0" y="422793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45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789" y="844154"/>
            <a:ext cx="1584325" cy="1494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338" name="Group 6"/>
          <p:cNvGrpSpPr/>
          <p:nvPr/>
        </p:nvGrpSpPr>
        <p:grpSpPr bwMode="auto">
          <a:xfrm>
            <a:off x="539751" y="1059657"/>
            <a:ext cx="7705725" cy="1200220"/>
            <a:chOff x="0" y="0"/>
            <a:chExt cx="12134" cy="2522"/>
          </a:xfrm>
        </p:grpSpPr>
        <p:sp>
          <p:nvSpPr>
            <p:cNvPr id="14339" name="Text Box 7"/>
            <p:cNvSpPr txBox="1">
              <a:spLocks noChangeArrowheads="1"/>
            </p:cNvSpPr>
            <p:nvPr/>
          </p:nvSpPr>
          <p:spPr bwMode="auto">
            <a:xfrm>
              <a:off x="0" y="0"/>
              <a:ext cx="12134" cy="2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>
                  <a:solidFill>
                    <a:schemeClr val="tx1"/>
                  </a:solidFill>
                  <a:sym typeface="宋体" panose="02010600030101010101" pitchFamily="2" charset="-122"/>
                </a:rPr>
                <a:t>1</a:t>
              </a:r>
              <a:r>
                <a:rPr lang="zh-CN" altLang="en-US">
                  <a:solidFill>
                    <a:schemeClr val="tx1"/>
                  </a:solidFill>
                  <a:cs typeface="Arial" panose="020B0604020202020204" pitchFamily="34" charset="0"/>
                  <a:sym typeface="宋体" panose="02010600030101010101" pitchFamily="2" charset="-122"/>
                </a:rPr>
                <a:t>.直线AB//CD//EF，若AC=3，CE=4，</a:t>
              </a:r>
            </a:p>
            <a:p>
              <a:pPr>
                <a:lnSpc>
                  <a:spcPct val="150000"/>
                </a:lnSpc>
              </a:pPr>
              <a:r>
                <a:rPr lang="zh-CN" altLang="en-US">
                  <a:solidFill>
                    <a:schemeClr val="tx1"/>
                  </a:solidFill>
                  <a:sym typeface="宋体" panose="02010600030101010101" pitchFamily="2" charset="-122"/>
                </a:rPr>
                <a:t>   </a:t>
              </a:r>
              <a:r>
                <a:rPr lang="zh-CN" altLang="en-US">
                  <a:solidFill>
                    <a:schemeClr val="tx1"/>
                  </a:solidFill>
                  <a:cs typeface="Arial" panose="020B0604020202020204" pitchFamily="34" charset="0"/>
                  <a:sym typeface="宋体" panose="02010600030101010101" pitchFamily="2" charset="-122"/>
                </a:rPr>
                <a:t>则</a:t>
              </a:r>
              <a:r>
                <a:rPr lang="zh-CN" altLang="en-US">
                  <a:solidFill>
                    <a:schemeClr val="tx1"/>
                  </a:solidFill>
                  <a:sym typeface="宋体" panose="02010600030101010101" pitchFamily="2" charset="-122"/>
                </a:rPr>
                <a:t>                       </a:t>
              </a:r>
              <a:r>
                <a:rPr lang="zh-CN" altLang="en-US">
                  <a:solidFill>
                    <a:schemeClr val="tx1"/>
                  </a:solidFill>
                  <a:cs typeface="Arial" panose="020B0604020202020204" pitchFamily="34" charset="0"/>
                  <a:sym typeface="宋体" panose="02010600030101010101" pitchFamily="2" charset="-122"/>
                </a:rPr>
                <a:t>，</a:t>
              </a:r>
              <a:r>
                <a:rPr lang="zh-CN" altLang="en-US">
                  <a:solidFill>
                    <a:schemeClr val="tx1"/>
                  </a:solidFill>
                  <a:sym typeface="宋体" panose="02010600030101010101" pitchFamily="2" charset="-122"/>
                </a:rPr>
                <a:t>                        </a:t>
              </a:r>
              <a:endParaRPr lang="zh-CN" altLang="en-US">
                <a:solidFill>
                  <a:schemeClr val="tx1"/>
                </a:solidFill>
                <a:cs typeface="Arial" panose="020B060402020202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14340" name="Line 8"/>
            <p:cNvSpPr>
              <a:spLocks noChangeShapeType="1"/>
            </p:cNvSpPr>
            <p:nvPr/>
          </p:nvSpPr>
          <p:spPr bwMode="auto">
            <a:xfrm>
              <a:off x="5404" y="1901"/>
              <a:ext cx="1701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1" name="Line 9"/>
            <p:cNvSpPr>
              <a:spLocks noChangeShapeType="1"/>
            </p:cNvSpPr>
            <p:nvPr/>
          </p:nvSpPr>
          <p:spPr bwMode="auto">
            <a:xfrm>
              <a:off x="2154" y="1927"/>
              <a:ext cx="1701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14342" name="Object 6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020" y="1020"/>
            <a:ext cx="1084" cy="10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76" r:id="rId4" imgW="421640" imgH="396240" progId="Equations">
                    <p:embed/>
                  </p:oleObj>
                </mc:Choice>
                <mc:Fallback>
                  <p:oleObj r:id="rId4" imgW="421640" imgH="396240" progId="Equations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0" y="1020"/>
                          <a:ext cx="1084" cy="10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3" name="Object 7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4422" y="1020"/>
            <a:ext cx="1050" cy="10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77" r:id="rId6" imgW="408940" imgH="396240" progId="Equations">
                    <p:embed/>
                  </p:oleObj>
                </mc:Choice>
                <mc:Fallback>
                  <p:oleObj r:id="rId6" imgW="408940" imgH="396240" progId="Equations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22" y="1020"/>
                          <a:ext cx="1050" cy="10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300" name="Object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270126" y="1393032"/>
          <a:ext cx="284163" cy="554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8" r:id="rId8" imgW="152400" imgH="393065" progId="Equation.DSMT4">
                  <p:embed/>
                </p:oleObj>
              </mc:Choice>
              <mc:Fallback>
                <p:oleObj r:id="rId8" imgW="152400" imgH="393065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26" y="1393032"/>
                        <a:ext cx="284163" cy="5548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1" name="Object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335463" y="1379935"/>
          <a:ext cx="284162" cy="556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9" r:id="rId10" imgW="152400" imgH="393065" progId="Equation.DSMT4">
                  <p:embed/>
                </p:oleObj>
              </mc:Choice>
              <mc:Fallback>
                <p:oleObj r:id="rId10" imgW="152400" imgH="393065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5463" y="1379935"/>
                        <a:ext cx="284162" cy="5560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346" name="Group 14"/>
          <p:cNvGrpSpPr/>
          <p:nvPr/>
        </p:nvGrpSpPr>
        <p:grpSpPr bwMode="auto">
          <a:xfrm>
            <a:off x="612775" y="2727722"/>
            <a:ext cx="7704138" cy="1200487"/>
            <a:chOff x="0" y="0"/>
            <a:chExt cx="12134" cy="2520"/>
          </a:xfrm>
        </p:grpSpPr>
        <p:sp>
          <p:nvSpPr>
            <p:cNvPr id="14347" name="Text Box 15"/>
            <p:cNvSpPr txBox="1">
              <a:spLocks noChangeArrowheads="1"/>
            </p:cNvSpPr>
            <p:nvPr/>
          </p:nvSpPr>
          <p:spPr bwMode="auto">
            <a:xfrm>
              <a:off x="0" y="0"/>
              <a:ext cx="12134" cy="2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>
                  <a:solidFill>
                    <a:schemeClr val="tx1"/>
                  </a:solidFill>
                  <a:sym typeface="宋体" panose="02010600030101010101" pitchFamily="2" charset="-122"/>
                </a:rPr>
                <a:t>2.</a:t>
              </a:r>
              <a:r>
                <a:rPr lang="en-US">
                  <a:solidFill>
                    <a:schemeClr val="tx1"/>
                  </a:solidFill>
                  <a:cs typeface="Arial" panose="020B0604020202020204" pitchFamily="34" charset="0"/>
                  <a:sym typeface="宋体" panose="02010600030101010101" pitchFamily="2" charset="-122"/>
                </a:rPr>
                <a:t>直线</a:t>
              </a:r>
              <a:r>
                <a:rPr lang="zh-CN" altLang="en-US">
                  <a:solidFill>
                    <a:schemeClr val="tx1"/>
                  </a:solidFill>
                  <a:sym typeface="宋体" panose="02010600030101010101" pitchFamily="2" charset="-122"/>
                </a:rPr>
                <a:t> </a:t>
              </a:r>
              <a:r>
                <a:rPr lang="zh-CN" altLang="en-US">
                  <a:solidFill>
                    <a:schemeClr val="tx1"/>
                  </a:solidFill>
                  <a:cs typeface="Arial" panose="020B0604020202020204" pitchFamily="34" charset="0"/>
                  <a:sym typeface="宋体" panose="02010600030101010101" pitchFamily="2" charset="-122"/>
                </a:rPr>
                <a:t>             ，若AC=4，CE=6，</a:t>
              </a:r>
            </a:p>
            <a:p>
              <a:pPr>
                <a:lnSpc>
                  <a:spcPct val="150000"/>
                </a:lnSpc>
              </a:pPr>
              <a:r>
                <a:rPr lang="zh-CN" altLang="en-US">
                  <a:solidFill>
                    <a:schemeClr val="tx1"/>
                  </a:solidFill>
                  <a:cs typeface="Arial" panose="020B0604020202020204" pitchFamily="34" charset="0"/>
                  <a:sym typeface="宋体" panose="02010600030101010101" pitchFamily="2" charset="-122"/>
                </a:rPr>
                <a:t>则BD=3 ，</a:t>
              </a:r>
              <a:r>
                <a:rPr lang="en-US" altLang="zh-CN">
                  <a:solidFill>
                    <a:schemeClr val="tx1"/>
                  </a:solidFill>
                  <a:cs typeface="Arial" panose="020B0604020202020204" pitchFamily="34" charset="0"/>
                  <a:sym typeface="宋体" panose="02010600030101010101" pitchFamily="2" charset="-122"/>
                </a:rPr>
                <a:t>BF=</a:t>
              </a:r>
              <a:endParaRPr lang="zh-CN" altLang="en-US">
                <a:solidFill>
                  <a:schemeClr val="tx1"/>
                </a:solidFill>
                <a:cs typeface="Arial" panose="020B0604020202020204" pitchFamily="34" charset="0"/>
                <a:sym typeface="宋体" panose="02010600030101010101" pitchFamily="2" charset="-122"/>
              </a:endParaRPr>
            </a:p>
          </p:txBody>
        </p:sp>
        <p:graphicFrame>
          <p:nvGraphicFramePr>
            <p:cNvPr id="14348" name="Object 5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586" y="340"/>
            <a:ext cx="1707" cy="5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80" r:id="rId12" imgW="535940" imgH="178435" progId="Equations">
                    <p:embed/>
                  </p:oleObj>
                </mc:Choice>
                <mc:Fallback>
                  <p:oleObj r:id="rId12" imgW="535940" imgH="178435" progId="Equations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6" y="340"/>
                          <a:ext cx="1707" cy="5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49" name="Line 17"/>
            <p:cNvSpPr>
              <a:spLocks noChangeShapeType="1"/>
            </p:cNvSpPr>
            <p:nvPr/>
          </p:nvSpPr>
          <p:spPr bwMode="auto">
            <a:xfrm>
              <a:off x="3515" y="1712"/>
              <a:ext cx="1701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14350" name="图片 50"/>
          <p:cNvPicPr>
            <a:picLocks noChangeAspect="1" noChangeArrowheads="1"/>
          </p:cNvPicPr>
          <p:nvPr/>
        </p:nvPicPr>
        <p:blipFill>
          <a:blip r:embed="rId1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789" y="2571750"/>
            <a:ext cx="180022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307" name="Object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205163" y="3113485"/>
          <a:ext cx="322262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1" r:id="rId15" imgW="203200" imgH="393065" progId="Equation.DSMT4">
                  <p:embed/>
                </p:oleObj>
              </mc:Choice>
              <mc:Fallback>
                <p:oleObj r:id="rId15" imgW="203200" imgH="393065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5163" y="3113485"/>
                        <a:ext cx="322262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352" name="组合 17"/>
          <p:cNvGrpSpPr/>
          <p:nvPr/>
        </p:nvGrpSpPr>
        <p:grpSpPr bwMode="auto">
          <a:xfrm>
            <a:off x="755650" y="521494"/>
            <a:ext cx="1295400" cy="461665"/>
            <a:chOff x="-1" y="0"/>
            <a:chExt cx="3456456" cy="674986"/>
          </a:xfrm>
        </p:grpSpPr>
        <p:sp>
          <p:nvSpPr>
            <p:cNvPr id="14353" name="圆角矩形 31"/>
            <p:cNvSpPr>
              <a:spLocks noChangeArrowheads="1"/>
            </p:cNvSpPr>
            <p:nvPr/>
          </p:nvSpPr>
          <p:spPr bwMode="auto">
            <a:xfrm>
              <a:off x="-1" y="0"/>
              <a:ext cx="3420378" cy="469392"/>
            </a:xfrm>
            <a:prstGeom prst="roundRect">
              <a:avLst>
                <a:gd name="adj" fmla="val 16667"/>
              </a:avLst>
            </a:prstGeom>
            <a:solidFill>
              <a:srgbClr val="FFFFD9"/>
            </a:solidFill>
            <a:ln w="25400">
              <a:solidFill>
                <a:srgbClr val="0099FF"/>
              </a:solidFill>
              <a:round/>
            </a:ln>
          </p:spPr>
          <p:txBody>
            <a:bodyPr/>
            <a:lstStyle/>
            <a:p>
              <a:pPr algn="ctr" eaLnBrk="0" hangingPunct="0"/>
              <a:endParaRPr lang="zh-CN" altLang="en-US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4354" name="文本框 19"/>
            <p:cNvSpPr>
              <a:spLocks noChangeArrowheads="1"/>
            </p:cNvSpPr>
            <p:nvPr/>
          </p:nvSpPr>
          <p:spPr bwMode="auto">
            <a:xfrm>
              <a:off x="72405" y="0"/>
              <a:ext cx="3384050" cy="6749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练一练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122"/>
          <p:cNvGrpSpPr/>
          <p:nvPr/>
        </p:nvGrpSpPr>
        <p:grpSpPr bwMode="auto">
          <a:xfrm>
            <a:off x="3076576" y="1425179"/>
            <a:ext cx="720725" cy="2087165"/>
            <a:chOff x="3878" y="317"/>
            <a:chExt cx="454" cy="1753"/>
          </a:xfrm>
        </p:grpSpPr>
        <p:sp>
          <p:nvSpPr>
            <p:cNvPr id="15362" name="直接连接符 3102"/>
            <p:cNvSpPr>
              <a:spLocks noChangeShapeType="1"/>
            </p:cNvSpPr>
            <p:nvPr/>
          </p:nvSpPr>
          <p:spPr bwMode="auto">
            <a:xfrm>
              <a:off x="3969" y="663"/>
              <a:ext cx="363" cy="14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3" name="文本框 3103"/>
            <p:cNvSpPr txBox="1">
              <a:spLocks noChangeArrowheads="1"/>
            </p:cNvSpPr>
            <p:nvPr/>
          </p:nvSpPr>
          <p:spPr bwMode="auto">
            <a:xfrm>
              <a:off x="3878" y="317"/>
              <a:ext cx="235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000">
                  <a:latin typeface="Vijaya" pitchFamily="34" charset="0"/>
                  <a:ea typeface="hakuyocaoshu7000" pitchFamily="2" charset="-122"/>
                </a:rPr>
                <a:t>l</a:t>
              </a:r>
              <a:r>
                <a:rPr lang="en-US" altLang="zh-CN" sz="3000" baseline="-25000">
                  <a:latin typeface="Vijaya" pitchFamily="34" charset="0"/>
                </a:rPr>
                <a:t>2</a:t>
              </a:r>
            </a:p>
          </p:txBody>
        </p:sp>
      </p:grpSp>
      <p:grpSp>
        <p:nvGrpSpPr>
          <p:cNvPr id="3" name="组合 3121"/>
          <p:cNvGrpSpPr/>
          <p:nvPr/>
        </p:nvGrpSpPr>
        <p:grpSpPr bwMode="auto">
          <a:xfrm>
            <a:off x="1779588" y="1425179"/>
            <a:ext cx="1009650" cy="2087165"/>
            <a:chOff x="3061" y="317"/>
            <a:chExt cx="636" cy="1753"/>
          </a:xfrm>
        </p:grpSpPr>
        <p:sp>
          <p:nvSpPr>
            <p:cNvPr id="15365" name="直接连接符 3101"/>
            <p:cNvSpPr>
              <a:spLocks noChangeShapeType="1"/>
            </p:cNvSpPr>
            <p:nvPr/>
          </p:nvSpPr>
          <p:spPr bwMode="auto">
            <a:xfrm flipH="1">
              <a:off x="3061" y="618"/>
              <a:ext cx="454" cy="14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6" name="文本框 3107"/>
            <p:cNvSpPr txBox="1">
              <a:spLocks noChangeArrowheads="1"/>
            </p:cNvSpPr>
            <p:nvPr/>
          </p:nvSpPr>
          <p:spPr bwMode="auto">
            <a:xfrm>
              <a:off x="3443" y="317"/>
              <a:ext cx="254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000">
                  <a:latin typeface="Vijaya" pitchFamily="34" charset="0"/>
                  <a:ea typeface="hakuyocaoshu7000" pitchFamily="2" charset="-122"/>
                </a:rPr>
                <a:t>l</a:t>
              </a:r>
              <a:r>
                <a:rPr lang="en-US" altLang="zh-CN" sz="3000" baseline="-25000">
                  <a:latin typeface="宋体" panose="02010600030101010101" pitchFamily="2" charset="-122"/>
                </a:rPr>
                <a:t>1</a:t>
              </a:r>
            </a:p>
          </p:txBody>
        </p:sp>
      </p:grpSp>
      <p:grpSp>
        <p:nvGrpSpPr>
          <p:cNvPr id="4" name="组合 3124"/>
          <p:cNvGrpSpPr/>
          <p:nvPr/>
        </p:nvGrpSpPr>
        <p:grpSpPr bwMode="auto">
          <a:xfrm>
            <a:off x="6648451" y="1483519"/>
            <a:ext cx="677863" cy="2033588"/>
            <a:chOff x="3769" y="1995"/>
            <a:chExt cx="427" cy="1708"/>
          </a:xfrm>
        </p:grpSpPr>
        <p:sp>
          <p:nvSpPr>
            <p:cNvPr id="15368" name="直接连接符 3112"/>
            <p:cNvSpPr>
              <a:spLocks noChangeShapeType="1"/>
            </p:cNvSpPr>
            <p:nvPr/>
          </p:nvSpPr>
          <p:spPr bwMode="auto">
            <a:xfrm>
              <a:off x="3833" y="2296"/>
              <a:ext cx="363" cy="14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9" name="文本框 3113"/>
            <p:cNvSpPr txBox="1">
              <a:spLocks noChangeArrowheads="1"/>
            </p:cNvSpPr>
            <p:nvPr/>
          </p:nvSpPr>
          <p:spPr bwMode="auto">
            <a:xfrm>
              <a:off x="3769" y="1995"/>
              <a:ext cx="235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000">
                  <a:latin typeface="Vijaya" pitchFamily="34" charset="0"/>
                  <a:ea typeface="hakuyocaoshu7000" pitchFamily="2" charset="-122"/>
                </a:rPr>
                <a:t>l</a:t>
              </a:r>
              <a:r>
                <a:rPr lang="en-US" altLang="zh-CN" sz="3000" baseline="-25000">
                  <a:latin typeface="Vijaya" pitchFamily="34" charset="0"/>
                </a:rPr>
                <a:t>2</a:t>
              </a:r>
            </a:p>
          </p:txBody>
        </p:sp>
      </p:grpSp>
      <p:grpSp>
        <p:nvGrpSpPr>
          <p:cNvPr id="5" name="组合 3120"/>
          <p:cNvGrpSpPr/>
          <p:nvPr/>
        </p:nvGrpSpPr>
        <p:grpSpPr bwMode="auto">
          <a:xfrm>
            <a:off x="5149850" y="1968103"/>
            <a:ext cx="2622550" cy="1581149"/>
            <a:chOff x="2843" y="2386"/>
            <a:chExt cx="1652" cy="1328"/>
          </a:xfrm>
        </p:grpSpPr>
        <p:sp>
          <p:nvSpPr>
            <p:cNvPr id="15371" name="直接连接符 3108"/>
            <p:cNvSpPr>
              <a:spLocks noChangeShapeType="1"/>
            </p:cNvSpPr>
            <p:nvPr/>
          </p:nvSpPr>
          <p:spPr bwMode="auto">
            <a:xfrm>
              <a:off x="2843" y="2568"/>
              <a:ext cx="14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2" name="直接连接符 3109"/>
            <p:cNvSpPr>
              <a:spLocks noChangeShapeType="1"/>
            </p:cNvSpPr>
            <p:nvPr/>
          </p:nvSpPr>
          <p:spPr bwMode="auto">
            <a:xfrm>
              <a:off x="2843" y="2931"/>
              <a:ext cx="14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3" name="直接连接符 3110"/>
            <p:cNvSpPr>
              <a:spLocks noChangeShapeType="1"/>
            </p:cNvSpPr>
            <p:nvPr/>
          </p:nvSpPr>
          <p:spPr bwMode="auto">
            <a:xfrm>
              <a:off x="2880" y="3430"/>
              <a:ext cx="14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4" name="文本框 3114"/>
            <p:cNvSpPr txBox="1">
              <a:spLocks noChangeArrowheads="1"/>
            </p:cNvSpPr>
            <p:nvPr/>
          </p:nvSpPr>
          <p:spPr bwMode="auto">
            <a:xfrm>
              <a:off x="4222" y="2386"/>
              <a:ext cx="254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000">
                  <a:latin typeface="Vijaya" pitchFamily="34" charset="0"/>
                  <a:ea typeface="hakuyocaoshu7000" pitchFamily="2" charset="-122"/>
                </a:rPr>
                <a:t>l</a:t>
              </a:r>
              <a:r>
                <a:rPr lang="en-US" altLang="zh-CN" sz="3000" baseline="-25000">
                  <a:latin typeface="宋体" panose="02010600030101010101" pitchFamily="2" charset="-122"/>
                </a:rPr>
                <a:t>3</a:t>
              </a:r>
            </a:p>
          </p:txBody>
        </p:sp>
        <p:sp>
          <p:nvSpPr>
            <p:cNvPr id="15375" name="文本框 3115"/>
            <p:cNvSpPr txBox="1">
              <a:spLocks noChangeArrowheads="1"/>
            </p:cNvSpPr>
            <p:nvPr/>
          </p:nvSpPr>
          <p:spPr bwMode="auto">
            <a:xfrm>
              <a:off x="4213" y="2750"/>
              <a:ext cx="254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000">
                  <a:latin typeface="Vijaya" pitchFamily="34" charset="0"/>
                  <a:ea typeface="hakuyocaoshu7000" pitchFamily="2" charset="-122"/>
                </a:rPr>
                <a:t>l</a:t>
              </a:r>
              <a:r>
                <a:rPr lang="en-US" altLang="zh-CN" sz="3000" baseline="-25000">
                  <a:latin typeface="宋体" panose="02010600030101010101" pitchFamily="2" charset="-122"/>
                </a:rPr>
                <a:t>4</a:t>
              </a:r>
            </a:p>
          </p:txBody>
        </p:sp>
        <p:sp>
          <p:nvSpPr>
            <p:cNvPr id="15376" name="文本框 3116"/>
            <p:cNvSpPr txBox="1">
              <a:spLocks noChangeArrowheads="1"/>
            </p:cNvSpPr>
            <p:nvPr/>
          </p:nvSpPr>
          <p:spPr bwMode="auto">
            <a:xfrm>
              <a:off x="4241" y="3249"/>
              <a:ext cx="254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000">
                  <a:latin typeface="Vijaya" pitchFamily="34" charset="0"/>
                  <a:ea typeface="hakuyocaoshu7000" pitchFamily="2" charset="-122"/>
                </a:rPr>
                <a:t>l</a:t>
              </a:r>
              <a:r>
                <a:rPr lang="en-US" altLang="zh-CN" sz="3000" baseline="-25000">
                  <a:latin typeface="宋体" panose="02010600030101010101" pitchFamily="2" charset="-122"/>
                </a:rPr>
                <a:t>5</a:t>
              </a:r>
            </a:p>
          </p:txBody>
        </p:sp>
      </p:grpSp>
      <p:grpSp>
        <p:nvGrpSpPr>
          <p:cNvPr id="6" name="组合 3123"/>
          <p:cNvGrpSpPr/>
          <p:nvPr/>
        </p:nvGrpSpPr>
        <p:grpSpPr bwMode="auto">
          <a:xfrm>
            <a:off x="5280025" y="1428750"/>
            <a:ext cx="1023938" cy="2087166"/>
            <a:chOff x="2925" y="1950"/>
            <a:chExt cx="645" cy="1753"/>
          </a:xfrm>
        </p:grpSpPr>
        <p:sp>
          <p:nvSpPr>
            <p:cNvPr id="15378" name="直接连接符 3111"/>
            <p:cNvSpPr>
              <a:spLocks noChangeShapeType="1"/>
            </p:cNvSpPr>
            <p:nvPr/>
          </p:nvSpPr>
          <p:spPr bwMode="auto">
            <a:xfrm flipH="1">
              <a:off x="2925" y="2251"/>
              <a:ext cx="454" cy="14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9" name="文本框 3117"/>
            <p:cNvSpPr txBox="1">
              <a:spLocks noChangeArrowheads="1"/>
            </p:cNvSpPr>
            <p:nvPr/>
          </p:nvSpPr>
          <p:spPr bwMode="auto">
            <a:xfrm>
              <a:off x="3316" y="1950"/>
              <a:ext cx="254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000">
                  <a:latin typeface="Vijaya" pitchFamily="34" charset="0"/>
                  <a:ea typeface="hakuyocaoshu7000" pitchFamily="2" charset="-122"/>
                </a:rPr>
                <a:t>l</a:t>
              </a:r>
              <a:r>
                <a:rPr lang="en-US" altLang="zh-CN" sz="3000" baseline="-25000">
                  <a:latin typeface="宋体" panose="02010600030101010101" pitchFamily="2" charset="-122"/>
                </a:rPr>
                <a:t>1</a:t>
              </a:r>
            </a:p>
          </p:txBody>
        </p:sp>
      </p:grpSp>
      <p:sp>
        <p:nvSpPr>
          <p:cNvPr id="15380" name="直接连接符 3180"/>
          <p:cNvSpPr>
            <a:spLocks noChangeShapeType="1"/>
          </p:cNvSpPr>
          <p:nvPr/>
        </p:nvSpPr>
        <p:spPr bwMode="auto">
          <a:xfrm>
            <a:off x="8469313" y="3187304"/>
            <a:ext cx="889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81" name="任意多边形 3184"/>
          <p:cNvSpPr>
            <a:spLocks noChangeArrowheads="1"/>
          </p:cNvSpPr>
          <p:nvPr/>
        </p:nvSpPr>
        <p:spPr bwMode="auto">
          <a:xfrm>
            <a:off x="8761413" y="2511029"/>
            <a:ext cx="12700" cy="9525"/>
          </a:xfrm>
          <a:custGeom>
            <a:avLst/>
            <a:gdLst>
              <a:gd name="T0" fmla="*/ 8 w 8"/>
              <a:gd name="T1" fmla="*/ 8 h 8"/>
              <a:gd name="T2" fmla="*/ 8 w 8"/>
              <a:gd name="T3" fmla="*/ 0 h 8"/>
              <a:gd name="T4" fmla="*/ 0 w 8"/>
              <a:gd name="T5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8">
                <a:moveTo>
                  <a:pt x="8" y="8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82" name="任意多边形 3186"/>
          <p:cNvSpPr>
            <a:spLocks noChangeArrowheads="1"/>
          </p:cNvSpPr>
          <p:nvPr/>
        </p:nvSpPr>
        <p:spPr bwMode="auto">
          <a:xfrm>
            <a:off x="5892800" y="2832497"/>
            <a:ext cx="12700" cy="9525"/>
          </a:xfrm>
          <a:custGeom>
            <a:avLst/>
            <a:gdLst>
              <a:gd name="T0" fmla="*/ 8 w 8"/>
              <a:gd name="T1" fmla="*/ 0 h 8"/>
              <a:gd name="T2" fmla="*/ 0 w 8"/>
              <a:gd name="T3" fmla="*/ 0 h 8"/>
              <a:gd name="T4" fmla="*/ 0 w 8"/>
              <a:gd name="T5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8">
                <a:moveTo>
                  <a:pt x="8" y="0"/>
                </a:moveTo>
                <a:lnTo>
                  <a:pt x="0" y="0"/>
                </a:lnTo>
                <a:lnTo>
                  <a:pt x="0" y="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83" name="任意多边形 3188"/>
          <p:cNvSpPr>
            <a:spLocks noChangeArrowheads="1"/>
          </p:cNvSpPr>
          <p:nvPr/>
        </p:nvSpPr>
        <p:spPr bwMode="auto">
          <a:xfrm>
            <a:off x="5892800" y="2842022"/>
            <a:ext cx="12700" cy="0"/>
          </a:xfrm>
          <a:custGeom>
            <a:avLst/>
            <a:gdLst>
              <a:gd name="T0" fmla="*/ 0 w 8"/>
              <a:gd name="T1" fmla="*/ 0 h 1"/>
              <a:gd name="T2" fmla="*/ 0 w 8"/>
              <a:gd name="T3" fmla="*/ 0 h 1"/>
              <a:gd name="T4" fmla="*/ 8 w 8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1">
                <a:moveTo>
                  <a:pt x="0" y="0"/>
                </a:moveTo>
                <a:lnTo>
                  <a:pt x="0" y="0"/>
                </a:lnTo>
                <a:lnTo>
                  <a:pt x="8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84" name="任意多边形 3190"/>
          <p:cNvSpPr>
            <a:spLocks noChangeArrowheads="1"/>
          </p:cNvSpPr>
          <p:nvPr/>
        </p:nvSpPr>
        <p:spPr bwMode="auto">
          <a:xfrm>
            <a:off x="8761413" y="2520554"/>
            <a:ext cx="12700" cy="0"/>
          </a:xfrm>
          <a:custGeom>
            <a:avLst/>
            <a:gdLst>
              <a:gd name="T0" fmla="*/ 0 w 8"/>
              <a:gd name="T1" fmla="*/ 0 h 1"/>
              <a:gd name="T2" fmla="*/ 8 w 8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" h="1">
                <a:moveTo>
                  <a:pt x="0" y="0"/>
                </a:moveTo>
                <a:lnTo>
                  <a:pt x="8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85" name="任意多边形 3192"/>
          <p:cNvSpPr>
            <a:spLocks noChangeArrowheads="1"/>
          </p:cNvSpPr>
          <p:nvPr/>
        </p:nvSpPr>
        <p:spPr bwMode="auto">
          <a:xfrm>
            <a:off x="9155113" y="2511029"/>
            <a:ext cx="12700" cy="9525"/>
          </a:xfrm>
          <a:custGeom>
            <a:avLst/>
            <a:gdLst>
              <a:gd name="T0" fmla="*/ 8 w 8"/>
              <a:gd name="T1" fmla="*/ 8 h 8"/>
              <a:gd name="T2" fmla="*/ 8 w 8"/>
              <a:gd name="T3" fmla="*/ 0 h 8"/>
              <a:gd name="T4" fmla="*/ 0 w 8"/>
              <a:gd name="T5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8">
                <a:moveTo>
                  <a:pt x="8" y="8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86" name="任意多边形 3193"/>
          <p:cNvSpPr>
            <a:spLocks noChangeArrowheads="1"/>
          </p:cNvSpPr>
          <p:nvPr/>
        </p:nvSpPr>
        <p:spPr bwMode="auto">
          <a:xfrm>
            <a:off x="9155113" y="2511029"/>
            <a:ext cx="25400" cy="19050"/>
          </a:xfrm>
          <a:custGeom>
            <a:avLst/>
            <a:gdLst>
              <a:gd name="T0" fmla="*/ 8 w 16"/>
              <a:gd name="T1" fmla="*/ 16 h 16"/>
              <a:gd name="T2" fmla="*/ 0 w 16"/>
              <a:gd name="T3" fmla="*/ 0 h 16"/>
              <a:gd name="T4" fmla="*/ 8 w 16"/>
              <a:gd name="T5" fmla="*/ 8 h 16"/>
              <a:gd name="T6" fmla="*/ 0 w 16"/>
              <a:gd name="T7" fmla="*/ 8 h 16"/>
              <a:gd name="T8" fmla="*/ 0 w 16"/>
              <a:gd name="T9" fmla="*/ 0 h 16"/>
              <a:gd name="T10" fmla="*/ 8 w 16"/>
              <a:gd name="T11" fmla="*/ 0 h 16"/>
              <a:gd name="T12" fmla="*/ 16 w 16"/>
              <a:gd name="T13" fmla="*/ 8 h 16"/>
              <a:gd name="T14" fmla="*/ 8 w 16"/>
              <a:gd name="T15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" h="16">
                <a:moveTo>
                  <a:pt x="8" y="16"/>
                </a:moveTo>
                <a:lnTo>
                  <a:pt x="0" y="0"/>
                </a:lnTo>
                <a:lnTo>
                  <a:pt x="8" y="8"/>
                </a:lnTo>
                <a:lnTo>
                  <a:pt x="0" y="8"/>
                </a:lnTo>
                <a:lnTo>
                  <a:pt x="0" y="0"/>
                </a:lnTo>
                <a:lnTo>
                  <a:pt x="8" y="0"/>
                </a:lnTo>
                <a:lnTo>
                  <a:pt x="16" y="8"/>
                </a:lnTo>
                <a:lnTo>
                  <a:pt x="8" y="16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387" name="任意多边形 3194"/>
          <p:cNvSpPr>
            <a:spLocks noChangeArrowheads="1"/>
          </p:cNvSpPr>
          <p:nvPr/>
        </p:nvSpPr>
        <p:spPr bwMode="auto">
          <a:xfrm>
            <a:off x="9142413" y="2511029"/>
            <a:ext cx="12700" cy="9525"/>
          </a:xfrm>
          <a:custGeom>
            <a:avLst/>
            <a:gdLst>
              <a:gd name="T0" fmla="*/ 8 w 8"/>
              <a:gd name="T1" fmla="*/ 0 h 8"/>
              <a:gd name="T2" fmla="*/ 0 w 8"/>
              <a:gd name="T3" fmla="*/ 0 h 8"/>
              <a:gd name="T4" fmla="*/ 0 w 8"/>
              <a:gd name="T5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8">
                <a:moveTo>
                  <a:pt x="8" y="0"/>
                </a:moveTo>
                <a:lnTo>
                  <a:pt x="0" y="0"/>
                </a:lnTo>
                <a:lnTo>
                  <a:pt x="0" y="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88" name="任意多边形 3195"/>
          <p:cNvSpPr>
            <a:spLocks noChangeArrowheads="1"/>
          </p:cNvSpPr>
          <p:nvPr/>
        </p:nvSpPr>
        <p:spPr bwMode="auto">
          <a:xfrm>
            <a:off x="9142413" y="2501504"/>
            <a:ext cx="25400" cy="19050"/>
          </a:xfrm>
          <a:custGeom>
            <a:avLst/>
            <a:gdLst>
              <a:gd name="T0" fmla="*/ 16 w 16"/>
              <a:gd name="T1" fmla="*/ 8 h 16"/>
              <a:gd name="T2" fmla="*/ 0 w 16"/>
              <a:gd name="T3" fmla="*/ 16 h 16"/>
              <a:gd name="T4" fmla="*/ 8 w 16"/>
              <a:gd name="T5" fmla="*/ 8 h 16"/>
              <a:gd name="T6" fmla="*/ 8 w 16"/>
              <a:gd name="T7" fmla="*/ 16 h 16"/>
              <a:gd name="T8" fmla="*/ 0 w 16"/>
              <a:gd name="T9" fmla="*/ 16 h 16"/>
              <a:gd name="T10" fmla="*/ 0 w 16"/>
              <a:gd name="T11" fmla="*/ 8 h 16"/>
              <a:gd name="T12" fmla="*/ 8 w 16"/>
              <a:gd name="T13" fmla="*/ 0 h 16"/>
              <a:gd name="T14" fmla="*/ 16 w 16"/>
              <a:gd name="T15" fmla="*/ 8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" h="16">
                <a:moveTo>
                  <a:pt x="16" y="8"/>
                </a:moveTo>
                <a:lnTo>
                  <a:pt x="0" y="16"/>
                </a:lnTo>
                <a:lnTo>
                  <a:pt x="8" y="8"/>
                </a:lnTo>
                <a:lnTo>
                  <a:pt x="8" y="16"/>
                </a:lnTo>
                <a:lnTo>
                  <a:pt x="0" y="16"/>
                </a:lnTo>
                <a:lnTo>
                  <a:pt x="0" y="8"/>
                </a:lnTo>
                <a:lnTo>
                  <a:pt x="8" y="0"/>
                </a:lnTo>
                <a:lnTo>
                  <a:pt x="16" y="8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389" name="任意多边形 3196"/>
          <p:cNvSpPr>
            <a:spLocks noChangeArrowheads="1"/>
          </p:cNvSpPr>
          <p:nvPr/>
        </p:nvSpPr>
        <p:spPr bwMode="auto">
          <a:xfrm>
            <a:off x="9142413" y="2520554"/>
            <a:ext cx="12700" cy="9525"/>
          </a:xfrm>
          <a:custGeom>
            <a:avLst/>
            <a:gdLst>
              <a:gd name="T0" fmla="*/ 0 w 8"/>
              <a:gd name="T1" fmla="*/ 0 h 8"/>
              <a:gd name="T2" fmla="*/ 0 w 8"/>
              <a:gd name="T3" fmla="*/ 8 h 8"/>
              <a:gd name="T4" fmla="*/ 8 w 8"/>
              <a:gd name="T5" fmla="*/ 8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8">
                <a:moveTo>
                  <a:pt x="0" y="0"/>
                </a:moveTo>
                <a:lnTo>
                  <a:pt x="0" y="8"/>
                </a:lnTo>
                <a:lnTo>
                  <a:pt x="8" y="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90" name="任意多边形 3197"/>
          <p:cNvSpPr>
            <a:spLocks noChangeArrowheads="1"/>
          </p:cNvSpPr>
          <p:nvPr/>
        </p:nvSpPr>
        <p:spPr bwMode="auto">
          <a:xfrm>
            <a:off x="9129713" y="2511029"/>
            <a:ext cx="25400" cy="28575"/>
          </a:xfrm>
          <a:custGeom>
            <a:avLst/>
            <a:gdLst>
              <a:gd name="T0" fmla="*/ 8 w 16"/>
              <a:gd name="T1" fmla="*/ 0 h 24"/>
              <a:gd name="T2" fmla="*/ 16 w 16"/>
              <a:gd name="T3" fmla="*/ 16 h 24"/>
              <a:gd name="T4" fmla="*/ 8 w 16"/>
              <a:gd name="T5" fmla="*/ 8 h 24"/>
              <a:gd name="T6" fmla="*/ 16 w 16"/>
              <a:gd name="T7" fmla="*/ 16 h 24"/>
              <a:gd name="T8" fmla="*/ 16 w 16"/>
              <a:gd name="T9" fmla="*/ 24 h 24"/>
              <a:gd name="T10" fmla="*/ 8 w 16"/>
              <a:gd name="T11" fmla="*/ 16 h 24"/>
              <a:gd name="T12" fmla="*/ 0 w 16"/>
              <a:gd name="T13" fmla="*/ 8 h 24"/>
              <a:gd name="T14" fmla="*/ 8 w 16"/>
              <a:gd name="T15" fmla="*/ 0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" h="24">
                <a:moveTo>
                  <a:pt x="8" y="0"/>
                </a:moveTo>
                <a:lnTo>
                  <a:pt x="16" y="16"/>
                </a:lnTo>
                <a:lnTo>
                  <a:pt x="8" y="8"/>
                </a:lnTo>
                <a:lnTo>
                  <a:pt x="16" y="16"/>
                </a:lnTo>
                <a:lnTo>
                  <a:pt x="16" y="24"/>
                </a:lnTo>
                <a:lnTo>
                  <a:pt x="8" y="16"/>
                </a:lnTo>
                <a:lnTo>
                  <a:pt x="0" y="8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391" name="任意多边形 3198"/>
          <p:cNvSpPr>
            <a:spLocks noChangeArrowheads="1"/>
          </p:cNvSpPr>
          <p:nvPr/>
        </p:nvSpPr>
        <p:spPr bwMode="auto">
          <a:xfrm>
            <a:off x="9155113" y="2520554"/>
            <a:ext cx="12700" cy="9525"/>
          </a:xfrm>
          <a:custGeom>
            <a:avLst/>
            <a:gdLst>
              <a:gd name="T0" fmla="*/ 0 w 8"/>
              <a:gd name="T1" fmla="*/ 8 h 8"/>
              <a:gd name="T2" fmla="*/ 8 w 8"/>
              <a:gd name="T3" fmla="*/ 8 h 8"/>
              <a:gd name="T4" fmla="*/ 8 w 8"/>
              <a:gd name="T5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" h="8">
                <a:moveTo>
                  <a:pt x="0" y="8"/>
                </a:moveTo>
                <a:lnTo>
                  <a:pt x="8" y="8"/>
                </a:lnTo>
                <a:lnTo>
                  <a:pt x="8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92" name="任意多边形 3199"/>
          <p:cNvSpPr>
            <a:spLocks noChangeArrowheads="1"/>
          </p:cNvSpPr>
          <p:nvPr/>
        </p:nvSpPr>
        <p:spPr bwMode="auto">
          <a:xfrm>
            <a:off x="9142413" y="2520554"/>
            <a:ext cx="38100" cy="19050"/>
          </a:xfrm>
          <a:custGeom>
            <a:avLst/>
            <a:gdLst>
              <a:gd name="T0" fmla="*/ 0 w 24"/>
              <a:gd name="T1" fmla="*/ 8 h 16"/>
              <a:gd name="T2" fmla="*/ 16 w 24"/>
              <a:gd name="T3" fmla="*/ 0 h 16"/>
              <a:gd name="T4" fmla="*/ 8 w 24"/>
              <a:gd name="T5" fmla="*/ 8 h 16"/>
              <a:gd name="T6" fmla="*/ 16 w 24"/>
              <a:gd name="T7" fmla="*/ 0 h 16"/>
              <a:gd name="T8" fmla="*/ 24 w 24"/>
              <a:gd name="T9" fmla="*/ 0 h 16"/>
              <a:gd name="T10" fmla="*/ 16 w 24"/>
              <a:gd name="T11" fmla="*/ 8 h 16"/>
              <a:gd name="T12" fmla="*/ 8 w 24"/>
              <a:gd name="T13" fmla="*/ 16 h 16"/>
              <a:gd name="T14" fmla="*/ 0 w 24"/>
              <a:gd name="T15" fmla="*/ 8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" h="16">
                <a:moveTo>
                  <a:pt x="0" y="8"/>
                </a:moveTo>
                <a:lnTo>
                  <a:pt x="16" y="0"/>
                </a:lnTo>
                <a:lnTo>
                  <a:pt x="8" y="8"/>
                </a:lnTo>
                <a:lnTo>
                  <a:pt x="16" y="0"/>
                </a:lnTo>
                <a:lnTo>
                  <a:pt x="24" y="0"/>
                </a:lnTo>
                <a:lnTo>
                  <a:pt x="16" y="8"/>
                </a:lnTo>
                <a:lnTo>
                  <a:pt x="8" y="16"/>
                </a:lnTo>
                <a:lnTo>
                  <a:pt x="0" y="8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7" name="组合 26"/>
          <p:cNvGrpSpPr/>
          <p:nvPr/>
        </p:nvGrpSpPr>
        <p:grpSpPr bwMode="auto">
          <a:xfrm>
            <a:off x="5640389" y="2077641"/>
            <a:ext cx="1393508" cy="1372076"/>
            <a:chOff x="2438" y="7555"/>
            <a:chExt cx="2193" cy="2881"/>
          </a:xfrm>
        </p:grpSpPr>
        <p:pic>
          <p:nvPicPr>
            <p:cNvPr id="15394" name="图片 1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91" y="7782"/>
              <a:ext cx="1321" cy="2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95" name="文本框 20"/>
            <p:cNvSpPr txBox="1">
              <a:spLocks noChangeArrowheads="1"/>
            </p:cNvSpPr>
            <p:nvPr/>
          </p:nvSpPr>
          <p:spPr bwMode="auto">
            <a:xfrm>
              <a:off x="3118" y="8235"/>
              <a:ext cx="492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宋体" panose="02010600030101010101" pitchFamily="2" charset="-122"/>
                </a:rPr>
                <a:t>A</a:t>
              </a:r>
            </a:p>
          </p:txBody>
        </p:sp>
        <p:sp>
          <p:nvSpPr>
            <p:cNvPr id="15396" name="文本框 22"/>
            <p:cNvSpPr txBox="1">
              <a:spLocks noChangeArrowheads="1"/>
            </p:cNvSpPr>
            <p:nvPr/>
          </p:nvSpPr>
          <p:spPr bwMode="auto">
            <a:xfrm>
              <a:off x="2438" y="9596"/>
              <a:ext cx="492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宋体" panose="02010600030101010101" pitchFamily="2" charset="-122"/>
                </a:rPr>
                <a:t>B</a:t>
              </a:r>
            </a:p>
          </p:txBody>
        </p:sp>
        <p:sp>
          <p:nvSpPr>
            <p:cNvPr id="15397" name="文本框 23"/>
            <p:cNvSpPr txBox="1">
              <a:spLocks noChangeArrowheads="1"/>
            </p:cNvSpPr>
            <p:nvPr/>
          </p:nvSpPr>
          <p:spPr bwMode="auto">
            <a:xfrm>
              <a:off x="4139" y="9596"/>
              <a:ext cx="492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宋体" panose="02010600030101010101" pitchFamily="2" charset="-122"/>
                </a:rPr>
                <a:t>C</a:t>
              </a:r>
            </a:p>
          </p:txBody>
        </p:sp>
        <p:sp>
          <p:nvSpPr>
            <p:cNvPr id="15398" name="文本框 24"/>
            <p:cNvSpPr txBox="1">
              <a:spLocks noChangeArrowheads="1"/>
            </p:cNvSpPr>
            <p:nvPr/>
          </p:nvSpPr>
          <p:spPr bwMode="auto">
            <a:xfrm>
              <a:off x="2891" y="7555"/>
              <a:ext cx="490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>
                  <a:latin typeface="宋体" panose="02010600030101010101" pitchFamily="2" charset="-122"/>
                </a:rPr>
                <a:t>D</a:t>
              </a:r>
            </a:p>
          </p:txBody>
        </p:sp>
        <p:sp>
          <p:nvSpPr>
            <p:cNvPr id="15399" name="文本框 25"/>
            <p:cNvSpPr txBox="1">
              <a:spLocks noChangeArrowheads="1"/>
            </p:cNvSpPr>
            <p:nvPr/>
          </p:nvSpPr>
          <p:spPr bwMode="auto">
            <a:xfrm>
              <a:off x="3912" y="7555"/>
              <a:ext cx="490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>
                  <a:latin typeface="宋体" panose="02010600030101010101" pitchFamily="2" charset="-122"/>
                </a:rPr>
                <a:t>E</a:t>
              </a:r>
            </a:p>
          </p:txBody>
        </p:sp>
      </p:grpSp>
      <p:grpSp>
        <p:nvGrpSpPr>
          <p:cNvPr id="8" name="组合 33"/>
          <p:cNvGrpSpPr/>
          <p:nvPr/>
        </p:nvGrpSpPr>
        <p:grpSpPr bwMode="auto">
          <a:xfrm>
            <a:off x="1995489" y="1912143"/>
            <a:ext cx="1610042" cy="1534477"/>
            <a:chOff x="1642" y="7441"/>
            <a:chExt cx="2535" cy="3222"/>
          </a:xfrm>
        </p:grpSpPr>
        <p:sp>
          <p:nvSpPr>
            <p:cNvPr id="15401" name="文本框 13"/>
            <p:cNvSpPr txBox="1">
              <a:spLocks noChangeArrowheads="1"/>
            </p:cNvSpPr>
            <p:nvPr/>
          </p:nvSpPr>
          <p:spPr bwMode="auto">
            <a:xfrm>
              <a:off x="2777" y="7441"/>
              <a:ext cx="493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>
                  <a:latin typeface="宋体" panose="02010600030101010101" pitchFamily="2" charset="-122"/>
                </a:rPr>
                <a:t>A</a:t>
              </a:r>
            </a:p>
          </p:txBody>
        </p:sp>
        <p:grpSp>
          <p:nvGrpSpPr>
            <p:cNvPr id="15402" name="组合 32"/>
            <p:cNvGrpSpPr/>
            <p:nvPr/>
          </p:nvGrpSpPr>
          <p:grpSpPr bwMode="auto">
            <a:xfrm>
              <a:off x="1642" y="8008"/>
              <a:ext cx="2535" cy="2655"/>
              <a:chOff x="1643" y="7668"/>
              <a:chExt cx="2535" cy="2655"/>
            </a:xfrm>
          </p:grpSpPr>
          <p:grpSp>
            <p:nvGrpSpPr>
              <p:cNvPr id="15403" name="组合 3"/>
              <p:cNvGrpSpPr/>
              <p:nvPr/>
            </p:nvGrpSpPr>
            <p:grpSpPr bwMode="auto">
              <a:xfrm>
                <a:off x="2097" y="7668"/>
                <a:ext cx="1688" cy="2196"/>
                <a:chOff x="9030" y="2940"/>
                <a:chExt cx="2190" cy="2730"/>
              </a:xfrm>
            </p:grpSpPr>
            <p:sp>
              <p:nvSpPr>
                <p:cNvPr id="10" name="流程图: 摘录 1"/>
                <p:cNvSpPr/>
                <p:nvPr/>
              </p:nvSpPr>
              <p:spPr>
                <a:xfrm>
                  <a:off x="9031" y="2941"/>
                  <a:ext cx="2189" cy="2729"/>
                </a:xfrm>
                <a:prstGeom prst="flowChartExtract">
                  <a:avLst/>
                </a:prstGeom>
                <a:noFill/>
                <a:ln w="25400"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zh-CN" altLang="en-US"/>
                </a:p>
              </p:txBody>
            </p:sp>
            <p:cxnSp>
              <p:nvCxnSpPr>
                <p:cNvPr id="11" name="直接连接符 2"/>
                <p:cNvCxnSpPr/>
                <p:nvPr/>
              </p:nvCxnSpPr>
              <p:spPr>
                <a:xfrm>
                  <a:off x="9677" y="4035"/>
                  <a:ext cx="914" cy="0"/>
                </a:xfrm>
                <a:prstGeom prst="line">
                  <a:avLst/>
                </a:prstGeom>
                <a:ln w="254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406" name="文本框 28"/>
              <p:cNvSpPr txBox="1">
                <a:spLocks noChangeArrowheads="1"/>
              </p:cNvSpPr>
              <p:nvPr/>
            </p:nvSpPr>
            <p:spPr bwMode="auto">
              <a:xfrm>
                <a:off x="1643" y="9483"/>
                <a:ext cx="493" cy="8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>
                    <a:latin typeface="宋体" panose="02010600030101010101" pitchFamily="2" charset="-122"/>
                  </a:rPr>
                  <a:t>B</a:t>
                </a:r>
              </a:p>
            </p:txBody>
          </p:sp>
          <p:sp>
            <p:nvSpPr>
              <p:cNvPr id="15407" name="文本框 29"/>
              <p:cNvSpPr txBox="1">
                <a:spLocks noChangeArrowheads="1"/>
              </p:cNvSpPr>
              <p:nvPr/>
            </p:nvSpPr>
            <p:spPr bwMode="auto">
              <a:xfrm>
                <a:off x="3685" y="9483"/>
                <a:ext cx="493" cy="8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>
                    <a:latin typeface="宋体" panose="02010600030101010101" pitchFamily="2" charset="-122"/>
                  </a:rPr>
                  <a:t>C</a:t>
                </a:r>
              </a:p>
            </p:txBody>
          </p:sp>
          <p:sp>
            <p:nvSpPr>
              <p:cNvPr id="15408" name="文本框 30"/>
              <p:cNvSpPr txBox="1">
                <a:spLocks noChangeArrowheads="1"/>
              </p:cNvSpPr>
              <p:nvPr/>
            </p:nvSpPr>
            <p:spPr bwMode="auto">
              <a:xfrm>
                <a:off x="2097" y="8235"/>
                <a:ext cx="493" cy="8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>
                    <a:latin typeface="宋体" panose="02010600030101010101" pitchFamily="2" charset="-122"/>
                  </a:rPr>
                  <a:t>D</a:t>
                </a:r>
              </a:p>
            </p:txBody>
          </p:sp>
          <p:sp>
            <p:nvSpPr>
              <p:cNvPr id="15409" name="文本框 31"/>
              <p:cNvSpPr txBox="1">
                <a:spLocks noChangeArrowheads="1"/>
              </p:cNvSpPr>
              <p:nvPr/>
            </p:nvSpPr>
            <p:spPr bwMode="auto">
              <a:xfrm>
                <a:off x="3232" y="8235"/>
                <a:ext cx="493" cy="8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000">
                    <a:latin typeface="宋体" panose="02010600030101010101" pitchFamily="2" charset="-122"/>
                  </a:rPr>
                  <a:t>E</a:t>
                </a:r>
              </a:p>
            </p:txBody>
          </p:sp>
        </p:grpSp>
      </p:grpSp>
      <p:grpSp>
        <p:nvGrpSpPr>
          <p:cNvPr id="13" name="组合 3119"/>
          <p:cNvGrpSpPr/>
          <p:nvPr/>
        </p:nvGrpSpPr>
        <p:grpSpPr bwMode="auto">
          <a:xfrm>
            <a:off x="1708150" y="1964531"/>
            <a:ext cx="2635250" cy="1581150"/>
            <a:chOff x="3016" y="753"/>
            <a:chExt cx="1660" cy="1328"/>
          </a:xfrm>
        </p:grpSpPr>
        <p:sp>
          <p:nvSpPr>
            <p:cNvPr id="15411" name="直接连接符 3098"/>
            <p:cNvSpPr>
              <a:spLocks noChangeShapeType="1"/>
            </p:cNvSpPr>
            <p:nvPr/>
          </p:nvSpPr>
          <p:spPr bwMode="auto">
            <a:xfrm>
              <a:off x="3016" y="935"/>
              <a:ext cx="14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2" name="直接连接符 3099"/>
            <p:cNvSpPr>
              <a:spLocks noChangeShapeType="1"/>
            </p:cNvSpPr>
            <p:nvPr/>
          </p:nvSpPr>
          <p:spPr bwMode="auto">
            <a:xfrm>
              <a:off x="3016" y="1298"/>
              <a:ext cx="14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3" name="直接连接符 3100"/>
            <p:cNvSpPr>
              <a:spLocks noChangeShapeType="1"/>
            </p:cNvSpPr>
            <p:nvPr/>
          </p:nvSpPr>
          <p:spPr bwMode="auto">
            <a:xfrm>
              <a:off x="3016" y="1797"/>
              <a:ext cx="14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14" name="文本框 3104"/>
            <p:cNvSpPr txBox="1">
              <a:spLocks noChangeArrowheads="1"/>
            </p:cNvSpPr>
            <p:nvPr/>
          </p:nvSpPr>
          <p:spPr bwMode="auto">
            <a:xfrm>
              <a:off x="4422" y="753"/>
              <a:ext cx="254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000">
                  <a:latin typeface="Vijaya" pitchFamily="34" charset="0"/>
                  <a:ea typeface="hakuyocaoshu7000" pitchFamily="2" charset="-122"/>
                </a:rPr>
                <a:t>l</a:t>
              </a:r>
              <a:r>
                <a:rPr lang="en-US" altLang="zh-CN" sz="3000" baseline="-25000">
                  <a:latin typeface="宋体" panose="02010600030101010101" pitchFamily="2" charset="-122"/>
                </a:rPr>
                <a:t>3</a:t>
              </a:r>
            </a:p>
          </p:txBody>
        </p:sp>
        <p:sp>
          <p:nvSpPr>
            <p:cNvPr id="15415" name="文本框 3105"/>
            <p:cNvSpPr txBox="1">
              <a:spLocks noChangeArrowheads="1"/>
            </p:cNvSpPr>
            <p:nvPr/>
          </p:nvSpPr>
          <p:spPr bwMode="auto">
            <a:xfrm>
              <a:off x="4377" y="1117"/>
              <a:ext cx="254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000">
                  <a:latin typeface="Vijaya" pitchFamily="34" charset="0"/>
                  <a:ea typeface="hakuyocaoshu7000" pitchFamily="2" charset="-122"/>
                </a:rPr>
                <a:t>l</a:t>
              </a:r>
              <a:r>
                <a:rPr lang="en-US" altLang="zh-CN" sz="3000" baseline="-25000">
                  <a:latin typeface="宋体" panose="02010600030101010101" pitchFamily="2" charset="-122"/>
                </a:rPr>
                <a:t>4</a:t>
              </a:r>
            </a:p>
          </p:txBody>
        </p:sp>
        <p:sp>
          <p:nvSpPr>
            <p:cNvPr id="15416" name="文本框 3106"/>
            <p:cNvSpPr txBox="1">
              <a:spLocks noChangeArrowheads="1"/>
            </p:cNvSpPr>
            <p:nvPr/>
          </p:nvSpPr>
          <p:spPr bwMode="auto">
            <a:xfrm>
              <a:off x="4377" y="1616"/>
              <a:ext cx="254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000">
                  <a:latin typeface="Vijaya" pitchFamily="34" charset="0"/>
                  <a:ea typeface="hakuyocaoshu7000" pitchFamily="2" charset="-122"/>
                </a:rPr>
                <a:t>l</a:t>
              </a:r>
              <a:r>
                <a:rPr lang="en-US" altLang="zh-CN" sz="3000" baseline="-25000">
                  <a:latin typeface="Vijaya" pitchFamily="34" charset="0"/>
                </a:rPr>
                <a:t>5</a:t>
              </a:r>
            </a:p>
          </p:txBody>
        </p:sp>
      </p:grpSp>
      <p:sp>
        <p:nvSpPr>
          <p:cNvPr id="36" name="文本框 35"/>
          <p:cNvSpPr txBox="1">
            <a:spLocks noChangeArrowheads="1"/>
          </p:cNvSpPr>
          <p:nvPr/>
        </p:nvSpPr>
        <p:spPr bwMode="auto">
          <a:xfrm>
            <a:off x="3221038" y="3153967"/>
            <a:ext cx="3111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>
                <a:latin typeface="宋体" panose="02010600030101010101" pitchFamily="2" charset="-122"/>
              </a:rPr>
              <a:t>C</a:t>
            </a:r>
          </a:p>
        </p:txBody>
      </p:sp>
      <p:sp>
        <p:nvSpPr>
          <p:cNvPr id="28" name="文本框 27"/>
          <p:cNvSpPr txBox="1">
            <a:spLocks noChangeArrowheads="1"/>
          </p:cNvSpPr>
          <p:nvPr/>
        </p:nvSpPr>
        <p:spPr bwMode="auto">
          <a:xfrm>
            <a:off x="2787650" y="1965723"/>
            <a:ext cx="3129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latin typeface="宋体" panose="02010600030101010101" pitchFamily="2" charset="-122"/>
              </a:rPr>
              <a:t>A</a:t>
            </a:r>
          </a:p>
        </p:txBody>
      </p:sp>
      <p:sp>
        <p:nvSpPr>
          <p:cNvPr id="35" name="文本框 34"/>
          <p:cNvSpPr txBox="1">
            <a:spLocks noChangeArrowheads="1"/>
          </p:cNvSpPr>
          <p:nvPr/>
        </p:nvSpPr>
        <p:spPr bwMode="auto">
          <a:xfrm>
            <a:off x="2068513" y="3153967"/>
            <a:ext cx="3129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latin typeface="宋体" panose="02010600030101010101" pitchFamily="2" charset="-122"/>
              </a:rPr>
              <a:t>B</a:t>
            </a:r>
          </a:p>
        </p:txBody>
      </p:sp>
      <p:sp>
        <p:nvSpPr>
          <p:cNvPr id="37" name="文本框 36"/>
          <p:cNvSpPr txBox="1">
            <a:spLocks noChangeArrowheads="1"/>
          </p:cNvSpPr>
          <p:nvPr/>
        </p:nvSpPr>
        <p:spPr bwMode="auto">
          <a:xfrm>
            <a:off x="2355850" y="2559844"/>
            <a:ext cx="3129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latin typeface="宋体" panose="02010600030101010101" pitchFamily="2" charset="-122"/>
              </a:rPr>
              <a:t>D</a:t>
            </a:r>
          </a:p>
        </p:txBody>
      </p:sp>
      <p:sp>
        <p:nvSpPr>
          <p:cNvPr id="38" name="文本框 37"/>
          <p:cNvSpPr txBox="1">
            <a:spLocks noChangeArrowheads="1"/>
          </p:cNvSpPr>
          <p:nvPr/>
        </p:nvSpPr>
        <p:spPr bwMode="auto">
          <a:xfrm>
            <a:off x="3005138" y="2559844"/>
            <a:ext cx="3129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latin typeface="宋体" panose="02010600030101010101" pitchFamily="2" charset="-122"/>
              </a:rPr>
              <a:t>E</a:t>
            </a:r>
          </a:p>
        </p:txBody>
      </p:sp>
      <p:sp>
        <p:nvSpPr>
          <p:cNvPr id="42" name="文本框 41"/>
          <p:cNvSpPr txBox="1">
            <a:spLocks noChangeArrowheads="1"/>
          </p:cNvSpPr>
          <p:nvPr/>
        </p:nvSpPr>
        <p:spPr bwMode="auto">
          <a:xfrm>
            <a:off x="6002338" y="2563417"/>
            <a:ext cx="3129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latin typeface="宋体" panose="02010600030101010101" pitchFamily="2" charset="-122"/>
              </a:rPr>
              <a:t>A</a:t>
            </a:r>
          </a:p>
        </p:txBody>
      </p:sp>
      <p:sp>
        <p:nvSpPr>
          <p:cNvPr id="43" name="文本框 42"/>
          <p:cNvSpPr txBox="1">
            <a:spLocks noChangeArrowheads="1"/>
          </p:cNvSpPr>
          <p:nvPr/>
        </p:nvSpPr>
        <p:spPr bwMode="auto">
          <a:xfrm>
            <a:off x="5784850" y="3157538"/>
            <a:ext cx="3129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latin typeface="宋体" panose="02010600030101010101" pitchFamily="2" charset="-122"/>
              </a:rPr>
              <a:t>B</a:t>
            </a:r>
          </a:p>
        </p:txBody>
      </p:sp>
      <p:sp>
        <p:nvSpPr>
          <p:cNvPr id="44" name="文本框 43"/>
          <p:cNvSpPr txBox="1">
            <a:spLocks noChangeArrowheads="1"/>
          </p:cNvSpPr>
          <p:nvPr/>
        </p:nvSpPr>
        <p:spPr bwMode="auto">
          <a:xfrm>
            <a:off x="6577013" y="3157538"/>
            <a:ext cx="3129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latin typeface="宋体" panose="02010600030101010101" pitchFamily="2" charset="-122"/>
              </a:rPr>
              <a:t>C</a:t>
            </a:r>
          </a:p>
        </p:txBody>
      </p:sp>
      <p:sp>
        <p:nvSpPr>
          <p:cNvPr id="45" name="文本框 44"/>
          <p:cNvSpPr txBox="1">
            <a:spLocks noChangeArrowheads="1"/>
          </p:cNvSpPr>
          <p:nvPr/>
        </p:nvSpPr>
        <p:spPr bwMode="auto">
          <a:xfrm>
            <a:off x="5929313" y="2131219"/>
            <a:ext cx="3129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latin typeface="宋体" panose="02010600030101010101" pitchFamily="2" charset="-122"/>
              </a:rPr>
              <a:t>D</a:t>
            </a:r>
          </a:p>
        </p:txBody>
      </p:sp>
      <p:sp>
        <p:nvSpPr>
          <p:cNvPr id="46" name="文本框 45"/>
          <p:cNvSpPr txBox="1">
            <a:spLocks noChangeArrowheads="1"/>
          </p:cNvSpPr>
          <p:nvPr/>
        </p:nvSpPr>
        <p:spPr bwMode="auto">
          <a:xfrm>
            <a:off x="6434138" y="2131219"/>
            <a:ext cx="3129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latin typeface="宋体" panose="02010600030101010101" pitchFamily="2" charset="-122"/>
              </a:rPr>
              <a:t>E</a:t>
            </a:r>
          </a:p>
        </p:txBody>
      </p:sp>
      <p:sp>
        <p:nvSpPr>
          <p:cNvPr id="6177" name="文本框 48213"/>
          <p:cNvSpPr txBox="1">
            <a:spLocks noChangeArrowheads="1"/>
          </p:cNvSpPr>
          <p:nvPr/>
        </p:nvSpPr>
        <p:spPr bwMode="auto">
          <a:xfrm>
            <a:off x="357188" y="964406"/>
            <a:ext cx="76200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noProof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找一找</a:t>
            </a:r>
            <a:r>
              <a:rPr lang="en-US" altLang="zh-CN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如图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、图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l</a:t>
            </a:r>
            <a:r>
              <a:rPr lang="en-US" altLang="zh-CN" baseline="-25000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3</a:t>
            </a:r>
            <a:r>
              <a:rPr lang="en-US" altLang="en-US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∥ </a:t>
            </a:r>
            <a:r>
              <a:rPr lang="en-US" altLang="zh-CN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l</a:t>
            </a:r>
            <a:r>
              <a:rPr lang="en-US" altLang="zh-CN" baseline="-25000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4</a:t>
            </a:r>
            <a:r>
              <a:rPr lang="en-US" altLang="en-US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∥</a:t>
            </a:r>
            <a:r>
              <a:rPr lang="en-US" altLang="zh-CN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l</a:t>
            </a:r>
            <a:r>
              <a:rPr lang="en-US" altLang="zh-CN" baseline="-25000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5</a:t>
            </a:r>
            <a:r>
              <a:rPr lang="en-US" altLang="zh-CN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,</a:t>
            </a:r>
            <a:r>
              <a:rPr lang="zh-CN" altLang="en-US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请指出成比例的线段</a:t>
            </a:r>
            <a:r>
              <a:rPr lang="en-US" altLang="zh-CN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8215" name="文本框 48214"/>
          <p:cNvSpPr txBox="1">
            <a:spLocks noChangeArrowheads="1"/>
          </p:cNvSpPr>
          <p:nvPr/>
        </p:nvSpPr>
        <p:spPr bwMode="auto">
          <a:xfrm>
            <a:off x="571500" y="3964781"/>
            <a:ext cx="7788275" cy="8925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600" noProof="1">
                <a:solidFill>
                  <a:schemeClr val="accent6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猜想：</a:t>
            </a:r>
            <a:r>
              <a:rPr lang="zh-CN" altLang="en-US" sz="2600" noProof="1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平行于三角形一边的直线截其他两边（或两边的延长线），所得的对应线段成比例</a:t>
            </a:r>
            <a:r>
              <a:rPr lang="en-US" altLang="zh-CN" sz="2600" noProof="1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</a:p>
        </p:txBody>
      </p:sp>
      <p:sp>
        <p:nvSpPr>
          <p:cNvPr id="48218" name="文本框 48217"/>
          <p:cNvSpPr txBox="1">
            <a:spLocks noChangeArrowheads="1"/>
          </p:cNvSpPr>
          <p:nvPr/>
        </p:nvSpPr>
        <p:spPr bwMode="auto">
          <a:xfrm>
            <a:off x="2632075" y="3543301"/>
            <a:ext cx="5693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latin typeface="宋体" panose="02010600030101010101" pitchFamily="2" charset="-122"/>
              </a:rPr>
              <a:t>图</a:t>
            </a:r>
            <a:r>
              <a:rPr lang="en-US" altLang="zh-CN" sz="2000">
                <a:latin typeface="宋体" panose="02010600030101010101" pitchFamily="2" charset="-122"/>
              </a:rPr>
              <a:t>2</a:t>
            </a:r>
          </a:p>
        </p:txBody>
      </p:sp>
      <p:sp>
        <p:nvSpPr>
          <p:cNvPr id="48219" name="文本框 48218"/>
          <p:cNvSpPr txBox="1">
            <a:spLocks noChangeArrowheads="1"/>
          </p:cNvSpPr>
          <p:nvPr/>
        </p:nvSpPr>
        <p:spPr bwMode="auto">
          <a:xfrm>
            <a:off x="6122989" y="3527823"/>
            <a:ext cx="5693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>
                <a:latin typeface="宋体" panose="02010600030101010101" pitchFamily="2" charset="-122"/>
              </a:rPr>
              <a:t>图</a:t>
            </a:r>
            <a:r>
              <a:rPr lang="en-US" altLang="zh-CN" sz="2000">
                <a:latin typeface="宋体" panose="02010600030101010101" pitchFamily="2" charset="-122"/>
              </a:rPr>
              <a:t>3</a:t>
            </a:r>
          </a:p>
        </p:txBody>
      </p:sp>
      <p:grpSp>
        <p:nvGrpSpPr>
          <p:cNvPr id="15431" name="组合 6147"/>
          <p:cNvGrpSpPr/>
          <p:nvPr/>
        </p:nvGrpSpPr>
        <p:grpSpPr bwMode="auto">
          <a:xfrm>
            <a:off x="325439" y="304800"/>
            <a:ext cx="5768975" cy="738770"/>
            <a:chOff x="0" y="0"/>
            <a:chExt cx="9087" cy="1550"/>
          </a:xfrm>
        </p:grpSpPr>
        <p:sp>
          <p:nvSpPr>
            <p:cNvPr id="15432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33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34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5435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8209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平行线分线段成比例定理的推论</a:t>
              </a:r>
            </a:p>
          </p:txBody>
        </p:sp>
        <p:sp>
          <p:nvSpPr>
            <p:cNvPr id="15436" name="文本框 6152"/>
            <p:cNvSpPr txBox="1">
              <a:spLocks noChangeArrowheads="1"/>
            </p:cNvSpPr>
            <p:nvPr/>
          </p:nvSpPr>
          <p:spPr bwMode="auto">
            <a:xfrm>
              <a:off x="0" y="452"/>
              <a:ext cx="873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22222E-6 L 0.05504 -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22222E-6 L -0.0552 -2.22222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77986 0.000000 " pathEditMode="relative" rAng="0" ptsTypes="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68472 0.000000 " pathEditMode="relative" rAng="0" ptsTypes="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6" grpId="1"/>
      <p:bldP spid="28" grpId="0"/>
      <p:bldP spid="28" grpId="1"/>
      <p:bldP spid="35" grpId="0"/>
      <p:bldP spid="35" grpId="1"/>
      <p:bldP spid="37" grpId="0"/>
      <p:bldP spid="37" grpId="1"/>
      <p:bldP spid="38" grpId="0"/>
      <p:bldP spid="38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48215" grpId="0"/>
      <p:bldP spid="48218" grpId="0"/>
      <p:bldP spid="482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矩形 58401"/>
          <p:cNvSpPr>
            <a:spLocks noChangeArrowheads="1"/>
          </p:cNvSpPr>
          <p:nvPr/>
        </p:nvSpPr>
        <p:spPr bwMode="auto">
          <a:xfrm>
            <a:off x="500064" y="910829"/>
            <a:ext cx="691197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如图，在△</a:t>
            </a:r>
            <a:r>
              <a:rPr lang="zh-CN" altLang="en-US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ABC</a:t>
            </a:r>
            <a:r>
              <a:rPr lang="zh-CN" altLang="en-US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中，已知</a:t>
            </a:r>
            <a:r>
              <a:rPr lang="zh-CN" altLang="en-US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DE</a:t>
            </a:r>
            <a:r>
              <a:rPr lang="zh-CN" altLang="en-US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∥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微软雅黑" panose="020B0503020204020204" pitchFamily="34" charset="-122"/>
              </a:rPr>
              <a:t>BC</a:t>
            </a:r>
            <a:r>
              <a:rPr lang="en-US" altLang="zh-CN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,</a:t>
            </a:r>
            <a:r>
              <a:rPr lang="zh-CN" altLang="en-US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求证：</a:t>
            </a:r>
            <a:endParaRPr lang="en-US" altLang="zh-CN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         </a:t>
            </a:r>
            <a:r>
              <a:rPr lang="zh-CN" altLang="en-US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及         </a:t>
            </a:r>
            <a:r>
              <a:rPr lang="en-US" altLang="zh-CN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zh-CN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sym typeface="微软雅黑" panose="020B0503020204020204" pitchFamily="34" charset="-122"/>
            </a:endParaRPr>
          </a:p>
        </p:txBody>
      </p:sp>
      <p:graphicFrame>
        <p:nvGraphicFramePr>
          <p:cNvPr id="16386" name="对象 58402"/>
          <p:cNvGraphicFramePr/>
          <p:nvPr/>
        </p:nvGraphicFramePr>
        <p:xfrm>
          <a:off x="642938" y="1339453"/>
          <a:ext cx="1296987" cy="575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2" r:id="rId4" imgW="673100" imgH="393700" progId="Equation.3">
                  <p:embed/>
                </p:oleObj>
              </mc:Choice>
              <mc:Fallback>
                <p:oleObj r:id="rId4" imgW="673100" imgH="393700" progId="Equation.3">
                  <p:embed/>
                  <p:pic>
                    <p:nvPicPr>
                      <p:cNvPr id="0" name="对象 5840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1339453"/>
                        <a:ext cx="1296987" cy="575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" name="直接连接符 58406"/>
          <p:cNvSpPr>
            <a:spLocks noChangeShapeType="1"/>
          </p:cNvSpPr>
          <p:nvPr/>
        </p:nvSpPr>
        <p:spPr bwMode="auto">
          <a:xfrm flipH="1">
            <a:off x="1042988" y="2480073"/>
            <a:ext cx="1008062" cy="118824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88" name="直接连接符 58407"/>
          <p:cNvSpPr>
            <a:spLocks noChangeShapeType="1"/>
          </p:cNvSpPr>
          <p:nvPr/>
        </p:nvSpPr>
        <p:spPr bwMode="auto">
          <a:xfrm>
            <a:off x="2051051" y="2480073"/>
            <a:ext cx="1008063" cy="118824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89" name="直接连接符 58408"/>
          <p:cNvSpPr>
            <a:spLocks noChangeShapeType="1"/>
          </p:cNvSpPr>
          <p:nvPr/>
        </p:nvSpPr>
        <p:spPr bwMode="auto">
          <a:xfrm>
            <a:off x="1042989" y="3668316"/>
            <a:ext cx="2016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0" name="直接连接符 58409"/>
          <p:cNvSpPr>
            <a:spLocks noChangeShapeType="1"/>
          </p:cNvSpPr>
          <p:nvPr/>
        </p:nvSpPr>
        <p:spPr bwMode="auto">
          <a:xfrm>
            <a:off x="1508125" y="3124200"/>
            <a:ext cx="1079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1" name="文本框 58411"/>
          <p:cNvSpPr txBox="1">
            <a:spLocks noChangeArrowheads="1"/>
          </p:cNvSpPr>
          <p:nvPr/>
        </p:nvSpPr>
        <p:spPr bwMode="auto">
          <a:xfrm>
            <a:off x="1696022" y="2237185"/>
            <a:ext cx="3417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0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16392" name="文本框 58412"/>
          <p:cNvSpPr txBox="1">
            <a:spLocks noChangeArrowheads="1"/>
          </p:cNvSpPr>
          <p:nvPr/>
        </p:nvSpPr>
        <p:spPr bwMode="auto">
          <a:xfrm>
            <a:off x="697484" y="3532585"/>
            <a:ext cx="3417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0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16393" name="文本框 58413"/>
          <p:cNvSpPr txBox="1">
            <a:spLocks noChangeArrowheads="1"/>
          </p:cNvSpPr>
          <p:nvPr/>
        </p:nvSpPr>
        <p:spPr bwMode="auto">
          <a:xfrm>
            <a:off x="3064375" y="3559969"/>
            <a:ext cx="356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0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16394" name="文本框 58414"/>
          <p:cNvSpPr txBox="1">
            <a:spLocks noChangeArrowheads="1"/>
          </p:cNvSpPr>
          <p:nvPr/>
        </p:nvSpPr>
        <p:spPr bwMode="auto">
          <a:xfrm>
            <a:off x="1041831" y="2886076"/>
            <a:ext cx="3706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0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16395" name="文本框 58415"/>
          <p:cNvSpPr txBox="1">
            <a:spLocks noChangeArrowheads="1"/>
          </p:cNvSpPr>
          <p:nvPr/>
        </p:nvSpPr>
        <p:spPr bwMode="auto">
          <a:xfrm>
            <a:off x="2638997" y="2938463"/>
            <a:ext cx="3417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0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</a:p>
        </p:txBody>
      </p:sp>
      <p:sp>
        <p:nvSpPr>
          <p:cNvPr id="16396" name="矩形 58417"/>
          <p:cNvSpPr>
            <a:spLocks noChangeArrowheads="1"/>
          </p:cNvSpPr>
          <p:nvPr/>
        </p:nvSpPr>
        <p:spPr bwMode="auto">
          <a:xfrm>
            <a:off x="0" y="241816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graphicFrame>
        <p:nvGraphicFramePr>
          <p:cNvPr id="16397" name="对象 58416"/>
          <p:cNvGraphicFramePr/>
          <p:nvPr/>
        </p:nvGraphicFramePr>
        <p:xfrm>
          <a:off x="2428876" y="1285875"/>
          <a:ext cx="1236663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3" r:id="rId6" imgW="685800" imgH="393700" progId="Equation.3">
                  <p:embed/>
                </p:oleObj>
              </mc:Choice>
              <mc:Fallback>
                <p:oleObj r:id="rId6" imgW="685800" imgH="393700" progId="Equation.3">
                  <p:embed/>
                  <p:pic>
                    <p:nvPicPr>
                      <p:cNvPr id="0" name="对象 58416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76" y="1285875"/>
                        <a:ext cx="1236663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430" name="直接连接符 58429"/>
          <p:cNvSpPr>
            <a:spLocks noChangeShapeType="1"/>
          </p:cNvSpPr>
          <p:nvPr/>
        </p:nvSpPr>
        <p:spPr bwMode="auto">
          <a:xfrm>
            <a:off x="1042988" y="2482454"/>
            <a:ext cx="1944687" cy="0"/>
          </a:xfrm>
          <a:prstGeom prst="line">
            <a:avLst/>
          </a:prstGeom>
          <a:noFill/>
          <a:ln w="28575">
            <a:solidFill>
              <a:srgbClr val="0000FF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431" name="文本框 58430"/>
          <p:cNvSpPr txBox="1">
            <a:spLocks noChangeArrowheads="1"/>
          </p:cNvSpPr>
          <p:nvPr/>
        </p:nvSpPr>
        <p:spPr bwMode="auto">
          <a:xfrm>
            <a:off x="668636" y="2291954"/>
            <a:ext cx="39786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0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</a:p>
        </p:txBody>
      </p:sp>
      <p:sp>
        <p:nvSpPr>
          <p:cNvPr id="58432" name="文本框 58431"/>
          <p:cNvSpPr txBox="1">
            <a:spLocks noChangeArrowheads="1"/>
          </p:cNvSpPr>
          <p:nvPr/>
        </p:nvSpPr>
        <p:spPr bwMode="auto">
          <a:xfrm>
            <a:off x="2921500" y="2291954"/>
            <a:ext cx="356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0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</a:p>
        </p:txBody>
      </p:sp>
      <p:sp>
        <p:nvSpPr>
          <p:cNvPr id="58433" name="矩形 58432"/>
          <p:cNvSpPr>
            <a:spLocks noChangeArrowheads="1"/>
          </p:cNvSpPr>
          <p:nvPr/>
        </p:nvSpPr>
        <p:spPr bwMode="auto">
          <a:xfrm>
            <a:off x="3816350" y="1875235"/>
            <a:ext cx="4572000" cy="319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>
                <a:ea typeface="黑体" panose="02010609060101010101" pitchFamily="49" charset="-122"/>
              </a:rPr>
              <a:t>如图，过点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>
                <a:ea typeface="黑体" panose="02010609060101010101" pitchFamily="49" charset="-122"/>
              </a:rPr>
              <a:t>作直线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MN</a:t>
            </a:r>
            <a:r>
              <a:rPr lang="zh-CN" altLang="en-US">
                <a:ea typeface="黑体" panose="02010609060101010101" pitchFamily="49" charset="-122"/>
              </a:rPr>
              <a:t>，使   </a:t>
            </a:r>
          </a:p>
          <a:p>
            <a:pPr>
              <a:lnSpc>
                <a:spcPct val="140000"/>
              </a:lnSpc>
            </a:pPr>
            <a:r>
              <a:rPr lang="en-US" altLang="zh-CN">
                <a:ea typeface="黑体" panose="02010609060101010101" pitchFamily="49" charset="-122"/>
              </a:rPr>
              <a:t>               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MN//DE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             ∵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DE//BC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40000"/>
              </a:lnSpc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             ∴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MN//DE//BC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zh-CN" altLang="en-US">
                <a:ea typeface="黑体" panose="02010609060101010101" pitchFamily="49" charset="-122"/>
              </a:rPr>
              <a:t>因此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i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>
                <a:ea typeface="黑体" panose="02010609060101010101" pitchFamily="49" charset="-122"/>
              </a:rPr>
              <a:t>被一组平行线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MN</a:t>
            </a:r>
            <a:r>
              <a:rPr lang="zh-CN" altLang="en-US" i="1">
                <a:ea typeface="黑体" panose="02010609060101010101" pitchFamily="49" charset="-122"/>
              </a:rPr>
              <a:t>，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zh-CN" altLang="en-US" i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>
                <a:ea typeface="黑体" panose="02010609060101010101" pitchFamily="49" charset="-122"/>
              </a:rPr>
              <a:t>所截</a:t>
            </a:r>
            <a:r>
              <a:rPr lang="en-US" altLang="zh-CN"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6402" name="圆角矩形 31"/>
          <p:cNvSpPr>
            <a:spLocks noChangeArrowheads="1"/>
          </p:cNvSpPr>
          <p:nvPr/>
        </p:nvSpPr>
        <p:spPr bwMode="auto">
          <a:xfrm>
            <a:off x="428625" y="428625"/>
            <a:ext cx="1428750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18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证明猜想</a:t>
            </a:r>
            <a:endParaRPr lang="zh-CN" altLang="en-US" sz="1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8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8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30" grpId="0" animBg="1"/>
      <p:bldP spid="58431" grpId="0"/>
      <p:bldP spid="584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5" name="对象 60422"/>
          <p:cNvGraphicFramePr/>
          <p:nvPr/>
        </p:nvGraphicFramePr>
        <p:xfrm>
          <a:off x="1835150" y="1006078"/>
          <a:ext cx="1289050" cy="532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4" r:id="rId3" imgW="723900" imgH="393700" progId="Equation.3">
                  <p:embed/>
                </p:oleObj>
              </mc:Choice>
              <mc:Fallback>
                <p:oleObj r:id="rId3" imgW="723900" imgH="393700" progId="Equation.3">
                  <p:embed/>
                  <p:pic>
                    <p:nvPicPr>
                      <p:cNvPr id="0" name="对象 6042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1006078"/>
                        <a:ext cx="1289050" cy="5322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6" name="对象 60420"/>
          <p:cNvGraphicFramePr/>
          <p:nvPr/>
        </p:nvGraphicFramePr>
        <p:xfrm>
          <a:off x="1835150" y="2164557"/>
          <a:ext cx="1379538" cy="569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5" r:id="rId5" imgW="723900" imgH="393700" progId="Equation.3">
                  <p:embed/>
                </p:oleObj>
              </mc:Choice>
              <mc:Fallback>
                <p:oleObj r:id="rId5" imgW="723900" imgH="393700" progId="Equation.3">
                  <p:embed/>
                  <p:pic>
                    <p:nvPicPr>
                      <p:cNvPr id="0" name="对象 60420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164557"/>
                        <a:ext cx="1379538" cy="5691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对象 60419"/>
          <p:cNvGraphicFramePr/>
          <p:nvPr/>
        </p:nvGraphicFramePr>
        <p:xfrm>
          <a:off x="3368675" y="2180035"/>
          <a:ext cx="1271588" cy="534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6" r:id="rId7" imgW="711835" imgH="393700" progId="Equation.3">
                  <p:embed/>
                </p:oleObj>
              </mc:Choice>
              <mc:Fallback>
                <p:oleObj r:id="rId7" imgW="711835" imgH="393700" progId="Equation.3">
                  <p:embed/>
                  <p:pic>
                    <p:nvPicPr>
                      <p:cNvPr id="0" name="对象 60419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8675" y="2180035"/>
                        <a:ext cx="1271588" cy="5345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矩形 60425"/>
          <p:cNvSpPr>
            <a:spLocks noChangeArrowheads="1"/>
          </p:cNvSpPr>
          <p:nvPr/>
        </p:nvSpPr>
        <p:spPr bwMode="auto">
          <a:xfrm>
            <a:off x="1608574" y="1647974"/>
            <a:ext cx="23391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同时还可以得到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16389" name="矩形 60428"/>
          <p:cNvSpPr>
            <a:spLocks noChangeArrowheads="1"/>
          </p:cNvSpPr>
          <p:nvPr/>
        </p:nvSpPr>
        <p:spPr bwMode="auto">
          <a:xfrm>
            <a:off x="1403350" y="519113"/>
            <a:ext cx="457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>
                <a:ea typeface="黑体" panose="02010609060101010101" pitchFamily="49" charset="-122"/>
              </a:rPr>
              <a:t>则由平行线分线段成比例可知</a:t>
            </a:r>
          </a:p>
        </p:txBody>
      </p:sp>
      <p:graphicFrame>
        <p:nvGraphicFramePr>
          <p:cNvPr id="16390" name="对象 60429"/>
          <p:cNvGraphicFramePr/>
          <p:nvPr/>
        </p:nvGraphicFramePr>
        <p:xfrm>
          <a:off x="3362325" y="1004888"/>
          <a:ext cx="1289050" cy="532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7" r:id="rId9" imgW="723900" imgH="393700" progId="Equation.3">
                  <p:embed/>
                </p:oleObj>
              </mc:Choice>
              <mc:Fallback>
                <p:oleObj r:id="rId9" imgW="723900" imgH="393700" progId="Equation.3">
                  <p:embed/>
                  <p:pic>
                    <p:nvPicPr>
                      <p:cNvPr id="0" name="对象 60429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2325" y="1004888"/>
                        <a:ext cx="1289050" cy="5322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8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3" name="Picture 7" descr="图片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44575" y="2090738"/>
            <a:ext cx="67691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344" name="Object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403351" y="3656410"/>
          <a:ext cx="1470025" cy="270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" r:id="rId4" imgW="728980" imgH="178435" progId="Equations">
                  <p:embed/>
                </p:oleObj>
              </mc:Choice>
              <mc:Fallback>
                <p:oleObj r:id="rId4" imgW="728980" imgH="178435" progId="Equations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1" y="3656410"/>
                        <a:ext cx="1470025" cy="2702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Object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132138" y="4035028"/>
          <a:ext cx="12065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0" r:id="rId6" imgW="686435" imgH="393700" progId="Equations">
                  <p:embed/>
                </p:oleObj>
              </mc:Choice>
              <mc:Fallback>
                <p:oleObj r:id="rId6" imgW="686435" imgH="393700" progId="Equations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4035028"/>
                        <a:ext cx="1206500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Object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648200" y="4036219"/>
          <a:ext cx="1182688" cy="517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1" r:id="rId8" imgW="673100" imgH="393700" progId="Equation.3">
                  <p:embed/>
                </p:oleObj>
              </mc:Choice>
              <mc:Fallback>
                <p:oleObj r:id="rId8" imgW="6731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036219"/>
                        <a:ext cx="1182688" cy="5179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7" name="Object 5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403350" y="4035028"/>
          <a:ext cx="1411288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2" r:id="rId10" imgW="800735" imgH="393700" progId="Equation.DSMT4">
                  <p:embed/>
                </p:oleObj>
              </mc:Choice>
              <mc:Fallback>
                <p:oleObj r:id="rId10" imgW="800735" imgH="393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4035028"/>
                        <a:ext cx="1411288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圆角矩形 31"/>
          <p:cNvSpPr>
            <a:spLocks noChangeArrowheads="1"/>
          </p:cNvSpPr>
          <p:nvPr/>
        </p:nvSpPr>
        <p:spPr bwMode="auto">
          <a:xfrm>
            <a:off x="96838" y="375047"/>
            <a:ext cx="1428750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1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归纳总结</a:t>
            </a:r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357188" y="552183"/>
            <a:ext cx="7858125" cy="1754326"/>
          </a:xfrm>
          <a:prstGeom prst="rect">
            <a:avLst/>
          </a:prstGeom>
          <a:solidFill>
            <a:srgbClr val="FFFFCC"/>
          </a:solidFill>
          <a:ln w="28575">
            <a:solidFill>
              <a:srgbClr val="CCFFFF"/>
            </a:solidFill>
            <a:miter lim="800000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 anchorCtr="1">
            <a:spAutoFit/>
          </a:bodyPr>
          <a:lstStyle/>
          <a:p>
            <a:pPr eaLnBrk="0" hangingPunct="0">
              <a:lnSpc>
                <a:spcPct val="150000"/>
              </a:lnSpc>
              <a:defRPr/>
            </a:pPr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平行线分线段成比例的推论：</a:t>
            </a:r>
            <a:endParaRPr lang="en-US" altLang="zh-CN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平行于三角形一边的直线与其他两边（*或其延长线）相交，截得的对应线段成比例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. </a:t>
            </a:r>
            <a:endParaRPr lang="zh-CN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5"/>
          <p:cNvSpPr txBox="1">
            <a:spLocks noChangeArrowheads="1"/>
          </p:cNvSpPr>
          <p:nvPr/>
        </p:nvSpPr>
        <p:spPr bwMode="auto">
          <a:xfrm>
            <a:off x="395288" y="627460"/>
            <a:ext cx="8064500" cy="208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1: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如图所示，在△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中，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，分别是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的点，且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EF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80000"/>
              </a:lnSpc>
            </a:pP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1)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如果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AE</a:t>
            </a:r>
            <a:r>
              <a:rPr lang="en-US" altLang="zh-CN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=7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EB</a:t>
            </a:r>
            <a:r>
              <a:rPr lang="en-US" altLang="zh-CN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=5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FC</a:t>
            </a:r>
            <a:r>
              <a:rPr lang="en-US" altLang="zh-CN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=4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那么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AF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的长是多少？</a:t>
            </a:r>
            <a:endParaRPr lang="zh-CN" altLang="zh-CN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0482" name="等腰三角形 61455"/>
          <p:cNvSpPr>
            <a:spLocks noChangeArrowheads="1"/>
          </p:cNvSpPr>
          <p:nvPr/>
        </p:nvSpPr>
        <p:spPr bwMode="auto">
          <a:xfrm>
            <a:off x="6227763" y="2733676"/>
            <a:ext cx="1871662" cy="1403747"/>
          </a:xfrm>
          <a:prstGeom prst="triangle">
            <a:avLst>
              <a:gd name="adj" fmla="val 92713"/>
            </a:avLst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20483" name="直接连接符 61456"/>
          <p:cNvSpPr>
            <a:spLocks noChangeShapeType="1"/>
          </p:cNvSpPr>
          <p:nvPr/>
        </p:nvSpPr>
        <p:spPr bwMode="auto">
          <a:xfrm>
            <a:off x="6818313" y="3651647"/>
            <a:ext cx="12239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4" name="文本框 61457"/>
          <p:cNvSpPr txBox="1">
            <a:spLocks noChangeArrowheads="1"/>
          </p:cNvSpPr>
          <p:nvPr/>
        </p:nvSpPr>
        <p:spPr bwMode="auto">
          <a:xfrm>
            <a:off x="7761625" y="2409825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20485" name="文本框 61458"/>
          <p:cNvSpPr txBox="1">
            <a:spLocks noChangeArrowheads="1"/>
          </p:cNvSpPr>
          <p:nvPr/>
        </p:nvSpPr>
        <p:spPr bwMode="auto">
          <a:xfrm>
            <a:off x="6450350" y="3327797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</a:p>
        </p:txBody>
      </p:sp>
      <p:sp>
        <p:nvSpPr>
          <p:cNvPr id="20486" name="文本框 61459"/>
          <p:cNvSpPr txBox="1">
            <a:spLocks noChangeArrowheads="1"/>
          </p:cNvSpPr>
          <p:nvPr/>
        </p:nvSpPr>
        <p:spPr bwMode="auto">
          <a:xfrm>
            <a:off x="5866150" y="3921919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20487" name="文本框 61460"/>
          <p:cNvSpPr txBox="1">
            <a:spLocks noChangeArrowheads="1"/>
          </p:cNvSpPr>
          <p:nvPr/>
        </p:nvSpPr>
        <p:spPr bwMode="auto">
          <a:xfrm>
            <a:off x="8099763" y="3975497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20488" name="文本框 61461"/>
          <p:cNvSpPr txBox="1">
            <a:spLocks noChangeArrowheads="1"/>
          </p:cNvSpPr>
          <p:nvPr/>
        </p:nvSpPr>
        <p:spPr bwMode="auto">
          <a:xfrm>
            <a:off x="8047375" y="3457575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</a:p>
        </p:txBody>
      </p:sp>
      <p:sp>
        <p:nvSpPr>
          <p:cNvPr id="61463" name="矩形 61462"/>
          <p:cNvSpPr>
            <a:spLocks noChangeArrowheads="1"/>
          </p:cNvSpPr>
          <p:nvPr/>
        </p:nvSpPr>
        <p:spPr bwMode="auto">
          <a:xfrm>
            <a:off x="539750" y="2247901"/>
            <a:ext cx="5256213" cy="275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  解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:  ∵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EF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80000"/>
              </a:lnSpc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          ∴</a:t>
            </a:r>
          </a:p>
          <a:p>
            <a:pPr>
              <a:lnSpc>
                <a:spcPct val="180000"/>
              </a:lnSpc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          ∵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AE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= 7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EB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= 5 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FC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= 4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80000"/>
              </a:lnSpc>
            </a:pP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          ∴</a:t>
            </a:r>
          </a:p>
        </p:txBody>
      </p:sp>
      <p:graphicFrame>
        <p:nvGraphicFramePr>
          <p:cNvPr id="61464" name="对象 61463"/>
          <p:cNvGraphicFramePr/>
          <p:nvPr/>
        </p:nvGraphicFramePr>
        <p:xfrm>
          <a:off x="1730376" y="2842022"/>
          <a:ext cx="1268413" cy="532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2" r:id="rId3" imgW="711835" imgH="393700" progId="Equation.3">
                  <p:embed/>
                </p:oleObj>
              </mc:Choice>
              <mc:Fallback>
                <p:oleObj r:id="rId3" imgW="711835" imgH="393700" progId="Equation.3">
                  <p:embed/>
                  <p:pic>
                    <p:nvPicPr>
                      <p:cNvPr id="0" name="对象 6146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76" y="2842022"/>
                        <a:ext cx="1268413" cy="5322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65" name="对象 61464"/>
          <p:cNvGraphicFramePr/>
          <p:nvPr/>
        </p:nvGraphicFramePr>
        <p:xfrm>
          <a:off x="1835151" y="3813572"/>
          <a:ext cx="3216275" cy="532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3" r:id="rId5" imgW="2400300" imgH="520700" progId="Equation.3">
                  <p:embed/>
                </p:oleObj>
              </mc:Choice>
              <mc:Fallback>
                <p:oleObj r:id="rId5" imgW="2400300" imgH="520700" progId="Equation.3">
                  <p:embed/>
                  <p:pic>
                    <p:nvPicPr>
                      <p:cNvPr id="0" name="对象 61464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1" y="3813572"/>
                        <a:ext cx="3216275" cy="5322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2" name="圆角矩形 31"/>
          <p:cNvSpPr>
            <a:spLocks noChangeArrowheads="1"/>
          </p:cNvSpPr>
          <p:nvPr/>
        </p:nvSpPr>
        <p:spPr bwMode="auto">
          <a:xfrm>
            <a:off x="395288" y="423863"/>
            <a:ext cx="1428750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1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典例精析</a:t>
            </a:r>
            <a:endParaRPr lang="en-US" altLang="zh-CN" sz="1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1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1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1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5"/>
          <p:cNvSpPr txBox="1">
            <a:spLocks noChangeArrowheads="1"/>
          </p:cNvSpPr>
          <p:nvPr/>
        </p:nvSpPr>
        <p:spPr bwMode="auto">
          <a:xfrm>
            <a:off x="395288" y="627460"/>
            <a:ext cx="8064500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2)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如果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=10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AE</a:t>
            </a:r>
            <a:r>
              <a:rPr lang="en-US" altLang="zh-CN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=6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AF</a:t>
            </a:r>
            <a:r>
              <a:rPr lang="en-US" altLang="zh-CN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=5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那么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FC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的长是多少？</a:t>
            </a:r>
            <a:endParaRPr lang="zh-CN" altLang="zh-CN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1506" name="等腰三角形 62468"/>
          <p:cNvSpPr>
            <a:spLocks noChangeArrowheads="1"/>
          </p:cNvSpPr>
          <p:nvPr/>
        </p:nvSpPr>
        <p:spPr bwMode="auto">
          <a:xfrm>
            <a:off x="6443663" y="1707357"/>
            <a:ext cx="1871662" cy="1403747"/>
          </a:xfrm>
          <a:prstGeom prst="triangle">
            <a:avLst>
              <a:gd name="adj" fmla="val 92713"/>
            </a:avLst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21507" name="直接连接符 62469"/>
          <p:cNvSpPr>
            <a:spLocks noChangeShapeType="1"/>
          </p:cNvSpPr>
          <p:nvPr/>
        </p:nvSpPr>
        <p:spPr bwMode="auto">
          <a:xfrm>
            <a:off x="7034213" y="2625329"/>
            <a:ext cx="12239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08" name="文本框 62470"/>
          <p:cNvSpPr txBox="1">
            <a:spLocks noChangeArrowheads="1"/>
          </p:cNvSpPr>
          <p:nvPr/>
        </p:nvSpPr>
        <p:spPr bwMode="auto">
          <a:xfrm>
            <a:off x="7977525" y="1383506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21509" name="文本框 62471"/>
          <p:cNvSpPr txBox="1">
            <a:spLocks noChangeArrowheads="1"/>
          </p:cNvSpPr>
          <p:nvPr/>
        </p:nvSpPr>
        <p:spPr bwMode="auto">
          <a:xfrm>
            <a:off x="6666250" y="2301479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</a:p>
        </p:txBody>
      </p:sp>
      <p:sp>
        <p:nvSpPr>
          <p:cNvPr id="21510" name="文本框 62472"/>
          <p:cNvSpPr txBox="1">
            <a:spLocks noChangeArrowheads="1"/>
          </p:cNvSpPr>
          <p:nvPr/>
        </p:nvSpPr>
        <p:spPr bwMode="auto">
          <a:xfrm>
            <a:off x="6082050" y="2895600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21511" name="文本框 62473"/>
          <p:cNvSpPr txBox="1">
            <a:spLocks noChangeArrowheads="1"/>
          </p:cNvSpPr>
          <p:nvPr/>
        </p:nvSpPr>
        <p:spPr bwMode="auto">
          <a:xfrm>
            <a:off x="8315663" y="2949179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21512" name="文本框 62474"/>
          <p:cNvSpPr txBox="1">
            <a:spLocks noChangeArrowheads="1"/>
          </p:cNvSpPr>
          <p:nvPr/>
        </p:nvSpPr>
        <p:spPr bwMode="auto">
          <a:xfrm>
            <a:off x="8263275" y="2431256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</a:p>
        </p:txBody>
      </p:sp>
      <p:sp>
        <p:nvSpPr>
          <p:cNvPr id="62476" name="矩形 62475"/>
          <p:cNvSpPr>
            <a:spLocks noChangeArrowheads="1"/>
          </p:cNvSpPr>
          <p:nvPr/>
        </p:nvSpPr>
        <p:spPr bwMode="auto">
          <a:xfrm>
            <a:off x="611188" y="1275160"/>
            <a:ext cx="5256212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  解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:  ∵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EF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endParaRPr lang="zh-CN" altLang="en-US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          ∴</a:t>
            </a:r>
          </a:p>
          <a:p>
            <a:pPr>
              <a:lnSpc>
                <a:spcPct val="200000"/>
              </a:lnSpc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          ∵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= 10 ,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AE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= 6 ,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AF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= 5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          ∴</a:t>
            </a:r>
          </a:p>
          <a:p>
            <a:pPr>
              <a:lnSpc>
                <a:spcPct val="200000"/>
              </a:lnSpc>
            </a:pP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         ∴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FC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–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AF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 =</a:t>
            </a:r>
          </a:p>
        </p:txBody>
      </p:sp>
      <p:graphicFrame>
        <p:nvGraphicFramePr>
          <p:cNvPr id="62477" name="对象 62476"/>
          <p:cNvGraphicFramePr/>
          <p:nvPr/>
        </p:nvGraphicFramePr>
        <p:xfrm>
          <a:off x="1800225" y="1924050"/>
          <a:ext cx="12954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9" r:id="rId3" imgW="711200" imgH="393700" progId="Equation.3">
                  <p:embed/>
                </p:oleObj>
              </mc:Choice>
              <mc:Fallback>
                <p:oleObj r:id="rId3" imgW="711200" imgH="393700" progId="Equation.3">
                  <p:embed/>
                  <p:pic>
                    <p:nvPicPr>
                      <p:cNvPr id="0" name="对象 6247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0225" y="1924050"/>
                        <a:ext cx="129540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8" name="对象 62477"/>
          <p:cNvGraphicFramePr/>
          <p:nvPr/>
        </p:nvGraphicFramePr>
        <p:xfrm>
          <a:off x="1798638" y="3003948"/>
          <a:ext cx="3556000" cy="588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0" r:id="rId5" imgW="1803400" imgH="393700" progId="Equation.3">
                  <p:embed/>
                </p:oleObj>
              </mc:Choice>
              <mc:Fallback>
                <p:oleObj r:id="rId5" imgW="1803400" imgH="393700" progId="Equation.3">
                  <p:embed/>
                  <p:pic>
                    <p:nvPicPr>
                      <p:cNvPr id="0" name="对象 62477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8638" y="3003948"/>
                        <a:ext cx="3556000" cy="5881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9" name="对象 62478"/>
          <p:cNvGraphicFramePr/>
          <p:nvPr/>
        </p:nvGraphicFramePr>
        <p:xfrm>
          <a:off x="3746500" y="3598069"/>
          <a:ext cx="1404938" cy="532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1" r:id="rId7" imgW="1054100" imgH="520700" progId="Equation.3">
                  <p:embed/>
                </p:oleObj>
              </mc:Choice>
              <mc:Fallback>
                <p:oleObj r:id="rId7" imgW="1054100" imgH="520700" progId="Equation.3">
                  <p:embed/>
                  <p:pic>
                    <p:nvPicPr>
                      <p:cNvPr id="0" name="对象 62478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0" y="3598069"/>
                        <a:ext cx="1404938" cy="5322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2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2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2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6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矩形 235548"/>
          <p:cNvSpPr>
            <a:spLocks noChangeArrowheads="1"/>
          </p:cNvSpPr>
          <p:nvPr/>
        </p:nvSpPr>
        <p:spPr bwMode="auto">
          <a:xfrm>
            <a:off x="381000" y="366713"/>
            <a:ext cx="7858125" cy="105259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defRPr/>
            </a:pP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如图：在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△ABC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中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,</a:t>
            </a:r>
            <a:r>
              <a:rPr lang="zh-CN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点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D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、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E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、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F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分别在边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AB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、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AC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、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BC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上，且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DE//BC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、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EF//AB.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若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AD=2BD.</a:t>
            </a:r>
          </a:p>
        </p:txBody>
      </p:sp>
      <p:sp>
        <p:nvSpPr>
          <p:cNvPr id="22530" name="文本框 235559"/>
          <p:cNvSpPr txBox="1">
            <a:spLocks noChangeArrowheads="1"/>
          </p:cNvSpPr>
          <p:nvPr/>
        </p:nvSpPr>
        <p:spPr bwMode="auto">
          <a:xfrm>
            <a:off x="381000" y="1234679"/>
            <a:ext cx="58388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求        的值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   (2)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求证：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.</a:t>
            </a:r>
          </a:p>
        </p:txBody>
      </p:sp>
      <p:graphicFrame>
        <p:nvGraphicFramePr>
          <p:cNvPr id="22531" name="对象 7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114800" y="2250281"/>
          <a:ext cx="914400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3" r:id="rId3" imgW="114300" imgH="215900" progId="Equation.KSEE3">
                  <p:embed/>
                </p:oleObj>
              </mc:Choice>
              <mc:Fallback>
                <p:oleObj r:id="rId3" imgW="114300" imgH="215900" progId="Equation.KSEE3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250281"/>
                        <a:ext cx="914400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对象 8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144589" y="1089423"/>
          <a:ext cx="638175" cy="673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4" r:id="rId5" imgW="280035" imgH="394335" progId="Equation.3">
                  <p:embed/>
                </p:oleObj>
              </mc:Choice>
              <mc:Fallback>
                <p:oleObj r:id="rId5" imgW="280035" imgH="394335" progId="Equation.3">
                  <p:embed/>
                  <p:pic>
                    <p:nvPicPr>
                      <p:cNvPr id="0" name="对象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9" y="1089423"/>
                        <a:ext cx="638175" cy="6738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17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844926" y="1089423"/>
          <a:ext cx="1565275" cy="673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5" r:id="rId7" imgW="686435" imgH="393700" progId="Equation.3">
                  <p:embed/>
                </p:oleObj>
              </mc:Choice>
              <mc:Fallback>
                <p:oleObj r:id="rId7" imgW="686435" imgH="3937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4926" y="1089423"/>
                        <a:ext cx="1565275" cy="6738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534" name="组合 26"/>
          <p:cNvGrpSpPr/>
          <p:nvPr/>
        </p:nvGrpSpPr>
        <p:grpSpPr bwMode="auto">
          <a:xfrm>
            <a:off x="6291263" y="1634729"/>
            <a:ext cx="2335212" cy="1604665"/>
            <a:chOff x="5486400" y="2219980"/>
            <a:chExt cx="2804206" cy="3193966"/>
          </a:xfrm>
        </p:grpSpPr>
        <p:pic>
          <p:nvPicPr>
            <p:cNvPr id="22535" name="图片 19" descr="0001.png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5562600" y="2514600"/>
              <a:ext cx="2667000" cy="2440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6414781" y="2219980"/>
              <a:ext cx="367922" cy="9189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i="1" dirty="0">
                  <a:latin typeface="Times New Roman" panose="02020603050405020304" pitchFamily="18" charset="0"/>
                  <a:ea typeface="+mj-ea"/>
                </a:rPr>
                <a:t>A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486400" y="4267531"/>
              <a:ext cx="366015" cy="9189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i="1" dirty="0">
                  <a:latin typeface="Times New Roman" panose="02020603050405020304" pitchFamily="18" charset="0"/>
                  <a:ea typeface="+mj-ea"/>
                </a:rPr>
                <a:t>B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924591" y="4277011"/>
              <a:ext cx="366015" cy="9189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i="1" dirty="0">
                  <a:latin typeface="Times New Roman" panose="02020603050405020304" pitchFamily="18" charset="0"/>
                  <a:ea typeface="+mj-ea"/>
                </a:rPr>
                <a:t>C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730410" y="3667959"/>
              <a:ext cx="366015" cy="9189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i="1" dirty="0">
                  <a:latin typeface="Times New Roman" panose="02020603050405020304" pitchFamily="18" charset="0"/>
                  <a:ea typeface="+mj-ea"/>
                </a:rPr>
                <a:t>D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482323" y="3582643"/>
              <a:ext cx="366015" cy="9189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i="1" dirty="0">
                  <a:latin typeface="Times New Roman" panose="02020603050405020304" pitchFamily="18" charset="0"/>
                  <a:ea typeface="+mj-ea"/>
                </a:rPr>
                <a:t>E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087714" y="4495036"/>
              <a:ext cx="364108" cy="9189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i="1" dirty="0">
                  <a:latin typeface="Times New Roman" panose="02020603050405020304" pitchFamily="18" charset="0"/>
                  <a:ea typeface="+mj-ea"/>
                </a:rPr>
                <a:t>F</a:t>
              </a: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488951" y="1849041"/>
            <a:ext cx="379943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解：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(1)∵DE//BC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EF//AB,</a:t>
            </a:r>
          </a:p>
        </p:txBody>
      </p:sp>
      <p:graphicFrame>
        <p:nvGraphicFramePr>
          <p:cNvPr id="3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889126" y="2207419"/>
          <a:ext cx="2671763" cy="513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6" r:id="rId10" imgW="1536700" imgH="393700" progId="Equation.KSEE3">
                  <p:embed/>
                </p:oleObj>
              </mc:Choice>
              <mc:Fallback>
                <p:oleObj r:id="rId10" imgW="1536700" imgH="393700" progId="Equation.KSEE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126" y="2207419"/>
                        <a:ext cx="2671763" cy="5131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1525588" y="2765822"/>
            <a:ext cx="165782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又</a:t>
            </a:r>
            <a:r>
              <a:rPr lang="en-US" altLang="zh-CN" i="1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AD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=2BD</a:t>
            </a:r>
          </a:p>
        </p:txBody>
      </p:sp>
      <p:graphicFrame>
        <p:nvGraphicFramePr>
          <p:cNvPr id="5" name="对象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585913" y="3108722"/>
          <a:ext cx="1898650" cy="513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7" r:id="rId12" imgW="1091565" imgH="393700" progId="Equation.KSEE3">
                  <p:embed/>
                </p:oleObj>
              </mc:Choice>
              <mc:Fallback>
                <p:oleObj r:id="rId12" imgW="1091565" imgH="393700" progId="Equation.KSEE3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5913" y="3108722"/>
                        <a:ext cx="1898650" cy="5131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702051" y="3011091"/>
          <a:ext cx="1216025" cy="511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8" r:id="rId14" imgW="698500" imgH="393700" progId="Equation.KSEE3">
                  <p:embed/>
                </p:oleObj>
              </mc:Choice>
              <mc:Fallback>
                <p:oleObj r:id="rId14" imgW="698500" imgH="393700" progId="Equation.KSEE3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2051" y="3011091"/>
                        <a:ext cx="1216025" cy="5119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1117601" y="3612357"/>
            <a:ext cx="7477125" cy="14219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(2)∵DE//BC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EF//AB,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 ∴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四边形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BDEF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是平行四边形，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∴DE=BF.</a:t>
            </a:r>
          </a:p>
          <a:p>
            <a:pPr>
              <a:lnSpc>
                <a:spcPct val="120000"/>
              </a:lnSpc>
            </a:pP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由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(1)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知</a:t>
            </a:r>
          </a:p>
        </p:txBody>
      </p:sp>
      <p:graphicFrame>
        <p:nvGraphicFramePr>
          <p:cNvPr id="8" name="对象 7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225675" y="4383882"/>
          <a:ext cx="2692400" cy="513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9" r:id="rId16" imgW="1548765" imgH="393700" progId="Equation.KSEE3">
                  <p:embed/>
                </p:oleObj>
              </mc:Choice>
              <mc:Fallback>
                <p:oleObj r:id="rId16" imgW="1548765" imgH="393700" progId="Equation.KSEE3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5675" y="4383882"/>
                        <a:ext cx="2692400" cy="5131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矩形 10308"/>
          <p:cNvSpPr>
            <a:spLocks noChangeArrowheads="1"/>
          </p:cNvSpPr>
          <p:nvPr/>
        </p:nvSpPr>
        <p:spPr bwMode="auto">
          <a:xfrm>
            <a:off x="285751" y="108734"/>
            <a:ext cx="814387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9105" eaLnBrk="0" hangingPunct="0"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如图，已知</a:t>
            </a:r>
            <a:r>
              <a:rPr lang="en-US" altLang="zh-CN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baseline="-30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∥l</a:t>
            </a:r>
            <a:r>
              <a:rPr lang="en-US" altLang="zh-CN" baseline="-30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∥l</a:t>
            </a:r>
            <a:r>
              <a:rPr lang="en-US" altLang="zh-CN" baseline="-30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，下列比例式中错误的是</a:t>
            </a:r>
            <a:r>
              <a:rPr lang="en-US" altLang="zh-CN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　　</a:t>
            </a:r>
            <a:r>
              <a:rPr lang="en-US" altLang="zh-CN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</a:p>
          <a:p>
            <a:pPr indent="459105" eaLnBrk="0" hangingPunct="0">
              <a:lnSpc>
                <a:spcPct val="150000"/>
              </a:lnSpc>
            </a:pPr>
            <a:endParaRPr lang="en-US" altLang="zh-CN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459105" eaLnBrk="0" hangingPunct="0"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A.                       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B.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indent="459105" eaLnBrk="0" hangingPunct="0">
              <a:lnSpc>
                <a:spcPct val="150000"/>
              </a:lnSpc>
            </a:pP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indent="459105" eaLnBrk="0" hangingPunct="0"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C.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D.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indent="459105" eaLnBrk="0" hangingPunct="0">
              <a:lnSpc>
                <a:spcPct val="150000"/>
              </a:lnSpc>
            </a:pPr>
            <a:endParaRPr lang="zh-CN" altLang="en-US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3554" name="图片 10307" descr="D:/北师版/20160111 学练优九年级上册数学（BS）光盘/课件/SXJ23.EPS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6156325" y="2518173"/>
            <a:ext cx="2160588" cy="162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555" name="对象 10309"/>
          <p:cNvGraphicFramePr/>
          <p:nvPr/>
        </p:nvGraphicFramePr>
        <p:xfrm>
          <a:off x="4514850" y="2490788"/>
          <a:ext cx="114300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0" r:id="rId6" imgW="114300" imgH="215900" progId="Equation.3">
                  <p:embed/>
                </p:oleObj>
              </mc:Choice>
              <mc:Fallback>
                <p:oleObj r:id="rId6" imgW="114300" imgH="215900" progId="Equation.3">
                  <p:embed/>
                  <p:pic>
                    <p:nvPicPr>
                      <p:cNvPr id="0" name="对象 10309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2490788"/>
                        <a:ext cx="114300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对象 10310"/>
          <p:cNvGraphicFramePr/>
          <p:nvPr/>
        </p:nvGraphicFramePr>
        <p:xfrm>
          <a:off x="1258889" y="1491854"/>
          <a:ext cx="1368425" cy="589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1" r:id="rId8" imgW="685800" imgH="393700" progId="Equation.3">
                  <p:embed/>
                </p:oleObj>
              </mc:Choice>
              <mc:Fallback>
                <p:oleObj r:id="rId8" imgW="685800" imgH="393700" progId="Equation.3">
                  <p:embed/>
                  <p:pic>
                    <p:nvPicPr>
                      <p:cNvPr id="0" name="对象 10310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9" y="1491854"/>
                        <a:ext cx="1368425" cy="5893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对象 10311"/>
          <p:cNvGraphicFramePr/>
          <p:nvPr/>
        </p:nvGraphicFramePr>
        <p:xfrm>
          <a:off x="3635376" y="1383506"/>
          <a:ext cx="1433513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2" r:id="rId10" imgW="673100" imgH="393700" progId="Equation.3">
                  <p:embed/>
                </p:oleObj>
              </mc:Choice>
              <mc:Fallback>
                <p:oleObj r:id="rId10" imgW="673100" imgH="393700" progId="Equation.3">
                  <p:embed/>
                  <p:pic>
                    <p:nvPicPr>
                      <p:cNvPr id="0" name="对象 10311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6" y="1383506"/>
                        <a:ext cx="1433513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对象 10312"/>
          <p:cNvGraphicFramePr/>
          <p:nvPr/>
        </p:nvGraphicFramePr>
        <p:xfrm>
          <a:off x="1258888" y="2301479"/>
          <a:ext cx="1439862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3" r:id="rId12" imgW="685800" imgH="393700" progId="Equation.3">
                  <p:embed/>
                </p:oleObj>
              </mc:Choice>
              <mc:Fallback>
                <p:oleObj r:id="rId12" imgW="685800" imgH="393700" progId="Equation.3">
                  <p:embed/>
                  <p:pic>
                    <p:nvPicPr>
                      <p:cNvPr id="0" name="对象 10312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301479"/>
                        <a:ext cx="1439862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对象 10313"/>
          <p:cNvGraphicFramePr/>
          <p:nvPr/>
        </p:nvGraphicFramePr>
        <p:xfrm>
          <a:off x="3635375" y="2301478"/>
          <a:ext cx="1441450" cy="632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4" r:id="rId14" imgW="673100" imgH="393700" progId="Equation.3">
                  <p:embed/>
                </p:oleObj>
              </mc:Choice>
              <mc:Fallback>
                <p:oleObj r:id="rId14" imgW="673100" imgH="393700" progId="Equation.3">
                  <p:embed/>
                  <p:pic>
                    <p:nvPicPr>
                      <p:cNvPr id="0" name="对象 10313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2301478"/>
                        <a:ext cx="1441450" cy="6322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5" name="文本框 10314"/>
          <p:cNvSpPr txBox="1">
            <a:spLocks noChangeArrowheads="1"/>
          </p:cNvSpPr>
          <p:nvPr/>
        </p:nvSpPr>
        <p:spPr bwMode="auto">
          <a:xfrm>
            <a:off x="7286626" y="589360"/>
            <a:ext cx="6767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266700"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b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3561" name="矩形 80"/>
          <p:cNvSpPr>
            <a:spLocks noChangeArrowheads="1"/>
          </p:cNvSpPr>
          <p:nvPr/>
        </p:nvSpPr>
        <p:spPr bwMode="auto">
          <a:xfrm>
            <a:off x="71438" y="53578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 b="1" dirty="0">
                <a:solidFill>
                  <a:srgbClr val="228B8B"/>
                </a:solidFill>
                <a:ea typeface="方正姚体" panose="02010601030101010101" pitchFamily="2" charset="-122"/>
              </a:rPr>
              <a:t>当堂练习</a:t>
            </a:r>
            <a:endParaRPr lang="zh-CN" altLang="en-US" sz="1800" dirty="0">
              <a:solidFill>
                <a:srgbClr val="228B8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组合 16418"/>
          <p:cNvGrpSpPr/>
          <p:nvPr/>
        </p:nvGrpSpPr>
        <p:grpSpPr bwMode="auto">
          <a:xfrm>
            <a:off x="5218114" y="1168005"/>
            <a:ext cx="2409826" cy="2005013"/>
            <a:chOff x="4220" y="2459"/>
            <a:chExt cx="1518" cy="1684"/>
          </a:xfrm>
        </p:grpSpPr>
        <p:grpSp>
          <p:nvGrpSpPr>
            <p:cNvPr id="25602" name="组合 16419"/>
            <p:cNvGrpSpPr/>
            <p:nvPr/>
          </p:nvGrpSpPr>
          <p:grpSpPr bwMode="auto">
            <a:xfrm>
              <a:off x="4368" y="2592"/>
              <a:ext cx="1104" cy="1392"/>
              <a:chOff x="3408" y="480"/>
              <a:chExt cx="1104" cy="1392"/>
            </a:xfrm>
          </p:grpSpPr>
          <p:sp>
            <p:nvSpPr>
              <p:cNvPr id="25603" name="等腰三角形 16420"/>
              <p:cNvSpPr>
                <a:spLocks noChangeArrowheads="1"/>
              </p:cNvSpPr>
              <p:nvPr/>
            </p:nvSpPr>
            <p:spPr bwMode="auto">
              <a:xfrm>
                <a:off x="3408" y="912"/>
                <a:ext cx="1104" cy="960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604" name="流程图: 合并 16421"/>
              <p:cNvSpPr>
                <a:spLocks noChangeArrowheads="1"/>
              </p:cNvSpPr>
              <p:nvPr/>
            </p:nvSpPr>
            <p:spPr bwMode="auto">
              <a:xfrm>
                <a:off x="3744" y="480"/>
                <a:ext cx="432" cy="432"/>
              </a:xfrm>
              <a:prstGeom prst="flowChartMerge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</a:ln>
            </p:spPr>
            <p:txBody>
              <a:bodyPr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5605" name="组合 16422"/>
            <p:cNvGrpSpPr/>
            <p:nvPr/>
          </p:nvGrpSpPr>
          <p:grpSpPr bwMode="auto">
            <a:xfrm>
              <a:off x="4220" y="2459"/>
              <a:ext cx="1518" cy="1684"/>
              <a:chOff x="3370" y="2459"/>
              <a:chExt cx="1658" cy="1684"/>
            </a:xfrm>
          </p:grpSpPr>
          <p:sp>
            <p:nvSpPr>
              <p:cNvPr id="25606" name="矩形 16423"/>
              <p:cNvSpPr>
                <a:spLocks noChangeArrowheads="1"/>
              </p:cNvSpPr>
              <p:nvPr/>
            </p:nvSpPr>
            <p:spPr bwMode="auto">
              <a:xfrm>
                <a:off x="3848" y="2891"/>
                <a:ext cx="268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b="1" i="1">
                    <a:solidFill>
                      <a:schemeClr val="tx1"/>
                    </a:solidFill>
                    <a:latin typeface="Times New Roman" panose="02020603050405020304" pitchFamily="18" charset="0"/>
                    <a:ea typeface="华文行楷" panose="02010800040101010101" pitchFamily="2" charset="-122"/>
                  </a:rPr>
                  <a:t>A</a:t>
                </a:r>
              </a:p>
            </p:txBody>
          </p:sp>
          <p:sp>
            <p:nvSpPr>
              <p:cNvPr id="25607" name="矩形 16424"/>
              <p:cNvSpPr>
                <a:spLocks noChangeArrowheads="1"/>
              </p:cNvSpPr>
              <p:nvPr/>
            </p:nvSpPr>
            <p:spPr bwMode="auto">
              <a:xfrm>
                <a:off x="3370" y="3755"/>
                <a:ext cx="268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b="1" i="1">
                    <a:solidFill>
                      <a:schemeClr val="tx1"/>
                    </a:solidFill>
                    <a:latin typeface="Times New Roman" panose="02020603050405020304" pitchFamily="18" charset="0"/>
                    <a:ea typeface="华文行楷" panose="02010800040101010101" pitchFamily="2" charset="-122"/>
                  </a:rPr>
                  <a:t>B</a:t>
                </a:r>
              </a:p>
            </p:txBody>
          </p:sp>
          <p:sp>
            <p:nvSpPr>
              <p:cNvPr id="25608" name="矩形 16425"/>
              <p:cNvSpPr>
                <a:spLocks noChangeArrowheads="1"/>
              </p:cNvSpPr>
              <p:nvPr/>
            </p:nvSpPr>
            <p:spPr bwMode="auto">
              <a:xfrm>
                <a:off x="4760" y="3755"/>
                <a:ext cx="268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b="1" i="1">
                    <a:solidFill>
                      <a:schemeClr val="tx1"/>
                    </a:solidFill>
                    <a:latin typeface="Times New Roman" panose="02020603050405020304" pitchFamily="18" charset="0"/>
                    <a:ea typeface="华文行楷" panose="02010800040101010101" pitchFamily="2" charset="-122"/>
                  </a:rPr>
                  <a:t>C</a:t>
                </a:r>
              </a:p>
            </p:txBody>
          </p:sp>
          <p:sp>
            <p:nvSpPr>
              <p:cNvPr id="25609" name="矩形 16426"/>
              <p:cNvSpPr>
                <a:spLocks noChangeArrowheads="1"/>
              </p:cNvSpPr>
              <p:nvPr/>
            </p:nvSpPr>
            <p:spPr bwMode="auto">
              <a:xfrm>
                <a:off x="3665" y="2459"/>
                <a:ext cx="268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b="1" i="1">
                    <a:solidFill>
                      <a:schemeClr val="tx1"/>
                    </a:solidFill>
                    <a:latin typeface="Times New Roman" panose="02020603050405020304" pitchFamily="18" charset="0"/>
                    <a:ea typeface="华文行楷" panose="02010800040101010101" pitchFamily="2" charset="-122"/>
                  </a:rPr>
                  <a:t>E</a:t>
                </a:r>
              </a:p>
            </p:txBody>
          </p:sp>
          <p:sp>
            <p:nvSpPr>
              <p:cNvPr id="25610" name="矩形 16427"/>
              <p:cNvSpPr>
                <a:spLocks noChangeArrowheads="1"/>
              </p:cNvSpPr>
              <p:nvPr/>
            </p:nvSpPr>
            <p:spPr bwMode="auto">
              <a:xfrm>
                <a:off x="4419" y="2459"/>
                <a:ext cx="280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b="1" i="1">
                    <a:solidFill>
                      <a:schemeClr val="tx1"/>
                    </a:solidFill>
                    <a:latin typeface="Times New Roman" panose="02020603050405020304" pitchFamily="18" charset="0"/>
                    <a:ea typeface="华文行楷" panose="02010800040101010101" pitchFamily="2" charset="-122"/>
                  </a:rPr>
                  <a:t>D</a:t>
                </a:r>
              </a:p>
            </p:txBody>
          </p:sp>
        </p:grpSp>
      </p:grpSp>
      <p:sp>
        <p:nvSpPr>
          <p:cNvPr id="25611" name="文本框 16429"/>
          <p:cNvSpPr txBox="1">
            <a:spLocks noChangeArrowheads="1"/>
          </p:cNvSpPr>
          <p:nvPr/>
        </p:nvSpPr>
        <p:spPr bwMode="auto">
          <a:xfrm>
            <a:off x="642939" y="642938"/>
            <a:ext cx="15696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填空题</a:t>
            </a:r>
            <a:r>
              <a:rPr lang="en-US" altLang="zh-CN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</p:txBody>
      </p:sp>
      <p:sp>
        <p:nvSpPr>
          <p:cNvPr id="25612" name="矩形 16430"/>
          <p:cNvSpPr>
            <a:spLocks noChangeArrowheads="1"/>
          </p:cNvSpPr>
          <p:nvPr/>
        </p:nvSpPr>
        <p:spPr bwMode="auto">
          <a:xfrm>
            <a:off x="928688" y="1232297"/>
            <a:ext cx="22541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如图</a:t>
            </a:r>
            <a:r>
              <a:rPr lang="en-US" altLang="zh-CN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en-US" altLang="zh-CN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en-US" altLang="zh-CN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</p:txBody>
      </p:sp>
      <p:sp>
        <p:nvSpPr>
          <p:cNvPr id="25613" name="矩形 16431"/>
          <p:cNvSpPr>
            <a:spLocks noChangeArrowheads="1"/>
          </p:cNvSpPr>
          <p:nvPr/>
        </p:nvSpPr>
        <p:spPr bwMode="auto">
          <a:xfrm>
            <a:off x="1042988" y="1905000"/>
            <a:ext cx="9541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已知</a:t>
            </a:r>
            <a:r>
              <a:rPr lang="en-US" altLang="zh-CN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</p:txBody>
      </p:sp>
      <p:graphicFrame>
        <p:nvGraphicFramePr>
          <p:cNvPr id="25614" name="对象 16459"/>
          <p:cNvGraphicFramePr/>
          <p:nvPr/>
        </p:nvGraphicFramePr>
        <p:xfrm>
          <a:off x="1908175" y="1815703"/>
          <a:ext cx="1081088" cy="584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0" r:id="rId3" imgW="546100" imgH="393700" progId="Equation.3">
                  <p:embed/>
                </p:oleObj>
              </mc:Choice>
              <mc:Fallback>
                <p:oleObj r:id="rId3" imgW="546100" imgH="393700" progId="Equation.3">
                  <p:embed/>
                  <p:pic>
                    <p:nvPicPr>
                      <p:cNvPr id="0" name="对象 16459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1815703"/>
                        <a:ext cx="1081088" cy="5845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5" name="矩形 16460"/>
          <p:cNvSpPr>
            <a:spLocks noChangeArrowheads="1"/>
          </p:cNvSpPr>
          <p:nvPr/>
        </p:nvSpPr>
        <p:spPr bwMode="auto">
          <a:xfrm>
            <a:off x="1042988" y="2842022"/>
            <a:ext cx="26468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则</a:t>
            </a:r>
            <a:r>
              <a:rPr lang="en-US" altLang="zh-CN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</a:t>
            </a:r>
            <a:r>
              <a:rPr lang="en-US" altLang="zh-CN" u="sng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en-US" altLang="zh-CN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25616" name="对象 16461"/>
          <p:cNvGraphicFramePr/>
          <p:nvPr/>
        </p:nvGraphicFramePr>
        <p:xfrm>
          <a:off x="1620838" y="2646760"/>
          <a:ext cx="863600" cy="627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1" r:id="rId5" imgW="407035" imgH="394335" progId="Equation.3">
                  <p:embed/>
                </p:oleObj>
              </mc:Choice>
              <mc:Fallback>
                <p:oleObj r:id="rId5" imgW="407035" imgH="394335" progId="Equation.3">
                  <p:embed/>
                  <p:pic>
                    <p:nvPicPr>
                      <p:cNvPr id="0" name="对象 1646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0838" y="2646760"/>
                        <a:ext cx="863600" cy="6274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63" name="对象 16462"/>
          <p:cNvGraphicFramePr/>
          <p:nvPr/>
        </p:nvGraphicFramePr>
        <p:xfrm>
          <a:off x="2941638" y="2518172"/>
          <a:ext cx="33496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2" r:id="rId7" imgW="203200" imgH="520700" progId="Equation.3">
                  <p:embed/>
                </p:oleObj>
              </mc:Choice>
              <mc:Fallback>
                <p:oleObj r:id="rId7" imgW="203200" imgH="520700" progId="Equation.3">
                  <p:embed/>
                  <p:pic>
                    <p:nvPicPr>
                      <p:cNvPr id="0" name="对象 16462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1638" y="2518172"/>
                        <a:ext cx="334962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1"/>
          <p:cNvSpPr>
            <a:spLocks noChangeArrowheads="1"/>
          </p:cNvSpPr>
          <p:nvPr/>
        </p:nvSpPr>
        <p:spPr bwMode="auto">
          <a:xfrm>
            <a:off x="123031" y="1779662"/>
            <a:ext cx="8893175" cy="131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00025" algn="just" eaLnBrk="0" hangingPunct="0">
              <a:lnSpc>
                <a:spcPct val="150000"/>
              </a:lnSpc>
              <a:spcBef>
                <a:spcPct val="30000"/>
              </a:spcBef>
            </a:pPr>
            <a:r>
              <a:rPr lang="en-US" altLang="zh-CN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了解平行线分线段成比例的基本事实及其推论</a:t>
            </a:r>
            <a:r>
              <a:rPr lang="en-US" altLang="zh-CN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;</a:t>
            </a: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（重点）</a:t>
            </a:r>
          </a:p>
          <a:p>
            <a:pPr indent="200025" algn="just" eaLnBrk="0" hangingPunct="0">
              <a:lnSpc>
                <a:spcPct val="150000"/>
              </a:lnSpc>
              <a:spcBef>
                <a:spcPct val="30000"/>
              </a:spcBef>
            </a:pPr>
            <a:r>
              <a:rPr lang="en-US" altLang="zh-CN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会用平行线分线段成比例及其推论解决相关问题</a:t>
            </a:r>
            <a:r>
              <a:rPr lang="en-US" altLang="zh-CN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（难点）</a:t>
            </a:r>
            <a:endParaRPr lang="en-US" altLang="zh-CN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22" name="MH_SubTitle_4"/>
          <p:cNvSpPr txBox="1">
            <a:spLocks noChangeArrowheads="1"/>
          </p:cNvSpPr>
          <p:nvPr/>
        </p:nvSpPr>
        <p:spPr bwMode="auto">
          <a:xfrm>
            <a:off x="3708400" y="1006079"/>
            <a:ext cx="1722438" cy="475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/>
          <a:lstStyle/>
          <a:p>
            <a:pPr>
              <a:lnSpc>
                <a:spcPct val="110000"/>
              </a:lnSpc>
            </a:pPr>
            <a:r>
              <a:rPr lang="zh-CN" altLang="en-US" sz="2800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5"/>
          <p:cNvSpPr txBox="1">
            <a:spLocks noChangeArrowheads="1"/>
          </p:cNvSpPr>
          <p:nvPr/>
        </p:nvSpPr>
        <p:spPr bwMode="auto">
          <a:xfrm>
            <a:off x="684214" y="1006079"/>
            <a:ext cx="77041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sym typeface="宋体" panose="02010600030101010101" pitchFamily="2" charset="-122"/>
              </a:rPr>
              <a:t>3.</a:t>
            </a: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  <a:sym typeface="宋体" panose="02010600030101010101" pitchFamily="2" charset="-122"/>
              </a:rPr>
              <a:t>在△</a:t>
            </a:r>
            <a:r>
              <a:rPr lang="zh-CN" altLang="en-US" dirty="0">
                <a:solidFill>
                  <a:schemeClr val="tx1"/>
                </a:solidFill>
                <a:cs typeface="Arial" panose="020B0604020202020204" pitchFamily="34" charset="0"/>
                <a:sym typeface="宋体" panose="02010600030101010101" pitchFamily="2" charset="-122"/>
              </a:rPr>
              <a:t>ABC中，</a:t>
            </a:r>
            <a:r>
              <a:rPr lang="zh-CN" altLang="en-US" dirty="0">
                <a:solidFill>
                  <a:schemeClr val="tx1"/>
                </a:solidFill>
                <a:sym typeface="宋体" panose="02010600030101010101" pitchFamily="2" charset="-122"/>
              </a:rPr>
              <a:t>ED//AB，若            ，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sym typeface="宋体" panose="02010600030101010101" pitchFamily="2" charset="-122"/>
              </a:rPr>
              <a:t>则</a:t>
            </a:r>
            <a:endParaRPr lang="zh-CN" altLang="en-US" dirty="0">
              <a:solidFill>
                <a:schemeClr val="tx1"/>
              </a:solidFill>
              <a:cs typeface="Arial" panose="020B0604020202020204" pitchFamily="34" charset="0"/>
              <a:sym typeface="宋体" panose="02010600030101010101" pitchFamily="2" charset="-122"/>
            </a:endParaRPr>
          </a:p>
        </p:txBody>
      </p:sp>
      <p:graphicFrame>
        <p:nvGraphicFramePr>
          <p:cNvPr id="26626" name="图片 71"/>
          <p:cNvGraphicFramePr>
            <a:graphicFrameLocks noChangeAspect="1"/>
          </p:cNvGraphicFramePr>
          <p:nvPr/>
        </p:nvGraphicFramePr>
        <p:xfrm>
          <a:off x="4500564" y="1006079"/>
          <a:ext cx="974725" cy="540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0" r:id="rId3" imgW="534035" imgH="394335" progId="Equations">
                  <p:embed/>
                </p:oleObj>
              </mc:Choice>
              <mc:Fallback>
                <p:oleObj r:id="rId3" imgW="534035" imgH="394335" progId="Equations">
                  <p:embed/>
                  <p:pic>
                    <p:nvPicPr>
                      <p:cNvPr id="0" name="图片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4" y="1006079"/>
                        <a:ext cx="974725" cy="5405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1116013" y="1491854"/>
          <a:ext cx="1839912" cy="5417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1" r:id="rId5" imgW="1003935" imgH="393700" progId="Equations">
                  <p:embed/>
                </p:oleObj>
              </mc:Choice>
              <mc:Fallback>
                <p:oleObj r:id="rId5" imgW="1003935" imgH="393700" progId="Equations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491854"/>
                        <a:ext cx="1839912" cy="5417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3130550" y="1491854"/>
          <a:ext cx="1811338" cy="540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2" r:id="rId7" imgW="991235" imgH="393700" progId="Equations">
                  <p:embed/>
                </p:oleObj>
              </mc:Choice>
              <mc:Fallback>
                <p:oleObj r:id="rId7" imgW="991235" imgH="393700" progId="Equations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0550" y="1491854"/>
                        <a:ext cx="1811338" cy="5405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629" name="图片 74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426" y="844153"/>
            <a:ext cx="2593975" cy="1565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370" name="Object 5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268539" y="1383506"/>
          <a:ext cx="242887" cy="472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3" r:id="rId10" imgW="152400" imgH="393065" progId="Equation.DSMT4">
                  <p:embed/>
                </p:oleObj>
              </mc:Choice>
              <mc:Fallback>
                <p:oleObj r:id="rId10" imgW="152400" imgH="393065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9" y="1383506"/>
                        <a:ext cx="242887" cy="4726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1" name="Object 6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260851" y="1371600"/>
          <a:ext cx="244475" cy="472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4" r:id="rId12" imgW="152400" imgH="393065" progId="Equation.DSMT4">
                  <p:embed/>
                </p:oleObj>
              </mc:Choice>
              <mc:Fallback>
                <p:oleObj r:id="rId12" imgW="152400" imgH="393065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0851" y="1371600"/>
                        <a:ext cx="244475" cy="4726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49" name="组合 41010"/>
          <p:cNvGrpSpPr/>
          <p:nvPr/>
        </p:nvGrpSpPr>
        <p:grpSpPr bwMode="auto">
          <a:xfrm>
            <a:off x="5965826" y="1226344"/>
            <a:ext cx="2513532" cy="2655498"/>
            <a:chOff x="3072" y="474"/>
            <a:chExt cx="2386" cy="3023"/>
          </a:xfrm>
        </p:grpSpPr>
        <p:grpSp>
          <p:nvGrpSpPr>
            <p:cNvPr id="27650" name="组合 41011"/>
            <p:cNvGrpSpPr/>
            <p:nvPr/>
          </p:nvGrpSpPr>
          <p:grpSpPr bwMode="auto">
            <a:xfrm>
              <a:off x="3072" y="474"/>
              <a:ext cx="2386" cy="3023"/>
              <a:chOff x="3072" y="474"/>
              <a:chExt cx="2386" cy="3023"/>
            </a:xfrm>
          </p:grpSpPr>
          <p:sp>
            <p:nvSpPr>
              <p:cNvPr id="27651" name="文本框 41012"/>
              <p:cNvSpPr txBox="1">
                <a:spLocks noChangeArrowheads="1"/>
              </p:cNvSpPr>
              <p:nvPr/>
            </p:nvSpPr>
            <p:spPr bwMode="auto">
              <a:xfrm>
                <a:off x="4711" y="474"/>
                <a:ext cx="370" cy="5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b="1" i="1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27652" name="文本框 41013"/>
              <p:cNvSpPr txBox="1">
                <a:spLocks noChangeArrowheads="1"/>
              </p:cNvSpPr>
              <p:nvPr/>
            </p:nvSpPr>
            <p:spPr bwMode="auto">
              <a:xfrm>
                <a:off x="3360" y="2346"/>
                <a:ext cx="370" cy="5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b="1" i="1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27653" name="文本框 41014"/>
              <p:cNvSpPr txBox="1">
                <a:spLocks noChangeArrowheads="1"/>
              </p:cNvSpPr>
              <p:nvPr/>
            </p:nvSpPr>
            <p:spPr bwMode="auto">
              <a:xfrm>
                <a:off x="4992" y="2346"/>
                <a:ext cx="370" cy="5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b="1" i="1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27654" name="文本框 41015"/>
              <p:cNvSpPr txBox="1">
                <a:spLocks noChangeArrowheads="1"/>
              </p:cNvSpPr>
              <p:nvPr/>
            </p:nvSpPr>
            <p:spPr bwMode="auto">
              <a:xfrm>
                <a:off x="3072" y="2922"/>
                <a:ext cx="387" cy="5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b="1" i="1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27655" name="文本框 41016"/>
              <p:cNvSpPr txBox="1">
                <a:spLocks noChangeArrowheads="1"/>
              </p:cNvSpPr>
              <p:nvPr/>
            </p:nvSpPr>
            <p:spPr bwMode="auto">
              <a:xfrm>
                <a:off x="5088" y="2971"/>
                <a:ext cx="370" cy="5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b="1" i="1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E</a:t>
                </a:r>
              </a:p>
            </p:txBody>
          </p:sp>
        </p:grpSp>
        <p:sp>
          <p:nvSpPr>
            <p:cNvPr id="27656" name="任意多边形 41017"/>
            <p:cNvSpPr>
              <a:spLocks noChangeArrowheads="1"/>
            </p:cNvSpPr>
            <p:nvPr/>
          </p:nvSpPr>
          <p:spPr bwMode="auto">
            <a:xfrm>
              <a:off x="3456" y="528"/>
              <a:ext cx="1622" cy="2548"/>
            </a:xfrm>
            <a:custGeom>
              <a:avLst/>
              <a:gdLst>
                <a:gd name="T0" fmla="*/ 1248 w 2448"/>
                <a:gd name="T1" fmla="*/ 864 h 2976"/>
                <a:gd name="T2" fmla="*/ 0 w 2448"/>
                <a:gd name="T3" fmla="*/ 2976 h 2976"/>
                <a:gd name="T4" fmla="*/ 2448 w 2448"/>
                <a:gd name="T5" fmla="*/ 2976 h 2976"/>
                <a:gd name="T6" fmla="*/ 1728 w 2448"/>
                <a:gd name="T7" fmla="*/ 0 h 2976"/>
                <a:gd name="T8" fmla="*/ 1248 w 2448"/>
                <a:gd name="T9" fmla="*/ 864 h 2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48" h="2976">
                  <a:moveTo>
                    <a:pt x="1248" y="864"/>
                  </a:moveTo>
                  <a:lnTo>
                    <a:pt x="0" y="2976"/>
                  </a:lnTo>
                  <a:lnTo>
                    <a:pt x="2448" y="2976"/>
                  </a:lnTo>
                  <a:lnTo>
                    <a:pt x="1728" y="0"/>
                  </a:lnTo>
                  <a:lnTo>
                    <a:pt x="1248" y="864"/>
                  </a:lnTo>
                  <a:close/>
                </a:path>
              </a:pathLst>
            </a:custGeom>
            <a:solidFill>
              <a:schemeClr val="accent1"/>
            </a:solidFill>
            <a:ln w="5715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7657" name="文本框 41018"/>
          <p:cNvSpPr txBox="1">
            <a:spLocks noChangeArrowheads="1"/>
          </p:cNvSpPr>
          <p:nvPr/>
        </p:nvSpPr>
        <p:spPr bwMode="auto">
          <a:xfrm>
            <a:off x="571500" y="750094"/>
            <a:ext cx="80121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4.</a:t>
            </a:r>
            <a:r>
              <a:rPr lang="zh-CN" altLang="en-US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已知：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//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=15,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=9,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=4 </a:t>
            </a:r>
            <a:r>
              <a:rPr lang="en-US" altLang="zh-CN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求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AE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的长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7658" name="直接连接符 41020"/>
          <p:cNvSpPr>
            <a:spLocks noChangeShapeType="1"/>
          </p:cNvSpPr>
          <p:nvPr/>
        </p:nvSpPr>
        <p:spPr bwMode="auto">
          <a:xfrm>
            <a:off x="6659563" y="2950369"/>
            <a:ext cx="1268412" cy="119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22" name="文本框 41021"/>
          <p:cNvSpPr txBox="1">
            <a:spLocks noChangeArrowheads="1"/>
          </p:cNvSpPr>
          <p:nvPr/>
        </p:nvSpPr>
        <p:spPr bwMode="auto">
          <a:xfrm>
            <a:off x="827088" y="1685925"/>
            <a:ext cx="6463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解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</p:txBody>
      </p:sp>
      <p:sp>
        <p:nvSpPr>
          <p:cNvPr id="41023" name="矩形 41022"/>
          <p:cNvSpPr>
            <a:spLocks noChangeArrowheads="1"/>
          </p:cNvSpPr>
          <p:nvPr/>
        </p:nvSpPr>
        <p:spPr bwMode="auto">
          <a:xfrm>
            <a:off x="1320800" y="1275160"/>
            <a:ext cx="2819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>
              <a:solidFill>
                <a:srgbClr val="C60638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zh-CN" altLang="en-US">
                <a:latin typeface="Times New Roman" panose="02020603050405020304" pitchFamily="18" charset="0"/>
              </a:rPr>
              <a:t>∵  </a:t>
            </a:r>
            <a:r>
              <a:rPr lang="en-US" altLang="zh-CN" b="1" i="1">
                <a:latin typeface="Times New Roman" panose="02020603050405020304" pitchFamily="18" charset="0"/>
              </a:rPr>
              <a:t>DE</a:t>
            </a:r>
            <a:r>
              <a:rPr lang="en-US" altLang="zh-CN" i="1">
                <a:latin typeface="Times New Roman" panose="02020603050405020304" pitchFamily="18" charset="0"/>
              </a:rPr>
              <a:t>∥</a:t>
            </a:r>
            <a:r>
              <a:rPr lang="en-US" altLang="zh-CN" b="1" i="1">
                <a:latin typeface="Times New Roman" panose="02020603050405020304" pitchFamily="18" charset="0"/>
              </a:rPr>
              <a:t>BC</a:t>
            </a:r>
            <a:r>
              <a:rPr lang="en-US" altLang="zh-CN">
                <a:latin typeface="Times New Roman" panose="02020603050405020304" pitchFamily="18" charset="0"/>
              </a:rPr>
              <a:t>,</a:t>
            </a:r>
          </a:p>
        </p:txBody>
      </p:sp>
      <p:sp>
        <p:nvSpPr>
          <p:cNvPr id="41026" name="文本框 41025"/>
          <p:cNvSpPr txBox="1">
            <a:spLocks noChangeArrowheads="1"/>
          </p:cNvSpPr>
          <p:nvPr/>
        </p:nvSpPr>
        <p:spPr bwMode="auto">
          <a:xfrm>
            <a:off x="1331914" y="1869281"/>
            <a:ext cx="17572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en-US" i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r>
              <a:rPr lang="zh-CN" altLang="en-US" i="1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AB        AC</a:t>
            </a:r>
          </a:p>
          <a:p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  BD        CE</a:t>
            </a:r>
          </a:p>
        </p:txBody>
      </p:sp>
      <p:sp>
        <p:nvSpPr>
          <p:cNvPr id="41028" name="文本框 41027"/>
          <p:cNvSpPr txBox="1">
            <a:spLocks noChangeArrowheads="1"/>
          </p:cNvSpPr>
          <p:nvPr/>
        </p:nvSpPr>
        <p:spPr bwMode="auto">
          <a:xfrm>
            <a:off x="755650" y="2266950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∴</a:t>
            </a:r>
          </a:p>
        </p:txBody>
      </p:sp>
      <p:sp>
        <p:nvSpPr>
          <p:cNvPr id="41029" name="文本框 41028"/>
          <p:cNvSpPr txBox="1">
            <a:spLocks noChangeArrowheads="1"/>
          </p:cNvSpPr>
          <p:nvPr/>
        </p:nvSpPr>
        <p:spPr bwMode="auto">
          <a:xfrm>
            <a:off x="1365250" y="2245519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</a:p>
        </p:txBody>
      </p:sp>
      <p:sp>
        <p:nvSpPr>
          <p:cNvPr id="41030" name="文本框 41029"/>
          <p:cNvSpPr txBox="1">
            <a:spLocks noChangeArrowheads="1"/>
          </p:cNvSpPr>
          <p:nvPr/>
        </p:nvSpPr>
        <p:spPr bwMode="auto">
          <a:xfrm>
            <a:off x="2339975" y="2245519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</a:p>
        </p:txBody>
      </p:sp>
      <p:sp>
        <p:nvSpPr>
          <p:cNvPr id="41031" name="文本框 41030"/>
          <p:cNvSpPr txBox="1">
            <a:spLocks noChangeArrowheads="1"/>
          </p:cNvSpPr>
          <p:nvPr/>
        </p:nvSpPr>
        <p:spPr bwMode="auto">
          <a:xfrm>
            <a:off x="1979613" y="2245519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</a:p>
        </p:txBody>
      </p:sp>
      <p:sp>
        <p:nvSpPr>
          <p:cNvPr id="41032" name="文本框 41031"/>
          <p:cNvSpPr txBox="1">
            <a:spLocks noChangeArrowheads="1"/>
          </p:cNvSpPr>
          <p:nvPr/>
        </p:nvSpPr>
        <p:spPr bwMode="auto">
          <a:xfrm>
            <a:off x="3132138" y="2245519"/>
            <a:ext cx="15696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（推论）</a:t>
            </a:r>
          </a:p>
        </p:txBody>
      </p:sp>
      <p:sp>
        <p:nvSpPr>
          <p:cNvPr id="41039" name="文本框 41038"/>
          <p:cNvSpPr txBox="1">
            <a:spLocks noChangeArrowheads="1"/>
          </p:cNvSpPr>
          <p:nvPr/>
        </p:nvSpPr>
        <p:spPr bwMode="auto">
          <a:xfrm>
            <a:off x="900113" y="2842022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即</a:t>
            </a:r>
          </a:p>
        </p:txBody>
      </p:sp>
      <p:graphicFrame>
        <p:nvGraphicFramePr>
          <p:cNvPr id="41058" name="对象 41057"/>
          <p:cNvGraphicFramePr/>
          <p:nvPr/>
        </p:nvGraphicFramePr>
        <p:xfrm>
          <a:off x="1504950" y="2786062"/>
          <a:ext cx="4110038" cy="1849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5" r:id="rId3" imgW="2032000" imgH="1219200" progId="Equation.3">
                  <p:embed/>
                </p:oleObj>
              </mc:Choice>
              <mc:Fallback>
                <p:oleObj r:id="rId3" imgW="2032000" imgH="1219200" progId="Equation.3">
                  <p:embed/>
                  <p:pic>
                    <p:nvPicPr>
                      <p:cNvPr id="0" name="对象 4105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950" y="2786062"/>
                        <a:ext cx="4110038" cy="18490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2" grpId="0"/>
      <p:bldP spid="41023" grpId="0"/>
      <p:bldP spid="41026" grpId="0"/>
      <p:bldP spid="41028" grpId="0"/>
      <p:bldP spid="41029" grpId="0"/>
      <p:bldP spid="41030" grpId="0"/>
      <p:bldP spid="41031" grpId="0"/>
      <p:bldP spid="41032" grpId="0"/>
      <p:bldP spid="4103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内容占位符 2"/>
          <p:cNvSpPr>
            <a:spLocks noGrp="1" noChangeArrowheads="1"/>
          </p:cNvSpPr>
          <p:nvPr>
            <p:ph idx="1"/>
          </p:nvPr>
        </p:nvSpPr>
        <p:spPr>
          <a:xfrm>
            <a:off x="457200" y="812007"/>
            <a:ext cx="8456613" cy="813197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400" smtClean="0">
                <a:latin typeface="Times New Roman" panose="02020603050405020304" pitchFamily="18" charset="0"/>
                <a:ea typeface="黑体" panose="02010609060101010101" pitchFamily="49" charset="-122"/>
              </a:rPr>
              <a:t>5.</a:t>
            </a:r>
            <a:r>
              <a:rPr lang="zh-CN" altLang="en-US" sz="2400" smtClean="0">
                <a:latin typeface="Times New Roman" panose="02020603050405020304" pitchFamily="18" charset="0"/>
                <a:ea typeface="黑体" panose="02010609060101010101" pitchFamily="49" charset="-122"/>
              </a:rPr>
              <a:t>如图，</a:t>
            </a:r>
            <a:r>
              <a:rPr lang="en-US" altLang="zh-CN" sz="2400" smtClean="0">
                <a:latin typeface="Times New Roman" panose="02020603050405020304" pitchFamily="18" charset="0"/>
                <a:ea typeface="黑体" panose="02010609060101010101" pitchFamily="49" charset="-122"/>
              </a:rPr>
              <a:t>AB=AC</a:t>
            </a:r>
            <a:r>
              <a:rPr lang="zh-CN" altLang="en-US" sz="2400" smtClean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smtClean="0">
                <a:latin typeface="Times New Roman" panose="02020603050405020304" pitchFamily="18" charset="0"/>
                <a:ea typeface="黑体" panose="02010609060101010101" pitchFamily="49" charset="-122"/>
              </a:rPr>
              <a:t>AD⊥BC</a:t>
            </a:r>
            <a:r>
              <a:rPr lang="zh-CN" altLang="en-US" sz="2400" smtClean="0">
                <a:latin typeface="Times New Roman" panose="02020603050405020304" pitchFamily="18" charset="0"/>
                <a:ea typeface="黑体" panose="02010609060101010101" pitchFamily="49" charset="-122"/>
              </a:rPr>
              <a:t>于点</a:t>
            </a:r>
            <a:r>
              <a:rPr lang="en-US" altLang="zh-CN" sz="2400" smtClean="0">
                <a:latin typeface="Times New Roman" panose="02020603050405020304" pitchFamily="18" charset="0"/>
                <a:ea typeface="黑体" panose="02010609060101010101" pitchFamily="49" charset="-122"/>
              </a:rPr>
              <a:t>D,M</a:t>
            </a:r>
            <a:r>
              <a:rPr lang="zh-CN" altLang="en-US" sz="2400" smtClean="0"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en-US" altLang="zh-CN" sz="2400" smtClean="0"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zh-CN" altLang="en-US" sz="2400" smtClean="0">
                <a:latin typeface="Times New Roman" panose="02020603050405020304" pitchFamily="18" charset="0"/>
                <a:ea typeface="黑体" panose="02010609060101010101" pitchFamily="49" charset="-122"/>
              </a:rPr>
              <a:t>的中点，</a:t>
            </a:r>
            <a:r>
              <a:rPr lang="en-US" altLang="zh-CN" sz="2400" smtClean="0">
                <a:latin typeface="Times New Roman" panose="02020603050405020304" pitchFamily="18" charset="0"/>
                <a:ea typeface="黑体" panose="02010609060101010101" pitchFamily="49" charset="-122"/>
              </a:rPr>
              <a:t>CM</a:t>
            </a:r>
            <a:r>
              <a:rPr lang="zh-CN" altLang="en-US" sz="2400" smtClean="0">
                <a:latin typeface="Times New Roman" panose="02020603050405020304" pitchFamily="18" charset="0"/>
                <a:ea typeface="黑体" panose="02010609060101010101" pitchFamily="49" charset="-122"/>
              </a:rPr>
              <a:t>交</a:t>
            </a:r>
            <a:r>
              <a:rPr lang="en-US" altLang="zh-CN" sz="2400" smtClean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400" smtClean="0">
                <a:latin typeface="Times New Roman" panose="02020603050405020304" pitchFamily="18" charset="0"/>
                <a:ea typeface="黑体" panose="02010609060101010101" pitchFamily="49" charset="-122"/>
              </a:rPr>
              <a:t>于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2400" smtClean="0">
                <a:latin typeface="Times New Roman" panose="02020603050405020304" pitchFamily="18" charset="0"/>
                <a:ea typeface="黑体" panose="02010609060101010101" pitchFamily="49" charset="-122"/>
              </a:rPr>
              <a:t>点</a:t>
            </a:r>
            <a:r>
              <a:rPr lang="en-US" altLang="zh-CN" sz="2400" smtClean="0">
                <a:latin typeface="Times New Roman" panose="02020603050405020304" pitchFamily="18" charset="0"/>
                <a:ea typeface="黑体" panose="02010609060101010101" pitchFamily="49" charset="-122"/>
              </a:rPr>
              <a:t>P,DN</a:t>
            </a:r>
            <a:r>
              <a:rPr lang="en-US" altLang="zh-CN" sz="2400" i="1" smtClean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smtClean="0">
                <a:latin typeface="Times New Roman" panose="02020603050405020304" pitchFamily="18" charset="0"/>
                <a:ea typeface="黑体" panose="02010609060101010101" pitchFamily="49" charset="-122"/>
              </a:rPr>
              <a:t>∥CP.</a:t>
            </a:r>
            <a:r>
              <a:rPr lang="zh-CN" altLang="en-US" sz="2400" smtClean="0">
                <a:latin typeface="Times New Roman" panose="02020603050405020304" pitchFamily="18" charset="0"/>
                <a:ea typeface="黑体" panose="02010609060101010101" pitchFamily="49" charset="-122"/>
              </a:rPr>
              <a:t>若</a:t>
            </a:r>
            <a:r>
              <a:rPr lang="en-US" altLang="zh-CN" sz="2400" smtClean="0">
                <a:latin typeface="Times New Roman" panose="02020603050405020304" pitchFamily="18" charset="0"/>
                <a:ea typeface="黑体" panose="02010609060101010101" pitchFamily="49" charset="-122"/>
              </a:rPr>
              <a:t>AB=6cm</a:t>
            </a:r>
            <a:r>
              <a:rPr lang="zh-CN" altLang="en-US" sz="2400" smtClean="0">
                <a:latin typeface="Times New Roman" panose="02020603050405020304" pitchFamily="18" charset="0"/>
                <a:ea typeface="黑体" panose="02010609060101010101" pitchFamily="49" charset="-122"/>
              </a:rPr>
              <a:t>，求</a:t>
            </a:r>
            <a:r>
              <a:rPr lang="en-US" altLang="zh-CN" sz="2400" smtClean="0">
                <a:latin typeface="Times New Roman" panose="02020603050405020304" pitchFamily="18" charset="0"/>
                <a:ea typeface="黑体" panose="02010609060101010101" pitchFamily="49" charset="-122"/>
              </a:rPr>
              <a:t>AP</a:t>
            </a:r>
            <a:r>
              <a:rPr lang="zh-CN" altLang="en-US" sz="2400" smtClean="0">
                <a:latin typeface="Times New Roman" panose="02020603050405020304" pitchFamily="18" charset="0"/>
                <a:ea typeface="黑体" panose="02010609060101010101" pitchFamily="49" charset="-122"/>
              </a:rPr>
              <a:t>的长</a:t>
            </a:r>
            <a:r>
              <a:rPr lang="en-US" altLang="zh-CN" sz="2400" smtClean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endParaRPr lang="en-US" altLang="zh-CN" sz="240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28674" name="图片 4" descr="60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35700" y="1329929"/>
            <a:ext cx="2592388" cy="2484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圆角矩形 31"/>
          <p:cNvSpPr>
            <a:spLocks noChangeArrowheads="1"/>
          </p:cNvSpPr>
          <p:nvPr/>
        </p:nvSpPr>
        <p:spPr bwMode="auto">
          <a:xfrm>
            <a:off x="395288" y="423863"/>
            <a:ext cx="1428750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1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拓展提升</a:t>
            </a:r>
            <a:endParaRPr lang="en-US" altLang="zh-CN" sz="18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 noChangeArrowheads="1"/>
          </p:cNvSpPr>
          <p:nvPr/>
        </p:nvSpPr>
        <p:spPr bwMode="auto">
          <a:xfrm>
            <a:off x="457201" y="1704975"/>
            <a:ext cx="5497513" cy="1482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130000"/>
              </a:lnSpc>
            </a:pP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∵AB=AC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AD⊥BC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于点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D,</a:t>
            </a:r>
          </a:p>
          <a:p>
            <a:pPr marL="342900" indent="-342900" eaLnBrk="0" hangingPunct="0">
              <a:lnSpc>
                <a:spcPct val="130000"/>
              </a:lnSpc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的中点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 marL="342900" indent="-342900" eaLnBrk="0" hangingPunct="0">
              <a:lnSpc>
                <a:spcPct val="130000"/>
              </a:lnSpc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∴DB=DC,AM=MD.</a:t>
            </a:r>
          </a:p>
          <a:p>
            <a:pPr marL="342900" indent="-342900" eaLnBrk="0" hangingPunct="0">
              <a:lnSpc>
                <a:spcPct val="130000"/>
              </a:lnSpc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∵DN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∥CP,</a:t>
            </a:r>
          </a:p>
        </p:txBody>
      </p:sp>
      <p:graphicFrame>
        <p:nvGraphicFramePr>
          <p:cNvPr id="4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31826" y="3231357"/>
          <a:ext cx="3165475" cy="583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0" r:id="rId4" imgW="1600200" imgH="393700" progId="Equation.KSEE3">
                  <p:embed/>
                </p:oleObj>
              </mc:Choice>
              <mc:Fallback>
                <p:oleObj r:id="rId4" imgW="1600200" imgH="393700" progId="Equation.KSEE3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6" y="3231357"/>
                        <a:ext cx="3165475" cy="5834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31826" y="3902869"/>
          <a:ext cx="2951163" cy="344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1" r:id="rId6" imgW="1143000" imgH="177165" progId="Equation.KSEE3">
                  <p:embed/>
                </p:oleObj>
              </mc:Choice>
              <mc:Fallback>
                <p:oleObj r:id="rId6" imgW="1143000" imgH="177165" progId="Equation.KSEE3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6" y="3902869"/>
                        <a:ext cx="2951163" cy="3440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内容占位符 2"/>
          <p:cNvSpPr>
            <a:spLocks noGrp="1" noChangeArrowheads="1"/>
          </p:cNvSpPr>
          <p:nvPr/>
        </p:nvSpPr>
        <p:spPr bwMode="auto">
          <a:xfrm>
            <a:off x="631825" y="4360069"/>
            <a:ext cx="2381250" cy="432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130000"/>
              </a:lnSpc>
            </a:pPr>
            <a:r>
              <a:rPr lang="zh-CN" altLang="zh-CN">
                <a:latin typeface="Times New Roman" panose="02020603050405020304" pitchFamily="18" charset="0"/>
                <a:ea typeface="黑体" panose="02010609060101010101" pitchFamily="49" charset="-122"/>
              </a:rPr>
              <a:t>又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∵AB=</a:t>
            </a:r>
            <a:r>
              <a:rPr lang="en-US" altLang="en-US">
                <a:latin typeface="Times New Roman" panose="02020603050405020304" pitchFamily="18" charset="0"/>
                <a:ea typeface="黑体" panose="02010609060101010101" pitchFamily="49" charset="-122"/>
              </a:rPr>
              <a:t>6cm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endParaRPr lang="en-US" altLang="zh-CN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" name="内容占位符 2"/>
          <p:cNvSpPr>
            <a:spLocks noGrp="1" noChangeArrowheads="1"/>
          </p:cNvSpPr>
          <p:nvPr/>
        </p:nvSpPr>
        <p:spPr bwMode="auto">
          <a:xfrm>
            <a:off x="2782888" y="4398169"/>
            <a:ext cx="2379662" cy="394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130000"/>
              </a:lnSpc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∴AP=</a:t>
            </a:r>
            <a:r>
              <a:rPr lang="en-US" altLang="en-US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2cm.</a:t>
            </a:r>
            <a:endParaRPr lang="en-US" altLang="zh-CN"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2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charRg st="22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1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charRg st="31" end="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5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charRg st="45" end="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5" name="矩形 12304"/>
          <p:cNvSpPr/>
          <p:nvPr/>
        </p:nvSpPr>
        <p:spPr>
          <a:xfrm>
            <a:off x="265113" y="1966913"/>
            <a:ext cx="1655762" cy="594122"/>
          </a:xfrm>
          <a:prstGeom prst="rect">
            <a:avLst/>
          </a:prstGeom>
          <a:solidFill>
            <a:schemeClr val="accent3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>
              <a:defRPr/>
            </a:pPr>
            <a:r>
              <a:rPr lang="zh-CN" altLang="en-US" sz="2000" noProof="1">
                <a:solidFill>
                  <a:schemeClr val="tx1"/>
                </a:solidFill>
                <a:ea typeface="黑体" panose="02010609060101010101" pitchFamily="49" charset="-122"/>
                <a:cs typeface="+mn-ea"/>
              </a:rPr>
              <a:t>平行线分线</a:t>
            </a:r>
            <a:endParaRPr lang="zh-CN" altLang="en-US" sz="2000" noProof="1">
              <a:solidFill>
                <a:schemeClr val="tx1"/>
              </a:solidFill>
              <a:ea typeface="黑体" panose="02010609060101010101" pitchFamily="49" charset="-122"/>
            </a:endParaRPr>
          </a:p>
          <a:p>
            <a:pPr algn="ctr">
              <a:defRPr/>
            </a:pPr>
            <a:r>
              <a:rPr lang="zh-CN" altLang="en-US" sz="2000" noProof="1">
                <a:solidFill>
                  <a:schemeClr val="tx1"/>
                </a:solidFill>
                <a:ea typeface="黑体" panose="02010609060101010101" pitchFamily="49" charset="-122"/>
                <a:cs typeface="+mn-ea"/>
              </a:rPr>
              <a:t>段成比例</a:t>
            </a:r>
            <a:endParaRPr lang="zh-CN" altLang="en-US" sz="2000" noProof="1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2306" name="左大括号 12305"/>
          <p:cNvSpPr/>
          <p:nvPr/>
        </p:nvSpPr>
        <p:spPr bwMode="auto">
          <a:xfrm>
            <a:off x="2079626" y="1545432"/>
            <a:ext cx="111125" cy="1350169"/>
          </a:xfrm>
          <a:prstGeom prst="leftBrace">
            <a:avLst>
              <a:gd name="adj1" fmla="val 135000"/>
              <a:gd name="adj2" fmla="val 50000"/>
            </a:avLst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12308" name="矩形 12307"/>
          <p:cNvSpPr>
            <a:spLocks noChangeArrowheads="1"/>
          </p:cNvSpPr>
          <p:nvPr/>
        </p:nvSpPr>
        <p:spPr bwMode="auto">
          <a:xfrm>
            <a:off x="3606800" y="2432447"/>
            <a:ext cx="5111750" cy="756047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2"/>
                </a:solidFill>
                <a:ea typeface="黑体" panose="02010609060101010101" pitchFamily="49" charset="-122"/>
              </a:rPr>
              <a:t>平行于三角形一边的直线与其他两边相交，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2"/>
                </a:solidFill>
                <a:ea typeface="黑体" panose="02010609060101010101" pitchFamily="49" charset="-122"/>
              </a:rPr>
              <a:t>截得的对应线段成比例</a:t>
            </a:r>
            <a:r>
              <a:rPr lang="en-US" altLang="zh-CN" sz="2000" dirty="0">
                <a:solidFill>
                  <a:schemeClr val="tx2"/>
                </a:solidFill>
                <a:ea typeface="黑体" panose="02010609060101010101" pitchFamily="49" charset="-122"/>
              </a:rPr>
              <a:t>.</a:t>
            </a: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310" name="文本框 12309"/>
          <p:cNvSpPr txBox="1">
            <a:spLocks noChangeArrowheads="1"/>
          </p:cNvSpPr>
          <p:nvPr/>
        </p:nvSpPr>
        <p:spPr bwMode="auto">
          <a:xfrm>
            <a:off x="2146439" y="1437085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dirty="0">
                <a:solidFill>
                  <a:schemeClr val="tx1"/>
                </a:solidFill>
                <a:ea typeface="黑体" panose="02010609060101010101" pitchFamily="49" charset="-122"/>
              </a:rPr>
              <a:t>基本事实</a:t>
            </a:r>
          </a:p>
        </p:txBody>
      </p:sp>
      <p:sp>
        <p:nvSpPr>
          <p:cNvPr id="12311" name="文本框 12310"/>
          <p:cNvSpPr txBox="1">
            <a:spLocks noChangeArrowheads="1"/>
          </p:cNvSpPr>
          <p:nvPr/>
        </p:nvSpPr>
        <p:spPr bwMode="auto">
          <a:xfrm>
            <a:off x="2165350" y="2539604"/>
            <a:ext cx="992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dirty="0">
                <a:solidFill>
                  <a:schemeClr val="tx1"/>
                </a:solidFill>
                <a:ea typeface="黑体" panose="02010609060101010101" pitchFamily="49" charset="-122"/>
              </a:rPr>
              <a:t>推论</a:t>
            </a:r>
          </a:p>
        </p:txBody>
      </p:sp>
      <p:sp>
        <p:nvSpPr>
          <p:cNvPr id="12312" name="右箭头 12311"/>
          <p:cNvSpPr>
            <a:spLocks noChangeArrowheads="1"/>
          </p:cNvSpPr>
          <p:nvPr/>
        </p:nvSpPr>
        <p:spPr bwMode="auto">
          <a:xfrm>
            <a:off x="3563939" y="1513285"/>
            <a:ext cx="288925" cy="215503"/>
          </a:xfrm>
          <a:prstGeom prst="rightArrow">
            <a:avLst>
              <a:gd name="adj1" fmla="val 50000"/>
              <a:gd name="adj2" fmla="val 2510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12313" name="右箭头 12312"/>
          <p:cNvSpPr>
            <a:spLocks noChangeArrowheads="1"/>
          </p:cNvSpPr>
          <p:nvPr/>
        </p:nvSpPr>
        <p:spPr bwMode="auto">
          <a:xfrm>
            <a:off x="3173414" y="2647950"/>
            <a:ext cx="288925" cy="215504"/>
          </a:xfrm>
          <a:prstGeom prst="rightArrow">
            <a:avLst>
              <a:gd name="adj1" fmla="val 50000"/>
              <a:gd name="adj2" fmla="val 251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12314" name="矩形 12313"/>
          <p:cNvSpPr>
            <a:spLocks noChangeArrowheads="1"/>
          </p:cNvSpPr>
          <p:nvPr/>
        </p:nvSpPr>
        <p:spPr bwMode="auto">
          <a:xfrm>
            <a:off x="3852863" y="1183482"/>
            <a:ext cx="5076825" cy="87511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2"/>
                </a:solidFill>
                <a:ea typeface="黑体" panose="02010609060101010101" pitchFamily="49" charset="-122"/>
              </a:rPr>
              <a:t>两条直线被一组平行线所截，所得的对应线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2"/>
                </a:solidFill>
                <a:ea typeface="黑体" panose="02010609060101010101" pitchFamily="49" charset="-122"/>
              </a:rPr>
              <a:t>段成比例</a:t>
            </a:r>
            <a:r>
              <a:rPr lang="en-US" altLang="zh-CN" sz="2000" dirty="0">
                <a:solidFill>
                  <a:schemeClr val="tx2"/>
                </a:solidFill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9705" name="矩形 80"/>
          <p:cNvSpPr>
            <a:spLocks noChangeArrowheads="1"/>
          </p:cNvSpPr>
          <p:nvPr/>
        </p:nvSpPr>
        <p:spPr bwMode="auto">
          <a:xfrm>
            <a:off x="115888" y="17860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 b="1" dirty="0">
                <a:solidFill>
                  <a:srgbClr val="228B8B"/>
                </a:solidFill>
                <a:ea typeface="方正姚体" panose="02010601030101010101" pitchFamily="2" charset="-122"/>
              </a:rPr>
              <a:t>课堂小结</a:t>
            </a:r>
            <a:endParaRPr lang="zh-CN" altLang="en-US" sz="1800" dirty="0">
              <a:solidFill>
                <a:srgbClr val="228B8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5" grpId="0" bldLvl="0" animBg="1"/>
      <p:bldP spid="12308" grpId="0" bldLvl="0" animBg="1"/>
      <p:bldP spid="12310" grpId="0"/>
      <p:bldP spid="12311" grpId="0"/>
      <p:bldP spid="12314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圆角矩形 31"/>
          <p:cNvSpPr>
            <a:spLocks noChangeArrowheads="1"/>
          </p:cNvSpPr>
          <p:nvPr/>
        </p:nvSpPr>
        <p:spPr bwMode="auto">
          <a:xfrm>
            <a:off x="550863" y="519113"/>
            <a:ext cx="1428750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18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观察与猜想</a:t>
            </a:r>
            <a:endParaRPr lang="zh-CN" altLang="en-US" sz="1800" b="1"/>
          </a:p>
        </p:txBody>
      </p:sp>
      <p:pic>
        <p:nvPicPr>
          <p:cNvPr id="6146" name="图片 2089" descr="87-sjoekos (1209)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1175" y="1383507"/>
            <a:ext cx="2547938" cy="2956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矩形 2090"/>
          <p:cNvSpPr>
            <a:spLocks noChangeArrowheads="1"/>
          </p:cNvSpPr>
          <p:nvPr/>
        </p:nvSpPr>
        <p:spPr bwMode="auto">
          <a:xfrm>
            <a:off x="2700339" y="523643"/>
            <a:ext cx="5761037" cy="164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40000"/>
              </a:lnSpc>
            </a:pPr>
            <a:r>
              <a:rPr lang="zh-CN" altLang="en-US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下图是一架梯子的示意图</a:t>
            </a:r>
            <a:r>
              <a:rPr lang="en-US" altLang="zh-CN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由生活常识可以知道</a:t>
            </a:r>
            <a:r>
              <a:rPr lang="en-US" altLang="zh-CN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AA</a:t>
            </a:r>
            <a:r>
              <a:rPr lang="en-US" altLang="zh-CN" baseline="-25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BB</a:t>
            </a:r>
            <a:r>
              <a:rPr lang="en-US" altLang="zh-CN" baseline="-25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CC</a:t>
            </a:r>
            <a:r>
              <a:rPr lang="en-US" altLang="zh-CN" baseline="-25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互相平行，且若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AB=BC</a:t>
            </a:r>
            <a:r>
              <a:rPr lang="en-US" altLang="zh-CN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你能猜想出什么结果呢？</a:t>
            </a:r>
          </a:p>
        </p:txBody>
      </p:sp>
      <p:sp>
        <p:nvSpPr>
          <p:cNvPr id="6148" name="TextBox 25"/>
          <p:cNvSpPr txBox="1">
            <a:spLocks noChangeArrowheads="1"/>
          </p:cNvSpPr>
          <p:nvPr/>
        </p:nvSpPr>
        <p:spPr bwMode="auto">
          <a:xfrm>
            <a:off x="5435600" y="2031207"/>
            <a:ext cx="381000" cy="78175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lnSpc>
                <a:spcPct val="160000"/>
              </a:lnSpc>
            </a:pP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  <a:endParaRPr lang="zh-CN" altLang="en-US" sz="2800" i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6149" name="组合 2129"/>
          <p:cNvGrpSpPr/>
          <p:nvPr/>
        </p:nvGrpSpPr>
        <p:grpSpPr bwMode="auto">
          <a:xfrm>
            <a:off x="3392488" y="2247900"/>
            <a:ext cx="3051175" cy="1960960"/>
            <a:chOff x="1973" y="1888"/>
            <a:chExt cx="1922" cy="1647"/>
          </a:xfrm>
        </p:grpSpPr>
        <p:grpSp>
          <p:nvGrpSpPr>
            <p:cNvPr id="6150" name="组合 15"/>
            <p:cNvGrpSpPr/>
            <p:nvPr/>
          </p:nvGrpSpPr>
          <p:grpSpPr bwMode="auto">
            <a:xfrm>
              <a:off x="1973" y="1927"/>
              <a:ext cx="1632" cy="1608"/>
              <a:chOff x="4572000" y="3200400"/>
              <a:chExt cx="2590800" cy="2554288"/>
            </a:xfrm>
          </p:grpSpPr>
          <p:cxnSp>
            <p:nvCxnSpPr>
              <p:cNvPr id="6151" name="直接连接符 2"/>
              <p:cNvCxnSpPr>
                <a:cxnSpLocks noChangeShapeType="1"/>
              </p:cNvCxnSpPr>
              <p:nvPr/>
            </p:nvCxnSpPr>
            <p:spPr bwMode="auto">
              <a:xfrm>
                <a:off x="4572000" y="3581400"/>
                <a:ext cx="2209800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152" name="直接连接符 4"/>
              <p:cNvCxnSpPr>
                <a:cxnSpLocks noChangeShapeType="1"/>
              </p:cNvCxnSpPr>
              <p:nvPr/>
            </p:nvCxnSpPr>
            <p:spPr bwMode="auto">
              <a:xfrm>
                <a:off x="4572000" y="4267200"/>
                <a:ext cx="2362200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153" name="直接连接符 6"/>
              <p:cNvCxnSpPr>
                <a:cxnSpLocks noChangeShapeType="1"/>
              </p:cNvCxnSpPr>
              <p:nvPr/>
            </p:nvCxnSpPr>
            <p:spPr bwMode="auto">
              <a:xfrm>
                <a:off x="4572000" y="5105400"/>
                <a:ext cx="2590800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154" name="直接连接符 8"/>
              <p:cNvCxnSpPr>
                <a:cxnSpLocks noChangeShapeType="1"/>
              </p:cNvCxnSpPr>
              <p:nvPr/>
            </p:nvCxnSpPr>
            <p:spPr bwMode="auto">
              <a:xfrm flipH="1">
                <a:off x="4876800" y="3352800"/>
                <a:ext cx="457200" cy="213360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155" name="直接连接符 11"/>
              <p:cNvCxnSpPr>
                <a:cxnSpLocks noChangeShapeType="1"/>
              </p:cNvCxnSpPr>
              <p:nvPr/>
            </p:nvCxnSpPr>
            <p:spPr bwMode="auto">
              <a:xfrm>
                <a:off x="6019800" y="3200400"/>
                <a:ext cx="762000" cy="228600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aphicFrame>
            <p:nvGraphicFramePr>
              <p:cNvPr id="6156" name="对象 13"/>
              <p:cNvGraphicFramePr>
                <a:graphicFrameLocks noChangeAspect="1"/>
              </p:cNvGraphicFramePr>
              <p:nvPr/>
            </p:nvGraphicFramePr>
            <p:xfrm>
              <a:off x="4981575" y="5375275"/>
              <a:ext cx="300038" cy="3476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86" r:id="rId5" imgW="306070" imgH="400050" progId="Word.Document.8">
                      <p:embed/>
                    </p:oleObj>
                  </mc:Choice>
                  <mc:Fallback>
                    <p:oleObj r:id="rId5" imgW="306070" imgH="400050" progId="Word.Document.8">
                      <p:embed/>
                      <p:pic>
                        <p:nvPicPr>
                          <p:cNvPr id="0" name="对象 13"/>
                          <p:cNvPicPr preferRelativeResize="0"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81575" y="5375275"/>
                            <a:ext cx="300038" cy="347663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57" name="对象 14"/>
              <p:cNvGraphicFramePr>
                <a:graphicFrameLocks noChangeAspect="1"/>
              </p:cNvGraphicFramePr>
              <p:nvPr/>
            </p:nvGraphicFramePr>
            <p:xfrm>
              <a:off x="6858000" y="5360988"/>
              <a:ext cx="300038" cy="393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87" r:id="rId7" imgW="306070" imgH="400050" progId="Word.Document.8">
                      <p:embed/>
                    </p:oleObj>
                  </mc:Choice>
                  <mc:Fallback>
                    <p:oleObj r:id="rId7" imgW="306070" imgH="400050" progId="Word.Document.8">
                      <p:embed/>
                      <p:pic>
                        <p:nvPicPr>
                          <p:cNvPr id="0" name="对象 14"/>
                          <p:cNvPicPr preferRelativeResize="0"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858000" y="5360988"/>
                            <a:ext cx="300038" cy="393700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6158" name="对象 16"/>
            <p:cNvGraphicFramePr>
              <a:graphicFrameLocks noChangeAspect="1"/>
            </p:cNvGraphicFramePr>
            <p:nvPr/>
          </p:nvGraphicFramePr>
          <p:xfrm>
            <a:off x="2192" y="1888"/>
            <a:ext cx="189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8" r:id="rId9" imgW="296545" imgH="396875" progId="Word.Document.8">
                    <p:embed/>
                  </p:oleObj>
                </mc:Choice>
                <mc:Fallback>
                  <p:oleObj r:id="rId9" imgW="296545" imgH="396875" progId="Word.Document.8">
                    <p:embed/>
                    <p:pic>
                      <p:nvPicPr>
                        <p:cNvPr id="0" name="对象 16"/>
                        <p:cNvPicPr preferRelativeResize="0"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2" y="1888"/>
                          <a:ext cx="189" cy="248"/>
                        </a:xfrm>
                        <a:prstGeom prst="rect">
                          <a:avLst/>
                        </a:prstGeom>
                        <a:noFill/>
                        <a:ln w="0">
                          <a:solidFill>
                            <a:schemeClr val="accent1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9" name="对象 17"/>
            <p:cNvGraphicFramePr>
              <a:graphicFrameLocks noChangeAspect="1"/>
            </p:cNvGraphicFramePr>
            <p:nvPr/>
          </p:nvGraphicFramePr>
          <p:xfrm>
            <a:off x="2064" y="2330"/>
            <a:ext cx="189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9" r:id="rId11" imgW="306070" imgH="400050" progId="Word.Document.8">
                    <p:embed/>
                  </p:oleObj>
                </mc:Choice>
                <mc:Fallback>
                  <p:oleObj r:id="rId11" imgW="306070" imgH="400050" progId="Word.Document.8">
                    <p:embed/>
                    <p:pic>
                      <p:nvPicPr>
                        <p:cNvPr id="0" name="对象 17"/>
                        <p:cNvPicPr preferRelativeResize="0"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2330"/>
                          <a:ext cx="189" cy="248"/>
                        </a:xfrm>
                        <a:prstGeom prst="rect">
                          <a:avLst/>
                        </a:prstGeom>
                        <a:noFill/>
                        <a:ln w="0">
                          <a:solidFill>
                            <a:schemeClr val="accent1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60" name="对象 18"/>
            <p:cNvGraphicFramePr>
              <a:graphicFrameLocks noChangeAspect="1"/>
            </p:cNvGraphicFramePr>
            <p:nvPr/>
          </p:nvGraphicFramePr>
          <p:xfrm>
            <a:off x="2018" y="2840"/>
            <a:ext cx="189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0" r:id="rId13" imgW="306070" imgH="400050" progId="Word.Document.8">
                    <p:embed/>
                  </p:oleObj>
                </mc:Choice>
                <mc:Fallback>
                  <p:oleObj r:id="rId13" imgW="306070" imgH="400050" progId="Word.Document.8">
                    <p:embed/>
                    <p:pic>
                      <p:nvPicPr>
                        <p:cNvPr id="0" name="对象 18"/>
                        <p:cNvPicPr preferRelativeResize="0"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8" y="2840"/>
                          <a:ext cx="189" cy="248"/>
                        </a:xfrm>
                        <a:prstGeom prst="rect">
                          <a:avLst/>
                        </a:prstGeom>
                        <a:noFill/>
                        <a:ln w="0">
                          <a:solidFill>
                            <a:schemeClr val="accent1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61" name="TextBox 34"/>
            <p:cNvSpPr txBox="1">
              <a:spLocks noChangeArrowheads="1"/>
            </p:cNvSpPr>
            <p:nvPr/>
          </p:nvSpPr>
          <p:spPr bwMode="auto">
            <a:xfrm>
              <a:off x="3463" y="2218"/>
              <a:ext cx="240" cy="657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60000"/>
                </a:lnSpc>
              </a:pPr>
              <a:r>
                <a:rPr lang="en-US" altLang="zh-CN" sz="2800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b</a:t>
              </a:r>
              <a:endParaRPr lang="zh-CN" altLang="en-US" sz="2800" i="1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62" name="TextBox 35"/>
            <p:cNvSpPr txBox="1">
              <a:spLocks noChangeArrowheads="1"/>
            </p:cNvSpPr>
            <p:nvPr/>
          </p:nvSpPr>
          <p:spPr bwMode="auto">
            <a:xfrm>
              <a:off x="3655" y="2746"/>
              <a:ext cx="240" cy="657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60000"/>
                </a:lnSpc>
              </a:pPr>
              <a:r>
                <a:rPr lang="en-US" altLang="zh-CN" sz="2800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c</a:t>
              </a:r>
              <a:endParaRPr lang="zh-CN" altLang="en-US" sz="2800" i="1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6163" name="折角形 2130"/>
          <p:cNvSpPr>
            <a:spLocks noChangeArrowheads="1"/>
          </p:cNvSpPr>
          <p:nvPr/>
        </p:nvSpPr>
        <p:spPr bwMode="auto">
          <a:xfrm>
            <a:off x="6357939" y="3911204"/>
            <a:ext cx="2016125" cy="535781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r>
              <a:rPr lang="zh-CN" altLang="en-US" sz="4000" b="1" i="1">
                <a:latin typeface="Times New Roman" panose="02020603050405020304" pitchFamily="18" charset="0"/>
                <a:ea typeface="EU-B1X" pitchFamily="65" charset="-122"/>
              </a:rPr>
              <a:t>DE</a:t>
            </a:r>
            <a:r>
              <a:rPr lang="en-US" altLang="zh-CN" sz="4000" b="1" i="1">
                <a:latin typeface="Times New Roman" panose="02020603050405020304" pitchFamily="18" charset="0"/>
              </a:rPr>
              <a:t>=</a:t>
            </a:r>
            <a:r>
              <a:rPr lang="zh-CN" altLang="en-US" sz="4000" b="1" i="1">
                <a:latin typeface="Times New Roman" panose="02020603050405020304" pitchFamily="18" charset="0"/>
                <a:ea typeface="EU-B1X" pitchFamily="65" charset="-122"/>
              </a:rPr>
              <a:t>EF</a:t>
            </a:r>
            <a:endParaRPr lang="zh-CN" altLang="en-US" sz="4000" i="1">
              <a:latin typeface="Times New Roman" panose="02020603050405020304" pitchFamily="18" charset="0"/>
              <a:ea typeface="EU-B1X" pitchFamily="65" charset="-122"/>
            </a:endParaRPr>
          </a:p>
        </p:txBody>
      </p:sp>
      <p:sp>
        <p:nvSpPr>
          <p:cNvPr id="6164" name="矩形 80"/>
          <p:cNvSpPr>
            <a:spLocks noChangeArrowheads="1"/>
          </p:cNvSpPr>
          <p:nvPr/>
        </p:nvSpPr>
        <p:spPr bwMode="auto">
          <a:xfrm>
            <a:off x="95250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 b="1">
                <a:solidFill>
                  <a:srgbClr val="228B8B"/>
                </a:solidFill>
                <a:ea typeface="方正姚体" panose="02010601030101010101" pitchFamily="2" charset="-122"/>
              </a:rPr>
              <a:t>导入新课</a:t>
            </a:r>
            <a:endParaRPr lang="zh-CN" altLang="en-US" sz="1800">
              <a:solidFill>
                <a:srgbClr val="228B8B"/>
              </a:solidFill>
            </a:endParaRP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4929189" y="2303860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i="1">
                <a:solidFill>
                  <a:schemeClr val="tx1"/>
                </a:solidFill>
                <a:latin typeface="Times New Roman" panose="02020603050405020304" pitchFamily="18" charset="0"/>
                <a:ea typeface="EU-B1X" pitchFamily="65" charset="-122"/>
              </a:rPr>
              <a:t>D</a:t>
            </a:r>
          </a:p>
        </p:txBody>
      </p:sp>
      <p:sp>
        <p:nvSpPr>
          <p:cNvPr id="6166" name="Text Box 21"/>
          <p:cNvSpPr txBox="1">
            <a:spLocks noChangeArrowheads="1"/>
          </p:cNvSpPr>
          <p:nvPr/>
        </p:nvSpPr>
        <p:spPr bwMode="auto">
          <a:xfrm>
            <a:off x="5429250" y="3429000"/>
            <a:ext cx="3722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EU-B1X" pitchFamily="65" charset="-122"/>
              </a:rPr>
              <a:t>F</a:t>
            </a:r>
          </a:p>
        </p:txBody>
      </p:sp>
      <p:sp>
        <p:nvSpPr>
          <p:cNvPr id="6167" name="Text Box 21"/>
          <p:cNvSpPr txBox="1">
            <a:spLocks noChangeArrowheads="1"/>
          </p:cNvSpPr>
          <p:nvPr/>
        </p:nvSpPr>
        <p:spPr bwMode="auto">
          <a:xfrm>
            <a:off x="5214938" y="2786063"/>
            <a:ext cx="3722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EU-B1X" pitchFamily="65" charset="-122"/>
              </a:rPr>
              <a:t>E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6096000" y="1879998"/>
            <a:ext cx="1392583" cy="1140647"/>
            <a:chOff x="0" y="0"/>
            <a:chExt cx="2192" cy="2235"/>
          </a:xfrm>
        </p:grpSpPr>
        <p:sp>
          <p:nvSpPr>
            <p:cNvPr id="8194" name="AutoShape 3"/>
            <p:cNvSpPr>
              <a:spLocks noChangeArrowheads="1"/>
            </p:cNvSpPr>
            <p:nvPr/>
          </p:nvSpPr>
          <p:spPr bwMode="auto">
            <a:xfrm>
              <a:off x="0" y="0"/>
              <a:ext cx="2042" cy="1361"/>
            </a:xfrm>
            <a:prstGeom prst="parallelogram">
              <a:avLst>
                <a:gd name="adj" fmla="val 14031"/>
              </a:avLst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195" name="Text Box 4"/>
            <p:cNvSpPr txBox="1">
              <a:spLocks noChangeArrowheads="1"/>
            </p:cNvSpPr>
            <p:nvPr/>
          </p:nvSpPr>
          <p:spPr bwMode="auto">
            <a:xfrm>
              <a:off x="1551" y="1330"/>
              <a:ext cx="641" cy="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/>
                <a:t>N</a:t>
              </a:r>
            </a:p>
          </p:txBody>
        </p:sp>
      </p:grpSp>
      <p:grpSp>
        <p:nvGrpSpPr>
          <p:cNvPr id="3" name="Group 8"/>
          <p:cNvGrpSpPr/>
          <p:nvPr/>
        </p:nvGrpSpPr>
        <p:grpSpPr bwMode="auto">
          <a:xfrm>
            <a:off x="5664201" y="591741"/>
            <a:ext cx="2721610" cy="2228135"/>
            <a:chOff x="0" y="0"/>
            <a:chExt cx="4287" cy="4677"/>
          </a:xfrm>
        </p:grpSpPr>
        <p:sp>
          <p:nvSpPr>
            <p:cNvPr id="8197" name="Text Box 9"/>
            <p:cNvSpPr txBox="1">
              <a:spLocks noChangeArrowheads="1"/>
            </p:cNvSpPr>
            <p:nvPr/>
          </p:nvSpPr>
          <p:spPr bwMode="auto">
            <a:xfrm>
              <a:off x="2613" y="2010"/>
              <a:ext cx="561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/>
                <a:t>E</a:t>
              </a:r>
            </a:p>
          </p:txBody>
        </p:sp>
        <p:grpSp>
          <p:nvGrpSpPr>
            <p:cNvPr id="8198" name="Group 10"/>
            <p:cNvGrpSpPr/>
            <p:nvPr/>
          </p:nvGrpSpPr>
          <p:grpSpPr bwMode="auto">
            <a:xfrm>
              <a:off x="0" y="0"/>
              <a:ext cx="4287" cy="4677"/>
              <a:chOff x="0" y="0"/>
              <a:chExt cx="4287" cy="4677"/>
            </a:xfrm>
          </p:grpSpPr>
          <p:sp>
            <p:nvSpPr>
              <p:cNvPr id="8199" name="Line 11"/>
              <p:cNvSpPr>
                <a:spLocks noChangeShapeType="1"/>
              </p:cNvSpPr>
              <p:nvPr/>
            </p:nvSpPr>
            <p:spPr bwMode="auto">
              <a:xfrm>
                <a:off x="21" y="1177"/>
                <a:ext cx="3632" cy="1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00" name="Line 12"/>
              <p:cNvSpPr>
                <a:spLocks noChangeShapeType="1"/>
              </p:cNvSpPr>
              <p:nvPr/>
            </p:nvSpPr>
            <p:spPr bwMode="auto">
              <a:xfrm>
                <a:off x="21" y="2651"/>
                <a:ext cx="3632" cy="1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01" name="Line 13"/>
              <p:cNvSpPr>
                <a:spLocks noChangeShapeType="1"/>
              </p:cNvSpPr>
              <p:nvPr/>
            </p:nvSpPr>
            <p:spPr bwMode="auto">
              <a:xfrm>
                <a:off x="0" y="4160"/>
                <a:ext cx="3632" cy="1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02" name="Line 14"/>
              <p:cNvSpPr>
                <a:spLocks noChangeShapeType="1"/>
              </p:cNvSpPr>
              <p:nvPr/>
            </p:nvSpPr>
            <p:spPr bwMode="auto">
              <a:xfrm flipH="1">
                <a:off x="562" y="708"/>
                <a:ext cx="567" cy="3969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03" name="Line 15"/>
              <p:cNvSpPr>
                <a:spLocks noChangeShapeType="1"/>
              </p:cNvSpPr>
              <p:nvPr/>
            </p:nvSpPr>
            <p:spPr bwMode="auto">
              <a:xfrm>
                <a:off x="2265" y="708"/>
                <a:ext cx="908" cy="3969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aphicFrame>
            <p:nvGraphicFramePr>
              <p:cNvPr id="8204" name="Object 3">
                <a:hlinkClick r:id="" action="ppaction://ole?verb=1"/>
              </p:cNvPr>
              <p:cNvGraphicFramePr>
                <a:graphicFrameLocks noChangeAspect="1"/>
              </p:cNvGraphicFramePr>
              <p:nvPr/>
            </p:nvGraphicFramePr>
            <p:xfrm>
              <a:off x="925" y="81"/>
              <a:ext cx="482" cy="6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54" r:id="rId3" imgW="128905" imgH="142240" progId="Equations">
                      <p:embed/>
                    </p:oleObj>
                  </mc:Choice>
                  <mc:Fallback>
                    <p:oleObj r:id="rId3" imgW="128905" imgH="142240" progId="Equations">
                      <p:embed/>
                      <p:pic>
                        <p:nvPicPr>
                          <p:cNvPr id="0" name="Object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25" y="81"/>
                            <a:ext cx="482" cy="61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205" name="Object 4">
                <a:hlinkClick r:id="" action="ppaction://ole?verb=1"/>
              </p:cNvPr>
              <p:cNvGraphicFramePr>
                <a:graphicFrameLocks noChangeAspect="1"/>
              </p:cNvGraphicFramePr>
              <p:nvPr/>
            </p:nvGraphicFramePr>
            <p:xfrm>
              <a:off x="2117" y="0"/>
              <a:ext cx="471" cy="65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55" r:id="rId5" imgW="128270" imgH="179705" progId="Equations">
                      <p:embed/>
                    </p:oleObj>
                  </mc:Choice>
                  <mc:Fallback>
                    <p:oleObj r:id="rId5" imgW="128270" imgH="179705" progId="Equations">
                      <p:embed/>
                      <p:pic>
                        <p:nvPicPr>
                          <p:cNvPr id="0" name="Object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17" y="0"/>
                            <a:ext cx="471" cy="65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206" name="Text Box 18"/>
              <p:cNvSpPr txBox="1">
                <a:spLocks noChangeArrowheads="1"/>
              </p:cNvSpPr>
              <p:nvPr/>
            </p:nvSpPr>
            <p:spPr bwMode="auto">
              <a:xfrm>
                <a:off x="625" y="532"/>
                <a:ext cx="561" cy="8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2000"/>
                  <a:t>A</a:t>
                </a:r>
              </a:p>
            </p:txBody>
          </p:sp>
          <p:sp>
            <p:nvSpPr>
              <p:cNvPr id="8207" name="Text Box 19"/>
              <p:cNvSpPr txBox="1">
                <a:spLocks noChangeArrowheads="1"/>
              </p:cNvSpPr>
              <p:nvPr/>
            </p:nvSpPr>
            <p:spPr bwMode="auto">
              <a:xfrm>
                <a:off x="373" y="1975"/>
                <a:ext cx="561" cy="8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2000"/>
                  <a:t>B</a:t>
                </a:r>
              </a:p>
            </p:txBody>
          </p:sp>
          <p:sp>
            <p:nvSpPr>
              <p:cNvPr id="8208" name="Text Box 20"/>
              <p:cNvSpPr txBox="1">
                <a:spLocks noChangeArrowheads="1"/>
              </p:cNvSpPr>
              <p:nvPr/>
            </p:nvSpPr>
            <p:spPr bwMode="auto">
              <a:xfrm>
                <a:off x="135" y="3557"/>
                <a:ext cx="584" cy="8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2000"/>
                  <a:t>C</a:t>
                </a:r>
              </a:p>
            </p:txBody>
          </p:sp>
          <p:sp>
            <p:nvSpPr>
              <p:cNvPr id="8209" name="Text Box 21"/>
              <p:cNvSpPr txBox="1">
                <a:spLocks noChangeArrowheads="1"/>
              </p:cNvSpPr>
              <p:nvPr/>
            </p:nvSpPr>
            <p:spPr bwMode="auto">
              <a:xfrm>
                <a:off x="2283" y="506"/>
                <a:ext cx="584" cy="8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2000"/>
                  <a:t>D</a:t>
                </a:r>
              </a:p>
            </p:txBody>
          </p:sp>
          <p:sp>
            <p:nvSpPr>
              <p:cNvPr id="8210" name="Text Box 22"/>
              <p:cNvSpPr txBox="1">
                <a:spLocks noChangeArrowheads="1"/>
              </p:cNvSpPr>
              <p:nvPr/>
            </p:nvSpPr>
            <p:spPr bwMode="auto">
              <a:xfrm>
                <a:off x="3097" y="3557"/>
                <a:ext cx="538" cy="8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sz="2000"/>
                  <a:t>F</a:t>
                </a:r>
              </a:p>
            </p:txBody>
          </p:sp>
          <p:graphicFrame>
            <p:nvGraphicFramePr>
              <p:cNvPr id="8211" name="Object 5">
                <a:hlinkClick r:id="" action="ppaction://ole?verb=1"/>
              </p:cNvPr>
              <p:cNvGraphicFramePr>
                <a:graphicFrameLocks noChangeAspect="1"/>
              </p:cNvGraphicFramePr>
              <p:nvPr/>
            </p:nvGraphicFramePr>
            <p:xfrm>
              <a:off x="3724" y="821"/>
              <a:ext cx="563" cy="61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56" r:id="rId7" imgW="115570" imgH="218440" progId="Equations">
                      <p:embed/>
                    </p:oleObj>
                  </mc:Choice>
                  <mc:Fallback>
                    <p:oleObj r:id="rId7" imgW="115570" imgH="218440" progId="Equations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24" y="821"/>
                            <a:ext cx="563" cy="61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212" name="Object 6">
                <a:hlinkClick r:id="" action="ppaction://ole?verb=1"/>
              </p:cNvPr>
              <p:cNvGraphicFramePr>
                <a:graphicFrameLocks noChangeAspect="1"/>
              </p:cNvGraphicFramePr>
              <p:nvPr/>
            </p:nvGraphicFramePr>
            <p:xfrm>
              <a:off x="3742" y="2387"/>
              <a:ext cx="453" cy="63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57" r:id="rId9" imgW="141605" imgH="218440" progId="Equations">
                      <p:embed/>
                    </p:oleObj>
                  </mc:Choice>
                  <mc:Fallback>
                    <p:oleObj r:id="rId9" imgW="141605" imgH="218440" progId="Equations">
                      <p:embed/>
                      <p:pic>
                        <p:nvPicPr>
                          <p:cNvPr id="0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42" y="2387"/>
                            <a:ext cx="453" cy="63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213" name="Object 7">
                <a:hlinkClick r:id="" action="ppaction://ole?verb=1"/>
              </p:cNvPr>
              <p:cNvGraphicFramePr>
                <a:graphicFrameLocks noChangeAspect="1"/>
              </p:cNvGraphicFramePr>
              <p:nvPr/>
            </p:nvGraphicFramePr>
            <p:xfrm>
              <a:off x="3743" y="3857"/>
              <a:ext cx="529" cy="64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58" r:id="rId11" imgW="128270" imgH="231140" progId="Equations">
                      <p:embed/>
                    </p:oleObj>
                  </mc:Choice>
                  <mc:Fallback>
                    <p:oleObj r:id="rId11" imgW="128270" imgH="231140" progId="Equations">
                      <p:embed/>
                      <p:pic>
                        <p:nvPicPr>
                          <p:cNvPr id="0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43" y="3857"/>
                            <a:ext cx="529" cy="64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5" name="Group 26"/>
          <p:cNvGrpSpPr/>
          <p:nvPr/>
        </p:nvGrpSpPr>
        <p:grpSpPr bwMode="auto">
          <a:xfrm>
            <a:off x="428625" y="1339453"/>
            <a:ext cx="4048125" cy="1200151"/>
            <a:chOff x="50" y="1206"/>
            <a:chExt cx="6376" cy="2516"/>
          </a:xfrm>
        </p:grpSpPr>
        <p:sp>
          <p:nvSpPr>
            <p:cNvPr id="8215" name="Text Box 27"/>
            <p:cNvSpPr txBox="1">
              <a:spLocks noChangeArrowheads="1"/>
            </p:cNvSpPr>
            <p:nvPr/>
          </p:nvSpPr>
          <p:spPr bwMode="auto">
            <a:xfrm>
              <a:off x="50" y="1206"/>
              <a:ext cx="6376" cy="2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>
                  <a:solidFill>
                    <a:schemeClr val="tx1"/>
                  </a:solidFill>
                  <a:ea typeface="黑体" panose="02010609060101010101" pitchFamily="49" charset="-122"/>
                </a:rPr>
                <a:t>直线                   ，AB=BC，</a:t>
              </a:r>
            </a:p>
            <a:p>
              <a:pPr>
                <a:lnSpc>
                  <a:spcPct val="150000"/>
                </a:lnSpc>
              </a:pPr>
              <a:r>
                <a:rPr lang="zh-CN" altLang="en-US">
                  <a:solidFill>
                    <a:schemeClr val="tx1"/>
                  </a:solidFill>
                  <a:ea typeface="黑体" panose="02010609060101010101" pitchFamily="49" charset="-122"/>
                </a:rPr>
                <a:t>求证：DE与EF相等.</a:t>
              </a:r>
            </a:p>
          </p:txBody>
        </p:sp>
        <p:graphicFrame>
          <p:nvGraphicFramePr>
            <p:cNvPr id="8216" name="Object 2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1400" y="1318"/>
            <a:ext cx="2268" cy="8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59" r:id="rId13" imgW="585470" imgH="229235" progId="Equations">
                    <p:embed/>
                  </p:oleObj>
                </mc:Choice>
                <mc:Fallback>
                  <p:oleObj r:id="rId13" imgW="585470" imgH="229235" progId="Equations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00" y="1318"/>
                          <a:ext cx="2268" cy="8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29"/>
          <p:cNvGrpSpPr/>
          <p:nvPr/>
        </p:nvGrpSpPr>
        <p:grpSpPr bwMode="auto">
          <a:xfrm>
            <a:off x="6229351" y="1168004"/>
            <a:ext cx="985487" cy="1142463"/>
            <a:chOff x="0" y="0"/>
            <a:chExt cx="1553" cy="2255"/>
          </a:xfrm>
        </p:grpSpPr>
        <p:sp>
          <p:nvSpPr>
            <p:cNvPr id="8218" name="AutoShape 30"/>
            <p:cNvSpPr>
              <a:spLocks noChangeArrowheads="1"/>
            </p:cNvSpPr>
            <p:nvPr/>
          </p:nvSpPr>
          <p:spPr bwMode="auto">
            <a:xfrm>
              <a:off x="0" y="0"/>
              <a:ext cx="1476" cy="1361"/>
            </a:xfrm>
            <a:prstGeom prst="parallelogram">
              <a:avLst>
                <a:gd name="adj" fmla="val 14606"/>
              </a:avLst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19" name="Text Box 31"/>
            <p:cNvSpPr txBox="1">
              <a:spLocks noChangeArrowheads="1"/>
            </p:cNvSpPr>
            <p:nvPr/>
          </p:nvSpPr>
          <p:spPr bwMode="auto">
            <a:xfrm>
              <a:off x="858" y="1344"/>
              <a:ext cx="695" cy="9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/>
                <a:t>M</a:t>
              </a:r>
            </a:p>
          </p:txBody>
        </p:sp>
      </p:grpSp>
      <p:grpSp>
        <p:nvGrpSpPr>
          <p:cNvPr id="7" name="Group 32"/>
          <p:cNvGrpSpPr/>
          <p:nvPr/>
        </p:nvGrpSpPr>
        <p:grpSpPr bwMode="auto">
          <a:xfrm>
            <a:off x="7034213" y="1206104"/>
            <a:ext cx="558800" cy="1350169"/>
            <a:chOff x="0" y="0"/>
            <a:chExt cx="881" cy="2835"/>
          </a:xfrm>
        </p:grpSpPr>
        <p:sp>
          <p:nvSpPr>
            <p:cNvPr id="8221" name="AutoShape 33"/>
            <p:cNvSpPr>
              <a:spLocks noChangeArrowheads="1"/>
            </p:cNvSpPr>
            <p:nvPr/>
          </p:nvSpPr>
          <p:spPr bwMode="auto">
            <a:xfrm>
              <a:off x="0" y="0"/>
              <a:ext cx="567" cy="1361"/>
            </a:xfrm>
            <a:prstGeom prst="triangle">
              <a:avLst>
                <a:gd name="adj" fmla="val 46208"/>
              </a:avLst>
            </a:prstGeom>
            <a:noFill/>
            <a:ln w="381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22" name="AutoShape 34"/>
            <p:cNvSpPr>
              <a:spLocks noChangeArrowheads="1"/>
            </p:cNvSpPr>
            <p:nvPr/>
          </p:nvSpPr>
          <p:spPr bwMode="auto">
            <a:xfrm>
              <a:off x="315" y="1361"/>
              <a:ext cx="567" cy="1475"/>
            </a:xfrm>
            <a:prstGeom prst="triangle">
              <a:avLst>
                <a:gd name="adj" fmla="val 38977"/>
              </a:avLst>
            </a:prstGeom>
            <a:noFill/>
            <a:ln w="381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325439" y="2310467"/>
            <a:ext cx="74295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证明：分别过点D、E作DM∥</a:t>
            </a:r>
            <a:r>
              <a:rPr lang="zh-CN" altLang="en-US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交</a:t>
            </a:r>
            <a:r>
              <a:rPr lang="zh-CN" altLang="en-US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000" i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于点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M，EN∥</a:t>
            </a:r>
            <a:r>
              <a:rPr lang="zh-CN" altLang="en-US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交</a:t>
            </a:r>
            <a:r>
              <a:rPr lang="zh-CN" altLang="en-US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000" i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于点N.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易证：四边形ABMD和四边形BCNE是平行四边形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由AB=BC得DM=EN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易证：△DME≌△ENF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∴ DE=EF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8224" name="组合 6147"/>
          <p:cNvGrpSpPr/>
          <p:nvPr/>
        </p:nvGrpSpPr>
        <p:grpSpPr bwMode="auto">
          <a:xfrm>
            <a:off x="325439" y="197644"/>
            <a:ext cx="6127739" cy="739235"/>
            <a:chOff x="0" y="0"/>
            <a:chExt cx="9652" cy="1551"/>
          </a:xfrm>
        </p:grpSpPr>
        <p:sp>
          <p:nvSpPr>
            <p:cNvPr id="8225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6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7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8228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8775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平行线分线段成比例（基本事实）</a:t>
              </a:r>
            </a:p>
          </p:txBody>
        </p:sp>
        <p:sp>
          <p:nvSpPr>
            <p:cNvPr id="8229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8230" name="圆角矩形 31"/>
          <p:cNvSpPr>
            <a:spLocks noChangeArrowheads="1"/>
          </p:cNvSpPr>
          <p:nvPr/>
        </p:nvSpPr>
        <p:spPr bwMode="auto">
          <a:xfrm>
            <a:off x="642938" y="964407"/>
            <a:ext cx="1428750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18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*证明猜想</a:t>
            </a:r>
            <a:endParaRPr lang="zh-CN" altLang="en-US" sz="1800" b="1"/>
          </a:p>
        </p:txBody>
      </p:sp>
      <p:sp>
        <p:nvSpPr>
          <p:cNvPr id="41" name="Text Box 5"/>
          <p:cNvSpPr txBox="1">
            <a:spLocks noChangeArrowheads="1"/>
          </p:cNvSpPr>
          <p:nvPr/>
        </p:nvSpPr>
        <p:spPr bwMode="auto">
          <a:xfrm>
            <a:off x="5429251" y="4232673"/>
            <a:ext cx="2848857" cy="52322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/>
              <a:t>*平行线等分线段</a:t>
            </a:r>
          </a:p>
        </p:txBody>
      </p:sp>
      <p:sp>
        <p:nvSpPr>
          <p:cNvPr id="8232" name="矩形 80"/>
          <p:cNvSpPr>
            <a:spLocks noChangeArrowheads="1"/>
          </p:cNvSpPr>
          <p:nvPr/>
        </p:nvSpPr>
        <p:spPr bwMode="auto">
          <a:xfrm>
            <a:off x="71438" y="53579"/>
            <a:ext cx="13319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000" b="1" dirty="0">
                <a:solidFill>
                  <a:srgbClr val="228B8B"/>
                </a:solidFill>
                <a:ea typeface="方正姚体" panose="02010601030101010101" pitchFamily="2" charset="-122"/>
              </a:rPr>
              <a:t>讲授新课</a:t>
            </a:r>
            <a:endParaRPr lang="zh-CN" altLang="en-US" sz="2000" dirty="0">
              <a:solidFill>
                <a:srgbClr val="228B8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1000126" y="1821656"/>
            <a:ext cx="7110413" cy="2328863"/>
          </a:xfrm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14314" y="910829"/>
            <a:ext cx="85693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如图（1），小方格的边长都是1，直线</a:t>
            </a:r>
            <a:r>
              <a:rPr lang="zh-CN" altLang="en-US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zh-CN" altLang="en-US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zh-CN" altLang="en-US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,分别交直线</a:t>
            </a:r>
            <a:r>
              <a:rPr lang="zh-CN" altLang="en-US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m,n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于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11188" y="4138613"/>
            <a:ext cx="64817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                                                                                                    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</a:rPr>
              <a:t>（1）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计算                    ，你有什么发现？</a:t>
            </a:r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2122488" y="4300538"/>
          <a:ext cx="13652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r:id="rId4" imgW="749935" imgH="444500" progId="Equation.DSMT4">
                  <p:embed/>
                </p:oleObj>
              </mc:Choice>
              <mc:Fallback>
                <p:oleObj r:id="rId4" imgW="749935" imgH="4445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488" y="4300538"/>
                        <a:ext cx="13652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对象 6152"/>
          <p:cNvGraphicFramePr/>
          <p:nvPr/>
        </p:nvGraphicFramePr>
        <p:xfrm>
          <a:off x="1071564" y="1393031"/>
          <a:ext cx="244792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r:id="rId6" imgW="1205865" imgH="241300" progId="Equation.KSEE3">
                  <p:embed/>
                </p:oleObj>
              </mc:Choice>
              <mc:Fallback>
                <p:oleObj r:id="rId6" imgW="1205865" imgH="241300" progId="Equation.KSEE3">
                  <p:embed/>
                  <p:pic>
                    <p:nvPicPr>
                      <p:cNvPr id="0" name="对象 6152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4" y="1393031"/>
                        <a:ext cx="2447925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圆角矩形 31"/>
          <p:cNvSpPr>
            <a:spLocks noChangeArrowheads="1"/>
          </p:cNvSpPr>
          <p:nvPr/>
        </p:nvSpPr>
        <p:spPr bwMode="auto">
          <a:xfrm>
            <a:off x="285750" y="428625"/>
            <a:ext cx="1560513" cy="38100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合作探究</a:t>
            </a:r>
          </a:p>
        </p:txBody>
      </p:sp>
      <p:grpSp>
        <p:nvGrpSpPr>
          <p:cNvPr id="9223" name="Group 26"/>
          <p:cNvGrpSpPr/>
          <p:nvPr/>
        </p:nvGrpSpPr>
        <p:grpSpPr bwMode="auto">
          <a:xfrm>
            <a:off x="1857376" y="428626"/>
            <a:ext cx="3000375" cy="461404"/>
            <a:chOff x="0" y="0"/>
            <a:chExt cx="4661" cy="850"/>
          </a:xfrm>
        </p:grpSpPr>
        <p:sp>
          <p:nvSpPr>
            <p:cNvPr id="9224" name="AutoShape 27"/>
            <p:cNvSpPr>
              <a:spLocks noChangeArrowheads="1"/>
            </p:cNvSpPr>
            <p:nvPr/>
          </p:nvSpPr>
          <p:spPr bwMode="auto">
            <a:xfrm>
              <a:off x="114" y="0"/>
              <a:ext cx="4547" cy="794"/>
            </a:xfrm>
            <a:prstGeom prst="flowChartAlternateProcess">
              <a:avLst/>
            </a:prstGeom>
            <a:solidFill>
              <a:srgbClr val="FF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25" name="Text Box 28"/>
            <p:cNvSpPr txBox="1">
              <a:spLocks noChangeArrowheads="1"/>
            </p:cNvSpPr>
            <p:nvPr/>
          </p:nvSpPr>
          <p:spPr bwMode="auto">
            <a:xfrm>
              <a:off x="0" y="0"/>
              <a:ext cx="4612" cy="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b="1" dirty="0">
                  <a:ea typeface="楷体" panose="02010609060101010101" pitchFamily="49" charset="-122"/>
                </a:rPr>
                <a:t>平行线分线段的关系</a:t>
              </a:r>
              <a:endParaRPr lang="zh-CN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14313" y="267892"/>
            <a:ext cx="842962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（2）将</a:t>
            </a:r>
            <a:r>
              <a:rPr lang="zh-CN" altLang="en-US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向下平移到如图2的位置，直线</a:t>
            </a:r>
            <a:r>
              <a:rPr lang="zh-CN" altLang="en-US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与直线</a:t>
            </a:r>
            <a:r>
              <a:rPr lang="zh-CN" altLang="en-US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的交点分别为           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你在问题（１）中发现的结论还成立吗？如果将</a:t>
            </a:r>
            <a:r>
              <a:rPr lang="zh-CN" altLang="en-US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平移到其他位置呢？ </a:t>
            </a:r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1214439" y="1607344"/>
            <a:ext cx="5976937" cy="1849041"/>
          </a:xfrm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215188" y="2411016"/>
            <a:ext cx="12105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图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</a:p>
        </p:txBody>
      </p:sp>
      <p:graphicFrame>
        <p:nvGraphicFramePr>
          <p:cNvPr id="7174" name="对象 7173"/>
          <p:cNvGraphicFramePr/>
          <p:nvPr/>
        </p:nvGraphicFramePr>
        <p:xfrm>
          <a:off x="1214438" y="696517"/>
          <a:ext cx="863600" cy="344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r:id="rId5" imgW="405765" imgH="215900" progId="Equation.KSEE3">
                  <p:embed/>
                </p:oleObj>
              </mc:Choice>
              <mc:Fallback>
                <p:oleObj r:id="rId5" imgW="405765" imgH="215900" progId="Equation.KSEE3">
                  <p:embed/>
                  <p:pic>
                    <p:nvPicPr>
                      <p:cNvPr id="0" name="对象 717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696517"/>
                        <a:ext cx="863600" cy="3440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57188" y="3643313"/>
            <a:ext cx="7850187" cy="12926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猜想：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在平面上任意作三条平行线，用它们截两条直线，截得的对应线段成比例吗？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2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51500" y="1491853"/>
            <a:ext cx="2160588" cy="2646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428625" y="857250"/>
            <a:ext cx="65517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如果          ，那么     与     相等吗？</a:t>
            </a:r>
          </a:p>
        </p:txBody>
      </p:sp>
      <p:graphicFrame>
        <p:nvGraphicFramePr>
          <p:cNvPr id="11267" name="Object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571626" y="673894"/>
          <a:ext cx="1071563" cy="594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2" r:id="rId4" imgW="536575" imgH="396240" progId="Equation.DSMT4">
                  <p:embed/>
                </p:oleObj>
              </mc:Choice>
              <mc:Fallback>
                <p:oleObj r:id="rId4" imgW="536575" imgH="3962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26" y="673894"/>
                        <a:ext cx="1071563" cy="594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857626" y="642937"/>
          <a:ext cx="593725" cy="625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3" r:id="rId6" imgW="281940" imgH="397510" progId="Equations">
                  <p:embed/>
                </p:oleObj>
              </mc:Choice>
              <mc:Fallback>
                <p:oleObj r:id="rId6" imgW="281940" imgH="397510" progId="Equations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6" y="642937"/>
                        <a:ext cx="593725" cy="6250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929189" y="642938"/>
          <a:ext cx="64293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4" r:id="rId8" imgW="294640" imgH="397510" progId="Equations">
                  <p:embed/>
                </p:oleObj>
              </mc:Choice>
              <mc:Fallback>
                <p:oleObj r:id="rId8" imgW="294640" imgH="397510" progId="Equations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89" y="642938"/>
                        <a:ext cx="642937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357188" y="1393031"/>
            <a:ext cx="50720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ea typeface="黑体" panose="02010609060101010101" pitchFamily="49" charset="-122"/>
              </a:rPr>
              <a:t> 解： 相等</a:t>
            </a:r>
            <a:r>
              <a:rPr lang="en-US" altLang="zh-CN">
                <a:ea typeface="黑体" panose="02010609060101010101" pitchFamily="49" charset="-122"/>
              </a:rPr>
              <a:t>.</a:t>
            </a:r>
            <a:r>
              <a:rPr lang="zh-CN" altLang="en-US">
                <a:ea typeface="黑体" panose="02010609060101010101" pitchFamily="49" charset="-122"/>
              </a:rPr>
              <a:t>理由如下，如图，我们分别找出AB的二等分点和BC的三等分点，再过它们作AD的平行线</a:t>
            </a:r>
            <a:r>
              <a:rPr lang="en-US" altLang="zh-CN"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2" name="组合 1"/>
          <p:cNvGrpSpPr/>
          <p:nvPr/>
        </p:nvGrpSpPr>
        <p:grpSpPr bwMode="auto">
          <a:xfrm>
            <a:off x="5773101" y="1990725"/>
            <a:ext cx="1997095" cy="1513589"/>
            <a:chOff x="9092" y="4180"/>
            <a:chExt cx="3144" cy="3177"/>
          </a:xfrm>
        </p:grpSpPr>
        <p:grpSp>
          <p:nvGrpSpPr>
            <p:cNvPr id="11272" name="Group 8"/>
            <p:cNvGrpSpPr/>
            <p:nvPr/>
          </p:nvGrpSpPr>
          <p:grpSpPr bwMode="auto">
            <a:xfrm>
              <a:off x="9092" y="4267"/>
              <a:ext cx="876" cy="3090"/>
              <a:chOff x="0" y="0"/>
              <a:chExt cx="876" cy="3090"/>
            </a:xfrm>
          </p:grpSpPr>
          <p:sp>
            <p:nvSpPr>
              <p:cNvPr id="11273" name="Oval 9"/>
              <p:cNvSpPr>
                <a:spLocks noChangeArrowheads="1"/>
              </p:cNvSpPr>
              <p:nvPr/>
            </p:nvSpPr>
            <p:spPr bwMode="auto">
              <a:xfrm flipH="1">
                <a:off x="717" y="453"/>
                <a:ext cx="120" cy="147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rgbClr val="FF0000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74" name="Oval 10"/>
              <p:cNvSpPr>
                <a:spLocks noChangeArrowheads="1"/>
              </p:cNvSpPr>
              <p:nvPr/>
            </p:nvSpPr>
            <p:spPr bwMode="auto">
              <a:xfrm flipH="1">
                <a:off x="602" y="1814"/>
                <a:ext cx="119" cy="147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rgbClr val="FF0000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75" name="Oval 11"/>
              <p:cNvSpPr>
                <a:spLocks noChangeArrowheads="1"/>
              </p:cNvSpPr>
              <p:nvPr/>
            </p:nvSpPr>
            <p:spPr bwMode="auto">
              <a:xfrm flipH="1">
                <a:off x="489" y="2494"/>
                <a:ext cx="119" cy="147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rgbClr val="FF0000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76" name="Text Box 12"/>
              <p:cNvSpPr txBox="1">
                <a:spLocks noChangeArrowheads="1"/>
              </p:cNvSpPr>
              <p:nvPr/>
            </p:nvSpPr>
            <p:spPr bwMode="auto">
              <a:xfrm>
                <a:off x="262" y="0"/>
                <a:ext cx="614" cy="9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b="1"/>
                  <a:t>P</a:t>
                </a:r>
              </a:p>
            </p:txBody>
          </p:sp>
          <p:sp>
            <p:nvSpPr>
              <p:cNvPr id="11277" name="Text Box 13"/>
              <p:cNvSpPr txBox="1">
                <a:spLocks noChangeArrowheads="1"/>
              </p:cNvSpPr>
              <p:nvPr/>
            </p:nvSpPr>
            <p:spPr bwMode="auto">
              <a:xfrm>
                <a:off x="93" y="1330"/>
                <a:ext cx="694" cy="9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b="1"/>
                  <a:t>M</a:t>
                </a:r>
              </a:p>
            </p:txBody>
          </p:sp>
          <p:sp>
            <p:nvSpPr>
              <p:cNvPr id="11278" name="Text Box 14"/>
              <p:cNvSpPr txBox="1">
                <a:spLocks noChangeArrowheads="1"/>
              </p:cNvSpPr>
              <p:nvPr/>
            </p:nvSpPr>
            <p:spPr bwMode="auto">
              <a:xfrm>
                <a:off x="0" y="2121"/>
                <a:ext cx="641" cy="9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b="1"/>
                  <a:t>H</a:t>
                </a:r>
              </a:p>
            </p:txBody>
          </p:sp>
        </p:grpSp>
        <p:grpSp>
          <p:nvGrpSpPr>
            <p:cNvPr id="11279" name="Group 15"/>
            <p:cNvGrpSpPr/>
            <p:nvPr/>
          </p:nvGrpSpPr>
          <p:grpSpPr bwMode="auto">
            <a:xfrm>
              <a:off x="9242" y="4180"/>
              <a:ext cx="2994" cy="3117"/>
              <a:chOff x="0" y="0"/>
              <a:chExt cx="2994" cy="3115"/>
            </a:xfrm>
          </p:grpSpPr>
          <p:sp>
            <p:nvSpPr>
              <p:cNvPr id="11280" name="Line 16"/>
              <p:cNvSpPr>
                <a:spLocks noChangeShapeType="1"/>
              </p:cNvSpPr>
              <p:nvPr/>
            </p:nvSpPr>
            <p:spPr bwMode="auto">
              <a:xfrm>
                <a:off x="0" y="593"/>
                <a:ext cx="2835" cy="1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81" name="Line 17"/>
              <p:cNvSpPr>
                <a:spLocks noChangeShapeType="1"/>
              </p:cNvSpPr>
              <p:nvPr/>
            </p:nvSpPr>
            <p:spPr bwMode="auto">
              <a:xfrm>
                <a:off x="0" y="1953"/>
                <a:ext cx="2835" cy="1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82" name="Line 18"/>
              <p:cNvSpPr>
                <a:spLocks noChangeShapeType="1"/>
              </p:cNvSpPr>
              <p:nvPr/>
            </p:nvSpPr>
            <p:spPr bwMode="auto">
              <a:xfrm>
                <a:off x="0" y="2634"/>
                <a:ext cx="2835" cy="1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83" name="Text Box 19"/>
              <p:cNvSpPr txBox="1">
                <a:spLocks noChangeArrowheads="1"/>
              </p:cNvSpPr>
              <p:nvPr/>
            </p:nvSpPr>
            <p:spPr bwMode="auto">
              <a:xfrm>
                <a:off x="2101" y="0"/>
                <a:ext cx="667" cy="9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b="1"/>
                  <a:t>Q</a:t>
                </a:r>
              </a:p>
            </p:txBody>
          </p:sp>
          <p:sp>
            <p:nvSpPr>
              <p:cNvPr id="11284" name="Text Box 20"/>
              <p:cNvSpPr txBox="1">
                <a:spLocks noChangeArrowheads="1"/>
              </p:cNvSpPr>
              <p:nvPr/>
            </p:nvSpPr>
            <p:spPr bwMode="auto">
              <a:xfrm>
                <a:off x="2337" y="1356"/>
                <a:ext cx="641" cy="9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b="1"/>
                  <a:t>N</a:t>
                </a:r>
              </a:p>
            </p:txBody>
          </p:sp>
          <p:sp>
            <p:nvSpPr>
              <p:cNvPr id="11285" name="Text Box 21"/>
              <p:cNvSpPr txBox="1">
                <a:spLocks noChangeArrowheads="1"/>
              </p:cNvSpPr>
              <p:nvPr/>
            </p:nvSpPr>
            <p:spPr bwMode="auto">
              <a:xfrm>
                <a:off x="2327" y="2147"/>
                <a:ext cx="667" cy="9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b="1"/>
                  <a:t>G</a:t>
                </a:r>
              </a:p>
            </p:txBody>
          </p:sp>
        </p:grpSp>
      </p:grpSp>
      <p:graphicFrame>
        <p:nvGraphicFramePr>
          <p:cNvPr id="3" name="Object 5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785813" y="4286250"/>
          <a:ext cx="1436687" cy="483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5" r:id="rId10" imgW="875665" imgH="393700" progId="Equation.DSMT4">
                  <p:embed/>
                </p:oleObj>
              </mc:Choice>
              <mc:Fallback>
                <p:oleObj r:id="rId10" imgW="875665" imgH="393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4286250"/>
                        <a:ext cx="1436687" cy="4833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6" name="Object 6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785814" y="3214688"/>
          <a:ext cx="3432175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6" r:id="rId12" imgW="1774825" imgH="177800" progId="Equation.DSMT4">
                  <p:embed/>
                </p:oleObj>
              </mc:Choice>
              <mc:Fallback>
                <p:oleObj r:id="rId12" imgW="1774825" imgH="177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4" y="3214688"/>
                        <a:ext cx="3432175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7" name="Object 7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785813" y="2787254"/>
          <a:ext cx="3287712" cy="288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7" r:id="rId14" imgW="1738630" imgH="203200" progId="Equation.DSMT4">
                  <p:embed/>
                </p:oleObj>
              </mc:Choice>
              <mc:Fallback>
                <p:oleObj r:id="rId14" imgW="1738630" imgH="203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2787254"/>
                        <a:ext cx="3287712" cy="2881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8" name="Text Box 25"/>
          <p:cNvSpPr txBox="1">
            <a:spLocks noChangeArrowheads="1"/>
          </p:cNvSpPr>
          <p:nvPr/>
        </p:nvSpPr>
        <p:spPr bwMode="auto">
          <a:xfrm>
            <a:off x="785814" y="2397919"/>
            <a:ext cx="35702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由平行线等分线段可知：</a:t>
            </a:r>
          </a:p>
        </p:txBody>
      </p:sp>
      <p:graphicFrame>
        <p:nvGraphicFramePr>
          <p:cNvPr id="11289" name="Object 8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71500" y="3643313"/>
          <a:ext cx="1847850" cy="503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8" r:id="rId16" imgW="1078865" imgH="393700" progId="Equation.DSMT4">
                  <p:embed/>
                </p:oleObj>
              </mc:Choice>
              <mc:Fallback>
                <p:oleObj r:id="rId16" imgW="1078865" imgH="3937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3643313"/>
                        <a:ext cx="1847850" cy="5036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0" name="Object 9"/>
          <p:cNvGraphicFramePr/>
          <p:nvPr/>
        </p:nvGraphicFramePr>
        <p:xfrm>
          <a:off x="2357439" y="3643313"/>
          <a:ext cx="2116137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9" r:id="rId18" imgW="1370965" imgH="393700" progId="Equation.DSMT4">
                  <p:embed/>
                </p:oleObj>
              </mc:Choice>
              <mc:Fallback>
                <p:oleObj r:id="rId18" imgW="1370965" imgH="393700" progId="Equation.DSMT4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39" y="3643313"/>
                        <a:ext cx="2116137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2" name="Object 10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7813675" y="1759744"/>
          <a:ext cx="254000" cy="359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0" r:id="rId20" imgW="117475" imgH="221615" progId="Equations">
                  <p:embed/>
                </p:oleObj>
              </mc:Choice>
              <mc:Fallback>
                <p:oleObj r:id="rId20" imgW="117475" imgH="221615" progId="Equations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3675" y="1759744"/>
                        <a:ext cx="254000" cy="3595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3" name="Object 1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7813675" y="2408635"/>
          <a:ext cx="311150" cy="359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1" r:id="rId22" imgW="143510" imgH="221615" progId="Equations">
                  <p:embed/>
                </p:oleObj>
              </mc:Choice>
              <mc:Fallback>
                <p:oleObj r:id="rId22" imgW="143510" imgH="221615" progId="Equations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3675" y="2408635"/>
                        <a:ext cx="311150" cy="3595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4" name="Object 1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7796214" y="3364706"/>
          <a:ext cx="280987" cy="377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2" r:id="rId24" imgW="127000" imgH="229870" progId="Equations">
                  <p:embed/>
                </p:oleObj>
              </mc:Choice>
              <mc:Fallback>
                <p:oleObj r:id="rId24" imgW="127000" imgH="229870" progId="Equations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6214" y="3364706"/>
                        <a:ext cx="280987" cy="3774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5" name="圆角矩形 31"/>
          <p:cNvSpPr>
            <a:spLocks noChangeArrowheads="1"/>
          </p:cNvSpPr>
          <p:nvPr/>
        </p:nvSpPr>
        <p:spPr bwMode="auto">
          <a:xfrm>
            <a:off x="285750" y="375047"/>
            <a:ext cx="2357438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18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*证明猜想（特殊）</a:t>
            </a:r>
            <a:endParaRPr lang="zh-CN" altLang="en-US" sz="1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  <p:bldP spid="1128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81725" y="1271588"/>
            <a:ext cx="2179638" cy="2942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28625" y="964407"/>
            <a:ext cx="56284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如果              ， 那么      与       相等吗？</a:t>
            </a:r>
          </a:p>
        </p:txBody>
      </p:sp>
      <p:graphicFrame>
        <p:nvGraphicFramePr>
          <p:cNvPr id="12291" name="Object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285876" y="910829"/>
          <a:ext cx="1000125" cy="516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8" r:id="rId4" imgW="572770" imgH="394335" progId="Equations">
                  <p:embed/>
                </p:oleObj>
              </mc:Choice>
              <mc:Fallback>
                <p:oleObj r:id="rId4" imgW="572770" imgH="394335" progId="Equations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6" y="910829"/>
                        <a:ext cx="1000125" cy="5167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286126" y="910828"/>
          <a:ext cx="492125" cy="517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9" r:id="rId6" imgW="281940" imgH="397510" progId="Equations">
                  <p:embed/>
                </p:oleObj>
              </mc:Choice>
              <mc:Fallback>
                <p:oleObj r:id="rId6" imgW="281940" imgH="397510" progId="Equations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6" y="910828"/>
                        <a:ext cx="492125" cy="5179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143375" y="910828"/>
          <a:ext cx="514350" cy="517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0" r:id="rId8" imgW="294640" imgH="397510" progId="Equations">
                  <p:embed/>
                </p:oleObj>
              </mc:Choice>
              <mc:Fallback>
                <p:oleObj r:id="rId8" imgW="294640" imgH="397510" progId="Equations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5" y="910828"/>
                        <a:ext cx="514350" cy="5179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285750" y="1768079"/>
            <a:ext cx="55006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 解：相等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理由如下：我</a:t>
            </a:r>
            <a:r>
              <a:rPr lang="zh-CN" altLang="en-US">
                <a:ea typeface="黑体" panose="02010609060101010101" pitchFamily="49" charset="-122"/>
              </a:rPr>
              <a:t>们分别找出AB的n等分点和BC的m等分点，再过它们作AD的平行线</a:t>
            </a:r>
            <a:r>
              <a:rPr lang="en-US" altLang="zh-CN"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46087" name="Object 5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143000" y="2933700"/>
          <a:ext cx="2286000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1" r:id="rId10" imgW="951865" imgH="393700" progId="Equation.DSMT4">
                  <p:embed/>
                </p:oleObj>
              </mc:Choice>
              <mc:Fallback>
                <p:oleObj r:id="rId10" imgW="951865" imgH="393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933700"/>
                        <a:ext cx="2286000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295" name="Group 8"/>
          <p:cNvGrpSpPr/>
          <p:nvPr/>
        </p:nvGrpSpPr>
        <p:grpSpPr>
          <a:xfrm>
            <a:off x="3857625" y="375047"/>
            <a:ext cx="3556000" cy="461404"/>
            <a:chOff x="0" y="0"/>
            <a:chExt cx="2155" cy="850"/>
          </a:xfrm>
          <a:solidFill>
            <a:schemeClr val="accent3">
              <a:lumMod val="90000"/>
            </a:schemeClr>
          </a:solidFill>
        </p:grpSpPr>
        <p:sp>
          <p:nvSpPr>
            <p:cNvPr id="12296" name="AutoShape 9"/>
            <p:cNvSpPr/>
            <p:nvPr/>
          </p:nvSpPr>
          <p:spPr>
            <a:xfrm>
              <a:off x="114" y="0"/>
              <a:ext cx="2041" cy="794"/>
            </a:xfrm>
            <a:prstGeom prst="flowChartAlternateProcess">
              <a:avLst/>
            </a:prstGeom>
            <a:grpFill/>
            <a:ln w="9525">
              <a:noFill/>
            </a:ln>
          </p:spPr>
          <p:txBody>
            <a:bodyPr wrap="none" anchor="ctr"/>
            <a:lstStyle/>
            <a:p>
              <a:endParaRPr lang="zh-CN" altLang="en-US" noProof="1"/>
            </a:p>
          </p:txBody>
        </p:sp>
        <p:sp>
          <p:nvSpPr>
            <p:cNvPr id="12297" name="Text Box 10"/>
            <p:cNvSpPr txBox="1"/>
            <p:nvPr/>
          </p:nvSpPr>
          <p:spPr>
            <a:xfrm>
              <a:off x="0" y="0"/>
              <a:ext cx="1288" cy="850"/>
            </a:xfrm>
            <a:prstGeom prst="rect">
              <a:avLst/>
            </a:prstGeom>
            <a:grp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zh-CN" altLang="en-US" b="1" noProof="1">
                  <a:ea typeface="楷体" panose="02010609060101010101" pitchFamily="49" charset="-122"/>
                  <a:cs typeface="+mn-ea"/>
                </a:rPr>
                <a:t> 平行线分线段</a:t>
              </a:r>
              <a:endParaRPr lang="zh-CN" altLang="en-US" noProof="1"/>
            </a:p>
          </p:txBody>
        </p:sp>
      </p:grp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714376" y="4393406"/>
            <a:ext cx="7572375" cy="461665"/>
          </a:xfrm>
          <a:prstGeom prst="rect">
            <a:avLst/>
          </a:prstGeom>
          <a:noFill/>
          <a:ln w="9525">
            <a:solidFill>
              <a:srgbClr val="85E0E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两条直线被三条平行线所截，所得的对应线段成比例</a:t>
            </a: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          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5786438" y="321469"/>
            <a:ext cx="14157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00B0F0"/>
                </a:solidFill>
                <a:ea typeface="微软雅黑" panose="020B0503020204020204" pitchFamily="34" charset="-122"/>
              </a:rPr>
              <a:t>成比例</a:t>
            </a:r>
          </a:p>
        </p:txBody>
      </p:sp>
      <p:grpSp>
        <p:nvGrpSpPr>
          <p:cNvPr id="3" name="Group 13"/>
          <p:cNvGrpSpPr/>
          <p:nvPr/>
        </p:nvGrpSpPr>
        <p:grpSpPr bwMode="auto">
          <a:xfrm>
            <a:off x="5813426" y="1878807"/>
            <a:ext cx="1072198" cy="583700"/>
            <a:chOff x="0" y="0"/>
            <a:chExt cx="1688" cy="1224"/>
          </a:xfrm>
        </p:grpSpPr>
        <p:grpSp>
          <p:nvGrpSpPr>
            <p:cNvPr id="12300" name="Group 14"/>
            <p:cNvGrpSpPr/>
            <p:nvPr/>
          </p:nvGrpSpPr>
          <p:grpSpPr bwMode="auto">
            <a:xfrm>
              <a:off x="1475" y="0"/>
              <a:ext cx="213" cy="1137"/>
              <a:chOff x="0" y="0"/>
              <a:chExt cx="213" cy="1137"/>
            </a:xfrm>
          </p:grpSpPr>
          <p:sp>
            <p:nvSpPr>
              <p:cNvPr id="12301" name="Oval 15"/>
              <p:cNvSpPr>
                <a:spLocks noChangeArrowheads="1"/>
              </p:cNvSpPr>
              <p:nvPr/>
            </p:nvSpPr>
            <p:spPr bwMode="auto">
              <a:xfrm flipH="1">
                <a:off x="93" y="0"/>
                <a:ext cx="120" cy="12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02" name="Oval 16"/>
              <p:cNvSpPr>
                <a:spLocks noChangeArrowheads="1"/>
              </p:cNvSpPr>
              <p:nvPr/>
            </p:nvSpPr>
            <p:spPr bwMode="auto">
              <a:xfrm flipH="1">
                <a:off x="0" y="1017"/>
                <a:ext cx="120" cy="12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03" name="Oval 17"/>
              <p:cNvSpPr>
                <a:spLocks noChangeArrowheads="1"/>
              </p:cNvSpPr>
              <p:nvPr/>
            </p:nvSpPr>
            <p:spPr bwMode="auto">
              <a:xfrm flipH="1">
                <a:off x="67" y="313"/>
                <a:ext cx="120" cy="12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304" name="Group 18"/>
            <p:cNvGrpSpPr/>
            <p:nvPr/>
          </p:nvGrpSpPr>
          <p:grpSpPr bwMode="auto">
            <a:xfrm>
              <a:off x="0" y="0"/>
              <a:ext cx="1073" cy="1224"/>
              <a:chOff x="0" y="0"/>
              <a:chExt cx="1073" cy="1224"/>
            </a:xfrm>
          </p:grpSpPr>
          <p:sp>
            <p:nvSpPr>
              <p:cNvPr id="12305" name="AutoShape 19"/>
              <p:cNvSpPr/>
              <p:nvPr/>
            </p:nvSpPr>
            <p:spPr bwMode="auto">
              <a:xfrm>
                <a:off x="797" y="0"/>
                <a:ext cx="188" cy="1137"/>
              </a:xfrm>
              <a:prstGeom prst="leftBrace">
                <a:avLst>
                  <a:gd name="adj1" fmla="val 48075"/>
                  <a:gd name="adj2" fmla="val 48023"/>
                </a:avLst>
              </a:pr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06" name="Text Box 20"/>
              <p:cNvSpPr txBox="1">
                <a:spLocks noChangeArrowheads="1"/>
              </p:cNvSpPr>
              <p:nvPr/>
            </p:nvSpPr>
            <p:spPr bwMode="auto">
              <a:xfrm>
                <a:off x="0" y="256"/>
                <a:ext cx="1073" cy="9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b="1"/>
                  <a:t>n个</a:t>
                </a:r>
              </a:p>
            </p:txBody>
          </p:sp>
        </p:grpSp>
      </p:grpSp>
      <p:grpSp>
        <p:nvGrpSpPr>
          <p:cNvPr id="6" name="Group 22"/>
          <p:cNvGrpSpPr/>
          <p:nvPr/>
        </p:nvGrpSpPr>
        <p:grpSpPr bwMode="auto">
          <a:xfrm>
            <a:off x="5676900" y="2595563"/>
            <a:ext cx="1117600" cy="951310"/>
            <a:chOff x="0" y="0"/>
            <a:chExt cx="1758" cy="1998"/>
          </a:xfrm>
        </p:grpSpPr>
        <p:sp>
          <p:nvSpPr>
            <p:cNvPr id="12308" name="Oval 23"/>
            <p:cNvSpPr>
              <a:spLocks noChangeArrowheads="1"/>
            </p:cNvSpPr>
            <p:nvPr/>
          </p:nvSpPr>
          <p:spPr bwMode="auto">
            <a:xfrm flipH="1">
              <a:off x="1440" y="1878"/>
              <a:ext cx="120" cy="12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09" name="Oval 24"/>
            <p:cNvSpPr>
              <a:spLocks noChangeArrowheads="1"/>
            </p:cNvSpPr>
            <p:nvPr/>
          </p:nvSpPr>
          <p:spPr bwMode="auto">
            <a:xfrm flipH="1">
              <a:off x="1579" y="702"/>
              <a:ext cx="120" cy="12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10" name="Oval 25"/>
            <p:cNvSpPr>
              <a:spLocks noChangeArrowheads="1"/>
            </p:cNvSpPr>
            <p:nvPr/>
          </p:nvSpPr>
          <p:spPr bwMode="auto">
            <a:xfrm flipH="1">
              <a:off x="1638" y="0"/>
              <a:ext cx="120" cy="12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11" name="Oval 26"/>
            <p:cNvSpPr>
              <a:spLocks noChangeArrowheads="1"/>
            </p:cNvSpPr>
            <p:nvPr/>
          </p:nvSpPr>
          <p:spPr bwMode="auto">
            <a:xfrm flipH="1">
              <a:off x="1607" y="343"/>
              <a:ext cx="120" cy="12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2312" name="Group 27"/>
            <p:cNvGrpSpPr/>
            <p:nvPr/>
          </p:nvGrpSpPr>
          <p:grpSpPr bwMode="auto">
            <a:xfrm>
              <a:off x="0" y="65"/>
              <a:ext cx="1214" cy="1922"/>
              <a:chOff x="0" y="0"/>
              <a:chExt cx="1214" cy="1922"/>
            </a:xfrm>
          </p:grpSpPr>
          <p:sp>
            <p:nvSpPr>
              <p:cNvPr id="12313" name="AutoShape 28"/>
              <p:cNvSpPr/>
              <p:nvPr/>
            </p:nvSpPr>
            <p:spPr bwMode="auto">
              <a:xfrm>
                <a:off x="948" y="0"/>
                <a:ext cx="266" cy="1922"/>
              </a:xfrm>
              <a:prstGeom prst="leftBrace">
                <a:avLst>
                  <a:gd name="adj1" fmla="val 57437"/>
                  <a:gd name="adj2" fmla="val 48023"/>
                </a:avLst>
              </a:pr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14" name="Text Box 29"/>
              <p:cNvSpPr txBox="1">
                <a:spLocks noChangeArrowheads="1"/>
              </p:cNvSpPr>
              <p:nvPr/>
            </p:nvSpPr>
            <p:spPr bwMode="auto">
              <a:xfrm>
                <a:off x="0" y="658"/>
                <a:ext cx="1208" cy="9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b="1"/>
                  <a:t>m个</a:t>
                </a:r>
              </a:p>
            </p:txBody>
          </p:sp>
        </p:grpSp>
      </p:grpSp>
      <p:grpSp>
        <p:nvGrpSpPr>
          <p:cNvPr id="8" name="Group 30"/>
          <p:cNvGrpSpPr/>
          <p:nvPr/>
        </p:nvGrpSpPr>
        <p:grpSpPr bwMode="auto">
          <a:xfrm>
            <a:off x="6346825" y="1888332"/>
            <a:ext cx="1951038" cy="1618060"/>
            <a:chOff x="0" y="0"/>
            <a:chExt cx="3072" cy="3396"/>
          </a:xfrm>
        </p:grpSpPr>
        <p:sp>
          <p:nvSpPr>
            <p:cNvPr id="12316" name="Line 31"/>
            <p:cNvSpPr>
              <a:spLocks noChangeShapeType="1"/>
            </p:cNvSpPr>
            <p:nvPr/>
          </p:nvSpPr>
          <p:spPr bwMode="auto">
            <a:xfrm>
              <a:off x="0" y="0"/>
              <a:ext cx="2835" cy="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2317" name="Group 32"/>
            <p:cNvGrpSpPr/>
            <p:nvPr/>
          </p:nvGrpSpPr>
          <p:grpSpPr bwMode="auto">
            <a:xfrm>
              <a:off x="40" y="300"/>
              <a:ext cx="3033" cy="3096"/>
              <a:chOff x="0" y="0"/>
              <a:chExt cx="3033" cy="3096"/>
            </a:xfrm>
          </p:grpSpPr>
          <p:sp>
            <p:nvSpPr>
              <p:cNvPr id="12318" name="Line 33"/>
              <p:cNvSpPr>
                <a:spLocks noChangeShapeType="1"/>
              </p:cNvSpPr>
              <p:nvPr/>
            </p:nvSpPr>
            <p:spPr bwMode="auto">
              <a:xfrm>
                <a:off x="0" y="0"/>
                <a:ext cx="2835" cy="1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19" name="Line 34"/>
              <p:cNvSpPr>
                <a:spLocks noChangeShapeType="1"/>
              </p:cNvSpPr>
              <p:nvPr/>
            </p:nvSpPr>
            <p:spPr bwMode="auto">
              <a:xfrm>
                <a:off x="33" y="714"/>
                <a:ext cx="2835" cy="1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20" name="Line 35"/>
              <p:cNvSpPr>
                <a:spLocks noChangeShapeType="1"/>
              </p:cNvSpPr>
              <p:nvPr/>
            </p:nvSpPr>
            <p:spPr bwMode="auto">
              <a:xfrm>
                <a:off x="86" y="1242"/>
                <a:ext cx="2835" cy="1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21" name="Line 36"/>
              <p:cNvSpPr>
                <a:spLocks noChangeShapeType="1"/>
              </p:cNvSpPr>
              <p:nvPr/>
            </p:nvSpPr>
            <p:spPr bwMode="auto">
              <a:xfrm>
                <a:off x="86" y="1582"/>
                <a:ext cx="2835" cy="1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22" name="Line 37"/>
              <p:cNvSpPr>
                <a:spLocks noChangeShapeType="1"/>
              </p:cNvSpPr>
              <p:nvPr/>
            </p:nvSpPr>
            <p:spPr bwMode="auto">
              <a:xfrm>
                <a:off x="86" y="1922"/>
                <a:ext cx="2835" cy="1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23" name="Line 38"/>
              <p:cNvSpPr>
                <a:spLocks noChangeShapeType="1"/>
              </p:cNvSpPr>
              <p:nvPr/>
            </p:nvSpPr>
            <p:spPr bwMode="auto">
              <a:xfrm>
                <a:off x="199" y="3096"/>
                <a:ext cx="2835" cy="1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10" name="Group 39"/>
          <p:cNvGrpSpPr/>
          <p:nvPr/>
        </p:nvGrpSpPr>
        <p:grpSpPr bwMode="auto">
          <a:xfrm>
            <a:off x="8172450" y="1869281"/>
            <a:ext cx="855777" cy="612708"/>
            <a:chOff x="0" y="0"/>
            <a:chExt cx="1347" cy="1286"/>
          </a:xfrm>
        </p:grpSpPr>
        <p:sp>
          <p:nvSpPr>
            <p:cNvPr id="12325" name="AutoShape 40"/>
            <p:cNvSpPr/>
            <p:nvPr/>
          </p:nvSpPr>
          <p:spPr bwMode="auto">
            <a:xfrm rot="10740000">
              <a:off x="0" y="0"/>
              <a:ext cx="188" cy="1223"/>
            </a:xfrm>
            <a:prstGeom prst="leftBrace">
              <a:avLst>
                <a:gd name="adj1" fmla="val 51711"/>
                <a:gd name="adj2" fmla="val 48023"/>
              </a:avLst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26" name="Text Box 41"/>
            <p:cNvSpPr txBox="1">
              <a:spLocks noChangeArrowheads="1"/>
            </p:cNvSpPr>
            <p:nvPr/>
          </p:nvSpPr>
          <p:spPr bwMode="auto">
            <a:xfrm>
              <a:off x="274" y="317"/>
              <a:ext cx="1073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b="1"/>
                <a:t>n个</a:t>
              </a:r>
            </a:p>
          </p:txBody>
        </p:sp>
      </p:grpSp>
      <p:grpSp>
        <p:nvGrpSpPr>
          <p:cNvPr id="11" name="Group 42"/>
          <p:cNvGrpSpPr/>
          <p:nvPr/>
        </p:nvGrpSpPr>
        <p:grpSpPr bwMode="auto">
          <a:xfrm>
            <a:off x="8245475" y="2626519"/>
            <a:ext cx="912129" cy="968455"/>
            <a:chOff x="0" y="0"/>
            <a:chExt cx="1437" cy="2035"/>
          </a:xfrm>
        </p:grpSpPr>
        <p:sp>
          <p:nvSpPr>
            <p:cNvPr id="12328" name="AutoShape 43"/>
            <p:cNvSpPr/>
            <p:nvPr/>
          </p:nvSpPr>
          <p:spPr bwMode="auto">
            <a:xfrm rot="10800000">
              <a:off x="0" y="0"/>
              <a:ext cx="266" cy="2035"/>
            </a:xfrm>
            <a:prstGeom prst="leftBrace">
              <a:avLst>
                <a:gd name="adj1" fmla="val 60813"/>
                <a:gd name="adj2" fmla="val 48023"/>
              </a:avLst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29" name="Text Box 44"/>
            <p:cNvSpPr txBox="1">
              <a:spLocks noChangeArrowheads="1"/>
            </p:cNvSpPr>
            <p:nvPr/>
          </p:nvSpPr>
          <p:spPr bwMode="auto">
            <a:xfrm>
              <a:off x="227" y="680"/>
              <a:ext cx="1210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b="1"/>
                <a:t>m个</a:t>
              </a:r>
            </a:p>
          </p:txBody>
        </p:sp>
      </p:grpSp>
      <p:graphicFrame>
        <p:nvGraphicFramePr>
          <p:cNvPr id="12330" name="Object 6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8315325" y="1599010"/>
          <a:ext cx="254000" cy="359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2" r:id="rId12" imgW="117475" imgH="221615" progId="Equations">
                  <p:embed/>
                </p:oleObj>
              </mc:Choice>
              <mc:Fallback>
                <p:oleObj r:id="rId12" imgW="117475" imgH="221615" progId="Equations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5325" y="1599010"/>
                        <a:ext cx="254000" cy="3595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31" name="Object 7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8315325" y="2355057"/>
          <a:ext cx="311150" cy="359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3" r:id="rId14" imgW="143510" imgH="221615" progId="Equations">
                  <p:embed/>
                </p:oleObj>
              </mc:Choice>
              <mc:Fallback>
                <p:oleObj r:id="rId14" imgW="143510" imgH="221615" progId="Equations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5325" y="2355057"/>
                        <a:ext cx="311150" cy="3595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32" name="Object 8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8299450" y="3471862"/>
          <a:ext cx="279400" cy="377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4" r:id="rId16" imgW="127000" imgH="229870" progId="Equations">
                  <p:embed/>
                </p:oleObj>
              </mc:Choice>
              <mc:Fallback>
                <p:oleObj r:id="rId16" imgW="127000" imgH="229870" progId="Equations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99450" y="3471862"/>
                        <a:ext cx="279400" cy="3774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33" name="圆角矩形 31"/>
          <p:cNvSpPr>
            <a:spLocks noChangeArrowheads="1"/>
          </p:cNvSpPr>
          <p:nvPr/>
        </p:nvSpPr>
        <p:spPr bwMode="auto">
          <a:xfrm>
            <a:off x="285751" y="482204"/>
            <a:ext cx="2214563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18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*证明猜想（一般）</a:t>
            </a:r>
            <a:endParaRPr lang="zh-CN" altLang="en-US" sz="1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4608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70" decel="1000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770" decel="100000"/>
                                        <p:tgtEl>
                                          <p:spTgt spid="4609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6" grpId="0" bldLvl="0"/>
      <p:bldP spid="46091" grpId="0" bldLvl="0" animBg="1"/>
      <p:bldP spid="46092" grpId="0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00063" y="1071563"/>
            <a:ext cx="7993062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dirty="0">
                <a:solidFill>
                  <a:srgbClr val="3C8C93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基本事实：</a:t>
            </a:r>
            <a:endParaRPr lang="en-US" altLang="zh-CN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两条直线被一组平行线所截，所截得的对应线段成比例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71500" y="2571750"/>
            <a:ext cx="17235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符号语言：</a:t>
            </a:r>
          </a:p>
        </p:txBody>
      </p:sp>
      <p:grpSp>
        <p:nvGrpSpPr>
          <p:cNvPr id="2" name="组合 2"/>
          <p:cNvGrpSpPr/>
          <p:nvPr/>
        </p:nvGrpSpPr>
        <p:grpSpPr bwMode="auto">
          <a:xfrm>
            <a:off x="828675" y="3434954"/>
            <a:ext cx="7632700" cy="675084"/>
            <a:chOff x="1305" y="7214"/>
            <a:chExt cx="12020" cy="1415"/>
          </a:xfrm>
        </p:grpSpPr>
        <p:sp>
          <p:nvSpPr>
            <p:cNvPr id="13316" name="Text Box 4"/>
            <p:cNvSpPr txBox="1">
              <a:spLocks noChangeArrowheads="1"/>
            </p:cNvSpPr>
            <p:nvPr/>
          </p:nvSpPr>
          <p:spPr bwMode="auto">
            <a:xfrm>
              <a:off x="1305" y="7555"/>
              <a:ext cx="12020" cy="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若</a:t>
              </a:r>
              <a:r>
                <a:rPr lang="zh-CN" altLang="en-US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 ∥b∥ c</a:t>
              </a:r>
              <a:r>
                <a:rPr lang="zh-CN" altLang="en-US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 ，则                        </a:t>
              </a:r>
              <a:r>
                <a:rPr lang="en-US" altLang="zh-CN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.</a:t>
              </a:r>
              <a:r>
                <a:rPr lang="zh-CN" altLang="en-US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                 </a:t>
              </a:r>
            </a:p>
          </p:txBody>
        </p:sp>
        <p:graphicFrame>
          <p:nvGraphicFramePr>
            <p:cNvPr id="13317" name="对象 1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4934" y="7214"/>
            <a:ext cx="2745" cy="14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67" r:id="rId3" imgW="838200" imgH="431800" progId="Equation.KSEE3">
                    <p:embed/>
                  </p:oleObj>
                </mc:Choice>
                <mc:Fallback>
                  <p:oleObj r:id="rId3" imgW="838200" imgH="431800" progId="Equation.KSEE3">
                    <p:embed/>
                    <p:pic>
                      <p:nvPicPr>
                        <p:cNvPr id="0" name="对象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34" y="7214"/>
                          <a:ext cx="2745" cy="14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318" name="组合 2129"/>
          <p:cNvGrpSpPr/>
          <p:nvPr/>
        </p:nvGrpSpPr>
        <p:grpSpPr bwMode="auto">
          <a:xfrm>
            <a:off x="5484814" y="2439591"/>
            <a:ext cx="3051175" cy="1977628"/>
            <a:chOff x="1973" y="1874"/>
            <a:chExt cx="1922" cy="1661"/>
          </a:xfrm>
        </p:grpSpPr>
        <p:grpSp>
          <p:nvGrpSpPr>
            <p:cNvPr id="13319" name="组合 15"/>
            <p:cNvGrpSpPr/>
            <p:nvPr/>
          </p:nvGrpSpPr>
          <p:grpSpPr bwMode="auto">
            <a:xfrm>
              <a:off x="1973" y="1927"/>
              <a:ext cx="1632" cy="1608"/>
              <a:chOff x="4572000" y="3200400"/>
              <a:chExt cx="2590800" cy="2554288"/>
            </a:xfrm>
          </p:grpSpPr>
          <p:cxnSp>
            <p:nvCxnSpPr>
              <p:cNvPr id="13320" name="直接连接符 2"/>
              <p:cNvCxnSpPr>
                <a:cxnSpLocks noChangeShapeType="1"/>
              </p:cNvCxnSpPr>
              <p:nvPr/>
            </p:nvCxnSpPr>
            <p:spPr bwMode="auto">
              <a:xfrm>
                <a:off x="4572000" y="3581400"/>
                <a:ext cx="2209800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321" name="直接连接符 4"/>
              <p:cNvCxnSpPr>
                <a:cxnSpLocks noChangeShapeType="1"/>
              </p:cNvCxnSpPr>
              <p:nvPr/>
            </p:nvCxnSpPr>
            <p:spPr bwMode="auto">
              <a:xfrm>
                <a:off x="4572000" y="4267200"/>
                <a:ext cx="2362200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322" name="直接连接符 6"/>
              <p:cNvCxnSpPr>
                <a:cxnSpLocks noChangeShapeType="1"/>
              </p:cNvCxnSpPr>
              <p:nvPr/>
            </p:nvCxnSpPr>
            <p:spPr bwMode="auto">
              <a:xfrm>
                <a:off x="4572000" y="5105400"/>
                <a:ext cx="2590800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323" name="直接连接符 8"/>
              <p:cNvCxnSpPr>
                <a:cxnSpLocks noChangeShapeType="1"/>
              </p:cNvCxnSpPr>
              <p:nvPr/>
            </p:nvCxnSpPr>
            <p:spPr bwMode="auto">
              <a:xfrm flipH="1">
                <a:off x="4876800" y="3352800"/>
                <a:ext cx="457200" cy="213360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324" name="直接连接符 11"/>
              <p:cNvCxnSpPr>
                <a:cxnSpLocks noChangeShapeType="1"/>
              </p:cNvCxnSpPr>
              <p:nvPr/>
            </p:nvCxnSpPr>
            <p:spPr bwMode="auto">
              <a:xfrm>
                <a:off x="6019800" y="3200400"/>
                <a:ext cx="762000" cy="228600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aphicFrame>
            <p:nvGraphicFramePr>
              <p:cNvPr id="13325" name="对象 13"/>
              <p:cNvGraphicFramePr>
                <a:graphicFrameLocks noChangeAspect="1"/>
              </p:cNvGraphicFramePr>
              <p:nvPr/>
            </p:nvGraphicFramePr>
            <p:xfrm>
              <a:off x="4909820" y="5375275"/>
              <a:ext cx="300038" cy="3476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368" r:id="rId5" imgW="306070" imgH="400050" progId="Word.Document.8">
                      <p:embed/>
                    </p:oleObj>
                  </mc:Choice>
                  <mc:Fallback>
                    <p:oleObj r:id="rId5" imgW="306070" imgH="400050" progId="Word.Document.8">
                      <p:embed/>
                      <p:pic>
                        <p:nvPicPr>
                          <p:cNvPr id="0" name="对象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09820" y="5375275"/>
                            <a:ext cx="300038" cy="347663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326" name="对象 14"/>
              <p:cNvGraphicFramePr>
                <a:graphicFrameLocks noChangeAspect="1"/>
              </p:cNvGraphicFramePr>
              <p:nvPr/>
            </p:nvGraphicFramePr>
            <p:xfrm>
              <a:off x="6858000" y="5360988"/>
              <a:ext cx="300038" cy="393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369" r:id="rId7" imgW="306070" imgH="400050" progId="Word.Document.8">
                      <p:embed/>
                    </p:oleObj>
                  </mc:Choice>
                  <mc:Fallback>
                    <p:oleObj r:id="rId7" imgW="306070" imgH="400050" progId="Word.Document.8">
                      <p:embed/>
                      <p:pic>
                        <p:nvPicPr>
                          <p:cNvPr id="0" name="对象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858000" y="5360988"/>
                            <a:ext cx="300038" cy="393700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3327" name="对象 16"/>
            <p:cNvGraphicFramePr>
              <a:graphicFrameLocks noChangeAspect="1"/>
            </p:cNvGraphicFramePr>
            <p:nvPr/>
          </p:nvGraphicFramePr>
          <p:xfrm>
            <a:off x="2156" y="1888"/>
            <a:ext cx="1071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70" r:id="rId9" imgW="1668780" imgH="393700" progId="Word.Document.8">
                    <p:embed/>
                  </p:oleObj>
                </mc:Choice>
                <mc:Fallback>
                  <p:oleObj r:id="rId9" imgW="1668780" imgH="393700" progId="Word.Document.8">
                    <p:embed/>
                    <p:pic>
                      <p:nvPicPr>
                        <p:cNvPr id="0" name="对象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6" y="1888"/>
                          <a:ext cx="1071" cy="248"/>
                        </a:xfrm>
                        <a:prstGeom prst="rect">
                          <a:avLst/>
                        </a:prstGeom>
                        <a:noFill/>
                        <a:ln w="0">
                          <a:solidFill>
                            <a:schemeClr val="accent1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28" name="对象 17"/>
            <p:cNvGraphicFramePr>
              <a:graphicFrameLocks noChangeAspect="1"/>
            </p:cNvGraphicFramePr>
            <p:nvPr/>
          </p:nvGraphicFramePr>
          <p:xfrm>
            <a:off x="2095" y="2330"/>
            <a:ext cx="75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71" r:id="rId11" imgW="1220470" imgH="397510" progId="Word.Document.8">
                    <p:embed/>
                  </p:oleObj>
                </mc:Choice>
                <mc:Fallback>
                  <p:oleObj r:id="rId11" imgW="1220470" imgH="397510" progId="Word.Document.8">
                    <p:embed/>
                    <p:pic>
                      <p:nvPicPr>
                        <p:cNvPr id="0" name="对象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95" y="2330"/>
                          <a:ext cx="758" cy="248"/>
                        </a:xfrm>
                        <a:prstGeom prst="rect">
                          <a:avLst/>
                        </a:prstGeom>
                        <a:noFill/>
                        <a:ln w="0">
                          <a:solidFill>
                            <a:schemeClr val="accent1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29" name="对象 18"/>
            <p:cNvGraphicFramePr>
              <a:graphicFrameLocks noChangeAspect="1"/>
            </p:cNvGraphicFramePr>
            <p:nvPr/>
          </p:nvGraphicFramePr>
          <p:xfrm>
            <a:off x="2004" y="2885"/>
            <a:ext cx="75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72" r:id="rId13" imgW="1220470" imgH="397510" progId="Word.Document.8">
                    <p:embed/>
                  </p:oleObj>
                </mc:Choice>
                <mc:Fallback>
                  <p:oleObj r:id="rId13" imgW="1220470" imgH="397510" progId="Word.Document.8">
                    <p:embed/>
                    <p:pic>
                      <p:nvPicPr>
                        <p:cNvPr id="0" name="对象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4" y="2885"/>
                          <a:ext cx="758" cy="248"/>
                        </a:xfrm>
                        <a:prstGeom prst="rect">
                          <a:avLst/>
                        </a:prstGeom>
                        <a:noFill/>
                        <a:ln w="0">
                          <a:solidFill>
                            <a:schemeClr val="accent1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30" name="对象 19"/>
            <p:cNvGraphicFramePr>
              <a:graphicFrameLocks noChangeAspect="1"/>
            </p:cNvGraphicFramePr>
            <p:nvPr/>
          </p:nvGraphicFramePr>
          <p:xfrm>
            <a:off x="2995" y="1874"/>
            <a:ext cx="261" cy="2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73" r:id="rId15" imgW="405130" imgH="394335" progId="Word.Document.8">
                    <p:embed/>
                  </p:oleObj>
                </mc:Choice>
                <mc:Fallback>
                  <p:oleObj r:id="rId15" imgW="405130" imgH="394335" progId="Word.Document.8">
                    <p:embed/>
                    <p:pic>
                      <p:nvPicPr>
                        <p:cNvPr id="0" name="对象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95" y="1874"/>
                          <a:ext cx="261" cy="247"/>
                        </a:xfrm>
                        <a:prstGeom prst="rect">
                          <a:avLst/>
                        </a:prstGeom>
                        <a:noFill/>
                        <a:ln w="0">
                          <a:solidFill>
                            <a:schemeClr val="accent1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31" name="对象 20"/>
            <p:cNvGraphicFramePr>
              <a:graphicFrameLocks noChangeAspect="1"/>
            </p:cNvGraphicFramePr>
            <p:nvPr/>
          </p:nvGraphicFramePr>
          <p:xfrm>
            <a:off x="3124" y="2335"/>
            <a:ext cx="280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74" r:id="rId17" imgW="434975" imgH="394335" progId="Word.Document.8">
                    <p:embed/>
                  </p:oleObj>
                </mc:Choice>
                <mc:Fallback>
                  <p:oleObj r:id="rId17" imgW="434975" imgH="394335" progId="Word.Document.8">
                    <p:embed/>
                    <p:pic>
                      <p:nvPicPr>
                        <p:cNvPr id="0" name="对象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4" y="2335"/>
                          <a:ext cx="280" cy="248"/>
                        </a:xfrm>
                        <a:prstGeom prst="rect">
                          <a:avLst/>
                        </a:prstGeom>
                        <a:noFill/>
                        <a:ln w="0">
                          <a:solidFill>
                            <a:schemeClr val="accent1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32" name="对象 21"/>
            <p:cNvGraphicFramePr>
              <a:graphicFrameLocks noChangeAspect="1"/>
            </p:cNvGraphicFramePr>
            <p:nvPr/>
          </p:nvGraphicFramePr>
          <p:xfrm>
            <a:off x="3303" y="2885"/>
            <a:ext cx="300" cy="2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75" r:id="rId19" imgW="467360" imgH="395605" progId="Word.Document.8">
                    <p:embed/>
                  </p:oleObj>
                </mc:Choice>
                <mc:Fallback>
                  <p:oleObj r:id="rId19" imgW="467360" imgH="395605" progId="Word.Document.8">
                    <p:embed/>
                    <p:pic>
                      <p:nvPicPr>
                        <p:cNvPr id="0" name="对象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03" y="2885"/>
                          <a:ext cx="300" cy="249"/>
                        </a:xfrm>
                        <a:prstGeom prst="rect">
                          <a:avLst/>
                        </a:prstGeom>
                        <a:noFill/>
                        <a:ln w="0">
                          <a:solidFill>
                            <a:schemeClr val="accent1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33" name="TextBox 34"/>
            <p:cNvSpPr txBox="1">
              <a:spLocks noChangeArrowheads="1"/>
            </p:cNvSpPr>
            <p:nvPr/>
          </p:nvSpPr>
          <p:spPr bwMode="auto">
            <a:xfrm>
              <a:off x="3463" y="2218"/>
              <a:ext cx="240" cy="657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60000"/>
                </a:lnSpc>
              </a:pPr>
              <a:r>
                <a:rPr lang="en-US" altLang="zh-CN" sz="2800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b</a:t>
              </a:r>
              <a:endParaRPr lang="zh-CN" altLang="en-US" sz="2800" i="1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34" name="TextBox 35"/>
            <p:cNvSpPr txBox="1">
              <a:spLocks noChangeArrowheads="1"/>
            </p:cNvSpPr>
            <p:nvPr/>
          </p:nvSpPr>
          <p:spPr bwMode="auto">
            <a:xfrm>
              <a:off x="3655" y="2746"/>
              <a:ext cx="240" cy="657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60000"/>
                </a:lnSpc>
              </a:pPr>
              <a:r>
                <a:rPr lang="en-US" altLang="zh-CN" sz="2800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c</a:t>
              </a:r>
              <a:endParaRPr lang="zh-CN" altLang="en-US" sz="2800" i="1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3335" name="TextBox 25"/>
          <p:cNvSpPr txBox="1">
            <a:spLocks noChangeArrowheads="1"/>
          </p:cNvSpPr>
          <p:nvPr/>
        </p:nvSpPr>
        <p:spPr bwMode="auto">
          <a:xfrm>
            <a:off x="7691438" y="2408635"/>
            <a:ext cx="381000" cy="78175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lnSpc>
                <a:spcPct val="160000"/>
              </a:lnSpc>
            </a:pP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  <a:endParaRPr lang="zh-CN" altLang="en-US" sz="2800" i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36" name="圆角矩形 31"/>
          <p:cNvSpPr>
            <a:spLocks noChangeArrowheads="1"/>
          </p:cNvSpPr>
          <p:nvPr/>
        </p:nvSpPr>
        <p:spPr bwMode="auto">
          <a:xfrm>
            <a:off x="214313" y="482203"/>
            <a:ext cx="1560512" cy="38100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归纳总结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8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1213</Words>
  <Application>Microsoft Office PowerPoint</Application>
  <PresentationFormat>全屏显示(16:9)</PresentationFormat>
  <Paragraphs>231</Paragraphs>
  <Slides>23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5</vt:i4>
      </vt:variant>
      <vt:variant>
        <vt:lpstr>幻灯片标题</vt:lpstr>
      </vt:variant>
      <vt:variant>
        <vt:i4>23</vt:i4>
      </vt:variant>
    </vt:vector>
  </HeadingPairs>
  <TitlesOfParts>
    <vt:vector size="40" baseType="lpstr">
      <vt:lpstr>EU-B1X</vt:lpstr>
      <vt:lpstr>hakuyocaoshu7000</vt:lpstr>
      <vt:lpstr>Vijaya</vt:lpstr>
      <vt:lpstr>方正姚体</vt:lpstr>
      <vt:lpstr>黑体</vt:lpstr>
      <vt:lpstr>华文行楷</vt:lpstr>
      <vt:lpstr>楷体</vt:lpstr>
      <vt:lpstr>宋体</vt:lpstr>
      <vt:lpstr>微软雅黑</vt:lpstr>
      <vt:lpstr>Arial</vt:lpstr>
      <vt:lpstr>Times New Roman</vt:lpstr>
      <vt:lpstr>WWW.2PPT.COM
</vt:lpstr>
      <vt:lpstr>Equation.3</vt:lpstr>
      <vt:lpstr>Microsoft Word 97 - 2003 文档</vt:lpstr>
      <vt:lpstr>Equations</vt:lpstr>
      <vt:lpstr>Equation.DSMT4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2015-07-09T08:14:00Z</dcterms:created>
  <dcterms:modified xsi:type="dcterms:W3CDTF">2023-01-16T19:25:09Z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E5957ED2C586499C80B756F607B5D4F3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