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1" r:id="rId2"/>
    <p:sldId id="290" r:id="rId3"/>
    <p:sldId id="270" r:id="rId4"/>
    <p:sldId id="307" r:id="rId5"/>
    <p:sldId id="354" r:id="rId6"/>
    <p:sldId id="349" r:id="rId7"/>
    <p:sldId id="364" r:id="rId8"/>
    <p:sldId id="362" r:id="rId9"/>
    <p:sldId id="363" r:id="rId10"/>
    <p:sldId id="365" r:id="rId11"/>
    <p:sldId id="345" r:id="rId12"/>
    <p:sldId id="347" r:id="rId13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  <a:srgbClr val="006600"/>
    <a:srgbClr val="6600CC"/>
    <a:srgbClr val="3333FF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659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98EC100-868A-452B-9211-9FD8244ACA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697E1DFF-0926-48BC-81A5-8633B114409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E1DFF-0926-48BC-81A5-8633B114409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09F3-541D-4CA2-88F3-FECB908350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D2040-B6C1-4E7C-B09C-895F43C0A3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0EDEF-FF49-451B-8304-40D9DCB815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18D0F-0C82-4BFC-B58F-00B72F880C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F5C66-0E88-4E5F-8947-FD853F38A6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6F7C-036B-4DDC-9533-D0B9141A6C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715D-B275-4426-B194-8DA60BCD74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9B8A0-A7BF-4E14-BAF6-05DBDF1F9A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D1B0D-BB9F-4D37-9D38-37A4C23869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7D46E-90A5-435D-83A7-CF2059C000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5B53-0E23-4CE0-8637-A3C6DA72F9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545CF-B0E7-45CC-A24E-65759FCBD0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8E3B-869B-494E-834B-63DA0E9AD86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ACB5F-3375-4729-806A-5A1DE70F8E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A851-49EF-423F-BFC1-8537F061FFB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FA964-9B28-4969-8DEA-17DDBE89BB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8450-32E9-47B9-85E4-ECC12F2AA85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D68F9-7112-49F4-9C6A-56DE2ED41D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7E531-6D5D-4076-850F-C38118362EF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3E5E0-06A7-4D7F-8D1C-40153C67E5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02CE-8797-4AD5-9EF5-245AF62E3B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5BD17-9281-4F01-A1D1-112BFE3FE1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60577C-D60A-42FD-ADAB-712781FDBEA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49541C2-B9FD-42E8-B124-6CDC5708238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1.Listen%20and%20circle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2.Listen%20and%20write.mp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8.Read%20and%20answer.mp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6162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671182" y="53673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4"/>
          <p:cNvSpPr txBox="1">
            <a:spLocks noChangeArrowheads="1"/>
          </p:cNvSpPr>
          <p:nvPr/>
        </p:nvSpPr>
        <p:spPr bwMode="auto">
          <a:xfrm>
            <a:off x="3210718" y="2617533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5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6950686" y="3354903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89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906559"/>
            <a:ext cx="9144000" cy="82907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spc="300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Again,Please</a:t>
            </a:r>
            <a:r>
              <a:rPr lang="en-US" altLang="zh-CN" sz="5400" b="1" spc="300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!</a:t>
            </a:r>
            <a:endParaRPr lang="zh-CN" altLang="en-US" sz="5400" b="1" spc="300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3109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65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4 Li Ming Comes Home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24753" y="58465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5"/>
          <p:cNvSpPr txBox="1"/>
          <p:nvPr/>
        </p:nvSpPr>
        <p:spPr>
          <a:xfrm>
            <a:off x="2536475" y="267278"/>
            <a:ext cx="451912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8. Read and answer.</a:t>
            </a:r>
          </a:p>
        </p:txBody>
      </p:sp>
      <p:sp>
        <p:nvSpPr>
          <p:cNvPr id="2" name="矩形 1"/>
          <p:cNvSpPr/>
          <p:nvPr/>
        </p:nvSpPr>
        <p:spPr>
          <a:xfrm>
            <a:off x="627063" y="1304925"/>
            <a:ext cx="8077200" cy="4664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1．Where did the ant drink the water?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______________________________________________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2．How did the bird save the ant?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______________________________________________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______________________________________________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3．Did the ant save the bird?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friends should help each other?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______________________________________________</a:t>
            </a:r>
            <a:endParaRPr lang="zh-CN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49350" y="1906588"/>
            <a:ext cx="2614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river.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31888" y="2733675"/>
            <a:ext cx="66135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threw the ant a leaf. Then the wind blew the leaf to the bank.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12838" y="4418013"/>
            <a:ext cx="26146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he did.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89025" y="5424488"/>
            <a:ext cx="2614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25"/>
          <p:cNvSpPr txBox="1"/>
          <p:nvPr/>
        </p:nvSpPr>
        <p:spPr>
          <a:xfrm>
            <a:off x="2762100" y="267278"/>
            <a:ext cx="362926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9. Look and say.</a:t>
            </a:r>
          </a:p>
        </p:txBody>
      </p:sp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984250" y="2979738"/>
            <a:ext cx="796131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 is...            I'll have...          I'll invite...         I'll have...</a:t>
            </a:r>
          </a:p>
          <a:p>
            <a:pPr eaLnBrk="1" hangingPunct="1"/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zh-CN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We'll eat...      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We'll sing...      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We'll play...    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  Will you come?</a:t>
            </a:r>
          </a:p>
        </p:txBody>
      </p:sp>
      <p:pic>
        <p:nvPicPr>
          <p:cNvPr id="13316" name="Picture 1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3725" y="1524000"/>
            <a:ext cx="8258175" cy="145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1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325" y="3863975"/>
            <a:ext cx="8264525" cy="145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25"/>
          <p:cNvSpPr txBox="1"/>
          <p:nvPr/>
        </p:nvSpPr>
        <p:spPr>
          <a:xfrm>
            <a:off x="2583975" y="267278"/>
            <a:ext cx="457497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10. How am I doing?</a:t>
            </a:r>
          </a:p>
        </p:txBody>
      </p:sp>
      <p:pic>
        <p:nvPicPr>
          <p:cNvPr id="14339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275" y="1309688"/>
            <a:ext cx="6980238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7938" y="5265738"/>
            <a:ext cx="3619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4375" y="5235575"/>
            <a:ext cx="5238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4838" y="5459413"/>
            <a:ext cx="18923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sp>
        <p:nvSpPr>
          <p:cNvPr id="12" name="文本框 25"/>
          <p:cNvSpPr txBox="1"/>
          <p:nvPr/>
        </p:nvSpPr>
        <p:spPr>
          <a:xfrm>
            <a:off x="2346475" y="207903"/>
            <a:ext cx="437408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Listen and circle.</a:t>
            </a:r>
          </a:p>
        </p:txBody>
      </p:sp>
      <p:pic>
        <p:nvPicPr>
          <p:cNvPr id="410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25863" y="5938838"/>
            <a:ext cx="21209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1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0638" y="1020763"/>
            <a:ext cx="66421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椭圆 17"/>
          <p:cNvSpPr/>
          <p:nvPr/>
        </p:nvSpPr>
        <p:spPr>
          <a:xfrm>
            <a:off x="1755775" y="1039813"/>
            <a:ext cx="1182688" cy="10795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069013" y="2387600"/>
            <a:ext cx="1539875" cy="114141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234113" y="3633788"/>
            <a:ext cx="1477962" cy="11890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3878263" y="4832350"/>
            <a:ext cx="1476375" cy="11890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25"/>
          <p:cNvSpPr txBox="1"/>
          <p:nvPr/>
        </p:nvSpPr>
        <p:spPr>
          <a:xfrm>
            <a:off x="2441475" y="219778"/>
            <a:ext cx="440377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Listen and write. </a:t>
            </a:r>
          </a:p>
        </p:txBody>
      </p:sp>
      <p:pic>
        <p:nvPicPr>
          <p:cNvPr id="5123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54438" y="5808663"/>
            <a:ext cx="21209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38263" y="1317625"/>
          <a:ext cx="7021512" cy="4406900"/>
        </p:xfrm>
        <a:graphic>
          <a:graphicData uri="http://schemas.openxmlformats.org/drawingml/2006/table">
            <a:tbl>
              <a:tblPr firstRow="1" firstCol="1" bandRow="1"/>
              <a:tblGrid>
                <a:gridCol w="702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690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x-none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．—Will you come to my ________tomorrow?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indent="20002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   </a:t>
                      </a:r>
                      <a:r>
                        <a:rPr lang="x-none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Sure!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2</a:t>
                      </a:r>
                      <a:r>
                        <a:rPr lang="x-none" sz="2400" b="1" kern="100" dirty="0">
                          <a:effectLst/>
                          <a:latin typeface="MingLiU_HKSCS"/>
                          <a:cs typeface="Times New Roman" panose="02020603050405020304"/>
                        </a:rPr>
                        <a:t>．</a:t>
                      </a: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—What time does it________？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indent="20002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   </a:t>
                      </a:r>
                      <a:r>
                        <a:rPr lang="x-none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At 9:00.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r>
                        <a:rPr lang="x-none" sz="2400" b="1" kern="100" dirty="0">
                          <a:effectLst/>
                          <a:latin typeface="MingLiU_HKSCS"/>
                          <a:cs typeface="Times New Roman" panose="02020603050405020304"/>
                        </a:rPr>
                        <a:t>．</a:t>
                      </a: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—Do you ________ it?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indent="20002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   </a:t>
                      </a:r>
                      <a:r>
                        <a:rPr lang="x-none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Sorry, I don't.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r>
                        <a:rPr lang="x-none" sz="2400" b="1" kern="100" dirty="0">
                          <a:effectLst/>
                          <a:latin typeface="MingLiU_HKSCS"/>
                          <a:cs typeface="Times New Roman" panose="02020603050405020304"/>
                        </a:rPr>
                        <a:t>．</a:t>
                      </a: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—Don't be_______.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indent="20002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   </a:t>
                      </a:r>
                      <a:r>
                        <a:rPr lang="x-none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Okay. I'll come here________．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5</a:t>
                      </a:r>
                      <a:r>
                        <a:rPr lang="x-none" sz="2400" b="1" kern="100" dirty="0">
                          <a:effectLst/>
                          <a:latin typeface="MingLiU_HKSCS"/>
                          <a:cs typeface="Times New Roman" panose="02020603050405020304"/>
                        </a:rPr>
                        <a:t>．</a:t>
                      </a:r>
                      <a:r>
                        <a:rPr lang="x-none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They ________come here at 8:30.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03800" y="1341438"/>
            <a:ext cx="1052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45025" y="2276475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322638" y="3244850"/>
            <a:ext cx="10525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455988" y="421005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902200" y="4670425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971800" y="5157788"/>
            <a:ext cx="1054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25"/>
          <p:cNvSpPr txBox="1"/>
          <p:nvPr/>
        </p:nvSpPr>
        <p:spPr>
          <a:xfrm>
            <a:off x="2560225" y="267278"/>
            <a:ext cx="407169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Read and write.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546100" y="1985963"/>
            <a:ext cx="85629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1．The window is open. Please ________ it, Danny.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2．My pencil is long. Your pencil is________．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3．This ball is heavy. That one is________．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4．Please come here ________．Don't be late.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5．Flying a kite is easy for Jenny, but it is ________for Danny.</a:t>
            </a:r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2090738" y="1462088"/>
            <a:ext cx="5141912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light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early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difficult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short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close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62513" y="2259013"/>
            <a:ext cx="1054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73688" y="2979738"/>
            <a:ext cx="10525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22863" y="3705225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529013" y="4452938"/>
            <a:ext cx="1052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38863" y="5187950"/>
            <a:ext cx="1354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 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25"/>
          <p:cNvSpPr txBox="1"/>
          <p:nvPr/>
        </p:nvSpPr>
        <p:spPr>
          <a:xfrm>
            <a:off x="2667100" y="279153"/>
            <a:ext cx="433804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4. Read and match.</a:t>
            </a:r>
          </a:p>
        </p:txBody>
      </p:sp>
      <p:pic>
        <p:nvPicPr>
          <p:cNvPr id="7171" name="Picture 1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9688" y="1119188"/>
            <a:ext cx="6753225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矩形 1"/>
          <p:cNvSpPr>
            <a:spLocks noChangeArrowheads="1"/>
          </p:cNvSpPr>
          <p:nvPr/>
        </p:nvSpPr>
        <p:spPr bwMode="auto">
          <a:xfrm>
            <a:off x="1200150" y="3733800"/>
            <a:ext cx="7469188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1．Li Ming will fly to China next week.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2．Danny and Jenny have a surprise party for Li Ming.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3．Danny and Jenny make a cake and some cookies.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4．Li Ming gives Danny a Chinese kite.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5．Li Ming gives Jenny a little red dragon.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 buys some gifts at the shop. </a:t>
            </a:r>
            <a:endParaRPr lang="zh-CN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33675" y="1976438"/>
            <a:ext cx="401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44788" y="3390900"/>
            <a:ext cx="401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227638" y="1968500"/>
            <a:ext cx="40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721600" y="1970088"/>
            <a:ext cx="401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732713" y="3395663"/>
            <a:ext cx="4016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227638" y="3400425"/>
            <a:ext cx="40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25"/>
          <p:cNvSpPr txBox="1"/>
          <p:nvPr/>
        </p:nvSpPr>
        <p:spPr>
          <a:xfrm>
            <a:off x="2821475" y="279153"/>
            <a:ext cx="407169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5. Read and write.</a:t>
            </a:r>
          </a:p>
        </p:txBody>
      </p:sp>
      <p:sp>
        <p:nvSpPr>
          <p:cNvPr id="2" name="矩形 1"/>
          <p:cNvSpPr/>
          <p:nvPr/>
        </p:nvSpPr>
        <p:spPr>
          <a:xfrm>
            <a:off x="568325" y="1047750"/>
            <a:ext cx="7707313" cy="53308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1．—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is the blue hat?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eaLnBrk="1" hangingPunct="1">
              <a:lnSpc>
                <a:spcPct val="13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—Fifty yuan.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2．—_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do you eat tomatoes?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—Once a week.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3．—_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 will you go to Beijing?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—We will go to Beijing by plane.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4．—_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gifts do you need?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 need four.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5．—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did he stay there?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—About a week.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6．—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x-none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is it from Beijing to Shi­jiazhuang?</a:t>
            </a:r>
            <a:endParaRPr lang="zh-CN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278 kilometres.</a:t>
            </a:r>
            <a:endParaRPr lang="zh-CN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7054850" y="1563688"/>
            <a:ext cx="1685925" cy="405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much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endParaRPr lang="en-US" altLang="zh-CN" sz="2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many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endParaRPr lang="en-US" altLang="zh-CN" sz="2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long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endParaRPr lang="en-US" altLang="zh-CN" sz="2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often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endParaRPr lang="en-US" altLang="zh-CN" sz="2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far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endParaRPr lang="en-US" altLang="zh-CN" sz="2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474788" y="110172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377950" y="1966913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90700" y="28321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431925" y="3717925"/>
            <a:ext cx="1601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479550" y="4575175"/>
            <a:ext cx="1601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384300" y="5459413"/>
            <a:ext cx="1601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far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25"/>
          <p:cNvSpPr txBox="1"/>
          <p:nvPr/>
        </p:nvSpPr>
        <p:spPr>
          <a:xfrm>
            <a:off x="2512725" y="255403"/>
            <a:ext cx="403187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6. Look and write.</a:t>
            </a:r>
          </a:p>
        </p:txBody>
      </p:sp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698500" y="2030413"/>
            <a:ext cx="80676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________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yesterday. ________ to the park with my friends. We________ kites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park. Then we ________ football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 ________very happy.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Tomorrow I ________get up at 6:30.Then I will ________ breakfast and walk to school.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1611313" y="1387475"/>
            <a:ext cx="5573712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have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sunny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will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play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go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fly</a:t>
            </a:r>
          </a:p>
        </p:txBody>
      </p:sp>
      <p:pic>
        <p:nvPicPr>
          <p:cNvPr id="9221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7225" y="2243138"/>
            <a:ext cx="7048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8300" y="2916238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4600" y="3663950"/>
            <a:ext cx="590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812925" y="2301875"/>
            <a:ext cx="1601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sunny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684838" y="2293938"/>
            <a:ext cx="860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671888" y="3038475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flew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43013" y="3778250"/>
            <a:ext cx="1600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played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57825" y="3771900"/>
            <a:ext cx="1601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616200" y="4495800"/>
            <a:ext cx="80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137400" y="4495800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5"/>
          <p:cNvSpPr txBox="1"/>
          <p:nvPr/>
        </p:nvSpPr>
        <p:spPr>
          <a:xfrm>
            <a:off x="2085225" y="267278"/>
            <a:ext cx="568617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7. Complete the dialogue.</a:t>
            </a:r>
          </a:p>
        </p:txBody>
      </p:sp>
      <p:sp>
        <p:nvSpPr>
          <p:cNvPr id="2" name="矩形 1"/>
          <p:cNvSpPr/>
          <p:nvPr/>
        </p:nvSpPr>
        <p:spPr>
          <a:xfrm>
            <a:off x="569913" y="977900"/>
            <a:ext cx="4749800" cy="5322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x-none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x-non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：Hello?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3605" indent="-903605" eaLnBrk="1" hangingPunct="1">
              <a:lnSpc>
                <a:spcPct val="130000"/>
              </a:lnSpc>
              <a:defRPr/>
            </a:pPr>
            <a:r>
              <a:rPr lang="x-none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Lucy</a:t>
            </a:r>
            <a:r>
              <a:rPr lang="x-non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：Hi, John. ________Would you come to a party for Mary?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x-none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x-non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：________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3605" indent="-903605" eaLnBrk="1" hangingPunct="1">
              <a:lnSpc>
                <a:spcPct val="130000"/>
              </a:lnSpc>
              <a:defRPr/>
            </a:pPr>
            <a:r>
              <a:rPr lang="x-none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Lucy</a:t>
            </a:r>
            <a:r>
              <a:rPr lang="x-non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：Tomorrow afternoon. It's a surprise for her.________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x-none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x-non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：Okay.________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6155" indent="-986155" eaLnBrk="1" hangingPunct="1">
              <a:lnSpc>
                <a:spcPct val="130000"/>
              </a:lnSpc>
              <a:defRPr/>
            </a:pPr>
            <a:r>
              <a:rPr lang="x-none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Lucy</a:t>
            </a:r>
            <a:r>
              <a:rPr lang="x-non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：At 3:00. Don't be late. We want to surprise Mary.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x-none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x-non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：Okay.________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Great! See you tomorrow.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5359400" y="1793875"/>
            <a:ext cx="3630613" cy="3478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Please don't tell her.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I will come before 3:00.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It's Lucy calling.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D. What time does it begin?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E. Sure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！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When is the party?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194050" y="1550988"/>
            <a:ext cx="55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014538" y="2489200"/>
            <a:ext cx="56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87788" y="3436938"/>
            <a:ext cx="554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38438" y="3914775"/>
            <a:ext cx="563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32088" y="5340350"/>
            <a:ext cx="53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5"/>
          <p:cNvSpPr txBox="1"/>
          <p:nvPr/>
        </p:nvSpPr>
        <p:spPr>
          <a:xfrm>
            <a:off x="2536475" y="267278"/>
            <a:ext cx="451912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6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8. Read and answer.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627063" y="925513"/>
            <a:ext cx="807720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105" eaLnBrk="1" hangingPunct="1">
              <a:lnSpc>
                <a:spcPct val="170000"/>
              </a:lnSpc>
            </a:pPr>
            <a:r>
              <a:rPr lang="zh-CN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One day，an ant walked by the river. He was thirsty. He went to drink the water, but fell into the river.“Help! Help！” cried the ant. A bird heard him and threw the ant a leaf. Then the wind blew the leaf to the bank.</a:t>
            </a:r>
          </a:p>
          <a:p>
            <a:pPr indent="713105" eaLnBrk="1" hangingPunct="1">
              <a:lnSpc>
                <a:spcPct val="170000"/>
              </a:lnSpc>
            </a:pPr>
            <a:r>
              <a:rPr lang="zh-CN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Some days later, the ant saw a man opening his net to catch the bird. He ran fast to bite the man's arm.“Ouch！” cried the man and his net fell down. The bird flew away at once.</a:t>
            </a:r>
          </a:p>
          <a:p>
            <a:pPr indent="713105" eaLnBrk="1" hangingPunct="1">
              <a:lnSpc>
                <a:spcPct val="170000"/>
              </a:lnSpc>
            </a:pPr>
            <a:r>
              <a:rPr lang="zh-CN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ant was very happy because he helped his friend.</a:t>
            </a:r>
          </a:p>
        </p:txBody>
      </p:sp>
      <p:pic>
        <p:nvPicPr>
          <p:cNvPr id="1126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08350" y="5851525"/>
            <a:ext cx="21209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全屏显示(4:3)</PresentationFormat>
  <Paragraphs>130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Kozuka Gothic Pro H</vt:lpstr>
      <vt:lpstr>Malgun Gothic</vt:lpstr>
      <vt:lpstr>MingLiU_HKSCS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2023-01-16T19:25:26Z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901E3CA2DF1849E6A8F62CC0150EEA0B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