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3AB92346-0F06-45D3-B4A8-232EF213F977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B92346-0F06-45D3-B4A8-232EF213F977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C8942-787B-4B08-B19F-A3733E7DD0E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827656-6BF5-4C39-A6C5-72D85FBA39F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00F8AB-8E7C-499A-88C8-8908DDEE0B8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8384AD-D7A7-49EE-9CF8-E31C27F8230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9FE00A-38A4-4F40-8B32-AA37FE629EC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2B223F-9292-4A30-B774-E1569F1A7F9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AA9C6-237D-4136-BBF2-774FD6D3B16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06D573-826E-4866-9BD8-E24C342871F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B96C7-6934-48C1-9849-0F100BCF0FC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532BA-28BA-4AAF-8985-83E05B4E95E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1279A-A1BF-44A3-847A-E4934F6411F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D2FFE101-1CCF-4398-817C-D04FDE7BD16A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Box 6"/>
          <p:cNvSpPr txBox="1">
            <a:spLocks noChangeArrowheads="1"/>
          </p:cNvSpPr>
          <p:nvPr/>
        </p:nvSpPr>
        <p:spPr bwMode="auto">
          <a:xfrm>
            <a:off x="3628" y="1752600"/>
            <a:ext cx="9140371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Unit 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1 Past and Present</a:t>
            </a:r>
            <a:r>
              <a:rPr lang="en-US" sz="54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sz="3600" b="1" dirty="0" smtClean="0">
                <a:solidFill>
                  <a:srgbClr val="0000FF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Grammar</a:t>
            </a:r>
            <a:r>
              <a:rPr lang="en-US" sz="4800" dirty="0" smtClean="0">
                <a:latin typeface="幼圆" panose="02010509060101010101" pitchFamily="49" charset="-122"/>
                <a:ea typeface="幼圆" panose="02010509060101010101" pitchFamily="49" charset="-122"/>
              </a:rPr>
              <a:t> </a:t>
            </a:r>
            <a:endParaRPr lang="en-US" altLang="zh-CN" sz="44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933824" y="526578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/>
          <p:cNvSpPr>
            <a:spLocks noGrp="1" noRot="1" noChangeArrowheads="1"/>
          </p:cNvSpPr>
          <p:nvPr>
            <p:ph type="body" sz="half" idx="4294967295"/>
          </p:nvPr>
        </p:nvSpPr>
        <p:spPr>
          <a:xfrm>
            <a:off x="430213" y="1719263"/>
            <a:ext cx="8435975" cy="4968875"/>
          </a:xfrm>
          <a:noFill/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already: </a:t>
            </a:r>
            <a:r>
              <a:rPr lang="zh-CN" altLang="en-US" sz="2800" dirty="0"/>
              <a:t>表示已经发生（肯定）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ever: </a:t>
            </a:r>
            <a:r>
              <a:rPr lang="zh-CN" altLang="en-US" sz="2800" dirty="0"/>
              <a:t>表示“曾经” （否定句 </a:t>
            </a:r>
            <a:r>
              <a:rPr lang="en-US" altLang="zh-CN" sz="2800" dirty="0"/>
              <a:t>/</a:t>
            </a:r>
            <a:r>
              <a:rPr lang="zh-CN" altLang="en-US" sz="2800" dirty="0"/>
              <a:t>疑问句）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for: </a:t>
            </a:r>
            <a:r>
              <a:rPr lang="zh-CN" altLang="en-US" sz="2800" dirty="0"/>
              <a:t>表示一段时间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just: </a:t>
            </a:r>
            <a:r>
              <a:rPr lang="zh-CN" altLang="en-US" sz="2800" dirty="0"/>
              <a:t>表示“刚刚”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never: </a:t>
            </a:r>
            <a:r>
              <a:rPr lang="zh-CN" altLang="en-US" sz="2800" dirty="0"/>
              <a:t>表示“从不” （否定句）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recently: </a:t>
            </a:r>
            <a:r>
              <a:rPr lang="zh-CN" altLang="en-US" sz="2800" dirty="0"/>
              <a:t>表示“最近”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since: </a:t>
            </a:r>
            <a:r>
              <a:rPr lang="zh-CN" altLang="en-US" sz="2800" dirty="0"/>
              <a:t>表示“自</a:t>
            </a:r>
            <a:r>
              <a:rPr lang="en-US" sz="2800" dirty="0"/>
              <a:t>---</a:t>
            </a:r>
            <a:r>
              <a:rPr lang="zh-CN" altLang="en-US" sz="2800" dirty="0"/>
              <a:t>以后”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/>
              <a:t>yet: </a:t>
            </a:r>
            <a:r>
              <a:rPr lang="zh-CN" altLang="en-US" sz="2800" dirty="0"/>
              <a:t>表示“已经”或者“还没有</a:t>
            </a:r>
            <a:r>
              <a:rPr lang="zh-CN" altLang="en-US" sz="2800" dirty="0" smtClean="0"/>
              <a:t>”（</a:t>
            </a:r>
            <a:r>
              <a:rPr lang="zh-CN" altLang="en-US" sz="2800" dirty="0"/>
              <a:t>疑问句</a:t>
            </a:r>
            <a:r>
              <a:rPr lang="en-US" sz="2800" dirty="0"/>
              <a:t>/</a:t>
            </a:r>
            <a:r>
              <a:rPr lang="zh-CN" altLang="en-US" sz="2800" dirty="0"/>
              <a:t>否定句</a:t>
            </a:r>
            <a:r>
              <a:rPr lang="zh-CN" altLang="en-US" sz="2800" dirty="0" smtClean="0"/>
              <a:t>）</a:t>
            </a:r>
            <a:endParaRPr lang="zh-CN" altLang="en-US" sz="2800" dirty="0"/>
          </a:p>
        </p:txBody>
      </p:sp>
      <p:sp>
        <p:nvSpPr>
          <p:cNvPr id="83971" name="AutoShape 3"/>
          <p:cNvSpPr>
            <a:spLocks noChangeArrowheads="1"/>
          </p:cNvSpPr>
          <p:nvPr/>
        </p:nvSpPr>
        <p:spPr bwMode="auto">
          <a:xfrm>
            <a:off x="2332038" y="331788"/>
            <a:ext cx="4330700" cy="1081087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CCCC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170" tIns="46990" rIns="90170" bIns="46990" anchor="ctr"/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隶书" panose="02010509060101010101" pitchFamily="49" charset="-122"/>
              </a:rPr>
              <a:t>Adverbs of time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39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3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39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39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39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360363" y="669925"/>
            <a:ext cx="8281987" cy="1076325"/>
          </a:xfrm>
          <a:noFill/>
        </p:spPr>
        <p:txBody>
          <a:bodyPr/>
          <a:lstStyle/>
          <a:p>
            <a:r>
              <a:rPr lang="en-US" altLang="zh-CN" sz="3800">
                <a:latin typeface="Times New Roman" panose="02020603050405020304" pitchFamily="18" charset="0"/>
              </a:rPr>
              <a:t/>
            </a:r>
            <a:br>
              <a:rPr lang="en-US" altLang="zh-CN" sz="3800">
                <a:latin typeface="Times New Roman" panose="02020603050405020304" pitchFamily="18" charset="0"/>
              </a:rPr>
            </a:br>
            <a:endParaRPr lang="en-US" altLang="zh-CN" sz="3800">
              <a:latin typeface="Times New Roman" panose="02020603050405020304" pitchFamily="18" charset="0"/>
            </a:endParaRPr>
          </a:p>
        </p:txBody>
      </p:sp>
      <p:sp>
        <p:nvSpPr>
          <p:cNvPr id="8499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95288" y="1412875"/>
            <a:ext cx="8229600" cy="507365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zh-CN" altLang="en-US" dirty="0">
                <a:latin typeface="Times New Roman" panose="02020603050405020304" pitchFamily="18" charset="0"/>
              </a:rPr>
              <a:t>1. I ________(have) lunch already</a:t>
            </a:r>
            <a:r>
              <a:rPr lang="zh-CN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.</a:t>
            </a:r>
          </a:p>
          <a:p>
            <a:pPr>
              <a:buFontTx/>
              <a:buNone/>
            </a:pPr>
            <a:r>
              <a:rPr lang="zh-CN" altLang="en-US" dirty="0">
                <a:latin typeface="Times New Roman" panose="02020603050405020304" pitchFamily="18" charset="0"/>
              </a:rPr>
              <a:t>2. Has the train_______ (arrive), yet?</a:t>
            </a:r>
          </a:p>
          <a:p>
            <a:pPr>
              <a:buFontTx/>
              <a:buNone/>
            </a:pPr>
            <a:r>
              <a:rPr lang="zh-CN" altLang="en-US" dirty="0">
                <a:latin typeface="Times New Roman" panose="02020603050405020304" pitchFamily="18" charset="0"/>
              </a:rPr>
              <a:t>3.Tome ____ never</a:t>
            </a:r>
            <a:r>
              <a:rPr lang="en-US" altLang="zh-CN" dirty="0">
                <a:latin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</a:rPr>
              <a:t>______ (be to ) China.</a:t>
            </a:r>
          </a:p>
          <a:p>
            <a:pPr>
              <a:buFontTx/>
              <a:buNone/>
            </a:pPr>
            <a:r>
              <a:rPr lang="zh-CN" altLang="en-US" dirty="0">
                <a:latin typeface="Times New Roman" panose="02020603050405020304" pitchFamily="18" charset="0"/>
              </a:rPr>
              <a:t>4. The twin ______just _____(see) my father.</a:t>
            </a:r>
          </a:p>
          <a:p>
            <a:pPr>
              <a:buFontTx/>
              <a:buNone/>
            </a:pPr>
            <a:r>
              <a:rPr lang="zh-CN" altLang="en-US" dirty="0">
                <a:latin typeface="Times New Roman" panose="02020603050405020304" pitchFamily="18" charset="0"/>
              </a:rPr>
              <a:t>5. The twins ____(see) my father just now.</a:t>
            </a:r>
          </a:p>
          <a:p>
            <a:pPr>
              <a:buFontTx/>
              <a:buNone/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1044575" y="1412875"/>
            <a:ext cx="2160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200" b="1" i="1">
                <a:solidFill>
                  <a:srgbClr val="CC0000"/>
                </a:solidFill>
                <a:latin typeface="Times New Roman" panose="02020603050405020304" pitchFamily="18" charset="0"/>
              </a:rPr>
              <a:t>have had</a:t>
            </a: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2989263" y="1989138"/>
            <a:ext cx="187166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i="1">
                <a:solidFill>
                  <a:srgbClr val="CC0000"/>
                </a:solidFill>
                <a:latin typeface="Times New Roman" panose="02020603050405020304" pitchFamily="18" charset="0"/>
              </a:rPr>
              <a:t>arrived</a:t>
            </a: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1981200" y="2565400"/>
            <a:ext cx="1079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i="1">
                <a:solidFill>
                  <a:srgbClr val="CC0000"/>
                </a:solidFill>
                <a:latin typeface="Times New Roman" panose="02020603050405020304" pitchFamily="18" charset="0"/>
              </a:rPr>
              <a:t>has</a:t>
            </a:r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3781425" y="2563813"/>
            <a:ext cx="1657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i="1">
                <a:solidFill>
                  <a:srgbClr val="CC0000"/>
                </a:solidFill>
                <a:latin typeface="Times New Roman" panose="02020603050405020304" pitchFamily="18" charset="0"/>
              </a:rPr>
              <a:t>been to</a:t>
            </a: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2773363" y="3141663"/>
            <a:ext cx="9350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i="1">
                <a:solidFill>
                  <a:srgbClr val="CC0000"/>
                </a:solidFill>
                <a:latin typeface="Times New Roman" panose="02020603050405020304" pitchFamily="18" charset="0"/>
              </a:rPr>
              <a:t>has</a:t>
            </a:r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4357688" y="3141663"/>
            <a:ext cx="1295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i="1">
                <a:solidFill>
                  <a:srgbClr val="CC0000"/>
                </a:solidFill>
                <a:latin typeface="Times New Roman" panose="02020603050405020304" pitchFamily="18" charset="0"/>
              </a:rPr>
              <a:t>seen</a:t>
            </a:r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2557463" y="3719513"/>
            <a:ext cx="11525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i="1">
                <a:solidFill>
                  <a:srgbClr val="CC0000"/>
                </a:solidFill>
                <a:latin typeface="Times New Roman" panose="02020603050405020304" pitchFamily="18" charset="0"/>
              </a:rPr>
              <a:t>saw</a:t>
            </a:r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4500563" y="4797425"/>
            <a:ext cx="3384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zh-CN" sz="3200" b="1" i="1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5004" name="Line 12"/>
          <p:cNvSpPr>
            <a:spLocks noChangeShapeType="1"/>
          </p:cNvSpPr>
          <p:nvPr/>
        </p:nvSpPr>
        <p:spPr bwMode="auto">
          <a:xfrm>
            <a:off x="4791075" y="1989138"/>
            <a:ext cx="1584325" cy="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5005" name="Line 13"/>
          <p:cNvSpPr>
            <a:spLocks noChangeShapeType="1"/>
          </p:cNvSpPr>
          <p:nvPr/>
        </p:nvSpPr>
        <p:spPr bwMode="auto">
          <a:xfrm>
            <a:off x="5800725" y="2563813"/>
            <a:ext cx="649288" cy="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5006" name="Line 14"/>
          <p:cNvSpPr>
            <a:spLocks noChangeShapeType="1"/>
          </p:cNvSpPr>
          <p:nvPr/>
        </p:nvSpPr>
        <p:spPr bwMode="auto">
          <a:xfrm>
            <a:off x="2630488" y="3213100"/>
            <a:ext cx="1079500" cy="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5007" name="Line 15"/>
          <p:cNvSpPr>
            <a:spLocks noChangeShapeType="1"/>
          </p:cNvSpPr>
          <p:nvPr/>
        </p:nvSpPr>
        <p:spPr bwMode="auto">
          <a:xfrm>
            <a:off x="3638550" y="3787775"/>
            <a:ext cx="647700" cy="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5008" name="Line 16"/>
          <p:cNvSpPr>
            <a:spLocks noChangeShapeType="1"/>
          </p:cNvSpPr>
          <p:nvPr/>
        </p:nvSpPr>
        <p:spPr bwMode="auto">
          <a:xfrm>
            <a:off x="5942013" y="4437063"/>
            <a:ext cx="1657350" cy="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5009" name="AutoShape 17"/>
          <p:cNvSpPr>
            <a:spLocks noChangeArrowheads="1"/>
          </p:cNvSpPr>
          <p:nvPr/>
        </p:nvSpPr>
        <p:spPr bwMode="auto">
          <a:xfrm>
            <a:off x="547688" y="333375"/>
            <a:ext cx="3462337" cy="8890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CCCC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170" tIns="46990" rIns="90170" bIns="46990" anchor="ctr"/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</a:rPr>
              <a:t> </a:t>
            </a:r>
            <a:r>
              <a:rPr lang="zh-CN" altLang="en-US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Exercises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5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5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5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5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5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5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85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50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5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autoUpdateAnimBg="0"/>
      <p:bldP spid="84997" grpId="0" autoUpdateAnimBg="0"/>
      <p:bldP spid="84998" grpId="0" autoUpdateAnimBg="0"/>
      <p:bldP spid="84999" grpId="0" autoUpdateAnimBg="0"/>
      <p:bldP spid="85000" grpId="0" autoUpdateAnimBg="0"/>
      <p:bldP spid="85002" grpId="0" autoUpdateAnimBg="0"/>
      <p:bldP spid="85003" grpId="0" autoUpdateAnimBg="0"/>
      <p:bldP spid="85004" grpId="0" animBg="1"/>
      <p:bldP spid="85005" grpId="0" animBg="1"/>
      <p:bldP spid="85006" grpId="0" animBg="1"/>
      <p:bldP spid="85007" grpId="0" animBg="1"/>
      <p:bldP spid="8500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4"/>
          <p:cNvSpPr>
            <a:spLocks noChangeArrowheads="1"/>
          </p:cNvSpPr>
          <p:nvPr/>
        </p:nvSpPr>
        <p:spPr bwMode="auto">
          <a:xfrm>
            <a:off x="0" y="-50800"/>
            <a:ext cx="9215438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altLang="zh-CN" sz="3200" b="1">
              <a:solidFill>
                <a:schemeClr val="folHlink"/>
              </a:solidFill>
              <a:latin typeface="Times New Roman" panose="02020603050405020304" pitchFamily="18" charset="0"/>
            </a:endParaRP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sz="2800" b="1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86019" name="矩形 3"/>
          <p:cNvSpPr>
            <a:spLocks noChangeArrowheads="1"/>
          </p:cNvSpPr>
          <p:nvPr/>
        </p:nvSpPr>
        <p:spPr bwMode="auto">
          <a:xfrm>
            <a:off x="4479925" y="2967038"/>
            <a:ext cx="1841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zh-CN" sz="5400" b="1">
              <a:solidFill>
                <a:srgbClr val="9C9C9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0" y="1563688"/>
            <a:ext cx="9144000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We use </a:t>
            </a: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the simple past tense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</a:rPr>
              <a:t>to talk about what happened at a definite time in the past.</a:t>
            </a:r>
            <a:r>
              <a:rPr lang="zh-CN" altLang="en-US" sz="3600" b="1" dirty="0">
                <a:latin typeface="Times New Roman" panose="02020603050405020304" pitchFamily="18" charset="0"/>
              </a:rPr>
              <a:t>（</a:t>
            </a:r>
            <a:r>
              <a:rPr lang="zh-CN" altLang="en-US" sz="2800" b="1" dirty="0">
                <a:latin typeface="Times New Roman" panose="02020603050405020304" pitchFamily="18" charset="0"/>
              </a:rPr>
              <a:t>一般过去时谈论在过去的特定时间发生的事）</a:t>
            </a:r>
            <a:endParaRPr lang="en-US" sz="28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sz="4000" b="1" dirty="0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86021" name="Picture 10" descr="2005111410412857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3459163"/>
            <a:ext cx="8534400" cy="196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6022" name="Group 6"/>
          <p:cNvGrpSpPr/>
          <p:nvPr/>
        </p:nvGrpSpPr>
        <p:grpSpPr bwMode="auto">
          <a:xfrm>
            <a:off x="-9525" y="174625"/>
            <a:ext cx="8866188" cy="6569075"/>
            <a:chOff x="0" y="0"/>
            <a:chExt cx="13989" cy="10345"/>
          </a:xfrm>
        </p:grpSpPr>
        <p:pic>
          <p:nvPicPr>
            <p:cNvPr id="86023" name="矩形 7"/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0"/>
              <a:ext cx="13842" cy="1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6024" name="Picture 8" descr="6160267_111636143111_2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9963" y="7169"/>
              <a:ext cx="4026" cy="3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 bldLvl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3"/>
          <p:cNvSpPr>
            <a:spLocks noChangeArrowheads="1"/>
          </p:cNvSpPr>
          <p:nvPr/>
        </p:nvSpPr>
        <p:spPr bwMode="auto">
          <a:xfrm>
            <a:off x="139700" y="1143000"/>
            <a:ext cx="74390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FF00"/>
                </a:solidFill>
              </a:rPr>
              <a:t> 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How to f</a:t>
            </a:r>
            <a:r>
              <a:rPr lang="en-US" sz="3200" b="1">
                <a:solidFill>
                  <a:srgbClr val="FF3300"/>
                </a:solidFill>
                <a:latin typeface="Times New Roman" panose="02020603050405020304" pitchFamily="18" charset="0"/>
              </a:rPr>
              <a:t>orm the past participle of verbs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?</a:t>
            </a:r>
            <a:endParaRPr lang="en-US" sz="32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87043" name="Group 3"/>
          <p:cNvGraphicFramePr>
            <a:graphicFrameLocks noGrp="1"/>
          </p:cNvGraphicFramePr>
          <p:nvPr/>
        </p:nvGraphicFramePr>
        <p:xfrm>
          <a:off x="212725" y="1860550"/>
          <a:ext cx="8572500" cy="4710113"/>
        </p:xfrm>
        <a:graphic>
          <a:graphicData uri="http://schemas.openxmlformats.org/drawingml/2006/table">
            <a:tbl>
              <a:tblPr/>
              <a:tblGrid>
                <a:gridCol w="3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8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7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08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Most verbs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 ed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wash→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washed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7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Verbs ending in e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+ d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live→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lived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8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Verbs ending in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a consonant + y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- y + ied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study→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studied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Short verbs ending in a vowel + a consonant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double the consonant +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ed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stop→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stopped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7065" name="AutoShape 25"/>
          <p:cNvSpPr>
            <a:spLocks noChangeArrowheads="1"/>
          </p:cNvSpPr>
          <p:nvPr/>
        </p:nvSpPr>
        <p:spPr bwMode="auto">
          <a:xfrm>
            <a:off x="92075" y="101600"/>
            <a:ext cx="6856413" cy="890588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>
                        <a:alpha val="51999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Task3: </a:t>
            </a:r>
            <a:r>
              <a:rPr lang="en-US" sz="3600" b="1">
                <a:solidFill>
                  <a:srgbClr val="0000FF"/>
                </a:solidFill>
              </a:rPr>
              <a:t>Learn the rules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704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1239838" y="1277938"/>
            <a:ext cx="3095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zh-CN" altLang="zh-C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250825" y="2138363"/>
            <a:ext cx="1198563" cy="173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move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live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36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539750" y="333375"/>
            <a:ext cx="33496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250825" y="407988"/>
            <a:ext cx="1728788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en-US" altLang="zh-CN" sz="3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repair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finish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1547813" y="407988"/>
            <a:ext cx="4392612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    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repair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ed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   repair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ed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finish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ed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    finish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ed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36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1547813" y="2139950"/>
            <a:ext cx="3471862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move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      move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d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live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d 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        live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36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6659563" y="1200150"/>
            <a:ext cx="219551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</a:t>
            </a:r>
            <a:r>
              <a:rPr lang="zh-CN" altLang="en-US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</a:p>
        </p:txBody>
      </p:sp>
      <p:sp>
        <p:nvSpPr>
          <p:cNvPr id="89097" name="AutoShape 9"/>
          <p:cNvSpPr>
            <a:spLocks noChangeArrowheads="1"/>
          </p:cNvSpPr>
          <p:nvPr/>
        </p:nvSpPr>
        <p:spPr bwMode="auto">
          <a:xfrm>
            <a:off x="5435600" y="1273175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>
              <a:buFont typeface="Arial" panose="020B0604020202020204" pitchFamily="34" charset="0"/>
              <a:buNone/>
            </a:pPr>
            <a:endParaRPr lang="zh-CN" altLang="zh-C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9098" name="AutoShape 10"/>
          <p:cNvSpPr>
            <a:spLocks noChangeArrowheads="1"/>
          </p:cNvSpPr>
          <p:nvPr/>
        </p:nvSpPr>
        <p:spPr bwMode="auto">
          <a:xfrm>
            <a:off x="5435600" y="25019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>
              <a:buFont typeface="Arial" panose="020B0604020202020204" pitchFamily="34" charset="0"/>
              <a:buNone/>
            </a:pPr>
            <a:endParaRPr lang="zh-CN" altLang="zh-C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9099" name="Rectangle 11"/>
          <p:cNvSpPr>
            <a:spLocks noChangeArrowheads="1"/>
          </p:cNvSpPr>
          <p:nvPr/>
        </p:nvSpPr>
        <p:spPr bwMode="auto">
          <a:xfrm>
            <a:off x="6515100" y="2357438"/>
            <a:ext cx="2443163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en-US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结尾＋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89100" name="Text Box 3"/>
          <p:cNvSpPr txBox="1">
            <a:spLocks noChangeArrowheads="1"/>
          </p:cNvSpPr>
          <p:nvPr/>
        </p:nvSpPr>
        <p:spPr bwMode="auto">
          <a:xfrm>
            <a:off x="250825" y="3492500"/>
            <a:ext cx="969963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stop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plan</a:t>
            </a:r>
          </a:p>
        </p:txBody>
      </p:sp>
      <p:sp>
        <p:nvSpPr>
          <p:cNvPr id="89101" name="Text Box 4"/>
          <p:cNvSpPr txBox="1">
            <a:spLocks noChangeArrowheads="1"/>
          </p:cNvSpPr>
          <p:nvPr/>
        </p:nvSpPr>
        <p:spPr bwMode="auto">
          <a:xfrm>
            <a:off x="1547813" y="3492500"/>
            <a:ext cx="3598862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stop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ped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    stop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ped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plan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ned    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plan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ned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36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9102" name="AutoShape 5"/>
          <p:cNvSpPr>
            <a:spLocks noChangeArrowheads="1"/>
          </p:cNvSpPr>
          <p:nvPr/>
        </p:nvSpPr>
        <p:spPr bwMode="auto">
          <a:xfrm>
            <a:off x="5435600" y="3925888"/>
            <a:ext cx="977900" cy="485775"/>
          </a:xfrm>
          <a:prstGeom prst="rightArrow">
            <a:avLst>
              <a:gd name="adj1" fmla="val 50000"/>
              <a:gd name="adj2" fmla="val 5032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buFont typeface="Arial" panose="020B0604020202020204" pitchFamily="34" charset="0"/>
              <a:buNone/>
            </a:pPr>
            <a:endParaRPr lang="zh-CN" altLang="zh-C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9103" name="Text Box 7"/>
          <p:cNvSpPr txBox="1">
            <a:spLocks noChangeArrowheads="1"/>
          </p:cNvSpPr>
          <p:nvPr/>
        </p:nvSpPr>
        <p:spPr bwMode="auto">
          <a:xfrm>
            <a:off x="6588125" y="3854450"/>
            <a:ext cx="198755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双写＋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</a:p>
        </p:txBody>
      </p:sp>
      <p:sp>
        <p:nvSpPr>
          <p:cNvPr id="89104" name="Text Box 8"/>
          <p:cNvSpPr txBox="1">
            <a:spLocks noChangeArrowheads="1"/>
          </p:cNvSpPr>
          <p:nvPr/>
        </p:nvSpPr>
        <p:spPr bwMode="auto">
          <a:xfrm>
            <a:off x="250825" y="5156200"/>
            <a:ext cx="153035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study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hurry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sz="36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9105" name="Text Box 9"/>
          <p:cNvSpPr txBox="1">
            <a:spLocks noChangeArrowheads="1"/>
          </p:cNvSpPr>
          <p:nvPr/>
        </p:nvSpPr>
        <p:spPr bwMode="auto">
          <a:xfrm>
            <a:off x="1547813" y="5156200"/>
            <a:ext cx="381635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stud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ied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     stud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ied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hurr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ied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</a:rPr>
              <a:t>    hurr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ied</a:t>
            </a:r>
          </a:p>
        </p:txBody>
      </p:sp>
      <p:sp>
        <p:nvSpPr>
          <p:cNvPr id="89106" name="AutoShape 10"/>
          <p:cNvSpPr>
            <a:spLocks noChangeArrowheads="1"/>
          </p:cNvSpPr>
          <p:nvPr/>
        </p:nvSpPr>
        <p:spPr bwMode="auto">
          <a:xfrm>
            <a:off x="5435600" y="5588000"/>
            <a:ext cx="977900" cy="485775"/>
          </a:xfrm>
          <a:prstGeom prst="rightArrow">
            <a:avLst>
              <a:gd name="adj1" fmla="val 50000"/>
              <a:gd name="adj2" fmla="val 5032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buFont typeface="Arial" panose="020B0604020202020204" pitchFamily="34" charset="0"/>
              <a:buNone/>
            </a:pPr>
            <a:endParaRPr lang="zh-CN" altLang="zh-CN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9107" name="Text Box 11"/>
          <p:cNvSpPr txBox="1">
            <a:spLocks noChangeArrowheads="1"/>
          </p:cNvSpPr>
          <p:nvPr/>
        </p:nvSpPr>
        <p:spPr bwMode="auto">
          <a:xfrm>
            <a:off x="6443663" y="5514975"/>
            <a:ext cx="201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去</a:t>
            </a:r>
            <a:r>
              <a:rPr lang="en-US" altLang="zh-CN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en-US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ied</a:t>
            </a:r>
          </a:p>
        </p:txBody>
      </p:sp>
      <p:sp>
        <p:nvSpPr>
          <p:cNvPr id="89108" name="AutoShape 20"/>
          <p:cNvSpPr>
            <a:spLocks noChangeArrowheads="1"/>
          </p:cNvSpPr>
          <p:nvPr/>
        </p:nvSpPr>
        <p:spPr bwMode="auto">
          <a:xfrm>
            <a:off x="190500" y="190500"/>
            <a:ext cx="7839075" cy="81756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CCCC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170" tIns="46990" rIns="90170" bIns="46990" anchor="ctr"/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</a:rPr>
              <a:t> </a:t>
            </a:r>
            <a:r>
              <a:rPr lang="zh-CN" altLang="en-US" sz="3600" b="1" dirty="0">
                <a:solidFill>
                  <a:srgbClr val="000000"/>
                </a:solidFill>
              </a:rPr>
              <a:t>写出下列动词的过去式和过去分词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9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9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89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9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9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9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9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89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89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89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ldLvl="0" autoUpdateAnimBg="0"/>
      <p:bldP spid="89093" grpId="0" bldLvl="0" autoUpdateAnimBg="0"/>
      <p:bldP spid="89094" grpId="0" bldLvl="0" autoUpdateAnimBg="0"/>
      <p:bldP spid="89095" grpId="0" bldLvl="0" autoUpdateAnimBg="0"/>
      <p:bldP spid="89096" grpId="0" bldLvl="0" autoUpdateAnimBg="0"/>
      <p:bldP spid="89097" grpId="0" bldLvl="0"/>
      <p:bldP spid="89098" grpId="0" bldLvl="0"/>
      <p:bldP spid="89099" grpId="0" bldLvl="0" autoUpdateAnimBg="0"/>
      <p:bldP spid="89100" grpId="0" bldLvl="0" autoUpdateAnimBg="0"/>
      <p:bldP spid="89101" grpId="0" bldLvl="0" autoUpdateAnimBg="0"/>
      <p:bldP spid="89102" grpId="0" bldLvl="0"/>
      <p:bldP spid="89103" grpId="0" bldLvl="0" autoUpdateAnimBg="0"/>
      <p:bldP spid="89104" grpId="0" bldLvl="0" autoUpdateAnimBg="0"/>
      <p:bldP spid="89105" grpId="0" bldLvl="0" autoUpdateAnimBg="0"/>
      <p:bldP spid="89106" grpId="0" bldLvl="0"/>
      <p:bldP spid="89107" grpId="0" bldLvl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33375"/>
            <a:ext cx="8229600" cy="1139825"/>
          </a:xfrm>
          <a:noFill/>
        </p:spPr>
        <p:txBody>
          <a:bodyPr anchor="t"/>
          <a:lstStyle/>
          <a:p>
            <a:r>
              <a:rPr lang="zh-CN" altLang="en-US" sz="3800" b="1">
                <a:solidFill>
                  <a:schemeClr val="tx1"/>
                </a:solidFill>
              </a:rPr>
              <a:t>写出下列动词的过去式和过去分词</a:t>
            </a:r>
            <a:r>
              <a:rPr lang="en-US" altLang="zh-CN" sz="3800" b="1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1116013" y="1341438"/>
            <a:ext cx="1479550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00"/>
                </a:solidFill>
              </a:rPr>
              <a:t>be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00"/>
                </a:solidFill>
              </a:rPr>
              <a:t>give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00"/>
                </a:solidFill>
              </a:rPr>
              <a:t>see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00"/>
                </a:solidFill>
              </a:rPr>
              <a:t>make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00"/>
                </a:solidFill>
              </a:rPr>
              <a:t>put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00"/>
                </a:solidFill>
              </a:rPr>
              <a:t>come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00"/>
                </a:solidFill>
              </a:rPr>
              <a:t>write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3276600" y="1341438"/>
            <a:ext cx="3917950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</a:rPr>
              <a:t>was/were   been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</a:rPr>
              <a:t>gave          given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</a:rPr>
              <a:t>saw            seen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</a:rPr>
              <a:t>made         made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</a:rPr>
              <a:t>put             put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</a:rPr>
              <a:t>came         come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</a:rPr>
              <a:t>wrote        written</a:t>
            </a: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395288" y="5516563"/>
            <a:ext cx="86487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600" b="1">
                <a:solidFill>
                  <a:srgbClr val="FF0000"/>
                </a:solidFill>
              </a:rPr>
              <a:t>注</a:t>
            </a:r>
            <a:r>
              <a:rPr lang="en-US" sz="3600" b="1">
                <a:solidFill>
                  <a:srgbClr val="FF0000"/>
                </a:solidFill>
              </a:rPr>
              <a:t>:</a:t>
            </a:r>
            <a:r>
              <a:rPr lang="zh-CN" altLang="en-US" sz="3600" b="1">
                <a:solidFill>
                  <a:srgbClr val="FF0000"/>
                </a:solidFill>
              </a:rPr>
              <a:t>不规则动词见书上</a:t>
            </a:r>
            <a:r>
              <a:rPr lang="en-US" sz="3600" b="1">
                <a:solidFill>
                  <a:srgbClr val="FF0000"/>
                </a:solidFill>
              </a:rPr>
              <a:t>122</a:t>
            </a:r>
            <a:r>
              <a:rPr lang="zh-CN" altLang="en-US" sz="3600" b="1">
                <a:solidFill>
                  <a:srgbClr val="FF0000"/>
                </a:solidFill>
              </a:rPr>
              <a:t>页不规则动词表</a:t>
            </a:r>
            <a:r>
              <a:rPr lang="en-US" sz="3600" b="1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autoUpdateAnimBg="0"/>
      <p:bldP spid="90116" grpId="0" autoUpdateAnimBg="0"/>
      <p:bldP spid="9011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1054"/>
          <p:cNvSpPr txBox="1">
            <a:spLocks noChangeArrowheads="1"/>
          </p:cNvSpPr>
          <p:nvPr/>
        </p:nvSpPr>
        <p:spPr bwMode="auto">
          <a:xfrm>
            <a:off x="228600" y="1524000"/>
            <a:ext cx="1905000" cy="42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1 borrow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2 hope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3 make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4 get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5 plan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6 cry</a:t>
            </a:r>
          </a:p>
        </p:txBody>
      </p:sp>
      <p:sp>
        <p:nvSpPr>
          <p:cNvPr id="91139" name="Text Box 1055"/>
          <p:cNvSpPr txBox="1">
            <a:spLocks noChangeArrowheads="1"/>
          </p:cNvSpPr>
          <p:nvPr/>
        </p:nvSpPr>
        <p:spPr bwMode="auto">
          <a:xfrm>
            <a:off x="4495800" y="1500188"/>
            <a:ext cx="2590800" cy="42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7 send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8 watch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9 say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10 grow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11 hit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12 enjoy</a:t>
            </a:r>
          </a:p>
        </p:txBody>
      </p:sp>
      <p:sp>
        <p:nvSpPr>
          <p:cNvPr id="91140" name="Text Box 1056"/>
          <p:cNvSpPr txBox="1">
            <a:spLocks noChangeArrowheads="1"/>
          </p:cNvSpPr>
          <p:nvPr/>
        </p:nvSpPr>
        <p:spPr bwMode="auto">
          <a:xfrm>
            <a:off x="228600" y="1524000"/>
            <a:ext cx="2590800" cy="42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 borrow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 hope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 make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 get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 plan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6 cry</a:t>
            </a:r>
          </a:p>
        </p:txBody>
      </p:sp>
      <p:sp>
        <p:nvSpPr>
          <p:cNvPr id="91141" name="Text Box 1057"/>
          <p:cNvSpPr txBox="1">
            <a:spLocks noChangeArrowheads="1"/>
          </p:cNvSpPr>
          <p:nvPr/>
        </p:nvSpPr>
        <p:spPr bwMode="auto">
          <a:xfrm>
            <a:off x="2057400" y="1524000"/>
            <a:ext cx="2590800" cy="42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borrow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ed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hope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made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got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plan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ned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cr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ied</a:t>
            </a:r>
          </a:p>
        </p:txBody>
      </p:sp>
      <p:sp>
        <p:nvSpPr>
          <p:cNvPr id="91142" name="Text Box 1058"/>
          <p:cNvSpPr txBox="1">
            <a:spLocks noChangeArrowheads="1"/>
          </p:cNvSpPr>
          <p:nvPr/>
        </p:nvSpPr>
        <p:spPr bwMode="auto">
          <a:xfrm>
            <a:off x="6553200" y="1500188"/>
            <a:ext cx="2590800" cy="423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sent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watch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ed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said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gr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endParaRPr lang="en-US" sz="32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hit 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enjoy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ed</a:t>
            </a:r>
          </a:p>
        </p:txBody>
      </p:sp>
      <p:sp>
        <p:nvSpPr>
          <p:cNvPr id="91143" name="AutoShape 7"/>
          <p:cNvSpPr>
            <a:spLocks noChangeArrowheads="1"/>
          </p:cNvSpPr>
          <p:nvPr/>
        </p:nvSpPr>
        <p:spPr bwMode="auto">
          <a:xfrm>
            <a:off x="92075" y="50800"/>
            <a:ext cx="7288213" cy="941388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>
                        <a:alpha val="51999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Task4: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Finish Part A on page 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1" grpId="0" autoUpdateAnimBg="0"/>
      <p:bldP spid="9114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0" y="1339850"/>
            <a:ext cx="9929813" cy="496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>
              <a:lnSpc>
                <a:spcPct val="64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sz="32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 algn="l">
              <a:lnSpc>
                <a:spcPct val="64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1 They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__________       (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finish) their homework already.</a:t>
            </a:r>
          </a:p>
          <a:p>
            <a:pPr marL="342900" indent="-342900" algn="l">
              <a:lnSpc>
                <a:spcPct val="64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2 John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_____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never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_____      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(visit) China.</a:t>
            </a:r>
          </a:p>
          <a:p>
            <a:pPr marL="342900" indent="-342900" algn="l">
              <a:lnSpc>
                <a:spcPct val="64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3 Mr. Li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__________       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(repair) over ten bicycles since Monday.</a:t>
            </a:r>
          </a:p>
          <a:p>
            <a:pPr marL="342900" indent="-342900" algn="l">
              <a:lnSpc>
                <a:spcPct val="64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4 We_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__________      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(not see) each other for years.</a:t>
            </a:r>
          </a:p>
          <a:p>
            <a:pPr marL="342900" indent="-342900" algn="l">
              <a:lnSpc>
                <a:spcPct val="64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5 My parents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__________       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(not come) back yet.</a:t>
            </a:r>
          </a:p>
          <a:p>
            <a:pPr marL="342900" indent="-342900" algn="l">
              <a:lnSpc>
                <a:spcPct val="64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6. Our teacher </a:t>
            </a:r>
            <a:r>
              <a:rPr lang="en-US" sz="2400" b="1">
                <a:solidFill>
                  <a:srgbClr val="000000"/>
                </a:solidFill>
                <a:latin typeface="Times New Roman" panose="02020603050405020304" pitchFamily="18" charset="0"/>
              </a:rPr>
              <a:t>__________ 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(teach) us a lot about the history of China.</a:t>
            </a:r>
          </a:p>
          <a:p>
            <a:pPr marL="342900" indent="-342900" algn="l">
              <a:lnSpc>
                <a:spcPct val="64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sz="32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1212850" y="1784350"/>
            <a:ext cx="2287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CC0000"/>
                </a:solidFill>
                <a:latin typeface="Times New Roman" panose="02020603050405020304" pitchFamily="18" charset="0"/>
              </a:rPr>
              <a:t>have finished 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1357313" y="2330450"/>
            <a:ext cx="5429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CC0000"/>
                </a:solidFill>
                <a:latin typeface="Times New Roman" panose="02020603050405020304" pitchFamily="18" charset="0"/>
              </a:rPr>
              <a:t>has              visited</a:t>
            </a: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1428750" y="2854325"/>
            <a:ext cx="2095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CC0000"/>
                </a:solidFill>
                <a:latin typeface="Times New Roman" panose="02020603050405020304" pitchFamily="18" charset="0"/>
              </a:rPr>
              <a:t>has repaired</a:t>
            </a: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928688" y="3784600"/>
            <a:ext cx="20907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CC0000"/>
                </a:solidFill>
                <a:latin typeface="Times New Roman" panose="02020603050405020304" pitchFamily="18" charset="0"/>
              </a:rPr>
              <a:t>haven’t seen</a:t>
            </a: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2643188" y="4854575"/>
            <a:ext cx="1793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CC0000"/>
                </a:solidFill>
                <a:latin typeface="Times New Roman" panose="02020603050405020304" pitchFamily="18" charset="0"/>
              </a:rPr>
              <a:t>has taught</a:t>
            </a:r>
          </a:p>
        </p:txBody>
      </p:sp>
      <p:sp>
        <p:nvSpPr>
          <p:cNvPr id="93192" name="Text Box 9"/>
          <p:cNvSpPr txBox="1">
            <a:spLocks noChangeArrowheads="1"/>
          </p:cNvSpPr>
          <p:nvPr/>
        </p:nvSpPr>
        <p:spPr bwMode="auto">
          <a:xfrm>
            <a:off x="2286000" y="4356100"/>
            <a:ext cx="2230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CC0000"/>
                </a:solidFill>
                <a:latin typeface="Times New Roman" panose="02020603050405020304" pitchFamily="18" charset="0"/>
              </a:rPr>
              <a:t>haven’t come</a:t>
            </a:r>
          </a:p>
        </p:txBody>
      </p:sp>
      <p:sp>
        <p:nvSpPr>
          <p:cNvPr id="93193" name="AutoShape 9"/>
          <p:cNvSpPr>
            <a:spLocks noChangeArrowheads="1"/>
          </p:cNvSpPr>
          <p:nvPr/>
        </p:nvSpPr>
        <p:spPr bwMode="auto">
          <a:xfrm>
            <a:off x="92075" y="193675"/>
            <a:ext cx="7288213" cy="942975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>
                        <a:alpha val="51999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Task5: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Finish Part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B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on page 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autoUpdateAnimBg="0"/>
      <p:bldP spid="93188" grpId="0" autoUpdateAnimBg="0"/>
      <p:bldP spid="93189" grpId="0" autoUpdateAnimBg="0"/>
      <p:bldP spid="93190" grpId="0" autoUpdateAnimBg="0"/>
      <p:bldP spid="93191" grpId="0" autoUpdateAnimBg="0"/>
      <p:bldP spid="93192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1039"/>
          <p:cNvSpPr>
            <a:spLocks noChangeArrowheads="1"/>
          </p:cNvSpPr>
          <p:nvPr/>
        </p:nvSpPr>
        <p:spPr bwMode="auto">
          <a:xfrm>
            <a:off x="381000" y="473075"/>
            <a:ext cx="86106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78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sz="28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l">
              <a:lnSpc>
                <a:spcPct val="78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M: </a:t>
            </a: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________</a:t>
            </a: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you </a:t>
            </a: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________</a:t>
            </a: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(see) any     </a:t>
            </a:r>
          </a:p>
          <a:p>
            <a:pPr algn="l">
              <a:lnSpc>
                <a:spcPct val="78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films recently, Sandy?</a:t>
            </a:r>
          </a:p>
          <a:p>
            <a:pPr algn="l">
              <a:lnSpc>
                <a:spcPct val="78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S:  No, I haven’t. What about you?</a:t>
            </a:r>
          </a:p>
          <a:p>
            <a:pPr algn="l">
              <a:lnSpc>
                <a:spcPct val="78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M: Well, I </a:t>
            </a: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________</a:t>
            </a: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(see) one last Saturday.</a:t>
            </a:r>
          </a:p>
          <a:p>
            <a:pPr algn="l">
              <a:lnSpc>
                <a:spcPct val="78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S:  What is it about?</a:t>
            </a:r>
          </a:p>
          <a:p>
            <a:pPr algn="l">
              <a:lnSpc>
                <a:spcPct val="78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M: It’s about the changes in Beijing over the past century. From this film, I </a:t>
            </a: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 _____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___</a:t>
            </a: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___</a:t>
            </a: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(learn) more about Beijing’s past and present.</a:t>
            </a:r>
          </a:p>
          <a:p>
            <a:pPr algn="l">
              <a:lnSpc>
                <a:spcPct val="78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S: Oh, I think I </a:t>
            </a: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_______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18" charset="0"/>
              </a:rPr>
              <a:t>___</a:t>
            </a: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_</a:t>
            </a: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(hear) about the film. Do you plan to see it again?</a:t>
            </a:r>
          </a:p>
          <a:p>
            <a:pPr algn="l">
              <a:lnSpc>
                <a:spcPct val="78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M: Yes, I’d like to.</a:t>
            </a:r>
          </a:p>
        </p:txBody>
      </p:sp>
      <p:sp>
        <p:nvSpPr>
          <p:cNvPr id="94211" name="Text Box 1040"/>
          <p:cNvSpPr txBox="1">
            <a:spLocks noChangeArrowheads="1"/>
          </p:cNvSpPr>
          <p:nvPr/>
        </p:nvSpPr>
        <p:spPr bwMode="auto">
          <a:xfrm>
            <a:off x="1295400" y="1001713"/>
            <a:ext cx="10604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Have </a:t>
            </a:r>
          </a:p>
        </p:txBody>
      </p:sp>
      <p:sp>
        <p:nvSpPr>
          <p:cNvPr id="94212" name="Text Box 1041"/>
          <p:cNvSpPr txBox="1">
            <a:spLocks noChangeArrowheads="1"/>
          </p:cNvSpPr>
          <p:nvPr/>
        </p:nvSpPr>
        <p:spPr bwMode="auto">
          <a:xfrm>
            <a:off x="3581400" y="1001713"/>
            <a:ext cx="8334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seen</a:t>
            </a:r>
          </a:p>
        </p:txBody>
      </p:sp>
      <p:sp>
        <p:nvSpPr>
          <p:cNvPr id="94213" name="Text Box 1044"/>
          <p:cNvSpPr txBox="1">
            <a:spLocks noChangeArrowheads="1"/>
          </p:cNvSpPr>
          <p:nvPr/>
        </p:nvSpPr>
        <p:spPr bwMode="auto">
          <a:xfrm>
            <a:off x="2643188" y="2571750"/>
            <a:ext cx="7556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saw</a:t>
            </a:r>
          </a:p>
        </p:txBody>
      </p:sp>
      <p:pic>
        <p:nvPicPr>
          <p:cNvPr id="94214" name="Picture 1046" descr="coffee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1663700"/>
            <a:ext cx="1219200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15" name="Text Box 1047"/>
          <p:cNvSpPr txBox="1">
            <a:spLocks noChangeArrowheads="1"/>
          </p:cNvSpPr>
          <p:nvPr/>
        </p:nvSpPr>
        <p:spPr bwMode="auto">
          <a:xfrm>
            <a:off x="2976563" y="4856163"/>
            <a:ext cx="30241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have heard</a:t>
            </a:r>
          </a:p>
        </p:txBody>
      </p:sp>
      <p:sp>
        <p:nvSpPr>
          <p:cNvPr id="94216" name="Text Box 1049"/>
          <p:cNvSpPr txBox="1">
            <a:spLocks noChangeArrowheads="1"/>
          </p:cNvSpPr>
          <p:nvPr/>
        </p:nvSpPr>
        <p:spPr bwMode="auto">
          <a:xfrm>
            <a:off x="4491038" y="3998913"/>
            <a:ext cx="30765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have learnt</a:t>
            </a:r>
          </a:p>
        </p:txBody>
      </p:sp>
      <p:sp>
        <p:nvSpPr>
          <p:cNvPr id="94217" name="AutoShape 9"/>
          <p:cNvSpPr>
            <a:spLocks noChangeArrowheads="1"/>
          </p:cNvSpPr>
          <p:nvPr/>
        </p:nvSpPr>
        <p:spPr bwMode="auto">
          <a:xfrm>
            <a:off x="92075" y="50800"/>
            <a:ext cx="7288213" cy="941388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>
                        <a:alpha val="51999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Task6: 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Finish Part 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on page 1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4</a:t>
            </a:r>
            <a:endParaRPr lang="en-US" sz="3600" b="1">
              <a:solidFill>
                <a:srgbClr val="0000FF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autoUpdateAnimBg="0"/>
      <p:bldP spid="94212" grpId="0" autoUpdateAnimBg="0"/>
      <p:bldP spid="94213" grpId="0" autoUpdateAnimBg="0"/>
      <p:bldP spid="94215" grpId="0" autoUpdateAnimBg="0"/>
      <p:bldP spid="9421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763000" cy="635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3525" indent="-263525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en-US" altLang="zh-CN" sz="2300" b="1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US" sz="3200" b="1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1 She  __________ (wait) 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for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two hours 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already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en-US" sz="3200" b="1" u="sng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2 They _______________(not finish) the project 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yet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3  _____ you ______ (hear) from my sister 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recently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4 Mark  _________ (be) there 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for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two days.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5  _____ they 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ever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_____  (stay) at home alone?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6 I  _____ 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never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________ (watch) this film 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7 Daniel ______ 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just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_________ (arrive) home.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8 We _____________(not eat) anything 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since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  then.</a:t>
            </a:r>
          </a:p>
        </p:txBody>
      </p:sp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1857375" y="1000125"/>
            <a:ext cx="18113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00CC"/>
                </a:solidFill>
                <a:latin typeface="Times New Roman" panose="02020603050405020304" pitchFamily="18" charset="0"/>
              </a:rPr>
              <a:t>has waited</a:t>
            </a:r>
          </a:p>
        </p:txBody>
      </p:sp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1857375" y="1571625"/>
            <a:ext cx="2651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00CC"/>
                </a:solidFill>
                <a:latin typeface="Times New Roman" panose="02020603050405020304" pitchFamily="18" charset="0"/>
              </a:rPr>
              <a:t>haven’t finished</a:t>
            </a:r>
          </a:p>
        </p:txBody>
      </p:sp>
      <p:sp>
        <p:nvSpPr>
          <p:cNvPr id="96261" name="Text Box 5"/>
          <p:cNvSpPr txBox="1">
            <a:spLocks noChangeArrowheads="1"/>
          </p:cNvSpPr>
          <p:nvPr/>
        </p:nvSpPr>
        <p:spPr bwMode="auto">
          <a:xfrm>
            <a:off x="928688" y="2571750"/>
            <a:ext cx="981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00CC"/>
                </a:solidFill>
                <a:latin typeface="Times New Roman" panose="02020603050405020304" pitchFamily="18" charset="0"/>
              </a:rPr>
              <a:t>Have</a:t>
            </a:r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2895600" y="2590800"/>
            <a:ext cx="1155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300" b="1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>
                <a:solidFill>
                  <a:srgbClr val="0000CC"/>
                </a:solidFill>
                <a:latin typeface="Times New Roman" panose="02020603050405020304" pitchFamily="18" charset="0"/>
              </a:rPr>
              <a:t>heard</a:t>
            </a:r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2286000" y="3505200"/>
            <a:ext cx="1511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00CC"/>
                </a:solidFill>
                <a:latin typeface="Times New Roman" panose="02020603050405020304" pitchFamily="18" charset="0"/>
              </a:rPr>
              <a:t>has been</a:t>
            </a:r>
          </a:p>
        </p:txBody>
      </p:sp>
      <p:sp>
        <p:nvSpPr>
          <p:cNvPr id="96264" name="Text Box 8"/>
          <p:cNvSpPr txBox="1">
            <a:spLocks noChangeArrowheads="1"/>
          </p:cNvSpPr>
          <p:nvPr/>
        </p:nvSpPr>
        <p:spPr bwMode="auto">
          <a:xfrm>
            <a:off x="928688" y="4000500"/>
            <a:ext cx="981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00CC"/>
                </a:solidFill>
                <a:latin typeface="Times New Roman" panose="02020603050405020304" pitchFamily="18" charset="0"/>
              </a:rPr>
              <a:t>Have</a:t>
            </a:r>
          </a:p>
        </p:txBody>
      </p:sp>
      <p:sp>
        <p:nvSpPr>
          <p:cNvPr id="96265" name="Text Box 9"/>
          <p:cNvSpPr txBox="1">
            <a:spLocks noChangeArrowheads="1"/>
          </p:cNvSpPr>
          <p:nvPr/>
        </p:nvSpPr>
        <p:spPr bwMode="auto">
          <a:xfrm>
            <a:off x="3714750" y="4000500"/>
            <a:ext cx="1162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00CC"/>
                </a:solidFill>
                <a:latin typeface="Times New Roman" panose="02020603050405020304" pitchFamily="18" charset="0"/>
              </a:rPr>
              <a:t>stayed</a:t>
            </a:r>
          </a:p>
        </p:txBody>
      </p:sp>
      <p:sp>
        <p:nvSpPr>
          <p:cNvPr id="96266" name="Text Box 10"/>
          <p:cNvSpPr txBox="1">
            <a:spLocks noChangeArrowheads="1"/>
          </p:cNvSpPr>
          <p:nvPr/>
        </p:nvSpPr>
        <p:spPr bwMode="auto">
          <a:xfrm>
            <a:off x="3357563" y="4429125"/>
            <a:ext cx="1536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300" b="1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b="1">
                <a:solidFill>
                  <a:srgbClr val="0000CC"/>
                </a:solidFill>
                <a:latin typeface="Times New Roman" panose="02020603050405020304" pitchFamily="18" charset="0"/>
              </a:rPr>
              <a:t>watched</a:t>
            </a:r>
          </a:p>
        </p:txBody>
      </p:sp>
      <p:sp>
        <p:nvSpPr>
          <p:cNvPr id="96267" name="Text Box 11"/>
          <p:cNvSpPr txBox="1">
            <a:spLocks noChangeArrowheads="1"/>
          </p:cNvSpPr>
          <p:nvPr/>
        </p:nvSpPr>
        <p:spPr bwMode="auto">
          <a:xfrm>
            <a:off x="1143000" y="4500563"/>
            <a:ext cx="1409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00CC"/>
                </a:solidFill>
                <a:latin typeface="Times New Roman" panose="02020603050405020304" pitchFamily="18" charset="0"/>
              </a:rPr>
              <a:t>have</a:t>
            </a:r>
          </a:p>
        </p:txBody>
      </p:sp>
      <p:pic>
        <p:nvPicPr>
          <p:cNvPr id="96268" name="Picture 12" descr="BD21303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6130925"/>
            <a:ext cx="78486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269" name="Picture 13" descr="sun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686800" y="5918200"/>
            <a:ext cx="4572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70" name="Text Box 14"/>
          <p:cNvSpPr txBox="1">
            <a:spLocks noChangeArrowheads="1"/>
          </p:cNvSpPr>
          <p:nvPr/>
        </p:nvSpPr>
        <p:spPr bwMode="auto">
          <a:xfrm>
            <a:off x="2286000" y="4929188"/>
            <a:ext cx="7032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00CC"/>
                </a:solidFill>
                <a:latin typeface="Times New Roman" panose="02020603050405020304" pitchFamily="18" charset="0"/>
              </a:rPr>
              <a:t>has</a:t>
            </a:r>
          </a:p>
        </p:txBody>
      </p:sp>
      <p:sp>
        <p:nvSpPr>
          <p:cNvPr id="96271" name="Text Box 15"/>
          <p:cNvSpPr txBox="1">
            <a:spLocks noChangeArrowheads="1"/>
          </p:cNvSpPr>
          <p:nvPr/>
        </p:nvSpPr>
        <p:spPr bwMode="auto">
          <a:xfrm>
            <a:off x="4429125" y="5000625"/>
            <a:ext cx="13192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00CC"/>
                </a:solidFill>
                <a:latin typeface="Times New Roman" panose="02020603050405020304" pitchFamily="18" charset="0"/>
              </a:rPr>
              <a:t>arrived</a:t>
            </a:r>
          </a:p>
        </p:txBody>
      </p:sp>
      <p:sp>
        <p:nvSpPr>
          <p:cNvPr id="96272" name="Text Box 16"/>
          <p:cNvSpPr txBox="1">
            <a:spLocks noChangeArrowheads="1"/>
          </p:cNvSpPr>
          <p:nvPr/>
        </p:nvSpPr>
        <p:spPr bwMode="auto">
          <a:xfrm>
            <a:off x="1828800" y="5486400"/>
            <a:ext cx="2251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00CC"/>
                </a:solidFill>
                <a:latin typeface="Times New Roman" panose="02020603050405020304" pitchFamily="18" charset="0"/>
              </a:rPr>
              <a:t>haven’t eaten</a:t>
            </a:r>
          </a:p>
        </p:txBody>
      </p:sp>
      <p:sp>
        <p:nvSpPr>
          <p:cNvPr id="96273" name="AutoShape 17"/>
          <p:cNvSpPr>
            <a:spLocks noChangeArrowheads="1"/>
          </p:cNvSpPr>
          <p:nvPr/>
        </p:nvSpPr>
        <p:spPr bwMode="auto">
          <a:xfrm>
            <a:off x="107950" y="44450"/>
            <a:ext cx="7288213" cy="941388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>
                        <a:alpha val="51999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Task7: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Fill in the blanks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 autoUpdateAnimBg="0"/>
      <p:bldP spid="96259" grpId="0" autoUpdateAnimBg="0"/>
      <p:bldP spid="96260" grpId="0" autoUpdateAnimBg="0"/>
      <p:bldP spid="96261" grpId="0" autoUpdateAnimBg="0"/>
      <p:bldP spid="96262" grpId="0" autoUpdateAnimBg="0"/>
      <p:bldP spid="96263" grpId="0" autoUpdateAnimBg="0"/>
      <p:bldP spid="96265" grpId="0" autoUpdateAnimBg="0"/>
      <p:bldP spid="96266" grpId="0" autoUpdateAnimBg="0"/>
      <p:bldP spid="96267" grpId="0" autoUpdateAnimBg="0"/>
      <p:bldP spid="96270" grpId="0" autoUpdateAnimBg="0"/>
      <p:bldP spid="96271" grpId="0" autoUpdateAnimBg="0"/>
      <p:bldP spid="9627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Box 2"/>
          <p:cNvSpPr txBox="1">
            <a:spLocks noChangeArrowheads="1"/>
          </p:cNvSpPr>
          <p:nvPr/>
        </p:nvSpPr>
        <p:spPr bwMode="auto">
          <a:xfrm>
            <a:off x="0" y="1285875"/>
            <a:ext cx="9144000" cy="536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 dirty="0"/>
              <a:t>1. </a:t>
            </a:r>
            <a:r>
              <a:rPr lang="en-US" altLang="zh-CN" sz="2800" b="1" dirty="0"/>
              <a:t>To m</a:t>
            </a:r>
            <a:r>
              <a:rPr lang="en-US" sz="2800" b="1" dirty="0"/>
              <a:t>aster the structure and basic usage of present perfect tense</a:t>
            </a:r>
            <a:r>
              <a:rPr lang="en-US" altLang="zh-CN" sz="2800" b="1" dirty="0"/>
              <a:t>(PPT)</a:t>
            </a:r>
            <a:r>
              <a:rPr lang="en-US" sz="2800" b="1" dirty="0"/>
              <a:t>. 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/>
              <a:t>（掌握现在完成时的基本结构、用法。）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 dirty="0"/>
              <a:t>2. </a:t>
            </a:r>
            <a:r>
              <a:rPr lang="en-US" altLang="zh-CN" sz="2800" b="1" dirty="0"/>
              <a:t>To l</a:t>
            </a:r>
            <a:r>
              <a:rPr lang="en-US" sz="2800" b="1" dirty="0"/>
              <a:t>earn the rules of forming the past participle of verbs.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/>
              <a:t>（学习动词的过去分词变化规则。）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 dirty="0"/>
              <a:t>3. </a:t>
            </a:r>
            <a:r>
              <a:rPr lang="en-US" altLang="zh-CN" sz="2800" b="1" dirty="0"/>
              <a:t>To l</a:t>
            </a:r>
            <a:r>
              <a:rPr lang="en-US" sz="2800" b="1" dirty="0"/>
              <a:t>earn some time expressions</a:t>
            </a:r>
            <a:r>
              <a:rPr lang="en-US" altLang="zh-CN" sz="2800" b="1" dirty="0"/>
              <a:t> usually</a:t>
            </a:r>
            <a:r>
              <a:rPr lang="en-US" sz="2800" b="1" dirty="0"/>
              <a:t> used in PPT.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/>
              <a:t>（学习常用在现在完成时里的时间表达方式。）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73731" name="AutoShape 3"/>
          <p:cNvSpPr>
            <a:spLocks noChangeArrowheads="1"/>
          </p:cNvSpPr>
          <p:nvPr/>
        </p:nvSpPr>
        <p:spPr bwMode="auto">
          <a:xfrm>
            <a:off x="371475" y="306388"/>
            <a:ext cx="4200525" cy="836612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>
                        <a:alpha val="51999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Learning aims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"/>
          <p:cNvSpPr>
            <a:spLocks noChangeArrowheads="1"/>
          </p:cNvSpPr>
          <p:nvPr/>
        </p:nvSpPr>
        <p:spPr bwMode="auto">
          <a:xfrm>
            <a:off x="214313" y="2138363"/>
            <a:ext cx="7985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133350" algn="l"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Task2: Feedback what we have learnt today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98307" name="AutoShape 3"/>
          <p:cNvSpPr>
            <a:spLocks noChangeArrowheads="1"/>
          </p:cNvSpPr>
          <p:nvPr/>
        </p:nvSpPr>
        <p:spPr bwMode="auto">
          <a:xfrm>
            <a:off x="107950" y="44450"/>
            <a:ext cx="3025775" cy="8350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>
                        <a:alpha val="51999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000" b="1">
                <a:solidFill>
                  <a:srgbClr val="0000CC"/>
                </a:solidFill>
                <a:latin typeface="Times New Roman" panose="02020603050405020304" pitchFamily="18" charset="0"/>
              </a:rPr>
              <a:t>Post-task</a:t>
            </a:r>
          </a:p>
        </p:txBody>
      </p:sp>
      <p:sp>
        <p:nvSpPr>
          <p:cNvPr id="98308" name="AutoShape 4"/>
          <p:cNvSpPr>
            <a:spLocks noChangeArrowheads="1"/>
          </p:cNvSpPr>
          <p:nvPr/>
        </p:nvSpPr>
        <p:spPr bwMode="auto">
          <a:xfrm>
            <a:off x="92075" y="890588"/>
            <a:ext cx="6856413" cy="890587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>
                        <a:alpha val="51999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Task1: 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Exercises in class</a:t>
            </a:r>
          </a:p>
        </p:txBody>
      </p:sp>
      <p:pic>
        <p:nvPicPr>
          <p:cNvPr id="98309" name="Picture 8" descr="50320-15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6100" y="3705225"/>
            <a:ext cx="3816350" cy="306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-31750" y="117475"/>
            <a:ext cx="9177338" cy="642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一、写出下列词的过去分词</a:t>
            </a: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1. be_________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_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_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_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_2. become_________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_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_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3.</a:t>
            </a:r>
            <a:r>
              <a:rPr lang="en-US" altLang="zh-CN" sz="3200" dirty="0"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begi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n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_________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_ 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4. blow_________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_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_</a:t>
            </a:r>
            <a:r>
              <a:rPr lang="en-US" altLang="zh-CN" sz="3200" dirty="0">
                <a:latin typeface="Times New Roman" panose="02020603050405020304" pitchFamily="18" charset="0"/>
                <a:sym typeface="宋体" panose="02010600030101010101" pitchFamily="2" charset="-122"/>
              </a:rPr>
              <a:t>__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</a:t>
            </a: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5. build_________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_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_6. choose_________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_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_</a:t>
            </a: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7. cost_________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_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_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_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8. do_________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_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_</a:t>
            </a:r>
            <a:r>
              <a:rPr lang="en-US" altLang="zh-CN" sz="3200" dirty="0">
                <a:latin typeface="Times New Roman" panose="02020603050405020304" pitchFamily="18" charset="0"/>
                <a:sym typeface="宋体" panose="02010600030101010101" pitchFamily="2" charset="-122"/>
              </a:rPr>
              <a:t>____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9. drink_________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_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_10. eat_________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_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_</a:t>
            </a:r>
            <a:r>
              <a:rPr lang="en-US" altLang="zh-CN" sz="3200" dirty="0">
                <a:latin typeface="Times New Roman" panose="02020603050405020304" pitchFamily="18" charset="0"/>
                <a:sym typeface="宋体" panose="02010600030101010101" pitchFamily="2" charset="-122"/>
              </a:rPr>
              <a:t>___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11. drive_________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_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12. fall_________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_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_</a:t>
            </a:r>
            <a:r>
              <a:rPr lang="en-US" altLang="zh-CN" sz="3200" dirty="0">
                <a:latin typeface="Times New Roman" panose="02020603050405020304" pitchFamily="18" charset="0"/>
                <a:sym typeface="宋体" panose="02010600030101010101" pitchFamily="2" charset="-122"/>
              </a:rPr>
              <a:t>___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13.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fly_________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_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_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_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14. forget_________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_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_</a:t>
            </a:r>
            <a:r>
              <a:rPr lang="en-US" altLang="zh-CN" sz="3200" dirty="0">
                <a:latin typeface="Times New Roman" panose="02020603050405020304" pitchFamily="18" charset="0"/>
                <a:sym typeface="宋体" panose="02010600030101010101" pitchFamily="2" charset="-122"/>
              </a:rPr>
              <a:t>_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15.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know_________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_</a:t>
            </a:r>
            <a:r>
              <a:rPr lang="zh-CN" altLang="en-US" sz="3200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_</a:t>
            </a:r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5241925" y="4510088"/>
            <a:ext cx="1784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fallen</a:t>
            </a: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1911350" y="5949950"/>
            <a:ext cx="12890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known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5241925" y="5294313"/>
            <a:ext cx="1671638" cy="130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forgotten</a:t>
            </a: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altLang="zh-CN" sz="320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1911350" y="5302250"/>
            <a:ext cx="11303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flown</a:t>
            </a: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5241925" y="836613"/>
            <a:ext cx="24479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become</a:t>
            </a: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altLang="zh-CN" sz="320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1911350" y="1628775"/>
            <a:ext cx="11779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begun</a:t>
            </a:r>
          </a:p>
        </p:txBody>
      </p:sp>
      <p:sp>
        <p:nvSpPr>
          <p:cNvPr id="99337" name="Text Box 9"/>
          <p:cNvSpPr txBox="1">
            <a:spLocks noChangeArrowheads="1"/>
          </p:cNvSpPr>
          <p:nvPr/>
        </p:nvSpPr>
        <p:spPr bwMode="auto">
          <a:xfrm>
            <a:off x="1911350" y="2349500"/>
            <a:ext cx="9271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built</a:t>
            </a:r>
          </a:p>
        </p:txBody>
      </p:sp>
      <p:sp>
        <p:nvSpPr>
          <p:cNvPr id="99338" name="Text Box 10"/>
          <p:cNvSpPr txBox="1">
            <a:spLocks noChangeArrowheads="1"/>
          </p:cNvSpPr>
          <p:nvPr/>
        </p:nvSpPr>
        <p:spPr bwMode="auto">
          <a:xfrm>
            <a:off x="1911350" y="3070225"/>
            <a:ext cx="8382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cost</a:t>
            </a:r>
          </a:p>
        </p:txBody>
      </p:sp>
      <p:sp>
        <p:nvSpPr>
          <p:cNvPr id="99339" name="Text Box 11"/>
          <p:cNvSpPr txBox="1">
            <a:spLocks noChangeArrowheads="1"/>
          </p:cNvSpPr>
          <p:nvPr/>
        </p:nvSpPr>
        <p:spPr bwMode="auto">
          <a:xfrm>
            <a:off x="5241925" y="3057525"/>
            <a:ext cx="97313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done</a:t>
            </a:r>
          </a:p>
        </p:txBody>
      </p:sp>
      <p:sp>
        <p:nvSpPr>
          <p:cNvPr id="99340" name="Text Box 12"/>
          <p:cNvSpPr txBox="1">
            <a:spLocks noChangeArrowheads="1"/>
          </p:cNvSpPr>
          <p:nvPr/>
        </p:nvSpPr>
        <p:spPr bwMode="auto">
          <a:xfrm>
            <a:off x="1911350" y="836613"/>
            <a:ext cx="10541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been </a:t>
            </a:r>
          </a:p>
        </p:txBody>
      </p:sp>
      <p:sp>
        <p:nvSpPr>
          <p:cNvPr id="99341" name="Text Box 13"/>
          <p:cNvSpPr txBox="1">
            <a:spLocks noChangeArrowheads="1"/>
          </p:cNvSpPr>
          <p:nvPr/>
        </p:nvSpPr>
        <p:spPr bwMode="auto">
          <a:xfrm>
            <a:off x="5241925" y="2349500"/>
            <a:ext cx="13128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chosen</a:t>
            </a:r>
          </a:p>
        </p:txBody>
      </p:sp>
      <p:sp>
        <p:nvSpPr>
          <p:cNvPr id="99342" name="Text Box 14"/>
          <p:cNvSpPr txBox="1">
            <a:spLocks noChangeArrowheads="1"/>
          </p:cNvSpPr>
          <p:nvPr/>
        </p:nvSpPr>
        <p:spPr bwMode="auto">
          <a:xfrm>
            <a:off x="5241925" y="1628775"/>
            <a:ext cx="11985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blown</a:t>
            </a:r>
          </a:p>
        </p:txBody>
      </p:sp>
      <p:sp>
        <p:nvSpPr>
          <p:cNvPr id="99343" name="Text Box 15"/>
          <p:cNvSpPr txBox="1">
            <a:spLocks noChangeArrowheads="1"/>
          </p:cNvSpPr>
          <p:nvPr/>
        </p:nvSpPr>
        <p:spPr bwMode="auto">
          <a:xfrm>
            <a:off x="1911350" y="3789363"/>
            <a:ext cx="11303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drunk</a:t>
            </a: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altLang="zh-CN" sz="320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9344" name="Text Box 16"/>
          <p:cNvSpPr txBox="1">
            <a:spLocks noChangeArrowheads="1"/>
          </p:cNvSpPr>
          <p:nvPr/>
        </p:nvSpPr>
        <p:spPr bwMode="auto">
          <a:xfrm>
            <a:off x="5099050" y="3717925"/>
            <a:ext cx="17049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eaten</a:t>
            </a:r>
          </a:p>
        </p:txBody>
      </p:sp>
      <p:sp>
        <p:nvSpPr>
          <p:cNvPr id="99345" name="Text Box 17"/>
          <p:cNvSpPr txBox="1">
            <a:spLocks noChangeArrowheads="1"/>
          </p:cNvSpPr>
          <p:nvPr/>
        </p:nvSpPr>
        <p:spPr bwMode="auto">
          <a:xfrm>
            <a:off x="1911350" y="4492625"/>
            <a:ext cx="12223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3300"/>
                </a:solidFill>
                <a:latin typeface="Times New Roman" panose="02020603050405020304" pitchFamily="18" charset="0"/>
              </a:rPr>
              <a:t>driven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9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9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9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9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9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9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9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9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9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9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9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9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9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ldLvl="0" autoUpdateAnimBg="0"/>
      <p:bldP spid="99332" grpId="0" bldLvl="0" autoUpdateAnimBg="0"/>
      <p:bldP spid="99333" grpId="0" bldLvl="0" autoUpdateAnimBg="0"/>
      <p:bldP spid="99334" grpId="0" bldLvl="0" autoUpdateAnimBg="0"/>
      <p:bldP spid="99335" grpId="0" bldLvl="0" autoUpdateAnimBg="0"/>
      <p:bldP spid="99336" grpId="0" bldLvl="0" autoUpdateAnimBg="0"/>
      <p:bldP spid="99337" grpId="0" bldLvl="0" autoUpdateAnimBg="0"/>
      <p:bldP spid="99338" grpId="0" bldLvl="0" autoUpdateAnimBg="0"/>
      <p:bldP spid="99339" grpId="0" bldLvl="0" autoUpdateAnimBg="0"/>
      <p:bldP spid="99340" grpId="0" bldLvl="0" autoUpdateAnimBg="0"/>
      <p:bldP spid="99341" grpId="0" bldLvl="0" autoUpdateAnimBg="0"/>
      <p:bldP spid="99342" grpId="0" bldLvl="0" autoUpdateAnimBg="0"/>
      <p:bldP spid="99343" grpId="0" bldLvl="0" autoUpdateAnimBg="0"/>
      <p:bldP spid="99344" grpId="0" bldLvl="0" autoUpdateAnimBg="0"/>
      <p:bldP spid="99344" grpId="1" bldLvl="0" autoUpdateAnimBg="0"/>
      <p:bldP spid="99345" grpId="0" bldLvl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3175" y="-46038"/>
            <a:ext cx="9178925" cy="642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二、根据旬意及中文提示完成单词</a:t>
            </a: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1. I have only started to learn French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_______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（近来）</a:t>
            </a: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2.</a:t>
            </a:r>
            <a:r>
              <a:rPr lang="en-US" altLang="zh-CN" sz="32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---Has the train arrived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____________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(还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,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仍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)? </a:t>
            </a: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  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---Yes, it arrived ten minutes ago.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3.</a:t>
            </a:r>
            <a:r>
              <a:rPr lang="en-US" altLang="zh-CN" sz="32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How long has Mr Smith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____________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(教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)English </a:t>
            </a:r>
            <a:r>
              <a:rPr lang="en-US" altLang="zh-CN" sz="32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  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so far?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4.</a:t>
            </a:r>
            <a:r>
              <a:rPr lang="en-US" altLang="zh-CN" sz="32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There have been great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____________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(改变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)in America since I left there.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5.</a:t>
            </a:r>
            <a:r>
              <a:rPr lang="en-US" altLang="zh-CN" sz="32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No country has made such progress as Chinese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in the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____________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（过去的）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thirty years.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6162675" y="476250"/>
            <a:ext cx="201136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recently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1652588" y="5783263"/>
            <a:ext cx="919162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past</a:t>
            </a: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4348163" y="4060825"/>
            <a:ext cx="16557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changes</a:t>
            </a:r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4714875" y="2854325"/>
            <a:ext cx="1325563" cy="146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taught</a:t>
            </a: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altLang="zh-CN" sz="36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4724400" y="1406525"/>
            <a:ext cx="7429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yet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ldLvl="0" autoUpdateAnimBg="0"/>
      <p:bldP spid="100356" grpId="0" bldLvl="0" autoUpdateAnimBg="0"/>
      <p:bldP spid="100357" grpId="0" bldLvl="0" autoUpdateAnimBg="0"/>
      <p:bldP spid="100358" grpId="0" bldLvl="0" autoUpdateAnimBg="0"/>
      <p:bldP spid="100359" grpId="0" bldLvl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107950" y="44450"/>
            <a:ext cx="9001125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三、用括号中所给动词的适当形式填空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1.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He ___________ (wait) for an hour.</a:t>
            </a: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2.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I _______________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(not finish) the work yet.</a:t>
            </a: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3.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_____ you __</a:t>
            </a:r>
            <a:r>
              <a:rPr lang="en-US" altLang="zh-CN" sz="32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_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____ (know) him since then?</a:t>
            </a: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4.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I ___________</a:t>
            </a:r>
            <a:r>
              <a:rPr lang="en-US" altLang="zh-CN" sz="32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_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(not hear) from my brother for a long time.</a:t>
            </a: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5.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We ___________ (be) there many times since 3 years ago.</a:t>
            </a:r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1330325" y="4149725"/>
            <a:ext cx="3497263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have been</a:t>
            </a: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1393825" y="773113"/>
            <a:ext cx="2125663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has waited</a:t>
            </a: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altLang="zh-CN" sz="36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901700" y="1484313"/>
            <a:ext cx="3071813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haven't finished</a:t>
            </a: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altLang="zh-CN" sz="36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458788" y="2195513"/>
            <a:ext cx="3421062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Have         known</a:t>
            </a:r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685800" y="2924175"/>
            <a:ext cx="2614613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haven't heard</a:t>
            </a: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altLang="zh-CN" sz="36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1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bldLvl="0" autoUpdateAnimBg="0"/>
      <p:bldP spid="101380" grpId="0" bldLvl="0" autoUpdateAnimBg="0"/>
      <p:bldP spid="101381" grpId="0" bldLvl="0" autoUpdateAnimBg="0"/>
      <p:bldP spid="101382" grpId="0" bldLvl="0" autoUpdateAnimBg="0"/>
      <p:bldP spid="101383" grpId="0" bldLvl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180975" y="46038"/>
            <a:ext cx="8928100" cy="649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四、单项选择</a:t>
            </a: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(    ) 1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. I haven’t seen you _____ last Friday   </a:t>
            </a: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	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A. for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		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B. since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	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C. from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	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D. on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(    ) 2. 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O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h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,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you ____ the computer game for two hours. It’s bad for 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 </a:t>
            </a: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         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your eyes. Stop, please!</a:t>
            </a: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	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A. played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   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B. have played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    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C. were playing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   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D. play 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(    ) 3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.I won’t go to the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show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because I ____ my ticket. </a:t>
            </a: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	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A. los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e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	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B. don’t lose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	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C. have lost</a:t>
            </a:r>
            <a:r>
              <a:rPr lang="en-US" altLang="zh-CN" sz="24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	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D. will lost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(    ) 4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. ---______ my dictionary?  </a:t>
            </a:r>
            <a:r>
              <a:rPr lang="en-US" altLang="zh-CN" sz="24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---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Yes.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I saw it on your desk a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</a:t>
            </a: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         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moment ago.</a:t>
            </a: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	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A. Have you seen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		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B.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Do you see   </a:t>
            </a: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	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C.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Had you seen   </a:t>
            </a:r>
            <a:r>
              <a:rPr lang="en-US" altLang="zh-CN" sz="2400" b="1" dirty="0">
                <a:latin typeface="Times New Roman" panose="02020603050405020304" pitchFamily="18" charset="0"/>
                <a:sym typeface="Times New Roman" panose="02020603050405020304" pitchFamily="18" charset="0"/>
              </a:rPr>
              <a:t>		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D.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Would you seen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323850" y="622300"/>
            <a:ext cx="325438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B </a:t>
            </a: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288925" y="4348163"/>
            <a:ext cx="4762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323850" y="3286125"/>
            <a:ext cx="4540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323850" y="1701800"/>
            <a:ext cx="4540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ldLvl="0" autoUpdateAnimBg="0"/>
      <p:bldP spid="102404" grpId="0" bldLvl="0" autoUpdateAnimBg="0"/>
      <p:bldP spid="102405" grpId="0" bldLvl="0" autoUpdateAnimBg="0"/>
      <p:bldP spid="102406" grpId="0" bldLvl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36513" y="47625"/>
            <a:ext cx="8893175" cy="539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(    )</a:t>
            </a:r>
            <a:r>
              <a:rPr lang="en-US" altLang="zh-CN" sz="2400" b="1"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5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. ---_____have you been here?</a:t>
            </a: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" panose="02020603050405020304" pitchFamily="18" charset="0"/>
                <a:sym typeface="Times New Roman" panose="02020603050405020304" pitchFamily="18" charset="0"/>
              </a:rPr>
              <a:t>           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---3 years.  </a:t>
            </a: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" panose="02020603050405020304" pitchFamily="18" charset="0"/>
                <a:sym typeface="Times New Roman" panose="02020603050405020304" pitchFamily="18" charset="0"/>
              </a:rPr>
              <a:t>	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A.</a:t>
            </a:r>
            <a:r>
              <a:rPr lang="en-US" altLang="zh-CN" sz="2400" b="1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How often</a:t>
            </a:r>
            <a:r>
              <a:rPr lang="en-US" altLang="zh-CN" sz="2400" b="1">
                <a:latin typeface="Times New Roman" panose="02020603050405020304" pitchFamily="18" charset="0"/>
                <a:sym typeface="Times New Roman" panose="02020603050405020304" pitchFamily="18" charset="0"/>
              </a:rPr>
              <a:t>	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B.</a:t>
            </a:r>
            <a:r>
              <a:rPr lang="en-US" altLang="zh-CN" sz="2400" b="1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How long</a:t>
            </a:r>
            <a:r>
              <a:rPr lang="en-US" altLang="zh-CN" sz="2400" b="1">
                <a:latin typeface="Times New Roman" panose="02020603050405020304" pitchFamily="18" charset="0"/>
                <a:sym typeface="Times New Roman" panose="02020603050405020304" pitchFamily="18" charset="0"/>
              </a:rPr>
              <a:t>	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C.How far</a:t>
            </a:r>
            <a:r>
              <a:rPr lang="en-US" altLang="zh-CN" sz="2400" b="1">
                <a:latin typeface="Times New Roman" panose="02020603050405020304" pitchFamily="18" charset="0"/>
                <a:sym typeface="Times New Roman" panose="02020603050405020304" pitchFamily="18" charset="0"/>
              </a:rPr>
              <a:t>	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D. How</a:t>
            </a: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(    )</a:t>
            </a:r>
            <a:r>
              <a:rPr lang="en-US" altLang="zh-CN" sz="2400" b="1"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6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---May I go to play tennis with you, Dad?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</a:t>
            </a: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" panose="02020603050405020304" pitchFamily="18" charset="0"/>
                <a:sym typeface="宋体" panose="02010600030101010101" pitchFamily="2" charset="-122"/>
              </a:rPr>
              <a:t>           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---______you ______your 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homework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yet?</a:t>
            </a: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" panose="02020603050405020304" pitchFamily="18" charset="0"/>
                <a:sym typeface="Times New Roman" panose="02020603050405020304" pitchFamily="18" charset="0"/>
              </a:rPr>
              <a:t>	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A.</a:t>
            </a:r>
            <a:r>
              <a:rPr lang="en-US" altLang="zh-CN" sz="2400" b="1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Are, finishing</a:t>
            </a:r>
            <a:r>
              <a:rPr lang="en-US" altLang="zh-CN" sz="2400" b="1">
                <a:latin typeface="Times New Roman" panose="02020603050405020304" pitchFamily="18" charset="0"/>
                <a:sym typeface="Times New Roman" panose="02020603050405020304" pitchFamily="18" charset="0"/>
              </a:rPr>
              <a:t>		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B.</a:t>
            </a:r>
            <a:r>
              <a:rPr lang="en-US" altLang="zh-CN" sz="2400" b="1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Did, finish     </a:t>
            </a: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" panose="02020603050405020304" pitchFamily="18" charset="0"/>
                <a:sym typeface="Times New Roman" panose="02020603050405020304" pitchFamily="18" charset="0"/>
              </a:rPr>
              <a:t>	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C.</a:t>
            </a:r>
            <a:r>
              <a:rPr lang="en-US" altLang="zh-CN" sz="2400" b="1">
                <a:latin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Will, finish    </a:t>
            </a:r>
            <a:r>
              <a:rPr lang="en-US" altLang="zh-CN" sz="2400" b="1">
                <a:latin typeface="Times New Roman" panose="02020603050405020304" pitchFamily="18" charset="0"/>
                <a:sym typeface="Times New Roman" panose="02020603050405020304" pitchFamily="18" charset="0"/>
              </a:rPr>
              <a:t>		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D. Have, finished</a:t>
            </a: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  <a:sym typeface="宋体" panose="02010600030101010101" pitchFamily="2" charset="-122"/>
            </a:endParaRP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(    ) 7. ---Do you know the movie </a:t>
            </a:r>
            <a:r>
              <a:rPr lang="zh-CN" altLang="en-US" sz="2400" b="1" i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Lost In Thailand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?</a:t>
            </a: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" panose="02020603050405020304" pitchFamily="18" charset="0"/>
                <a:sym typeface="宋体" panose="02010600030101010101" pitchFamily="2" charset="-122"/>
              </a:rPr>
              <a:t>            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---Yes</a:t>
            </a:r>
            <a:r>
              <a:rPr lang="en-US" altLang="zh-CN" sz="2400" b="1">
                <a:latin typeface="Times New Roman" panose="02020603050405020304" pitchFamily="18" charset="0"/>
                <a:sym typeface="宋体" panose="02010600030101010101" pitchFamily="2" charset="-122"/>
              </a:rPr>
              <a:t>, 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I____________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it twice.</a:t>
            </a:r>
            <a:r>
              <a:rPr lang="en-US" altLang="zh-CN" sz="2400" b="1"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It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’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s funny.</a:t>
            </a: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     </a:t>
            </a:r>
            <a:r>
              <a:rPr lang="en-US" altLang="zh-CN" sz="2400" b="1">
                <a:latin typeface="Times New Roman" panose="02020603050405020304" pitchFamily="18" charset="0"/>
                <a:sym typeface="宋体" panose="02010600030101010101" pitchFamily="2" charset="-122"/>
              </a:rPr>
              <a:t>	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A.</a:t>
            </a:r>
            <a:r>
              <a:rPr lang="en-US" altLang="zh-CN" sz="2400" b="1"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saw</a:t>
            </a:r>
            <a:r>
              <a:rPr lang="en-US" altLang="zh-CN" sz="2400" b="1">
                <a:latin typeface="Times New Roman" panose="02020603050405020304" pitchFamily="18" charset="0"/>
                <a:sym typeface="宋体" panose="02010600030101010101" pitchFamily="2" charset="-122"/>
              </a:rPr>
              <a:t>		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B.</a:t>
            </a:r>
            <a:r>
              <a:rPr lang="en-US" altLang="zh-CN" sz="2400" b="1"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see</a:t>
            </a:r>
            <a:r>
              <a:rPr lang="en-US" altLang="zh-CN" sz="2400" b="1">
                <a:latin typeface="Times New Roman" panose="02020603050405020304" pitchFamily="18" charset="0"/>
                <a:sym typeface="宋体" panose="02010600030101010101" pitchFamily="2" charset="-122"/>
              </a:rPr>
              <a:t>		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C.</a:t>
            </a:r>
            <a:r>
              <a:rPr lang="en-US" altLang="zh-CN" sz="2400" b="1"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have seen</a:t>
            </a:r>
            <a:r>
              <a:rPr lang="en-US" altLang="zh-CN" sz="2400" b="1">
                <a:latin typeface="Times New Roman" panose="02020603050405020304" pitchFamily="18" charset="0"/>
                <a:sym typeface="宋体" panose="02010600030101010101" pitchFamily="2" charset="-122"/>
              </a:rPr>
              <a:t>	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D.</a:t>
            </a:r>
            <a:r>
              <a:rPr lang="en-US" altLang="zh-CN" sz="2400" b="1"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will see</a:t>
            </a:r>
            <a:endParaRPr lang="zh-CN" altLang="en-US" sz="2400"/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107950" y="-22225"/>
            <a:ext cx="487363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179388" y="1628775"/>
            <a:ext cx="5127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107950" y="3860800"/>
            <a:ext cx="4873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ldLvl="0" autoUpdateAnimBg="0"/>
      <p:bldP spid="103428" grpId="0" bldLvl="0" autoUpdateAnimBg="0"/>
      <p:bldP spid="103429" grpId="0" bldLvl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36513" y="981075"/>
            <a:ext cx="8893175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(    )</a:t>
            </a:r>
            <a:r>
              <a:rPr lang="en-US" altLang="zh-CN" sz="24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8. Things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____________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a lot since the boy finished school.</a:t>
            </a: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     </a:t>
            </a:r>
            <a:r>
              <a:rPr lang="en-US" altLang="zh-CN" sz="24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	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A.</a:t>
            </a:r>
            <a:r>
              <a:rPr lang="en-US" altLang="zh-CN" sz="24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has changed</a:t>
            </a:r>
            <a:r>
              <a:rPr lang="en-US" altLang="zh-CN" sz="24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		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B.</a:t>
            </a:r>
            <a:r>
              <a:rPr lang="en-US" altLang="zh-CN" sz="24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have changed</a:t>
            </a:r>
            <a:r>
              <a:rPr lang="en-US" altLang="zh-CN" sz="24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	</a:t>
            </a: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	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C.</a:t>
            </a:r>
            <a:r>
              <a:rPr lang="en-US" altLang="zh-CN" sz="24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changed  </a:t>
            </a:r>
            <a:r>
              <a:rPr lang="en-US" altLang="zh-CN" sz="24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			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D.</a:t>
            </a:r>
            <a:r>
              <a:rPr lang="en-US" altLang="zh-CN" sz="24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was changed</a:t>
            </a: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(    ) 9. Lily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’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s grandpa has lived here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____________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.</a:t>
            </a: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      </a:t>
            </a:r>
            <a:r>
              <a:rPr lang="en-US" altLang="zh-CN" sz="24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	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A.10 years ago  </a:t>
            </a:r>
            <a:r>
              <a:rPr lang="en-US" altLang="zh-CN" sz="24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		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B. almost 10 year  </a:t>
            </a: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	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C.</a:t>
            </a:r>
            <a:r>
              <a:rPr lang="en-US" altLang="zh-CN" sz="24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since 1994   </a:t>
            </a:r>
            <a:r>
              <a:rPr lang="en-US" altLang="zh-CN" sz="2400" b="1" dirty="0">
                <a:latin typeface="Times New Roman" panose="02020603050405020304" pitchFamily="18" charset="0"/>
                <a:sym typeface="宋体" panose="02010600030101010101" pitchFamily="2" charset="-122"/>
              </a:rPr>
              <a:t>		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D. last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宋体" panose="02010600030101010101" pitchFamily="2" charset="-122"/>
              </a:rPr>
              <a:t>year 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179388" y="835025"/>
            <a:ext cx="487362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107950" y="2498725"/>
            <a:ext cx="487363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ldLvl="0" autoUpdateAnimBg="0"/>
      <p:bldP spid="104452" grpId="0" bldLvl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WordArt 1027"/>
          <p:cNvSpPr>
            <a:spLocks noChangeArrowheads="1" noChangeShapeType="1" noTextEdit="1"/>
          </p:cNvSpPr>
          <p:nvPr/>
        </p:nvSpPr>
        <p:spPr bwMode="auto">
          <a:xfrm>
            <a:off x="1258888" y="1484313"/>
            <a:ext cx="7058025" cy="288131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altLang="zh-CN" sz="5400" b="1" i="1" kern="10" spc="-54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ByeBye!</a:t>
            </a:r>
            <a:endParaRPr lang="zh-CN" altLang="en-US" sz="5400" b="1" i="1" kern="10" spc="-54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AutoShape 2"/>
          <p:cNvSpPr>
            <a:spLocks noChangeArrowheads="1"/>
          </p:cNvSpPr>
          <p:nvPr/>
        </p:nvSpPr>
        <p:spPr bwMode="auto">
          <a:xfrm>
            <a:off x="757238" y="4997450"/>
            <a:ext cx="2590800" cy="455613"/>
          </a:xfrm>
          <a:prstGeom prst="flowChart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zh-CN" sz="2400">
              <a:solidFill>
                <a:srgbClr val="003300"/>
              </a:solidFill>
            </a:endParaRPr>
          </a:p>
        </p:txBody>
      </p:sp>
      <p:sp>
        <p:nvSpPr>
          <p:cNvPr id="74755" name="AutoShape 3"/>
          <p:cNvSpPr>
            <a:spLocks noChangeArrowheads="1"/>
          </p:cNvSpPr>
          <p:nvPr/>
        </p:nvSpPr>
        <p:spPr bwMode="auto">
          <a:xfrm>
            <a:off x="1347788" y="2205038"/>
            <a:ext cx="1858962" cy="576262"/>
          </a:xfrm>
          <a:prstGeom prst="flowChart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142875" y="1150938"/>
            <a:ext cx="9072563" cy="301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AutoNum type="arabicPeriod"/>
            </a:pPr>
            <a:r>
              <a:rPr lang="en-US" sz="3200" dirty="0"/>
              <a:t>How long has Mr. Chen lived in Sunshine Town?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sz="3200" dirty="0"/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dirty="0"/>
              <a:t>2</a:t>
            </a:r>
            <a:r>
              <a:rPr lang="en-US" sz="3200" dirty="0"/>
              <a:t>.</a:t>
            </a:r>
            <a:r>
              <a:rPr lang="en-US" altLang="zh-CN" sz="3200" dirty="0"/>
              <a:t> Can </a:t>
            </a:r>
            <a:r>
              <a:rPr lang="en-US" sz="3200" dirty="0"/>
              <a:t>Mr. Chen see his old friends as often as before?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4757" name="WordArt 5"/>
          <p:cNvSpPr>
            <a:spLocks noChangeArrowheads="1" noChangeShapeType="1" noTextEdit="1"/>
          </p:cNvSpPr>
          <p:nvPr/>
        </p:nvSpPr>
        <p:spPr bwMode="auto">
          <a:xfrm>
            <a:off x="4000500" y="0"/>
            <a:ext cx="3605213" cy="1343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444"/>
              </a:avLst>
            </a:prstTxWarp>
          </a:bodyPr>
          <a:lstStyle/>
          <a:p>
            <a:endParaRPr lang="zh-CN" altLang="en-US" sz="3600" b="1" kern="10">
              <a:ln w="12700">
                <a:solidFill>
                  <a:srgbClr val="EAEAEA"/>
                </a:solidFill>
                <a:round/>
              </a:ln>
              <a:solidFill>
                <a:srgbClr val="0000F1"/>
              </a:solidFill>
              <a:effectLst>
                <a:outerShdw dist="35921" dir="2700000" sy="50000" kx="2115830" algn="bl" rotWithShape="0">
                  <a:srgbClr val="C0C0C0">
                    <a:alpha val="75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4758" name="TextBox 6"/>
          <p:cNvSpPr txBox="1">
            <a:spLocks noChangeArrowheads="1"/>
          </p:cNvSpPr>
          <p:nvPr/>
        </p:nvSpPr>
        <p:spPr bwMode="auto">
          <a:xfrm>
            <a:off x="0" y="-9525"/>
            <a:ext cx="71437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zh-CN" sz="3200" b="1">
              <a:solidFill>
                <a:srgbClr val="FF0000"/>
              </a:solidFill>
            </a:endParaRPr>
          </a:p>
        </p:txBody>
      </p:sp>
      <p:sp>
        <p:nvSpPr>
          <p:cNvPr id="74759" name="TextBox 7"/>
          <p:cNvSpPr txBox="1">
            <a:spLocks noChangeArrowheads="1"/>
          </p:cNvSpPr>
          <p:nvPr/>
        </p:nvSpPr>
        <p:spPr bwMode="auto">
          <a:xfrm>
            <a:off x="684213" y="2205038"/>
            <a:ext cx="7261225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FF0000"/>
                </a:solidFill>
              </a:rPr>
              <a:t>He </a:t>
            </a:r>
            <a:r>
              <a:rPr lang="en-US" altLang="zh-CN" sz="3200" b="1" dirty="0">
                <a:solidFill>
                  <a:srgbClr val="FF0000"/>
                </a:solidFill>
              </a:rPr>
              <a:t>has lived </a:t>
            </a:r>
            <a:r>
              <a:rPr lang="en-US" sz="3200" b="1" dirty="0">
                <a:solidFill>
                  <a:srgbClr val="FF0000"/>
                </a:solidFill>
              </a:rPr>
              <a:t>here since he was born.</a:t>
            </a:r>
            <a:endParaRPr lang="en-US" altLang="zh-CN" sz="3200" b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altLang="zh-CN" sz="2400" dirty="0">
              <a:solidFill>
                <a:schemeClr val="folHlink"/>
              </a:solidFill>
            </a:endParaRPr>
          </a:p>
        </p:txBody>
      </p:sp>
      <p:sp>
        <p:nvSpPr>
          <p:cNvPr id="74760" name="TextBox 8"/>
          <p:cNvSpPr txBox="1">
            <a:spLocks noChangeArrowheads="1"/>
          </p:cNvSpPr>
          <p:nvPr/>
        </p:nvSpPr>
        <p:spPr bwMode="auto">
          <a:xfrm>
            <a:off x="717550" y="4149725"/>
            <a:ext cx="10144125" cy="185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No</a:t>
            </a:r>
            <a:r>
              <a:rPr lang="en-US" sz="3200" b="1" dirty="0">
                <a:solidFill>
                  <a:srgbClr val="FF0000"/>
                </a:solidFill>
              </a:rPr>
              <a:t>.</a:t>
            </a:r>
            <a:r>
              <a:rPr lang="en-US" altLang="zh-CN" sz="3200" b="1" dirty="0">
                <a:solidFill>
                  <a:srgbClr val="FF0000"/>
                </a:solidFill>
              </a:rPr>
              <a:t> Because most of his old friends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 have moved away.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altLang="zh-CN" sz="2400" dirty="0">
              <a:solidFill>
                <a:schemeClr val="folHlink"/>
              </a:solidFill>
            </a:endParaRPr>
          </a:p>
        </p:txBody>
      </p:sp>
      <p:sp>
        <p:nvSpPr>
          <p:cNvPr id="74761" name="AutoShape 9"/>
          <p:cNvSpPr>
            <a:spLocks noChangeArrowheads="1"/>
          </p:cNvSpPr>
          <p:nvPr/>
        </p:nvSpPr>
        <p:spPr bwMode="auto">
          <a:xfrm>
            <a:off x="252413" y="119063"/>
            <a:ext cx="7129462" cy="1006475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>
                        <a:alpha val="51999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Lead-in  Ask and answer </a:t>
            </a:r>
          </a:p>
        </p:txBody>
      </p:sp>
      <p:graphicFrame>
        <p:nvGraphicFramePr>
          <p:cNvPr id="74762" name="Object 10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5" r:id="rId3" imgW="919480" imgH="216535" progId="Equation.3">
                  <p:embed/>
                </p:oleObj>
              </mc:Choice>
              <mc:Fallback>
                <p:oleObj r:id="rId3" imgW="919480" imgH="216535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63" name="AutoShape 11"/>
          <p:cNvSpPr>
            <a:spLocks noChangeArrowheads="1"/>
          </p:cNvSpPr>
          <p:nvPr/>
        </p:nvSpPr>
        <p:spPr bwMode="auto">
          <a:xfrm>
            <a:off x="1331913" y="2133600"/>
            <a:ext cx="2952750" cy="790575"/>
          </a:xfrm>
          <a:prstGeom prst="flowChart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zh-CN" sz="2400">
              <a:solidFill>
                <a:srgbClr val="0000FF"/>
              </a:solidFill>
            </a:endParaRPr>
          </a:p>
        </p:txBody>
      </p:sp>
      <p:sp>
        <p:nvSpPr>
          <p:cNvPr id="74764" name="AutoShape 12"/>
          <p:cNvSpPr>
            <a:spLocks noChangeArrowheads="1"/>
          </p:cNvSpPr>
          <p:nvPr/>
        </p:nvSpPr>
        <p:spPr bwMode="auto">
          <a:xfrm>
            <a:off x="1331913" y="2060575"/>
            <a:ext cx="1871662" cy="936625"/>
          </a:xfrm>
          <a:prstGeom prst="flowChart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74765" name="AutoShape 13"/>
          <p:cNvSpPr>
            <a:spLocks noChangeArrowheads="1"/>
          </p:cNvSpPr>
          <p:nvPr/>
        </p:nvSpPr>
        <p:spPr bwMode="auto">
          <a:xfrm>
            <a:off x="1331913" y="2205038"/>
            <a:ext cx="1871662" cy="647700"/>
          </a:xfrm>
          <a:prstGeom prst="flowChart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zh-CN" sz="2400">
              <a:solidFill>
                <a:srgbClr val="003300"/>
              </a:solidFill>
            </a:endParaRPr>
          </a:p>
        </p:txBody>
      </p:sp>
      <p:sp>
        <p:nvSpPr>
          <p:cNvPr id="74766" name="Text Box 14"/>
          <p:cNvSpPr txBox="1">
            <a:spLocks noChangeArrowheads="1"/>
          </p:cNvSpPr>
          <p:nvPr/>
        </p:nvSpPr>
        <p:spPr bwMode="auto">
          <a:xfrm>
            <a:off x="1079500" y="5949950"/>
            <a:ext cx="7239000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000" dirty="0">
                <a:solidFill>
                  <a:srgbClr val="0000FF"/>
                </a:solidFill>
              </a:rPr>
              <a:t>have + done(</a:t>
            </a:r>
            <a:r>
              <a:rPr lang="zh-CN" altLang="en-US" sz="4000" dirty="0">
                <a:solidFill>
                  <a:srgbClr val="0000FF"/>
                </a:solidFill>
              </a:rPr>
              <a:t>动词过去分词</a:t>
            </a:r>
            <a:r>
              <a:rPr lang="en-US" altLang="zh-CN" sz="400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74767" name="WordArt 15"/>
          <p:cNvSpPr>
            <a:spLocks noChangeArrowheads="1" noChangeShapeType="1"/>
          </p:cNvSpPr>
          <p:nvPr/>
        </p:nvSpPr>
        <p:spPr bwMode="auto">
          <a:xfrm>
            <a:off x="1741488" y="5464175"/>
            <a:ext cx="4800600" cy="520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kern="10" dirty="0">
                <a:ln w="19050">
                  <a:solidFill>
                    <a:srgbClr val="00FF00"/>
                  </a:solidFill>
                  <a:round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present perfect tense</a:t>
            </a:r>
            <a:endParaRPr lang="zh-CN" altLang="en-US" sz="3600" kern="10" dirty="0">
              <a:ln w="19050">
                <a:solidFill>
                  <a:srgbClr val="00FF00"/>
                </a:solidFill>
                <a:round/>
              </a:ln>
              <a:solidFill>
                <a:srgbClr val="00FF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4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4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 bldLvl="0"/>
      <p:bldP spid="74755" grpId="0" animBg="1"/>
      <p:bldP spid="74756" grpId="0" bldLvl="0" autoUpdateAnimBg="0"/>
      <p:bldP spid="74759" grpId="0" bldLvl="0" autoUpdateAnimBg="0"/>
      <p:bldP spid="74760" grpId="0" bldLvl="0" autoUpdateAnimBg="0"/>
      <p:bldP spid="74766" grpId="0" bldLvl="0" autoUpdateAnimBg="0"/>
      <p:bldP spid="7476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4"/>
          <p:cNvSpPr>
            <a:spLocks noChangeArrowheads="1"/>
          </p:cNvSpPr>
          <p:nvPr/>
        </p:nvSpPr>
        <p:spPr bwMode="auto">
          <a:xfrm>
            <a:off x="501650" y="2573526"/>
            <a:ext cx="628650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I've just eaten it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solidFill>
                <a:srgbClr val="0000FF"/>
              </a:solidFill>
            </a:endParaRPr>
          </a:p>
          <a:p>
            <a:pPr algn="l" eaLnBrk="0" hangingPunct="0"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've</a:t>
            </a: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changed.</a:t>
            </a:r>
            <a:endParaRPr lang="en-US" sz="3200" b="1" dirty="0">
              <a:solidFill>
                <a:srgbClr val="0000FF"/>
              </a:solidFill>
            </a:endParaRPr>
          </a:p>
          <a:p>
            <a:pPr algn="l" eaLnBrk="0" hangingPunct="0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We have lived here since then.</a:t>
            </a:r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0" hangingPunct="0"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you seen my food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0" hangingPunct="0"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you ever moved house?</a:t>
            </a:r>
          </a:p>
          <a:p>
            <a:pPr algn="l" eaLnBrk="0" hangingPunct="0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Has the town changed a lot over the years?</a:t>
            </a:r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0" hangingPunct="0">
              <a:buFont typeface="Arial" panose="020B0604020202020204" pitchFamily="34" charset="0"/>
              <a:buNone/>
            </a:pPr>
            <a:r>
              <a:rPr lang="en-US" sz="3200" b="1" dirty="0" smtClean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···</a:t>
            </a:r>
            <a:endParaRPr lang="en-US" sz="3200" b="1" dirty="0">
              <a:solidFill>
                <a:schemeClr val="fol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779" name="AutoShape 3"/>
          <p:cNvSpPr>
            <a:spLocks noChangeArrowheads="1"/>
          </p:cNvSpPr>
          <p:nvPr/>
        </p:nvSpPr>
        <p:spPr bwMode="auto">
          <a:xfrm>
            <a:off x="179388" y="404813"/>
            <a:ext cx="7129462" cy="8350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>
                        <a:alpha val="51999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Pre-task: More examples</a:t>
            </a:r>
            <a:endParaRPr lang="en-US" altLang="zh-CN" sz="2400" dirty="0">
              <a:solidFill>
                <a:schemeClr val="folHlink"/>
              </a:solidFill>
            </a:endParaRP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47688" y="1428750"/>
            <a:ext cx="783431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Try to find more sentences with "have/ has+ done" in the book.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500"/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500"/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500"/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400" decel="100000"/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400" decel="100000" fill="hold"/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00" decel="100000" fill="hold"/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decel="100000" fill="hold"/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75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75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Box 21"/>
          <p:cNvSpPr txBox="1">
            <a:spLocks noChangeArrowheads="1"/>
          </p:cNvSpPr>
          <p:nvPr/>
        </p:nvSpPr>
        <p:spPr bwMode="auto">
          <a:xfrm>
            <a:off x="142875" y="1865313"/>
            <a:ext cx="8929688" cy="204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FF0000"/>
                </a:solidFill>
              </a:rPr>
              <a:t>When do we use present perfect tense?</a:t>
            </a:r>
            <a:endParaRPr lang="en-US" altLang="zh-CN" sz="3200" b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altLang="zh-CN" sz="3200" b="1" dirty="0">
              <a:solidFill>
                <a:srgbClr val="FF0000"/>
              </a:solidFill>
            </a:endParaRPr>
          </a:p>
        </p:txBody>
      </p:sp>
      <p:sp>
        <p:nvSpPr>
          <p:cNvPr id="76803" name="AutoShape 3"/>
          <p:cNvSpPr>
            <a:spLocks noChangeArrowheads="1"/>
          </p:cNvSpPr>
          <p:nvPr/>
        </p:nvSpPr>
        <p:spPr bwMode="auto">
          <a:xfrm>
            <a:off x="107950" y="44450"/>
            <a:ext cx="3025775" cy="8350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>
                        <a:alpha val="51999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While-task</a:t>
            </a:r>
          </a:p>
        </p:txBody>
      </p:sp>
      <p:sp>
        <p:nvSpPr>
          <p:cNvPr id="76804" name="AutoShape 4"/>
          <p:cNvSpPr>
            <a:spLocks noChangeArrowheads="1"/>
          </p:cNvSpPr>
          <p:nvPr/>
        </p:nvSpPr>
        <p:spPr bwMode="auto">
          <a:xfrm>
            <a:off x="92075" y="890588"/>
            <a:ext cx="6856413" cy="890587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>
                        <a:alpha val="51999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Task1: </a:t>
            </a:r>
            <a:r>
              <a:rPr lang="en-US" sz="3600" b="1" dirty="0">
                <a:solidFill>
                  <a:srgbClr val="0000FF"/>
                </a:solidFill>
              </a:rPr>
              <a:t>Learn </a:t>
            </a:r>
            <a:r>
              <a:rPr lang="en-US" altLang="zh-CN" sz="3600" b="1" dirty="0">
                <a:solidFill>
                  <a:srgbClr val="0000FF"/>
                </a:solidFill>
              </a:rPr>
              <a:t>by yourselves</a:t>
            </a:r>
            <a:endParaRPr lang="en-US" sz="3600" b="1" dirty="0">
              <a:solidFill>
                <a:srgbClr val="0000FF"/>
              </a:solidFill>
            </a:endParaRPr>
          </a:p>
        </p:txBody>
      </p:sp>
      <p:pic>
        <p:nvPicPr>
          <p:cNvPr id="76805" name="Picture 5" descr="6160267_111636143111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13225" y="3571875"/>
            <a:ext cx="4572000" cy="309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304800" y="0"/>
            <a:ext cx="8458200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latin typeface="Times New Roman" panose="02020603050405020304" pitchFamily="18" charset="0"/>
              </a:rPr>
              <a:t>We use </a:t>
            </a:r>
            <a:r>
              <a:rPr lang="en-US" sz="3200" b="1" u="sng" dirty="0">
                <a:latin typeface="Times New Roman" panose="02020603050405020304" pitchFamily="18" charset="0"/>
              </a:rPr>
              <a:t>the</a:t>
            </a:r>
            <a:r>
              <a:rPr lang="en-US" sz="32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present perfect tense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</a:rPr>
              <a:t>to talk about an action that started in the past and continues to the present.</a:t>
            </a:r>
            <a:r>
              <a:rPr lang="zh-CN" altLang="en-US" sz="3200" b="1" dirty="0">
                <a:latin typeface="Times New Roman" panose="02020603050405020304" pitchFamily="18" charset="0"/>
                <a:ea typeface="楷体_GB2312" pitchFamily="49" charset="-122"/>
              </a:rPr>
              <a:t>表示过去开始，现在还在继续的动作。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sz="3200" b="1" dirty="0">
              <a:solidFill>
                <a:schemeClr val="folHlink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sz="2800" b="1" dirty="0">
              <a:solidFill>
                <a:schemeClr val="folHlink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                                        </a:t>
            </a:r>
          </a:p>
        </p:txBody>
      </p:sp>
      <p:pic>
        <p:nvPicPr>
          <p:cNvPr id="77827" name="Picture 18" descr="200511141041409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2000250"/>
            <a:ext cx="7848600" cy="480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4"/>
          <p:cNvSpPr>
            <a:spLocks noChangeArrowheads="1"/>
          </p:cNvSpPr>
          <p:nvPr/>
        </p:nvSpPr>
        <p:spPr bwMode="auto">
          <a:xfrm>
            <a:off x="0" y="142875"/>
            <a:ext cx="9215438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latin typeface="Times New Roman" panose="02020603050405020304" pitchFamily="18" charset="0"/>
              </a:rPr>
              <a:t>We use the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present perfect tense </a:t>
            </a:r>
            <a:r>
              <a:rPr lang="en-US" sz="3200" b="1" dirty="0">
                <a:latin typeface="Times New Roman" panose="02020603050405020304" pitchFamily="18" charset="0"/>
              </a:rPr>
              <a:t>to talk about an action that happened in the past  and has a connection with the present</a:t>
            </a:r>
            <a:r>
              <a:rPr lang="en-US" sz="2800" b="1" dirty="0">
                <a:latin typeface="Times New Roman" panose="02020603050405020304" pitchFamily="18" charset="0"/>
              </a:rPr>
              <a:t>.</a:t>
            </a: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" panose="02020603050405020304" pitchFamily="18" charset="0"/>
                <a:ea typeface="楷体_GB2312" pitchFamily="49" charset="-122"/>
              </a:rPr>
              <a:t>表示过去发生的或已完成的动作对现在造成的影响或结果</a:t>
            </a:r>
            <a:r>
              <a:rPr lang="zh-CN" altLang="en-US" sz="2800" b="1" dirty="0">
                <a:solidFill>
                  <a:schemeClr val="folHlink"/>
                </a:solidFill>
                <a:latin typeface="Times New Roman" panose="02020603050405020304" pitchFamily="18" charset="0"/>
                <a:ea typeface="楷体_GB2312" pitchFamily="49" charset="-122"/>
              </a:rPr>
              <a:t>。</a:t>
            </a: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sz="2800" b="1" dirty="0">
              <a:solidFill>
                <a:schemeClr val="fol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78851" name="Line 5"/>
          <p:cNvSpPr>
            <a:spLocks noChangeShapeType="1"/>
          </p:cNvSpPr>
          <p:nvPr/>
        </p:nvSpPr>
        <p:spPr bwMode="auto">
          <a:xfrm flipH="1">
            <a:off x="1371600" y="4191000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8852" name="Text Box 6"/>
          <p:cNvSpPr txBox="1">
            <a:spLocks noChangeArrowheads="1"/>
          </p:cNvSpPr>
          <p:nvPr/>
        </p:nvSpPr>
        <p:spPr bwMode="auto">
          <a:xfrm>
            <a:off x="152400" y="3810000"/>
            <a:ext cx="1219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4000" b="1">
                <a:solidFill>
                  <a:schemeClr val="folHlink"/>
                </a:solidFill>
                <a:latin typeface="Times New Roman" panose="02020603050405020304" pitchFamily="18" charset="0"/>
              </a:rPr>
              <a:t>Past</a:t>
            </a:r>
          </a:p>
        </p:txBody>
      </p:sp>
      <p:sp>
        <p:nvSpPr>
          <p:cNvPr id="78853" name="Text Box 7"/>
          <p:cNvSpPr txBox="1">
            <a:spLocks noChangeArrowheads="1"/>
          </p:cNvSpPr>
          <p:nvPr/>
        </p:nvSpPr>
        <p:spPr bwMode="auto">
          <a:xfrm>
            <a:off x="7162800" y="3733800"/>
            <a:ext cx="1981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4000" b="1">
                <a:solidFill>
                  <a:schemeClr val="folHlink"/>
                </a:solidFill>
                <a:latin typeface="Times New Roman" panose="02020603050405020304" pitchFamily="18" charset="0"/>
              </a:rPr>
              <a:t>present</a:t>
            </a:r>
          </a:p>
        </p:txBody>
      </p:sp>
      <p:sp>
        <p:nvSpPr>
          <p:cNvPr id="78854" name="Line 8"/>
          <p:cNvSpPr>
            <a:spLocks noChangeShapeType="1"/>
          </p:cNvSpPr>
          <p:nvPr/>
        </p:nvSpPr>
        <p:spPr bwMode="auto">
          <a:xfrm>
            <a:off x="7086600" y="4038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78855" name="Oval 9"/>
          <p:cNvSpPr>
            <a:spLocks noChangeArrowheads="1"/>
          </p:cNvSpPr>
          <p:nvPr/>
        </p:nvSpPr>
        <p:spPr bwMode="auto">
          <a:xfrm>
            <a:off x="4429125" y="4114800"/>
            <a:ext cx="419100" cy="1714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zh-CN" sz="2400">
              <a:solidFill>
                <a:schemeClr val="folHlink"/>
              </a:solidFill>
            </a:endParaRPr>
          </a:p>
        </p:txBody>
      </p:sp>
      <p:sp>
        <p:nvSpPr>
          <p:cNvPr id="78856" name="Text Box 10"/>
          <p:cNvSpPr txBox="1">
            <a:spLocks noChangeArrowheads="1"/>
          </p:cNvSpPr>
          <p:nvPr/>
        </p:nvSpPr>
        <p:spPr bwMode="auto">
          <a:xfrm>
            <a:off x="3714750" y="3000375"/>
            <a:ext cx="56435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>
                <a:solidFill>
                  <a:schemeClr val="folHlink"/>
                </a:solidFill>
              </a:rPr>
              <a:t>Eddie </a:t>
            </a:r>
            <a:r>
              <a:rPr lang="en-US" sz="3600" b="1">
                <a:solidFill>
                  <a:srgbClr val="FF0000"/>
                </a:solidFill>
              </a:rPr>
              <a:t>has eaten</a:t>
            </a:r>
            <a:r>
              <a:rPr lang="en-US" sz="3600">
                <a:solidFill>
                  <a:srgbClr val="FF0000"/>
                </a:solidFill>
              </a:rPr>
              <a:t> </a:t>
            </a:r>
            <a:r>
              <a:rPr lang="en-US" sz="3600">
                <a:solidFill>
                  <a:schemeClr val="folHlink"/>
                </a:solidFill>
              </a:rPr>
              <a:t>my food. </a:t>
            </a:r>
          </a:p>
        </p:txBody>
      </p:sp>
      <p:sp>
        <p:nvSpPr>
          <p:cNvPr id="78857" name="AutoShape 9"/>
          <p:cNvSpPr>
            <a:spLocks noChangeArrowheads="1"/>
          </p:cNvSpPr>
          <p:nvPr/>
        </p:nvSpPr>
        <p:spPr bwMode="auto">
          <a:xfrm>
            <a:off x="4645025" y="4365625"/>
            <a:ext cx="2519363" cy="360363"/>
          </a:xfrm>
          <a:prstGeom prst="curvedUpArrow">
            <a:avLst>
              <a:gd name="adj1" fmla="val 139824"/>
              <a:gd name="adj2" fmla="val 279647"/>
              <a:gd name="adj3" fmla="val 33333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zh-CN" sz="2400">
              <a:solidFill>
                <a:srgbClr val="FF3300"/>
              </a:solidFill>
            </a:endParaRPr>
          </a:p>
        </p:txBody>
      </p:sp>
      <p:sp>
        <p:nvSpPr>
          <p:cNvPr id="78858" name="AutoShape 10"/>
          <p:cNvSpPr>
            <a:spLocks noChangeArrowheads="1"/>
          </p:cNvSpPr>
          <p:nvPr/>
        </p:nvSpPr>
        <p:spPr bwMode="auto">
          <a:xfrm>
            <a:off x="4860925" y="4294188"/>
            <a:ext cx="2232025" cy="215900"/>
          </a:xfrm>
          <a:prstGeom prst="curvedUpArrow">
            <a:avLst>
              <a:gd name="adj1" fmla="val 206765"/>
              <a:gd name="adj2" fmla="val 413529"/>
              <a:gd name="adj3" fmla="val 33333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Box 2"/>
          <p:cNvSpPr txBox="1">
            <a:spLocks noChangeArrowheads="1"/>
          </p:cNvSpPr>
          <p:nvPr/>
        </p:nvSpPr>
        <p:spPr bwMode="auto">
          <a:xfrm>
            <a:off x="71438" y="1076325"/>
            <a:ext cx="89296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Discuss: What's the </a:t>
            </a:r>
            <a:r>
              <a:rPr lang="en-US" sz="3200" b="1" dirty="0">
                <a:solidFill>
                  <a:srgbClr val="FF0000"/>
                </a:solidFill>
              </a:rPr>
              <a:t>basic structure of PPT</a:t>
            </a:r>
            <a:r>
              <a:rPr lang="en-US" altLang="zh-CN" sz="3200" b="1" dirty="0">
                <a:solidFill>
                  <a:srgbClr val="FF0000"/>
                </a:solidFill>
              </a:rPr>
              <a:t>?</a:t>
            </a:r>
          </a:p>
        </p:txBody>
      </p:sp>
      <p:graphicFrame>
        <p:nvGraphicFramePr>
          <p:cNvPr id="79875" name="Group 3"/>
          <p:cNvGraphicFramePr>
            <a:graphicFrameLocks noGrp="1"/>
          </p:cNvGraphicFramePr>
          <p:nvPr/>
        </p:nvGraphicFramePr>
        <p:xfrm>
          <a:off x="498475" y="2070100"/>
          <a:ext cx="7715250" cy="4071938"/>
        </p:xfrm>
        <a:graphic>
          <a:graphicData uri="http://schemas.openxmlformats.org/drawingml/2006/table">
            <a:tbl>
              <a:tblPr/>
              <a:tblGrid>
                <a:gridCol w="2776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2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51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Subject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(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主语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have / has + (not)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助动词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）</a:t>
                      </a: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past participle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过去分词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 </a:t>
                      </a: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0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I/You/We/They </a:t>
                      </a: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have (not) </a:t>
                      </a: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moved. </a:t>
                      </a: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0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He/She/It </a:t>
                      </a: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has (not) </a:t>
                      </a: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moved. </a:t>
                      </a: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9893" name="AutoShape 21"/>
          <p:cNvSpPr>
            <a:spLocks noChangeArrowheads="1"/>
          </p:cNvSpPr>
          <p:nvPr/>
        </p:nvSpPr>
        <p:spPr bwMode="auto">
          <a:xfrm>
            <a:off x="92075" y="101600"/>
            <a:ext cx="6856413" cy="890588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>
                        <a:alpha val="51999"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Task2: Group work</a:t>
            </a:r>
            <a:endParaRPr lang="en-US" sz="36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987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1091"/>
          <p:cNvSpPr txBox="1">
            <a:spLocks noChangeArrowheads="1"/>
          </p:cNvSpPr>
          <p:nvPr/>
        </p:nvSpPr>
        <p:spPr bwMode="auto">
          <a:xfrm>
            <a:off x="1600200" y="1381125"/>
            <a:ext cx="693261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FF3300"/>
                </a:solidFill>
                <a:ea typeface="黑体" panose="02010609060101010101" pitchFamily="49" charset="-122"/>
              </a:rPr>
              <a:t>Have/ Has</a:t>
            </a:r>
            <a:r>
              <a:rPr lang="en-US" sz="2800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+ </a:t>
            </a:r>
            <a:r>
              <a:rPr lang="zh-CN" altLang="en-US" sz="2800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主语 </a:t>
            </a:r>
            <a:r>
              <a:rPr lang="en-US" sz="2800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+ </a:t>
            </a:r>
            <a:r>
              <a:rPr lang="zh-CN" altLang="en-US" sz="2800" b="1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动词的过去分词？</a:t>
            </a:r>
            <a:endParaRPr lang="en-US" sz="2800" b="1">
              <a:solidFill>
                <a:srgbClr val="FF33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80899" name="Group 3"/>
          <p:cNvGraphicFramePr>
            <a:graphicFrameLocks noGrp="1"/>
          </p:cNvGraphicFramePr>
          <p:nvPr/>
        </p:nvGraphicFramePr>
        <p:xfrm>
          <a:off x="857250" y="2000250"/>
          <a:ext cx="7499350" cy="1428750"/>
        </p:xfrm>
        <a:graphic>
          <a:graphicData uri="http://schemas.openxmlformats.org/drawingml/2006/table">
            <a:tbl>
              <a:tblPr/>
              <a:tblGrid>
                <a:gridCol w="1781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0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8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Have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I/you/we/they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moved?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Has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he/she/it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0912" name="Group 16"/>
          <p:cNvGraphicFramePr>
            <a:graphicFrameLocks noGrp="1"/>
          </p:cNvGraphicFramePr>
          <p:nvPr/>
        </p:nvGraphicFramePr>
        <p:xfrm>
          <a:off x="857250" y="3495675"/>
          <a:ext cx="7500938" cy="1290638"/>
        </p:xfrm>
        <a:graphic>
          <a:graphicData uri="http://schemas.openxmlformats.org/drawingml/2006/table">
            <a:tbl>
              <a:tblPr/>
              <a:tblGrid>
                <a:gridCol w="1851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3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6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61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Yes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，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I/you/we/they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have.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5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he/she/it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has.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0925" name="Group 29"/>
          <p:cNvGraphicFramePr>
            <a:graphicFrameLocks noGrp="1"/>
          </p:cNvGraphicFramePr>
          <p:nvPr/>
        </p:nvGraphicFramePr>
        <p:xfrm>
          <a:off x="857250" y="4859338"/>
          <a:ext cx="7500938" cy="1468438"/>
        </p:xfrm>
        <a:graphic>
          <a:graphicData uri="http://schemas.openxmlformats.org/drawingml/2006/table">
            <a:tbl>
              <a:tblPr/>
              <a:tblGrid>
                <a:gridCol w="1822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6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22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77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No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，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A6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I/you/we/they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A6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have.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not/haven’t.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A6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he/she/it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A6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has not/hasn’t.</a:t>
                      </a: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　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A6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0938" name="AutoShape 42"/>
          <p:cNvSpPr>
            <a:spLocks noChangeArrowheads="1"/>
          </p:cNvSpPr>
          <p:nvPr/>
        </p:nvSpPr>
        <p:spPr bwMode="auto">
          <a:xfrm>
            <a:off x="2905125" y="260350"/>
            <a:ext cx="3462338" cy="890588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FFCCCC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170" tIns="46990" rIns="90170" bIns="46990" anchor="ctr"/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0000FF"/>
                </a:solidFill>
              </a:rPr>
              <a:t> </a:t>
            </a:r>
            <a:r>
              <a:rPr lang="zh-CN" altLang="en-US" sz="3600" b="1">
                <a:solidFill>
                  <a:srgbClr val="0000FF"/>
                </a:solidFill>
              </a:rPr>
              <a:t>一般疑问句</a:t>
            </a:r>
            <a:endParaRPr lang="en-US" sz="36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1459</Words>
  <Application>Microsoft Office PowerPoint</Application>
  <PresentationFormat>全屏显示(4:3)</PresentationFormat>
  <Paragraphs>329</Paragraphs>
  <Slides>27</Slides>
  <Notes>6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40" baseType="lpstr">
      <vt:lpstr>黑体</vt:lpstr>
      <vt:lpstr>楷体_GB2312</vt:lpstr>
      <vt:lpstr>隶书</vt:lpstr>
      <vt:lpstr>宋体</vt:lpstr>
      <vt:lpstr>微软雅黑</vt:lpstr>
      <vt:lpstr>幼圆</vt:lpstr>
      <vt:lpstr>Arial</vt:lpstr>
      <vt:lpstr>Arial Black</vt:lpstr>
      <vt:lpstr>Calibri</vt:lpstr>
      <vt:lpstr>Times New Roman</vt:lpstr>
      <vt:lpstr>Wingdings</vt:lpstr>
      <vt:lpstr>WWW.2PPT.COM
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</vt:lpstr>
      <vt:lpstr>PowerPoint 演示文稿</vt:lpstr>
      <vt:lpstr>PowerPoint 演示文稿</vt:lpstr>
      <vt:lpstr>PowerPoint 演示文稿</vt:lpstr>
      <vt:lpstr>写出下列动词的过去式和过去分词: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2023-01-16T19:25:32Z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736E43CD2390429A8DA1F44DA815EC7B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