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69" r:id="rId3"/>
    <p:sldId id="259" r:id="rId4"/>
    <p:sldId id="260" r:id="rId5"/>
    <p:sldId id="261" r:id="rId6"/>
    <p:sldId id="262" r:id="rId7"/>
    <p:sldId id="27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7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CC0000"/>
    <a:srgbClr val="000000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77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3B3EF-B507-456A-A1D3-8AA9304E311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B76A2-6DE6-4D1A-8F3A-CDB25B10A4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B76A2-6DE6-4D1A-8F3A-CDB25B10A4A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Date Placeholder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EA4483E-13C3-4550-B524-8E20EABC55AA}" type="datetime1">
              <a:rPr lang="zh-CN" altLang="en-US"/>
              <a:t>2023-01-17</a:t>
            </a:fld>
            <a:endParaRPr lang="en-US"/>
          </a:p>
        </p:txBody>
      </p:sp>
      <p:sp>
        <p:nvSpPr>
          <p:cNvPr id="3082" name="Footer Placeholder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083" name="Slide Number Placeholder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50E23B9-9153-44D5-B638-4DF26D5BAA0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A7FDF4-0B42-4573-BEA7-C4E0A471A7E8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64166-E640-4962-A4F8-783EE026A83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490538"/>
            <a:ext cx="1971675" cy="59594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490538"/>
            <a:ext cx="5762625" cy="59594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F7042D-074F-40A3-A970-E0949EC1DE02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88027-9EC6-40A7-B929-549D0671698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D2AA03-FB1E-4843-90CF-7857D0846D50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4F8C4-057F-4E52-89D7-CEE70C32428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04E39E-0957-4253-A4DF-748BD62B272C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22AC7-8B54-48C0-B944-EFA197AD9DF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449388"/>
            <a:ext cx="386715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9388"/>
            <a:ext cx="386715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946C98-51DB-4DB7-882E-DB602F4615FB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A2D1B-A2F7-4C56-9DF4-51C4D755AE1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1866AA-93FF-4AC2-8CFD-C04B4A6CAA14}" type="datetime1">
              <a:rPr lang="zh-CN" altLang="en-US"/>
              <a:t>2023-01-17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EA881-187B-4DDB-A8F8-B0334050D76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070E06-4B27-48B2-A3C4-10C72A3D731B}" type="datetime1">
              <a:rPr lang="zh-CN" altLang="en-US"/>
              <a:t>2023-01-17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4208D-67E2-4FD0-AB00-C878A195A47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FD6552-41DA-467F-BB99-9B3E68A2643A}" type="datetime1">
              <a:rPr lang="zh-CN" altLang="en-US"/>
              <a:t>2023-01-17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7349F-3032-4CA2-92F0-C17678AB815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2C30F5-DD33-4B90-A86A-A1B378EA7A6B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CCACF-7484-49D9-8E2F-F6E0A02D494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CFB045-0B84-48AE-86C2-82A0CE1BC72C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E4245-995D-40E2-AF11-23D788AD596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42"/>
          <p:cNvGrpSpPr/>
          <p:nvPr/>
        </p:nvGrpSpPr>
        <p:grpSpPr bwMode="auto">
          <a:xfrm>
            <a:off x="228600" y="-151765"/>
            <a:ext cx="9144000" cy="6858000"/>
            <a:chOff x="0" y="0"/>
            <a:chExt cx="9144000" cy="6858000"/>
          </a:xfrm>
        </p:grpSpPr>
        <p:pic>
          <p:nvPicPr>
            <p:cNvPr id="2051" name="Picture 4" descr="xpic3933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4562475" y="0"/>
              <a:ext cx="45815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2" name="矩形 44"/>
            <p:cNvGrpSpPr/>
            <p:nvPr userDrawn="1"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2053" name="矩形 44"/>
              <p:cNvPicPr>
                <a:picLocks noChangeArrowheads="1"/>
              </p:cNvPicPr>
              <p:nvPr/>
            </p:nvPicPr>
            <p:blipFill>
              <a:blip r:embed="rId14" cstate="email"/>
              <a:srcRect/>
              <a:stretch>
                <a:fillRect/>
              </a:stretch>
            </p:blipFill>
            <p:spPr bwMode="auto">
              <a:xfrm>
                <a:off x="0" y="0"/>
                <a:ext cx="9144000" cy="685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54" name="Text Box 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144000" cy="685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055" name="组合 45"/>
          <p:cNvGrpSpPr/>
          <p:nvPr/>
        </p:nvGrpSpPr>
        <p:grpSpPr bwMode="auto">
          <a:xfrm flipH="1">
            <a:off x="0" y="0"/>
            <a:ext cx="3498850" cy="4405313"/>
            <a:chOff x="0" y="0"/>
            <a:chExt cx="5446229" cy="6857999"/>
          </a:xfrm>
        </p:grpSpPr>
        <p:pic>
          <p:nvPicPr>
            <p:cNvPr id="2056" name="Picture 4" descr="xpic3933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 flipV="1">
              <a:off x="864704" y="1"/>
              <a:ext cx="4581525" cy="3697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7" name="矩形 40"/>
            <p:cNvGrpSpPr/>
            <p:nvPr userDrawn="1"/>
          </p:nvGrpSpPr>
          <p:grpSpPr bwMode="auto">
            <a:xfrm flipH="1">
              <a:off x="-827" y="0"/>
              <a:ext cx="3852943" cy="5295423"/>
              <a:chOff x="0" y="0"/>
              <a:chExt cx="2474976" cy="3401568"/>
            </a:xfrm>
          </p:grpSpPr>
          <p:pic>
            <p:nvPicPr>
              <p:cNvPr id="2058" name="矩形 40"/>
              <p:cNvPicPr>
                <a:picLocks noChangeArrowheads="1"/>
              </p:cNvPicPr>
              <p:nvPr/>
            </p:nvPicPr>
            <p:blipFill>
              <a:blip r:embed="rId16" cstate="email"/>
              <a:srcRect/>
              <a:stretch>
                <a:fillRect/>
              </a:stretch>
            </p:blipFill>
            <p:spPr bwMode="auto">
              <a:xfrm>
                <a:off x="0" y="0"/>
                <a:ext cx="2474976" cy="34015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59" name="Text Box 11"/>
              <p:cNvSpPr txBox="1">
                <a:spLocks noChangeArrowheads="1"/>
              </p:cNvSpPr>
              <p:nvPr/>
            </p:nvSpPr>
            <p:spPr bwMode="auto">
              <a:xfrm>
                <a:off x="-2740" y="1"/>
                <a:ext cx="2477185" cy="34029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60" name="矩形 41"/>
            <p:cNvGrpSpPr/>
            <p:nvPr userDrawn="1"/>
          </p:nvGrpSpPr>
          <p:grpSpPr bwMode="auto">
            <a:xfrm flipH="1">
              <a:off x="1479615" y="0"/>
              <a:ext cx="3966823" cy="6861274"/>
              <a:chOff x="0" y="0"/>
              <a:chExt cx="2548128" cy="4407408"/>
            </a:xfrm>
          </p:grpSpPr>
          <p:pic>
            <p:nvPicPr>
              <p:cNvPr id="2061" name="矩形 41"/>
              <p:cNvPicPr>
                <a:picLocks noChangeArrowheads="1"/>
              </p:cNvPicPr>
              <p:nvPr/>
            </p:nvPicPr>
            <p:blipFill>
              <a:blip r:embed="rId17" cstate="email"/>
              <a:srcRect/>
              <a:stretch>
                <a:fillRect/>
              </a:stretch>
            </p:blipFill>
            <p:spPr bwMode="auto">
              <a:xfrm>
                <a:off x="0" y="0"/>
                <a:ext cx="2548128" cy="44074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62" name="Text Box 14"/>
              <p:cNvSpPr txBox="1">
                <a:spLocks noChangeArrowheads="1"/>
              </p:cNvSpPr>
              <p:nvPr/>
            </p:nvSpPr>
            <p:spPr bwMode="auto">
              <a:xfrm rot="16200000">
                <a:off x="-928943" y="929079"/>
                <a:ext cx="4405304" cy="2547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063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449388"/>
            <a:ext cx="788670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206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1685925" y="490538"/>
            <a:ext cx="6829425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65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919293"/>
                </a:solidFill>
              </a:defRPr>
            </a:lvl1pPr>
          </a:lstStyle>
          <a:p>
            <a:fld id="{53AAB91A-E920-49E7-9FAD-CEC8E8A6D087}" type="datetime1">
              <a:rPr lang="zh-CN" altLang="en-US"/>
              <a:t>2023-01-17</a:t>
            </a:fld>
            <a:endParaRPr lang="en-US"/>
          </a:p>
        </p:txBody>
      </p:sp>
      <p:sp>
        <p:nvSpPr>
          <p:cNvPr id="2066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919293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067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919293"/>
                </a:solidFill>
              </a:defRPr>
            </a:lvl1pPr>
          </a:lstStyle>
          <a:p>
            <a:fld id="{F1E8734F-69D3-4A88-AFDE-417333593C52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9pPr>
    </p:titleStyle>
    <p:bodyStyle>
      <a:lvl1pPr marL="357505" indent="-357505" algn="l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"/>
        <a:defRPr sz="2000">
          <a:solidFill>
            <a:srgbClr val="8B8E2E"/>
          </a:solidFill>
          <a:latin typeface="+mn-lt"/>
          <a:ea typeface="+mn-ea"/>
          <a:cs typeface="+mn-cs"/>
        </a:defRPr>
      </a:lvl1pPr>
      <a:lvl2pPr marL="357505" indent="-357505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 "/>
        <a:defRPr sz="1600">
          <a:solidFill>
            <a:srgbClr val="7F7F7F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371654"/>
            <a:ext cx="9144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860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Unit </a:t>
            </a:r>
            <a:r>
              <a:rPr lang="zh-CN" altLang="en-U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6  </a:t>
            </a:r>
            <a:r>
              <a:rPr lang="en-US" altLang="zh-CN" sz="4400" b="1" dirty="0" smtClean="0">
                <a:solidFill>
                  <a:schemeClr val="accent1">
                    <a:lumMod val="50000"/>
                  </a:schemeClr>
                </a:solidFill>
              </a:rPr>
              <a:t>When </a:t>
            </a:r>
            <a:r>
              <a:rPr lang="en-US" altLang="zh-CN" sz="4400" b="1" dirty="0">
                <a:solidFill>
                  <a:schemeClr val="accent1">
                    <a:lumMod val="50000"/>
                  </a:schemeClr>
                </a:solidFill>
              </a:rPr>
              <a:t>was it invented</a:t>
            </a:r>
            <a:r>
              <a:rPr lang="en-US" altLang="zh-CN" sz="44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zh-CN" altLang="en-US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期末单元复习</a:t>
            </a:r>
          </a:p>
        </p:txBody>
      </p:sp>
      <p:sp>
        <p:nvSpPr>
          <p:cNvPr id="3" name="矩形 2"/>
          <p:cNvSpPr/>
          <p:nvPr/>
        </p:nvSpPr>
        <p:spPr>
          <a:xfrm>
            <a:off x="2665870" y="517462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092" y="859289"/>
            <a:ext cx="8686908" cy="5541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400" b="1" dirty="0"/>
              <a:t>3．人们认为茶是在六至七世纪被传入朝鲜和日本的。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400" b="1" dirty="0"/>
              <a:t>                             </a:t>
            </a:r>
            <a:r>
              <a:rPr lang="zh-CN" altLang="en-US" sz="2400" b="1" dirty="0" smtClean="0"/>
              <a:t>     tea </a:t>
            </a:r>
            <a:r>
              <a:rPr lang="zh-CN" altLang="en-US" sz="2400" b="1" dirty="0"/>
              <a:t>was brought to Korea and Japan during the 6th and 7th centuries.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400" b="1" dirty="0"/>
              <a:t>4．顾客说它们不够咸。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400" b="1" dirty="0"/>
              <a:t>The customer said they were </a:t>
            </a:r>
            <a:r>
              <a:rPr lang="zh-CN" altLang="en-US" sz="2400" b="1" dirty="0" smtClean="0"/>
              <a:t>not                             </a:t>
            </a:r>
            <a:r>
              <a:rPr lang="zh-CN" altLang="en-US" sz="2400" b="1" dirty="0"/>
              <a:t>．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400" b="1" dirty="0"/>
              <a:t>5．薯片是一个叫乔治·克拉姆的厨师发明的</a:t>
            </a:r>
            <a:r>
              <a:rPr lang="zh-CN" altLang="en-US" sz="2400" b="1" dirty="0" smtClean="0"/>
              <a:t>。 </a:t>
            </a: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400" b="1" dirty="0"/>
              <a:t>Potato chips were invented by </a:t>
            </a:r>
            <a:r>
              <a:rPr lang="zh-CN" altLang="en-US" sz="2400" b="1" dirty="0" smtClean="0"/>
              <a:t>a                            </a:t>
            </a:r>
            <a:r>
              <a:rPr lang="zh-CN" altLang="en-US" sz="2400" b="1" dirty="0"/>
              <a:t>George Crum.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82040" y="1616792"/>
            <a:ext cx="2494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</a:rPr>
              <a:t>It is believed that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029188" y="3445544"/>
            <a:ext cx="19319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</a:rPr>
              <a:t>salty enough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952990" y="4893306"/>
            <a:ext cx="18966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CC0000"/>
                </a:solidFill>
              </a:rPr>
              <a:t> </a:t>
            </a:r>
            <a:r>
              <a:rPr lang="en-US" altLang="zh-CN" dirty="0">
                <a:solidFill>
                  <a:srgbClr val="CC0000"/>
                </a:solidFill>
              </a:rPr>
              <a:t>cook called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ldLvl="0" autoUpdateAnimBg="0"/>
      <p:bldP spid="13316" grpId="0" bldLvl="0" autoUpdateAnimBg="0"/>
      <p:bldP spid="13317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086" y="630695"/>
            <a:ext cx="8458200" cy="5541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200" b="1" dirty="0"/>
              <a:t>◆单词过关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200" b="1" dirty="0"/>
              <a:t>一、词义助记。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200" b="1" dirty="0"/>
              <a:t>1．样式；款式　 　                 2.项目；工程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zh-CN" altLang="en-US" sz="22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200" b="1" dirty="0"/>
              <a:t>3．网站                                    4.先锋；先驱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2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200" b="1" dirty="0"/>
              <a:t>5．列表；清单                         6.提到；说到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2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200" b="1" dirty="0"/>
              <a:t>7．统治者                                8.国家的；民族的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2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200" b="1" dirty="0"/>
              <a:t>9．贸易；做买卖                    10.锁上；锁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2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200" b="1" dirty="0"/>
              <a:t>11．突然(的)                          12.饼干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2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200" b="1" dirty="0"/>
              <a:t>13．曲奇饼                            14.顾客；客户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2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200" b="1" dirty="0"/>
              <a:t>15．分开；分散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821461" y="1276200"/>
            <a:ext cx="7120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CC0000"/>
                </a:solidFill>
              </a:rPr>
              <a:t>style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384190" y="1219258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CC0000"/>
                </a:solidFill>
              </a:rPr>
              <a:t>project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209862" y="1987400"/>
            <a:ext cx="11256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CC0000"/>
                </a:solidFill>
              </a:rPr>
              <a:t>website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821811" y="2667020"/>
            <a:ext cx="6399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CC0000"/>
                </a:solidFill>
              </a:rPr>
              <a:t>list  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383770" y="1930458"/>
            <a:ext cx="10406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CC0000"/>
                </a:solidFill>
              </a:rPr>
              <a:t>pioneer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307299" y="2641658"/>
            <a:ext cx="1096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CC0000"/>
                </a:solidFill>
              </a:rPr>
              <a:t>mention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364332" y="3276620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CC0000"/>
                </a:solidFill>
              </a:rPr>
              <a:t>ruler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840761" y="3276604"/>
            <a:ext cx="10839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CC0000"/>
                </a:solidFill>
              </a:rPr>
              <a:t>national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972568" y="3962386"/>
            <a:ext cx="9797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trade   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233300" y="3987805"/>
            <a:ext cx="6415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CC0000"/>
                </a:solidFill>
              </a:rPr>
              <a:t>lock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591001" y="4571970"/>
            <a:ext cx="1096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CC0000"/>
                </a:solidFill>
              </a:rPr>
              <a:t>sudden 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622391" y="4699005"/>
            <a:ext cx="9124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CC0000"/>
                </a:solidFill>
              </a:rPr>
              <a:t>biscuit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438741" y="5283170"/>
            <a:ext cx="10679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CC0000"/>
                </a:solidFill>
              </a:rPr>
              <a:t>cookie  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382817" y="5410205"/>
            <a:ext cx="12378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CC0000"/>
                </a:solidFill>
              </a:rPr>
              <a:t>customer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896964" y="5994370"/>
            <a:ext cx="856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CC0000"/>
                </a:solidFill>
              </a:rPr>
              <a:t>divide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ldLvl="0" autoUpdateAnimBg="0"/>
      <p:bldP spid="5124" grpId="0" bldLvl="0" autoUpdateAnimBg="0"/>
      <p:bldP spid="5125" grpId="0" bldLvl="0" autoUpdateAnimBg="0"/>
      <p:bldP spid="5126" grpId="0" bldLvl="0" autoUpdateAnimBg="0"/>
      <p:bldP spid="5127" grpId="0" bldLvl="0" autoUpdateAnimBg="0"/>
      <p:bldP spid="5128" grpId="0" bldLvl="0" autoUpdateAnimBg="0"/>
      <p:bldP spid="5129" grpId="0" bldLvl="0" autoUpdateAnimBg="0"/>
      <p:bldP spid="5130" grpId="0" bldLvl="0" autoUpdateAnimBg="0"/>
      <p:bldP spid="5131" grpId="0" bldLvl="0" autoUpdateAnimBg="0"/>
      <p:bldP spid="5132" grpId="0" bldLvl="0" autoUpdateAnimBg="0"/>
      <p:bldP spid="5133" grpId="0" bldLvl="0" autoUpdateAnimBg="0"/>
      <p:bldP spid="5134" grpId="0" bldLvl="0" autoUpdateAnimBg="0"/>
      <p:bldP spid="5135" grpId="0" bldLvl="0" autoUpdateAnimBg="0"/>
      <p:bldP spid="5136" grpId="0" bldLvl="0" autoUpdateAnimBg="0"/>
      <p:bldP spid="5137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76198" y="914466"/>
            <a:ext cx="9143880" cy="5541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b="1" dirty="0"/>
              <a:t>二、词形转换。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b="1" dirty="0"/>
              <a:t>1．everyday(adj.)日常的；每天的→         (同义词)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b="1" dirty="0"/>
              <a:t>2．almost(adv.)几乎；差不多→           (同义词)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b="1" dirty="0"/>
              <a:t>3．smell(v.)发出</a:t>
            </a:r>
            <a:r>
              <a:rPr lang="zh-CN" altLang="en-US" sz="2000" b="1" dirty="0" smtClean="0"/>
              <a:t>…气</a:t>
            </a:r>
            <a:r>
              <a:rPr lang="zh-CN" altLang="en-US" sz="2000" b="1" dirty="0"/>
              <a:t>味；闻到→  </a:t>
            </a:r>
            <a:r>
              <a:rPr lang="zh-CN" altLang="en-US" sz="2000" b="1" dirty="0" smtClean="0"/>
              <a:t>                        </a:t>
            </a:r>
            <a:r>
              <a:rPr lang="zh-CN" altLang="en-US" sz="2000" b="1" dirty="0"/>
              <a:t>(过去式)→ </a:t>
            </a:r>
            <a:r>
              <a:rPr lang="zh-CN" altLang="en-US" sz="2000" b="1" dirty="0" smtClean="0"/>
              <a:t>                         (</a:t>
            </a:r>
            <a:r>
              <a:rPr lang="zh-CN" altLang="en-US" sz="2000" b="1" dirty="0"/>
              <a:t>过去分词)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b="1" dirty="0"/>
              <a:t>4．high(adj.)高的→         (反义词)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b="1" dirty="0"/>
              <a:t>5．music(n.)音乐→                (形容词)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b="1" dirty="0"/>
              <a:t>6．Canada(n.)加拿大→                    (形容词)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b="1" dirty="0"/>
              <a:t>7．hero(n.)英雄→                  (复数)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005955" y="1566470"/>
            <a:ext cx="6046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CC0000"/>
                </a:solidFill>
              </a:rPr>
              <a:t>daily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581426" y="2176070"/>
            <a:ext cx="7425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CC0000"/>
                </a:solidFill>
              </a:rPr>
              <a:t>nearly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657624" y="2743218"/>
            <a:ext cx="14382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rgbClr val="CC0000"/>
                </a:solidFill>
              </a:rPr>
              <a:t>smelt/smelled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334102" y="2743218"/>
            <a:ext cx="14382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rgbClr val="CC0000"/>
                </a:solidFill>
              </a:rPr>
              <a:t>smelt/smelled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95669" y="3437674"/>
            <a:ext cx="4908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rgbClr val="CC0000"/>
                </a:solidFill>
              </a:rPr>
              <a:t>low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316017" y="4047258"/>
            <a:ext cx="8787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rgbClr val="CC0000"/>
                </a:solidFill>
              </a:rPr>
              <a:t>musical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673916" y="4614406"/>
            <a:ext cx="10599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rgbClr val="CC0000"/>
                </a:solidFill>
              </a:rPr>
              <a:t>Canadian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155978" y="5223990"/>
            <a:ext cx="8114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rgbClr val="CC0000"/>
                </a:solidFill>
              </a:rPr>
              <a:t>heroes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ldLvl="0" autoUpdateAnimBg="0"/>
      <p:bldP spid="6148" grpId="0" bldLvl="0" autoUpdateAnimBg="0"/>
      <p:bldP spid="6149" grpId="0" bldLvl="0" autoUpdateAnimBg="0"/>
      <p:bldP spid="6150" grpId="0" bldLvl="0" autoUpdateAnimBg="0"/>
      <p:bldP spid="6151" grpId="0" bldLvl="0" autoUpdateAnimBg="0"/>
      <p:bldP spid="6152" grpId="0" bldLvl="0" autoUpdateAnimBg="0"/>
      <p:bldP spid="6153" grpId="0" bldLvl="0" autoUpdateAnimBg="0"/>
      <p:bldP spid="6154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85686" y="533476"/>
            <a:ext cx="8229600" cy="5541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400" b="1" dirty="0"/>
              <a:t>◆词组过关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400" b="1" dirty="0"/>
              <a:t>一、汉译英。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/>
              <a:t>1</a:t>
            </a:r>
            <a:r>
              <a:rPr lang="zh-CN" altLang="en-US" sz="2400" b="1" dirty="0"/>
              <a:t>．被用于</a:t>
            </a:r>
            <a:r>
              <a:rPr lang="en-US" altLang="zh-CN" sz="2400" b="1" dirty="0"/>
              <a:t>……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zh-CN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/>
              <a:t>2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……</a:t>
            </a:r>
            <a:r>
              <a:rPr lang="zh-CN" altLang="en-US" sz="2400" b="1" dirty="0"/>
              <a:t>的样式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/>
              <a:t>3</a:t>
            </a:r>
            <a:r>
              <a:rPr lang="zh-CN" altLang="en-US" sz="2400" b="1" dirty="0"/>
              <a:t>．如此伟大的一项发明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/>
              <a:t>4</a:t>
            </a:r>
            <a:r>
              <a:rPr lang="zh-CN" altLang="en-US" sz="2400" b="1" dirty="0"/>
              <a:t>．日常生活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/>
              <a:t>5</a:t>
            </a:r>
            <a:r>
              <a:rPr lang="zh-CN" altLang="en-US" sz="2400" b="1" dirty="0"/>
              <a:t>．有道理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/>
              <a:t>6</a:t>
            </a:r>
            <a:r>
              <a:rPr lang="zh-CN" altLang="en-US" sz="2400" b="1" dirty="0"/>
              <a:t>．被广泛使用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494468" y="2006601"/>
            <a:ext cx="14654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be used for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489915" y="2717801"/>
            <a:ext cx="14221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the style of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372775" y="3429001"/>
            <a:ext cx="26917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such a great invention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324617" y="4241801"/>
            <a:ext cx="12987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daily lives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124022" y="4953001"/>
            <a:ext cx="15808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have a point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456733" y="5664201"/>
            <a:ext cx="18822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be used widely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ldLvl="0" autoUpdateAnimBg="0"/>
      <p:bldP spid="7172" grpId="0" bldLvl="0" autoUpdateAnimBg="0"/>
      <p:bldP spid="7173" grpId="0" bldLvl="0" autoUpdateAnimBg="0"/>
      <p:bldP spid="7174" grpId="0" bldLvl="0" autoUpdateAnimBg="0"/>
      <p:bldP spid="7175" grpId="0" bldLvl="0" autoUpdateAnimBg="0"/>
      <p:bldP spid="7176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533290" y="783091"/>
            <a:ext cx="8229600" cy="5541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/>
              <a:t>7</a:t>
            </a:r>
            <a:r>
              <a:rPr lang="zh-CN" altLang="en-US" sz="2400" b="1" dirty="0"/>
              <a:t>．偶然；意外地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/>
              <a:t>8</a:t>
            </a:r>
            <a:r>
              <a:rPr lang="zh-CN" altLang="en-US" sz="2400" b="1" dirty="0"/>
              <a:t>．在</a:t>
            </a:r>
            <a:r>
              <a:rPr lang="en-US" altLang="zh-CN" sz="2400" b="1" dirty="0"/>
              <a:t>19</a:t>
            </a:r>
            <a:r>
              <a:rPr lang="zh-CN" altLang="en-US" sz="2400" b="1" dirty="0"/>
              <a:t>世纪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/>
              <a:t>9</a:t>
            </a:r>
            <a:r>
              <a:rPr lang="zh-CN" altLang="en-US" sz="2400" b="1" dirty="0"/>
              <a:t>．以低价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/>
              <a:t>10</a:t>
            </a:r>
            <a:r>
              <a:rPr lang="zh-CN" altLang="en-US" sz="2400" b="1" dirty="0"/>
              <a:t>．使</a:t>
            </a:r>
            <a:r>
              <a:rPr lang="en-US" altLang="zh-CN" sz="2400" b="1" dirty="0"/>
              <a:t>……</a:t>
            </a:r>
            <a:r>
              <a:rPr lang="zh-CN" altLang="en-US" sz="2400" b="1" dirty="0"/>
              <a:t>高兴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/>
              <a:t>11</a:t>
            </a:r>
            <a:r>
              <a:rPr lang="zh-CN" altLang="en-US" sz="2400" b="1" dirty="0"/>
              <a:t>．茶圣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/>
              <a:t>12</a:t>
            </a:r>
            <a:r>
              <a:rPr lang="zh-CN" altLang="en-US" sz="2400" b="1" dirty="0"/>
              <a:t>．毫无疑问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/>
              <a:t>13</a:t>
            </a:r>
            <a:r>
              <a:rPr lang="zh-CN" altLang="en-US" sz="2400" b="1" dirty="0"/>
              <a:t>．突然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/>
              <a:t>14</a:t>
            </a:r>
            <a:r>
              <a:rPr lang="zh-CN" altLang="en-US" sz="2400" b="1" dirty="0"/>
              <a:t>．错误地；无意中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575512" y="732216"/>
            <a:ext cx="14814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by accident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271562" y="1545016"/>
            <a:ext cx="22910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in the 19th century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986312" y="2256216"/>
            <a:ext cx="16946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at a low price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463120" y="2967416"/>
            <a:ext cx="19078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make … happy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849768" y="3678616"/>
            <a:ext cx="1863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the saint of tea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291838" y="4491416"/>
            <a:ext cx="17091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without doubt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848235" y="5202616"/>
            <a:ext cx="18517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all of a sudden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948924" y="5913816"/>
            <a:ext cx="14093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by mistake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ldLvl="0" autoUpdateAnimBg="0"/>
      <p:bldP spid="8196" grpId="0" bldLvl="0" autoUpdateAnimBg="0"/>
      <p:bldP spid="8197" grpId="0" bldLvl="0" autoUpdateAnimBg="0"/>
      <p:bldP spid="8198" grpId="0" bldLvl="0" autoUpdateAnimBg="0"/>
      <p:bldP spid="8199" grpId="0" bldLvl="0" autoUpdateAnimBg="0"/>
      <p:bldP spid="8200" grpId="0" bldLvl="0" autoUpdateAnimBg="0"/>
      <p:bldP spid="8201" grpId="0" bldLvl="0" autoUpdateAnimBg="0"/>
      <p:bldP spid="8202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81000" y="685801"/>
            <a:ext cx="8229600" cy="5541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000" b="1" dirty="0"/>
              <a:t>二、英译汉。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/>
              <a:t>1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less than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zh-CN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/>
              <a:t>2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take place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zh-CN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/>
              <a:t>3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the popularity of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zh-CN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/>
              <a:t>4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drop into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zh-CN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/>
              <a:t>5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advise sb. not to do </a:t>
            </a:r>
            <a:r>
              <a:rPr lang="en-US" altLang="zh-CN" sz="2400" b="1" dirty="0" err="1"/>
              <a:t>sth</a:t>
            </a:r>
            <a:r>
              <a:rPr lang="en-US" altLang="zh-CN" sz="2400" b="1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zh-CN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/>
              <a:t>6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translate…into…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896717" y="1371654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少于；不到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896717" y="1981254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发生；出现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582509" y="2743218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CC0000"/>
                </a:solidFill>
              </a:rPr>
              <a:t>……</a:t>
            </a:r>
            <a:r>
              <a:rPr lang="zh-CN" altLang="en-US" sz="2000">
                <a:solidFill>
                  <a:srgbClr val="CC0000"/>
                </a:solidFill>
              </a:rPr>
              <a:t>的普及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897501" y="3536842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掉进；落入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669742" y="4298838"/>
            <a:ext cx="24929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建议某人不要做某事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883582" y="5010038"/>
            <a:ext cx="22365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把</a:t>
            </a:r>
            <a:r>
              <a:rPr lang="en-US" altLang="zh-CN" sz="2000">
                <a:solidFill>
                  <a:srgbClr val="CC0000"/>
                </a:solidFill>
              </a:rPr>
              <a:t>……</a:t>
            </a:r>
            <a:r>
              <a:rPr lang="zh-CN" altLang="en-US" sz="2000">
                <a:solidFill>
                  <a:srgbClr val="CC0000"/>
                </a:solidFill>
              </a:rPr>
              <a:t>翻译成</a:t>
            </a:r>
            <a:r>
              <a:rPr lang="en-US" altLang="zh-CN" sz="2000">
                <a:solidFill>
                  <a:srgbClr val="CC0000"/>
                </a:solidFill>
              </a:rPr>
              <a:t>……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ldLvl="0" autoUpdateAnimBg="0"/>
      <p:bldP spid="9220" grpId="0" bldLvl="0" autoUpdateAnimBg="0"/>
      <p:bldP spid="9221" grpId="0" bldLvl="0" autoUpdateAnimBg="0"/>
      <p:bldP spid="9222" grpId="0" bldLvl="0" autoUpdateAnimBg="0"/>
      <p:bldP spid="9223" grpId="0" bldLvl="0" autoUpdateAnimBg="0"/>
      <p:bldP spid="9224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09488" y="833895"/>
            <a:ext cx="8229600" cy="53382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altLang="zh-CN" sz="2400" b="1" dirty="0"/>
              <a:t>7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in the end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lang="en-US" altLang="zh-CN" sz="2400" b="1" dirty="0"/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altLang="zh-CN" sz="2400" b="1" dirty="0"/>
              <a:t>8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more than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Tx/>
              <a:buNone/>
            </a:pPr>
            <a:endParaRPr lang="en-US" altLang="zh-CN" sz="2400" b="1" dirty="0"/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altLang="zh-CN" sz="2400" b="1" dirty="0"/>
              <a:t>9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divide…into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Tx/>
              <a:buNone/>
            </a:pPr>
            <a:endParaRPr lang="en-US" altLang="zh-CN" sz="2400" b="1" dirty="0"/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altLang="zh-CN" sz="2400" b="1" dirty="0"/>
              <a:t>10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work together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lang="en-US" altLang="zh-CN" sz="2400" b="1" dirty="0"/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altLang="zh-CN" sz="2400" b="1" dirty="0"/>
              <a:t>11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stop sb. from doing </a:t>
            </a:r>
            <a:r>
              <a:rPr lang="en-US" altLang="zh-CN" sz="2400" b="1" dirty="0" err="1"/>
              <a:t>sth</a:t>
            </a:r>
            <a:r>
              <a:rPr lang="en-US" altLang="zh-CN" sz="2400" b="1" dirty="0"/>
              <a:t>.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lang="en-US" altLang="zh-CN" sz="2400" b="1" dirty="0"/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altLang="zh-CN" sz="2400" b="1" dirty="0"/>
              <a:t>12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dream of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lang="en-US" altLang="zh-CN" sz="2400" b="1" dirty="0"/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altLang="zh-CN" sz="2400" b="1" dirty="0"/>
              <a:t>13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not only…but also…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152058" y="916247"/>
            <a:ext cx="14670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最后；最终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308178" y="1729046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多于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380658" y="2541847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把</a:t>
            </a:r>
            <a:r>
              <a:rPr lang="en-US" altLang="zh-CN" sz="2000">
                <a:solidFill>
                  <a:srgbClr val="CC0000"/>
                </a:solidFill>
              </a:rPr>
              <a:t>……</a:t>
            </a:r>
            <a:r>
              <a:rPr lang="zh-CN" altLang="en-US" sz="2000">
                <a:solidFill>
                  <a:srgbClr val="CC0000"/>
                </a:solidFill>
              </a:rPr>
              <a:t>分为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765378" y="3354647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合作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807379" y="4065847"/>
            <a:ext cx="20505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 阻止某人做某事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304458" y="4878647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梦想；向往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519937" y="5691447"/>
            <a:ext cx="22365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</a:rPr>
              <a:t>不但</a:t>
            </a:r>
            <a:r>
              <a:rPr lang="en-US" altLang="zh-CN" sz="2000">
                <a:solidFill>
                  <a:srgbClr val="CC0000"/>
                </a:solidFill>
              </a:rPr>
              <a:t>……</a:t>
            </a:r>
            <a:r>
              <a:rPr lang="zh-CN" altLang="en-US" sz="2000">
                <a:solidFill>
                  <a:srgbClr val="CC0000"/>
                </a:solidFill>
              </a:rPr>
              <a:t>而且</a:t>
            </a:r>
            <a:r>
              <a:rPr lang="en-US" altLang="zh-CN" sz="2000">
                <a:solidFill>
                  <a:srgbClr val="CC0000"/>
                </a:solidFill>
              </a:rPr>
              <a:t>……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ldLvl="0" autoUpdateAnimBg="0"/>
      <p:bldP spid="10244" grpId="0" bldLvl="0" autoUpdateAnimBg="0"/>
      <p:bldP spid="10245" grpId="0" bldLvl="0" autoUpdateAnimBg="0"/>
      <p:bldP spid="10246" grpId="0" bldLvl="0" autoUpdateAnimBg="0"/>
      <p:bldP spid="10247" grpId="0" bldLvl="0" autoUpdateAnimBg="0"/>
      <p:bldP spid="10248" grpId="0" bldLvl="0" autoUpdateAnimBg="0"/>
      <p:bldP spid="10249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533290" y="783091"/>
            <a:ext cx="8229600" cy="5541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>
                <a:sym typeface="Arial" panose="020B0604020202020204" pitchFamily="34" charset="0"/>
              </a:rPr>
              <a:t>14</a:t>
            </a:r>
            <a:r>
              <a:rPr lang="zh-CN" altLang="en-US" sz="2400" b="1" dirty="0">
                <a:sym typeface="Arial" panose="020B0604020202020204" pitchFamily="34" charset="0"/>
              </a:rPr>
              <a:t>．</a:t>
            </a:r>
            <a:r>
              <a:rPr lang="en-US" altLang="zh-CN" sz="2400" b="1" dirty="0">
                <a:sym typeface="Arial" panose="020B0604020202020204" pitchFamily="34" charset="0"/>
              </a:rPr>
              <a:t>the number of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US" altLang="zh-CN" sz="2400" b="1" dirty="0">
              <a:sym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>
                <a:sym typeface="Arial" panose="020B0604020202020204" pitchFamily="34" charset="0"/>
              </a:rPr>
              <a:t>15</a:t>
            </a:r>
            <a:r>
              <a:rPr lang="zh-CN" altLang="en-US" sz="2400" b="1" dirty="0">
                <a:sym typeface="Arial" panose="020B0604020202020204" pitchFamily="34" charset="0"/>
              </a:rPr>
              <a:t>．</a:t>
            </a:r>
            <a:r>
              <a:rPr lang="en-US" altLang="zh-CN" sz="2400" b="1" dirty="0">
                <a:sym typeface="Arial" panose="020B0604020202020204" pitchFamily="34" charset="0"/>
              </a:rPr>
              <a:t>look up to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zh-CN" sz="2400" b="1" dirty="0">
              <a:sym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>
                <a:sym typeface="Arial" panose="020B0604020202020204" pitchFamily="34" charset="0"/>
              </a:rPr>
              <a:t>16</a:t>
            </a:r>
            <a:r>
              <a:rPr lang="zh-CN" altLang="en-US" sz="2400" b="1" dirty="0">
                <a:sym typeface="Arial" panose="020B0604020202020204" pitchFamily="34" charset="0"/>
              </a:rPr>
              <a:t>．</a:t>
            </a:r>
            <a:r>
              <a:rPr lang="en-US" altLang="zh-CN" sz="2400" b="1" dirty="0">
                <a:sym typeface="Arial" panose="020B0604020202020204" pitchFamily="34" charset="0"/>
              </a:rPr>
              <a:t>encourage sb. to do </a:t>
            </a:r>
            <a:r>
              <a:rPr lang="en-US" altLang="zh-CN" sz="2400" b="1" dirty="0" err="1">
                <a:sym typeface="Arial" panose="020B0604020202020204" pitchFamily="34" charset="0"/>
              </a:rPr>
              <a:t>sth</a:t>
            </a:r>
            <a:r>
              <a:rPr lang="en-US" altLang="zh-CN" sz="2400" b="1" dirty="0">
                <a:sym typeface="Arial" panose="020B0604020202020204" pitchFamily="34" charset="0"/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zh-CN" sz="2400" b="1" dirty="0">
              <a:sym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>
                <a:sym typeface="Arial" panose="020B0604020202020204" pitchFamily="34" charset="0"/>
              </a:rPr>
              <a:t>17</a:t>
            </a:r>
            <a:r>
              <a:rPr lang="zh-CN" altLang="en-US" sz="2400" b="1" dirty="0">
                <a:sym typeface="Arial" panose="020B0604020202020204" pitchFamily="34" charset="0"/>
              </a:rPr>
              <a:t>．</a:t>
            </a:r>
            <a:r>
              <a:rPr lang="en-US" altLang="zh-CN" sz="2400" b="1" dirty="0">
                <a:sym typeface="Arial" panose="020B0604020202020204" pitchFamily="34" charset="0"/>
              </a:rPr>
              <a:t>achieve one's dreams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zh-CN" sz="2400" b="1" dirty="0">
              <a:sym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1" dirty="0">
                <a:sym typeface="Arial" panose="020B0604020202020204" pitchFamily="34" charset="0"/>
              </a:rPr>
              <a:t>18</a:t>
            </a:r>
            <a:r>
              <a:rPr lang="zh-CN" altLang="en-US" sz="2400" b="1" dirty="0">
                <a:sym typeface="Arial" panose="020B0604020202020204" pitchFamily="34" charset="0"/>
              </a:rPr>
              <a:t>．</a:t>
            </a:r>
            <a:r>
              <a:rPr lang="en-US" altLang="zh-CN" sz="2400" b="1" dirty="0">
                <a:sym typeface="Arial" panose="020B0604020202020204" pitchFamily="34" charset="0"/>
              </a:rPr>
              <a:t>lead to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581446" y="1428732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CC0000"/>
                </a:solidFill>
                <a:sym typeface="Arial" panose="020B0604020202020204" pitchFamily="34" charset="0"/>
              </a:rPr>
              <a:t>……</a:t>
            </a:r>
            <a:r>
              <a:rPr lang="zh-CN" altLang="en-US" sz="2000" dirty="0">
                <a:solidFill>
                  <a:srgbClr val="CC0000"/>
                </a:solidFill>
                <a:sym typeface="Arial" panose="020B0604020202020204" pitchFamily="34" charset="0"/>
              </a:rPr>
              <a:t>的数</a:t>
            </a:r>
            <a:r>
              <a:rPr lang="zh-CN" altLang="en-US" sz="2000" dirty="0" smtClean="0">
                <a:solidFill>
                  <a:srgbClr val="CC0000"/>
                </a:solidFill>
                <a:sym typeface="Arial" panose="020B0604020202020204" pitchFamily="34" charset="0"/>
              </a:rPr>
              <a:t>量</a:t>
            </a:r>
            <a:endParaRPr lang="zh-CN" altLang="en-US" sz="2000" dirty="0">
              <a:solidFill>
                <a:srgbClr val="CC0000"/>
              </a:solidFill>
              <a:sym typeface="Arial" panose="020B0604020202020204" pitchFamily="34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124246" y="2190712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rgbClr val="CC0000"/>
                </a:solidFill>
                <a:sym typeface="Arial" panose="020B0604020202020204" pitchFamily="34" charset="0"/>
              </a:rPr>
              <a:t>钦佩；仰慕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800598" y="2921001"/>
            <a:ext cx="19800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  <a:sym typeface="Arial" panose="020B0604020202020204" pitchFamily="34" charset="0"/>
              </a:rPr>
              <a:t>鼓励某人做某事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648198" y="3733801"/>
            <a:ext cx="19800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  <a:sym typeface="Arial" panose="020B0604020202020204" pitchFamily="34" charset="0"/>
              </a:rPr>
              <a:t>实现某人的梦想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819446" y="4400454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  <a:sym typeface="Arial" panose="020B0604020202020204" pitchFamily="34" charset="0"/>
              </a:rPr>
              <a:t>导致；导向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ldLvl="0" autoUpdateAnimBg="0"/>
      <p:bldP spid="11268" grpId="0" bldLvl="0" autoUpdateAnimBg="0"/>
      <p:bldP spid="11269" grpId="0" bldLvl="0" autoUpdateAnimBg="0"/>
      <p:bldP spid="11270" grpId="0" bldLvl="0" autoUpdateAnimBg="0"/>
      <p:bldP spid="11271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308" y="783091"/>
            <a:ext cx="8229600" cy="5541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400" b="1" dirty="0"/>
              <a:t>◆句型过关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400" b="1" dirty="0"/>
              <a:t>根据汉语提示完成句子。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400" b="1" dirty="0"/>
              <a:t>1．我认为它是在1876年被发明的。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400" b="1" dirty="0"/>
              <a:t>I think </a:t>
            </a:r>
            <a:r>
              <a:rPr lang="zh-CN" altLang="en-US" sz="2400" b="1" dirty="0" smtClean="0"/>
              <a:t>it                             </a:t>
            </a:r>
            <a:r>
              <a:rPr lang="zh-CN" altLang="en-US" sz="2400" b="1" dirty="0"/>
              <a:t>in 1876.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400" b="1" dirty="0"/>
              <a:t>2．据说，一位名叫神农的中国统治者最早发现茶可以饮用。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400" b="1" dirty="0"/>
              <a:t>                          a Chinese ruler called Shen Nong was the first to discover tea as a drink.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902982" y="2971812"/>
            <a:ext cx="19832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</a:rPr>
              <a:t>was invented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23387" y="4796087"/>
            <a:ext cx="19960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</a:rPr>
              <a:t>It is said that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ldLvl="0" autoUpdateAnimBg="0"/>
      <p:bldP spid="12292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A000120141119A27PWBG 1">
      <a:dk1>
        <a:srgbClr val="3D3F41"/>
      </a:dk1>
      <a:lt1>
        <a:srgbClr val="FFFFFF"/>
      </a:lt1>
      <a:dk2>
        <a:srgbClr val="3D3F41"/>
      </a:dk2>
      <a:lt2>
        <a:srgbClr val="FFFFFF"/>
      </a:lt2>
      <a:accent1>
        <a:srgbClr val="BABD3D"/>
      </a:accent1>
      <a:accent2>
        <a:srgbClr val="90C413"/>
      </a:accent2>
      <a:accent3>
        <a:srgbClr val="FFFFFF"/>
      </a:accent3>
      <a:accent4>
        <a:srgbClr val="333436"/>
      </a:accent4>
      <a:accent5>
        <a:srgbClr val="D9DBAF"/>
      </a:accent5>
      <a:accent6>
        <a:srgbClr val="82B110"/>
      </a:accent6>
      <a:hlink>
        <a:srgbClr val="00B0F0"/>
      </a:hlink>
      <a:folHlink>
        <a:srgbClr val="AFB2B4"/>
      </a:folHlink>
    </a:clrScheme>
    <a:fontScheme name="A000120141119A27PWBG">
      <a:majorFont>
        <a:latin typeface="Baskerville Old Face"/>
        <a:ea typeface="黑体"/>
        <a:cs typeface=""/>
      </a:majorFont>
      <a:minorFont>
        <a:latin typeface="Calibri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41119A27PWBG 1">
        <a:dk1>
          <a:srgbClr val="3D3F41"/>
        </a:dk1>
        <a:lt1>
          <a:srgbClr val="FFFFFF"/>
        </a:lt1>
        <a:dk2>
          <a:srgbClr val="3D3F41"/>
        </a:dk2>
        <a:lt2>
          <a:srgbClr val="FFFFFF"/>
        </a:lt2>
        <a:accent1>
          <a:srgbClr val="BABD3D"/>
        </a:accent1>
        <a:accent2>
          <a:srgbClr val="90C413"/>
        </a:accent2>
        <a:accent3>
          <a:srgbClr val="FFFFFF"/>
        </a:accent3>
        <a:accent4>
          <a:srgbClr val="333436"/>
        </a:accent4>
        <a:accent5>
          <a:srgbClr val="D9DBAF"/>
        </a:accent5>
        <a:accent6>
          <a:srgbClr val="82B110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主题7</Template>
  <TotalTime>0</TotalTime>
  <Words>577</Words>
  <Application>Microsoft Office PowerPoint</Application>
  <PresentationFormat>全屏显示(4:3)</PresentationFormat>
  <Paragraphs>185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黑体</vt:lpstr>
      <vt:lpstr>宋体</vt:lpstr>
      <vt:lpstr>微软雅黑</vt:lpstr>
      <vt:lpstr>幼圆</vt:lpstr>
      <vt:lpstr>Arial</vt:lpstr>
      <vt:lpstr>Baskerville Old Face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2015-03-09T07:57:00Z</dcterms:created>
  <dcterms:modified xsi:type="dcterms:W3CDTF">2023-01-16T19:25:43Z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3818A1407A6049C0A9E6ADD8C9CD70B1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